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03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9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90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86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25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80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7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8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75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6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79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939B-823A-4196-8716-1FB13A990065}" type="datetimeFigureOut">
              <a:rPr lang="tr-TR" smtClean="0"/>
              <a:t>22.10.2018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C46E-9602-4941-AB29-CA71CEB232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3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187678" y="343764"/>
            <a:ext cx="6725810" cy="2194044"/>
          </a:xfrm>
        </p:spPr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Konvolüsyon</a:t>
            </a:r>
            <a:r>
              <a:rPr lang="tr-TR" b="1" dirty="0" smtClean="0">
                <a:solidFill>
                  <a:srgbClr val="C00000"/>
                </a:solidFill>
              </a:rPr>
              <a:t> Örnekleri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Ä°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9" y="262553"/>
            <a:ext cx="4091985" cy="432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olution example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75" y="4018917"/>
            <a:ext cx="6446292" cy="216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86602"/>
            <a:ext cx="11035352" cy="6318913"/>
          </a:xfrm>
        </p:spPr>
        <p:txBody>
          <a:bodyPr>
            <a:normAutofit/>
          </a:bodyPr>
          <a:lstStyle/>
          <a:p>
            <a:r>
              <a:rPr lang="tr-TR" sz="2600" dirty="0" err="1"/>
              <a:t>Konvolüsyon</a:t>
            </a:r>
            <a:r>
              <a:rPr lang="tr-TR" sz="2600" dirty="0"/>
              <a:t> yaklaşımına göre; </a:t>
            </a:r>
            <a:endParaRPr lang="tr-TR" sz="2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tr-TR" dirty="0" smtClean="0"/>
              <a:t>Süzgeç </a:t>
            </a:r>
            <a:r>
              <a:rPr lang="tr-TR" dirty="0"/>
              <a:t>kalıbının merkezi, ilgilenilen görüntü pikseli üzerine gelecek şekilde görüntü </a:t>
            </a:r>
            <a:r>
              <a:rPr lang="tr-TR" dirty="0" smtClean="0"/>
              <a:t>üzerine yerleştirilir</a:t>
            </a:r>
            <a:r>
              <a:rPr lang="tr-TR" dirty="0"/>
              <a:t>, 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r>
              <a:rPr lang="tr-TR" dirty="0" smtClean="0"/>
              <a:t>Kalıp </a:t>
            </a:r>
            <a:r>
              <a:rPr lang="tr-TR" dirty="0"/>
              <a:t>içerisinde kalan piksellere ilişkin gri seviye değerleri ile </a:t>
            </a:r>
            <a:r>
              <a:rPr lang="tr-TR" dirty="0" smtClean="0"/>
              <a:t>aynı konumdaki </a:t>
            </a:r>
            <a:r>
              <a:rPr lang="tr-TR" dirty="0"/>
              <a:t>süzgeç kalıp katsayıları </a:t>
            </a:r>
            <a:r>
              <a:rPr lang="tr-TR" dirty="0" smtClean="0"/>
              <a:t>birbiriyle çarpılarak </a:t>
            </a:r>
            <a:r>
              <a:rPr lang="tr-TR" dirty="0"/>
              <a:t>elde edilen sonuçlar toplanır, 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r>
              <a:rPr lang="tr-TR" dirty="0" smtClean="0"/>
              <a:t>Toplam </a:t>
            </a:r>
            <a:r>
              <a:rPr lang="tr-TR" dirty="0"/>
              <a:t>sonucu ilgilen pikselin yeni gri seviye değeri olarak </a:t>
            </a:r>
            <a:r>
              <a:rPr lang="tr-TR" dirty="0" smtClean="0"/>
              <a:t>belirlenir.</a:t>
            </a:r>
          </a:p>
          <a:p>
            <a:pPr lvl="1"/>
            <a:endParaRPr lang="tr-TR" dirty="0" smtClean="0"/>
          </a:p>
          <a:p>
            <a:r>
              <a:rPr lang="tr-TR" sz="2600" dirty="0" err="1" smtClean="0"/>
              <a:t>Konvolüsyon</a:t>
            </a:r>
            <a:r>
              <a:rPr lang="tr-TR" sz="2600" dirty="0" smtClean="0"/>
              <a:t> işlemi</a:t>
            </a:r>
            <a:r>
              <a:rPr lang="tr-TR" sz="2600" dirty="0"/>
              <a:t>, süzgeç kalıbının görüntünün bütünü </a:t>
            </a:r>
            <a:r>
              <a:rPr lang="tr-TR" sz="2600" dirty="0" smtClean="0"/>
              <a:t>üzerinde kaydırılmasıyla </a:t>
            </a:r>
            <a:r>
              <a:rPr lang="tr-TR" sz="2600" dirty="0"/>
              <a:t>tüm pikseller için </a:t>
            </a:r>
            <a:r>
              <a:rPr lang="tr-TR" sz="2600" dirty="0" smtClean="0"/>
              <a:t>gerçekleştirilir.</a:t>
            </a:r>
          </a:p>
          <a:p>
            <a:r>
              <a:rPr lang="tr-TR" sz="2600" dirty="0" err="1"/>
              <a:t>Konvolüsyon</a:t>
            </a:r>
            <a:r>
              <a:rPr lang="tr-TR" sz="2600" dirty="0"/>
              <a:t>; </a:t>
            </a:r>
            <a:endParaRPr lang="tr-TR" sz="2600" dirty="0" smtClean="0"/>
          </a:p>
          <a:p>
            <a:pPr lvl="1"/>
            <a:r>
              <a:rPr lang="tr-TR" sz="2200" dirty="0" smtClean="0"/>
              <a:t>yumuşatma</a:t>
            </a:r>
            <a:r>
              <a:rPr lang="tr-TR" sz="2200" dirty="0"/>
              <a:t>, </a:t>
            </a:r>
            <a:endParaRPr lang="tr-TR" sz="2200" dirty="0" smtClean="0"/>
          </a:p>
          <a:p>
            <a:pPr lvl="1"/>
            <a:r>
              <a:rPr lang="tr-TR" sz="2200" dirty="0" smtClean="0"/>
              <a:t>keskinleştirme</a:t>
            </a:r>
            <a:r>
              <a:rPr lang="tr-TR" sz="2200" dirty="0"/>
              <a:t>, </a:t>
            </a:r>
            <a:endParaRPr lang="tr-TR" sz="2200" dirty="0" smtClean="0"/>
          </a:p>
          <a:p>
            <a:pPr lvl="1"/>
            <a:r>
              <a:rPr lang="tr-TR" sz="2200" dirty="0" smtClean="0"/>
              <a:t>kenar </a:t>
            </a:r>
            <a:r>
              <a:rPr lang="tr-TR" sz="2200" dirty="0"/>
              <a:t>belirleme </a:t>
            </a:r>
            <a:r>
              <a:rPr lang="tr-TR" sz="2200" dirty="0" smtClean="0"/>
              <a:t>gibi görüntü işleme fonksiyonlarını </a:t>
            </a:r>
            <a:r>
              <a:rPr lang="tr-TR" sz="2200" dirty="0"/>
              <a:t>gerçekleştirmede çok </a:t>
            </a:r>
            <a:r>
              <a:rPr lang="tr-TR" sz="2200" dirty="0" smtClean="0"/>
              <a:t>sık kullanılmaktadır</a:t>
            </a:r>
            <a:r>
              <a:rPr lang="tr-TR" sz="2200" dirty="0"/>
              <a:t>. </a:t>
            </a:r>
            <a:endParaRPr lang="tr-TR" sz="2200" dirty="0" smtClean="0"/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6604-AA38-4BE6-A55E-AB36DD2C160E}" type="slidenum">
              <a:rPr lang="tr-TR" smtClean="0"/>
              <a:t>10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71" y="6253756"/>
            <a:ext cx="5295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tr-TR" sz="2400" dirty="0" err="1" smtClean="0"/>
              <a:t>Konvolüsyon</a:t>
            </a:r>
            <a:r>
              <a:rPr lang="tr-TR" sz="2400" dirty="0" smtClean="0"/>
              <a:t> için temel </a:t>
            </a:r>
            <a:r>
              <a:rPr lang="tr-TR" sz="2400" dirty="0"/>
              <a:t>yaklaşım matematiksel </a:t>
            </a:r>
            <a:r>
              <a:rPr lang="tr-TR" sz="2400" dirty="0" smtClean="0"/>
              <a:t>olarak</a:t>
            </a:r>
          </a:p>
          <a:p>
            <a:endParaRPr lang="tr-TR" dirty="0"/>
          </a:p>
          <a:p>
            <a:endParaRPr lang="tr-TR" sz="2400" dirty="0" smtClean="0"/>
          </a:p>
          <a:p>
            <a:r>
              <a:rPr lang="tr-TR" sz="2400" dirty="0" smtClean="0"/>
              <a:t>Süzgeç </a:t>
            </a:r>
            <a:r>
              <a:rPr lang="tr-TR" sz="2400" dirty="0"/>
              <a:t>kalıbı </a:t>
            </a:r>
            <a:r>
              <a:rPr lang="tr-TR" sz="2400" dirty="0" smtClean="0"/>
              <a:t>için genelde </a:t>
            </a:r>
            <a:r>
              <a:rPr lang="tr-TR" sz="2400" i="1" dirty="0"/>
              <a:t>n</a:t>
            </a:r>
            <a:r>
              <a:rPr lang="tr-TR" sz="2400" dirty="0"/>
              <a:t>1 = </a:t>
            </a:r>
            <a:r>
              <a:rPr lang="tr-TR" sz="2400" i="1" dirty="0"/>
              <a:t>n</a:t>
            </a:r>
            <a:r>
              <a:rPr lang="tr-TR" sz="2400" dirty="0"/>
              <a:t>2 </a:t>
            </a:r>
            <a:r>
              <a:rPr lang="tr-TR" sz="2400" dirty="0" smtClean="0"/>
              <a:t>seçilir.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6604-AA38-4BE6-A55E-AB36DD2C160E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5137" t="16453" r="-280"/>
          <a:stretch/>
        </p:blipFill>
        <p:spPr>
          <a:xfrm>
            <a:off x="6294828" y="567148"/>
            <a:ext cx="4631543" cy="100993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71" y="6253756"/>
            <a:ext cx="5295900" cy="247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661" y="3289996"/>
            <a:ext cx="5857875" cy="30099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096369" y="1997334"/>
            <a:ext cx="103677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000000"/>
                </a:solidFill>
                <a:latin typeface="TimesNewRomanPSMT"/>
              </a:rPr>
              <a:t>Konvolüsyon</a:t>
            </a:r>
            <a:r>
              <a:rPr lang="tr-TR" sz="20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NewRomanPSMT"/>
              </a:rPr>
              <a:t>işleminde dikkat edilmesi gereken nokta; giriş görüntüsünün kenar pikselleri </a:t>
            </a:r>
            <a:r>
              <a:rPr lang="tr-TR" sz="2000" dirty="0" smtClean="0">
                <a:solidFill>
                  <a:srgbClr val="000000"/>
                </a:solidFill>
                <a:latin typeface="TimesNewRomanPSMT"/>
              </a:rPr>
              <a:t>üzerinde </a:t>
            </a:r>
            <a:r>
              <a:rPr lang="tr-TR" sz="2000" dirty="0" err="1" smtClean="0">
                <a:solidFill>
                  <a:srgbClr val="000000"/>
                </a:solidFill>
                <a:latin typeface="TimesNewRomanPSMT"/>
              </a:rPr>
              <a:t>konvolüsyon</a:t>
            </a:r>
            <a:r>
              <a:rPr lang="tr-TR" sz="20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NewRomanPSMT"/>
              </a:rPr>
              <a:t>işlemi gerçekleştirilirken </a:t>
            </a:r>
            <a:r>
              <a:rPr lang="tr-TR" sz="2000" dirty="0">
                <a:solidFill>
                  <a:srgbClr val="C00000"/>
                </a:solidFill>
                <a:latin typeface="TimesNewRomanPSMT"/>
              </a:rPr>
              <a:t>herhangi bir hatanın oluşmaması </a:t>
            </a:r>
            <a:r>
              <a:rPr lang="tr-TR" sz="2000" dirty="0" smtClean="0">
                <a:solidFill>
                  <a:srgbClr val="C00000"/>
                </a:solidFill>
                <a:latin typeface="TimesNewRomanPSMT"/>
              </a:rPr>
              <a:t>için süzgeç </a:t>
            </a:r>
            <a:r>
              <a:rPr lang="tr-TR" sz="2000" dirty="0">
                <a:solidFill>
                  <a:srgbClr val="C00000"/>
                </a:solidFill>
                <a:latin typeface="TimesNewRomanPSMT"/>
              </a:rPr>
              <a:t>kalıbının boyutuna göre giriş </a:t>
            </a:r>
            <a:r>
              <a:rPr lang="tr-TR" sz="2000" dirty="0" smtClean="0">
                <a:solidFill>
                  <a:srgbClr val="C00000"/>
                </a:solidFill>
                <a:latin typeface="TimesNewRomanPSMT"/>
              </a:rPr>
              <a:t>görüntüsünün kenarlarına </a:t>
            </a:r>
            <a:r>
              <a:rPr lang="tr-TR" sz="2000" dirty="0">
                <a:solidFill>
                  <a:srgbClr val="C00000"/>
                </a:solidFill>
                <a:latin typeface="TimesNewRomanPSMT"/>
              </a:rPr>
              <a:t>sıfır eklenmesi ile ilgilidir.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dirty="0">
                <a:solidFill>
                  <a:srgbClr val="C00000"/>
                </a:solidFill>
              </a:rPr>
              <a:t/>
            </a:r>
            <a:br>
              <a:rPr lang="tr-TR" dirty="0">
                <a:solidFill>
                  <a:srgbClr val="C00000"/>
                </a:solidFill>
              </a:rPr>
            </a:br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02DD-E7C5-4283-9A4A-C6FBEF965251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77" y="892331"/>
            <a:ext cx="8156172" cy="5646581"/>
          </a:xfrm>
          <a:prstGeom prst="rect">
            <a:avLst/>
          </a:prstGeom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159081" y="78650"/>
            <a:ext cx="10515600" cy="63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>
                <a:solidFill>
                  <a:srgbClr val="C00000"/>
                </a:solidFill>
              </a:rPr>
              <a:t>Konvolüsyon</a:t>
            </a:r>
            <a:r>
              <a:rPr lang="tr-TR" b="1" dirty="0" smtClean="0">
                <a:solidFill>
                  <a:srgbClr val="C00000"/>
                </a:solidFill>
              </a:rPr>
              <a:t> örneği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02DD-E7C5-4283-9A4A-C6FBEF965251}" type="slidenum">
              <a:rPr lang="tr-TR" smtClean="0"/>
              <a:t>13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05" y="1690688"/>
            <a:ext cx="6144695" cy="348972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473958" y="809962"/>
            <a:ext cx="2226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b="1" dirty="0" smtClean="0">
                <a:solidFill>
                  <a:srgbClr val="C00000"/>
                </a:solidFill>
              </a:rPr>
              <a:t>SNR=?</a:t>
            </a:r>
            <a:endParaRPr lang="tr-TR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6604-AA38-4BE6-A55E-AB36DD2C160E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17" y="124287"/>
            <a:ext cx="7246251" cy="615775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71" y="6253756"/>
            <a:ext cx="5295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https://d2vlcm61l7u1fs.cloudfront.net/media%2F037%2F0375e9ad-5890-443d-b7cd-29f660fb028d%2FphpCB4x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39" y="242295"/>
            <a:ext cx="4047935" cy="64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İlgili resi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5812" r="4000"/>
          <a:stretch/>
        </p:blipFill>
        <p:spPr bwMode="auto">
          <a:xfrm>
            <a:off x="5944283" y="2820523"/>
            <a:ext cx="6124888" cy="40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İlgili re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7" y="1851139"/>
            <a:ext cx="6112478" cy="27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2117" y="163567"/>
            <a:ext cx="11682484" cy="1471777"/>
          </a:xfrm>
        </p:spPr>
        <p:txBody>
          <a:bodyPr>
            <a:noAutofit/>
          </a:bodyPr>
          <a:lstStyle/>
          <a:p>
            <a:pPr algn="l"/>
            <a:r>
              <a:rPr lang="tr-TR" sz="6000" dirty="0" smtClean="0">
                <a:solidFill>
                  <a:srgbClr val="C00000"/>
                </a:solidFill>
              </a:rPr>
              <a:t>Görüntü İyileştirme</a:t>
            </a:r>
            <a:endParaRPr lang="tr-TR" sz="4000" dirty="0">
              <a:solidFill>
                <a:srgbClr val="C00000"/>
              </a:solidFill>
            </a:endParaRPr>
          </a:p>
        </p:txBody>
      </p:sp>
      <p:pic>
        <p:nvPicPr>
          <p:cNvPr id="1030" name="Picture 6" descr="İlgili re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14" y="286438"/>
            <a:ext cx="3624854" cy="21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75-2612-4237-A4DE-612F11BAAAE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0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33111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Sayısal görüntü üzerinde yapılan işlemler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58675"/>
            <a:ext cx="10515600" cy="5262799"/>
          </a:xfrm>
        </p:spPr>
        <p:txBody>
          <a:bodyPr>
            <a:normAutofit lnSpcReduction="10000"/>
          </a:bodyPr>
          <a:lstStyle/>
          <a:p>
            <a:r>
              <a:rPr lang="tr-TR" dirty="0"/>
              <a:t>Görüntü işleme aşamasında yapılacak işlemlerin tümü görüntüyü </a:t>
            </a:r>
            <a:r>
              <a:rPr lang="tr-TR" dirty="0" smtClean="0"/>
              <a:t>oluşturan piksellerin </a:t>
            </a:r>
            <a:r>
              <a:rPr lang="tr-TR" dirty="0"/>
              <a:t>sahip olduğu </a:t>
            </a:r>
            <a:r>
              <a:rPr lang="tr-TR" dirty="0" smtClean="0"/>
              <a:t>gri seviye </a:t>
            </a:r>
            <a:r>
              <a:rPr lang="tr-TR" dirty="0"/>
              <a:t>değerleri üzerinde gerçekleştirilir. </a:t>
            </a:r>
            <a:r>
              <a:rPr lang="tr-TR" dirty="0" smtClean="0"/>
              <a:t>Bu </a:t>
            </a:r>
            <a:r>
              <a:rPr lang="tr-TR" dirty="0"/>
              <a:t>işlemler; </a:t>
            </a:r>
            <a:endParaRPr lang="tr-TR" dirty="0" smtClean="0"/>
          </a:p>
          <a:p>
            <a:pPr lvl="1"/>
            <a:r>
              <a:rPr lang="tr-TR" sz="2800" i="1" dirty="0" smtClean="0"/>
              <a:t>nokta işlemleri</a:t>
            </a:r>
            <a:r>
              <a:rPr lang="tr-TR" sz="2800" dirty="0"/>
              <a:t>, </a:t>
            </a:r>
            <a:endParaRPr lang="tr-TR" sz="2800" dirty="0" smtClean="0"/>
          </a:p>
          <a:p>
            <a:pPr lvl="1"/>
            <a:r>
              <a:rPr lang="tr-TR" sz="2800" i="1" dirty="0" smtClean="0"/>
              <a:t>yerel </a:t>
            </a:r>
            <a:r>
              <a:rPr lang="tr-TR" sz="2800" i="1" dirty="0"/>
              <a:t>(bölgesel) işlemler </a:t>
            </a:r>
            <a:r>
              <a:rPr lang="tr-TR" sz="2800" dirty="0"/>
              <a:t>ve </a:t>
            </a:r>
            <a:endParaRPr lang="tr-TR" sz="2800" dirty="0" smtClean="0"/>
          </a:p>
          <a:p>
            <a:pPr lvl="1"/>
            <a:r>
              <a:rPr lang="tr-TR" sz="2800" i="1" dirty="0" smtClean="0"/>
              <a:t>bütünsel </a:t>
            </a:r>
            <a:r>
              <a:rPr lang="tr-TR" sz="2800" i="1" dirty="0"/>
              <a:t>işlemler </a:t>
            </a:r>
            <a:r>
              <a:rPr lang="tr-TR" sz="2800" dirty="0"/>
              <a:t>olmak üzere </a:t>
            </a:r>
            <a:r>
              <a:rPr lang="tr-TR" sz="2800" dirty="0" smtClean="0"/>
              <a:t>üç grupta </a:t>
            </a:r>
            <a:r>
              <a:rPr lang="tr-TR" sz="2800" dirty="0"/>
              <a:t>toplanabilir.</a:t>
            </a:r>
            <a:r>
              <a:rPr lang="tr-TR" sz="2800" dirty="0" smtClean="0"/>
              <a:t> </a:t>
            </a:r>
            <a:endParaRPr lang="tr-TR" sz="2800" dirty="0"/>
          </a:p>
          <a:p>
            <a:r>
              <a:rPr lang="tr-TR" dirty="0" smtClean="0"/>
              <a:t>Burada çeşitli boyutlardaki maskelerden </a:t>
            </a:r>
            <a:r>
              <a:rPr lang="tr-TR" dirty="0"/>
              <a:t>faydalanılır. Bu maskeler, görüntüdeki tüm pikseller </a:t>
            </a:r>
            <a:r>
              <a:rPr lang="tr-TR" dirty="0" smtClean="0"/>
              <a:t>üzerinde kaydırılarak </a:t>
            </a:r>
            <a:r>
              <a:rPr lang="tr-TR" dirty="0"/>
              <a:t>görüntünün </a:t>
            </a:r>
            <a:r>
              <a:rPr lang="tr-TR" dirty="0" err="1" smtClean="0"/>
              <a:t>süzgeçlenmesinde</a:t>
            </a:r>
            <a:r>
              <a:rPr lang="tr-TR" dirty="0" smtClean="0"/>
              <a:t>/filtrelenmesinde </a:t>
            </a:r>
            <a:r>
              <a:rPr lang="tr-TR" dirty="0"/>
              <a:t>kullanılır.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anlamda; görüntüdeki bulanıklaşmanın yok edilmesi, </a:t>
            </a:r>
            <a:r>
              <a:rPr lang="tr-TR" dirty="0" smtClean="0"/>
              <a:t>gürültünün temizlenmesi</a:t>
            </a:r>
            <a:r>
              <a:rPr lang="tr-TR" dirty="0"/>
              <a:t>, kenar ve bölge özelliklerinin saptanması bölgesel işlemlere birer örnek olarak verilebilir. 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75-2612-4237-A4DE-612F11BAAAE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5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/>
          <a:lstStyle/>
          <a:p>
            <a:r>
              <a:rPr lang="tr-TR" sz="2400" i="1" dirty="0" smtClean="0"/>
              <a:t>I</a:t>
            </a:r>
            <a:r>
              <a:rPr lang="tr-TR" sz="2400" dirty="0" smtClean="0"/>
              <a:t>(</a:t>
            </a:r>
            <a:r>
              <a:rPr lang="tr-TR" sz="2400" i="1" dirty="0" smtClean="0"/>
              <a:t>i</a:t>
            </a:r>
            <a:r>
              <a:rPr lang="tr-TR" sz="2400" dirty="0"/>
              <a:t>, </a:t>
            </a:r>
            <a:r>
              <a:rPr lang="tr-TR" sz="2400" i="1" dirty="0"/>
              <a:t>j</a:t>
            </a:r>
            <a:r>
              <a:rPr lang="tr-TR" sz="2400" dirty="0"/>
              <a:t>) giriş görüntüsünü, </a:t>
            </a:r>
            <a:r>
              <a:rPr lang="tr-TR" sz="2400" i="1" dirty="0"/>
              <a:t>O</a:t>
            </a:r>
            <a:r>
              <a:rPr lang="tr-TR" sz="2400" dirty="0"/>
              <a:t>(</a:t>
            </a:r>
            <a:r>
              <a:rPr lang="tr-TR" sz="2400" i="1" dirty="0"/>
              <a:t>i</a:t>
            </a:r>
            <a:r>
              <a:rPr lang="tr-TR" sz="2400" dirty="0"/>
              <a:t>, </a:t>
            </a:r>
            <a:r>
              <a:rPr lang="tr-TR" sz="2400" i="1" dirty="0"/>
              <a:t>j</a:t>
            </a:r>
            <a:r>
              <a:rPr lang="tr-TR" sz="2400" dirty="0"/>
              <a:t>) de çıkış görüntüsünü temsil etmek </a:t>
            </a:r>
            <a:r>
              <a:rPr lang="tr-TR" sz="2400" dirty="0" smtClean="0"/>
              <a:t>üzere </a:t>
            </a:r>
            <a:r>
              <a:rPr lang="tr-TR" sz="2400" dirty="0"/>
              <a:t>görüntü işlemleri biçimsel olarak</a:t>
            </a:r>
            <a:r>
              <a:rPr lang="tr-TR" sz="2400" dirty="0" smtClean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8" y="1298667"/>
            <a:ext cx="3958827" cy="258535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758" y="3739726"/>
            <a:ext cx="4106946" cy="24237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470" y="2668138"/>
            <a:ext cx="4106946" cy="25988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71" y="6253756"/>
            <a:ext cx="5295900" cy="247650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75-2612-4237-A4DE-612F11BAAAE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3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139" t="7768"/>
          <a:stretch/>
        </p:blipFill>
        <p:spPr>
          <a:xfrm>
            <a:off x="113730" y="2084086"/>
            <a:ext cx="11996382" cy="22399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32" y="4664550"/>
            <a:ext cx="8455154" cy="37908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71" y="6253756"/>
            <a:ext cx="5295900" cy="247650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75-2612-4237-A4DE-612F11BAAAE6}" type="slidenum">
              <a:rPr lang="tr-TR" smtClean="0"/>
              <a:t>5</a:t>
            </a:fld>
            <a:endParaRPr lang="tr-TR"/>
          </a:p>
        </p:txBody>
      </p:sp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Pikseller arasındaki bazı temel ilişkiler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Maske Kullanılarak Yapılan Görüntü İyileştirme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74209"/>
            <a:ext cx="11158182" cy="4885898"/>
          </a:xfrm>
        </p:spPr>
        <p:txBody>
          <a:bodyPr>
            <a:normAutofit/>
          </a:bodyPr>
          <a:lstStyle/>
          <a:p>
            <a:r>
              <a:rPr lang="tr-TR" dirty="0"/>
              <a:t>Filtreleme/</a:t>
            </a:r>
            <a:r>
              <a:rPr lang="tr-TR" dirty="0" err="1"/>
              <a:t>süzgeçleme</a:t>
            </a:r>
            <a:r>
              <a:rPr lang="tr-TR" dirty="0"/>
              <a:t> işlemleri</a:t>
            </a:r>
          </a:p>
          <a:p>
            <a:pPr lvl="1"/>
            <a:r>
              <a:rPr lang="tr-TR" dirty="0"/>
              <a:t>Uzay bölgesinde filtreleme </a:t>
            </a:r>
            <a:r>
              <a:rPr lang="tr-TR" dirty="0" smtClean="0"/>
              <a:t>(Yumuşatma filtreleri, medyan filtre, keskinleştirme filtreleri (türev tabanlı), LPF</a:t>
            </a:r>
            <a:r>
              <a:rPr lang="tr-TR" dirty="0"/>
              <a:t>, HPF, </a:t>
            </a:r>
            <a:r>
              <a:rPr lang="tr-TR" dirty="0" smtClean="0"/>
              <a:t>BPF, </a:t>
            </a:r>
            <a:r>
              <a:rPr lang="tr-TR" dirty="0" err="1" smtClean="0"/>
              <a:t>Butterworth</a:t>
            </a:r>
            <a:r>
              <a:rPr lang="tr-TR" dirty="0" smtClean="0"/>
              <a:t> filtre)</a:t>
            </a:r>
          </a:p>
          <a:p>
            <a:pPr lvl="2"/>
            <a:r>
              <a:rPr lang="tr-TR" dirty="0" smtClean="0"/>
              <a:t>Uzay bölgesinde</a:t>
            </a:r>
            <a:r>
              <a:rPr lang="tr-TR" dirty="0"/>
              <a:t>, doğrudan doğruya görüntü düzlemi (matrisi) üzerinde çalışılır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  <a:p>
            <a:r>
              <a:rPr lang="tr-TR" dirty="0"/>
              <a:t>Frekans ortamında filtreleme (LPF, HPF, BPF, </a:t>
            </a:r>
            <a:r>
              <a:rPr lang="tr-TR" dirty="0" err="1"/>
              <a:t>Butterworth</a:t>
            </a:r>
            <a:r>
              <a:rPr lang="tr-TR" dirty="0"/>
              <a:t> filtre, </a:t>
            </a:r>
            <a:r>
              <a:rPr lang="tr-TR" dirty="0" err="1"/>
              <a:t>homomorfik</a:t>
            </a:r>
            <a:r>
              <a:rPr lang="tr-TR" dirty="0"/>
              <a:t> filtre)</a:t>
            </a:r>
          </a:p>
          <a:p>
            <a:pPr lvl="2"/>
            <a:r>
              <a:rPr lang="tr-TR" dirty="0" err="1" smtClean="0"/>
              <a:t>Fourier</a:t>
            </a:r>
            <a:r>
              <a:rPr lang="tr-TR" dirty="0" smtClean="0"/>
              <a:t> </a:t>
            </a:r>
            <a:r>
              <a:rPr lang="tr-TR" dirty="0" err="1" smtClean="0"/>
              <a:t>Transformu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75-2612-4237-A4DE-612F11BAAAE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6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Uzay bölgesinde </a:t>
            </a:r>
            <a:r>
              <a:rPr lang="tr-TR" sz="4000" b="1" dirty="0" err="1" smtClean="0">
                <a:solidFill>
                  <a:srgbClr val="C00000"/>
                </a:solidFill>
              </a:rPr>
              <a:t>süzgeçleme</a:t>
            </a:r>
            <a:r>
              <a:rPr lang="tr-TR" sz="4000" b="1" dirty="0" smtClean="0">
                <a:solidFill>
                  <a:srgbClr val="C00000"/>
                </a:solidFill>
              </a:rPr>
              <a:t>/filtreleme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42197"/>
            <a:ext cx="10612272" cy="5179278"/>
          </a:xfrm>
        </p:spPr>
        <p:txBody>
          <a:bodyPr>
            <a:normAutofit fontScale="92500"/>
          </a:bodyPr>
          <a:lstStyle/>
          <a:p>
            <a:r>
              <a:rPr lang="tr-TR" dirty="0"/>
              <a:t>Görüntüyü oluşturan piksellerin bölgesel komşuluklarına dayalı olarak gerçekleştirilir. </a:t>
            </a:r>
          </a:p>
          <a:p>
            <a:r>
              <a:rPr lang="tr-TR" dirty="0" smtClean="0"/>
              <a:t>Belli </a:t>
            </a:r>
            <a:r>
              <a:rPr lang="tr-TR" dirty="0" smtClean="0"/>
              <a:t>boyutlardaki süzgeç kalıplarının/maskelerinin </a:t>
            </a:r>
            <a:r>
              <a:rPr lang="tr-TR" dirty="0"/>
              <a:t>giriş görüntüsüyle </a:t>
            </a:r>
            <a:r>
              <a:rPr lang="tr-TR" b="1" dirty="0" err="1">
                <a:solidFill>
                  <a:srgbClr val="C00000"/>
                </a:solidFill>
              </a:rPr>
              <a:t>konvolüsyonu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temeline dayanır. </a:t>
            </a:r>
            <a:endParaRPr lang="tr-TR" dirty="0" smtClean="0"/>
          </a:p>
          <a:p>
            <a:r>
              <a:rPr lang="tr-TR" dirty="0" err="1" smtClean="0"/>
              <a:t>Konvolüsyonda</a:t>
            </a:r>
            <a:r>
              <a:rPr lang="tr-TR" dirty="0" smtClean="0"/>
              <a:t> </a:t>
            </a:r>
            <a:r>
              <a:rPr lang="tr-TR" dirty="0"/>
              <a:t>bir pikselin çıkış değeri kendisinin ve komşu </a:t>
            </a:r>
            <a:r>
              <a:rPr lang="tr-TR" dirty="0" smtClean="0"/>
              <a:t>piksellerin değerlerinin </a:t>
            </a:r>
            <a:r>
              <a:rPr lang="tr-TR" dirty="0"/>
              <a:t>bir ağırlıklı toplamı olarak </a:t>
            </a:r>
            <a:r>
              <a:rPr lang="tr-TR" dirty="0" smtClean="0"/>
              <a:t>bulunur. </a:t>
            </a:r>
          </a:p>
          <a:p>
            <a:r>
              <a:rPr lang="tr-TR" dirty="0" smtClean="0"/>
              <a:t>Ağırlıklar </a:t>
            </a:r>
            <a:r>
              <a:rPr lang="tr-TR" dirty="0"/>
              <a:t>matrisi </a:t>
            </a:r>
            <a:r>
              <a:rPr lang="tr-TR" dirty="0" err="1"/>
              <a:t>konvolüsyon</a:t>
            </a:r>
            <a:r>
              <a:rPr lang="tr-TR" dirty="0"/>
              <a:t> </a:t>
            </a:r>
            <a:r>
              <a:rPr lang="tr-TR" dirty="0" err="1"/>
              <a:t>kerneli</a:t>
            </a:r>
            <a:r>
              <a:rPr lang="tr-TR" dirty="0"/>
              <a:t>, maske, şablon veya </a:t>
            </a:r>
            <a:r>
              <a:rPr lang="tr-TR" dirty="0" err="1"/>
              <a:t>impuls</a:t>
            </a:r>
            <a:r>
              <a:rPr lang="tr-TR" dirty="0"/>
              <a:t> yanıtı </a:t>
            </a:r>
            <a:r>
              <a:rPr lang="tr-TR" dirty="0" smtClean="0"/>
              <a:t>olarak adlandırılır</a:t>
            </a:r>
            <a:r>
              <a:rPr lang="tr-TR" dirty="0"/>
              <a:t>. </a:t>
            </a:r>
            <a:endParaRPr lang="tr-TR" dirty="0"/>
          </a:p>
          <a:p>
            <a:r>
              <a:rPr lang="tr-TR" dirty="0" smtClean="0"/>
              <a:t>Süzgeç </a:t>
            </a:r>
            <a:r>
              <a:rPr lang="tr-TR" dirty="0"/>
              <a:t>kalıpları genelde kare boyutludur </a:t>
            </a:r>
            <a:r>
              <a:rPr lang="tr-TR" dirty="0" smtClean="0"/>
              <a:t>(3×3</a:t>
            </a:r>
            <a:r>
              <a:rPr lang="tr-TR" dirty="0"/>
              <a:t>, 5×5, </a:t>
            </a:r>
            <a:r>
              <a:rPr lang="tr-TR" dirty="0"/>
              <a:t>7×7, 9×9</a:t>
            </a:r>
            <a:r>
              <a:rPr lang="tr-TR" dirty="0"/>
              <a:t>, 11×11, </a:t>
            </a:r>
            <a:r>
              <a:rPr lang="tr-TR" dirty="0" smtClean="0"/>
              <a:t>…)</a:t>
            </a:r>
            <a:r>
              <a:rPr lang="tr-TR" dirty="0"/>
              <a:t/>
            </a:r>
            <a:br>
              <a:rPr lang="tr-TR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6604-AA38-4BE6-A55E-AB36DD2C160E}" type="slidenum">
              <a:rPr lang="tr-TR" smtClean="0"/>
              <a:t>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71" y="6253756"/>
            <a:ext cx="5295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02DD-E7C5-4283-9A4A-C6FBEF965251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1" y="6318467"/>
            <a:ext cx="1574185" cy="45409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t="1233"/>
          <a:stretch/>
        </p:blipFill>
        <p:spPr>
          <a:xfrm>
            <a:off x="5346842" y="40940"/>
            <a:ext cx="6540357" cy="677341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1" y="3268492"/>
            <a:ext cx="5952067" cy="596311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1" y="1160061"/>
            <a:ext cx="5473412" cy="1027020"/>
          </a:xfrm>
          <a:prstGeom prst="rect">
            <a:avLst/>
          </a:prstGeom>
        </p:spPr>
      </p:pic>
      <p:sp>
        <p:nvSpPr>
          <p:cNvPr id="15" name="Unvan 1"/>
          <p:cNvSpPr>
            <a:spLocks noGrp="1"/>
          </p:cNvSpPr>
          <p:nvPr>
            <p:ph type="title"/>
          </p:nvPr>
        </p:nvSpPr>
        <p:spPr>
          <a:xfrm>
            <a:off x="159081" y="78650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Konvolüsyon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02DD-E7C5-4283-9A4A-C6FBEF965251}" type="slidenum">
              <a:rPr lang="tr-TR" smtClean="0"/>
              <a:t>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60" y="148877"/>
            <a:ext cx="8525586" cy="6531699"/>
          </a:xfrm>
          <a:prstGeom prst="rect">
            <a:avLst/>
          </a:prstGeom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159081" y="78650"/>
            <a:ext cx="10515600" cy="63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>
                <a:solidFill>
                  <a:srgbClr val="C00000"/>
                </a:solidFill>
              </a:rPr>
              <a:t>Konvolüsyon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373</Words>
  <Application>Microsoft Office PowerPoint</Application>
  <PresentationFormat>Geniş ekran</PresentationFormat>
  <Paragraphs>57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TimesNewRomanPSMT</vt:lpstr>
      <vt:lpstr>Office Teması</vt:lpstr>
      <vt:lpstr>Konvolüsyon Örnekleri</vt:lpstr>
      <vt:lpstr>PowerPoint Sunusu</vt:lpstr>
      <vt:lpstr>Sayısal görüntü üzerinde yapılan işlemler </vt:lpstr>
      <vt:lpstr>PowerPoint Sunusu</vt:lpstr>
      <vt:lpstr>Pikseller arasındaki bazı temel ilişkiler </vt:lpstr>
      <vt:lpstr>Maske Kullanılarak Yapılan Görüntü İyileştirme </vt:lpstr>
      <vt:lpstr>Uzay bölgesinde süzgeçleme/filtreleme</vt:lpstr>
      <vt:lpstr>Konvolüsyon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Konvolusyon Örnekleri</dc:title>
  <dc:creator>Pau</dc:creator>
  <cp:lastModifiedBy>Pau</cp:lastModifiedBy>
  <cp:revision>14</cp:revision>
  <dcterms:created xsi:type="dcterms:W3CDTF">2018-10-22T14:36:38Z</dcterms:created>
  <dcterms:modified xsi:type="dcterms:W3CDTF">2018-10-22T20:05:12Z</dcterms:modified>
</cp:coreProperties>
</file>