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2" r:id="rId7"/>
    <p:sldId id="259" r:id="rId8"/>
    <p:sldId id="263" r:id="rId9"/>
    <p:sldId id="264" r:id="rId10"/>
    <p:sldId id="260" r:id="rId11"/>
    <p:sldId id="261" r:id="rId12"/>
    <p:sldId id="267" r:id="rId13"/>
    <p:sldId id="271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988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9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95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6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3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2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1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80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8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4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B299-A98D-47C9-9B89-C9C5B4C9860E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5978-5488-4397-82DB-C77C0CCF6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7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Uygulama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9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es-ES" sz="2400" dirty="0"/>
              <a:t>y_0 = dsolve('D2y + 4*Dy + 3*y = 0','y(0) = 3','Dy(0) = -7','t</a:t>
            </a:r>
            <a:r>
              <a:rPr lang="es-ES" sz="2400" dirty="0" smtClean="0"/>
              <a:t>');</a:t>
            </a:r>
            <a:endParaRPr lang="tr-TR" sz="2400" dirty="0" smtClean="0"/>
          </a:p>
          <a:p>
            <a:pPr marL="0" indent="0">
              <a:buNone/>
            </a:pPr>
            <a:r>
              <a:rPr lang="es-ES" sz="2400" dirty="0" smtClean="0"/>
              <a:t>disp</a:t>
            </a:r>
            <a:r>
              <a:rPr lang="es-ES" sz="2400" dirty="0"/>
              <a:t>(['(a) k = 3; y_0 = ',char(y_0)])</a:t>
            </a:r>
            <a:r>
              <a:rPr lang="es-ES" sz="2400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9845"/>
            <a:ext cx="6707961" cy="1460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30002"/>
            <a:ext cx="7396047" cy="8000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4432"/>
            <a:ext cx="8326272" cy="83433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405557" y="443131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rgbClr val="C00000"/>
                </a:solidFill>
              </a:rPr>
              <a:t>Sıfır Giriş Cevabı</a:t>
            </a:r>
            <a:endParaRPr lang="tr-T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57275"/>
            <a:ext cx="11153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38199" y="395785"/>
            <a:ext cx="4498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% Loading of test signal </a:t>
            </a:r>
            <a:r>
              <a:rPr lang="en-US" sz="2400" b="1" dirty="0" smtClean="0"/>
              <a:t>train</a:t>
            </a:r>
            <a:endParaRPr lang="tr-TR" sz="2400" dirty="0" smtClean="0"/>
          </a:p>
          <a:p>
            <a:r>
              <a:rPr lang="en-US" sz="2400" dirty="0" smtClean="0"/>
              <a:t>clear all</a:t>
            </a:r>
            <a:endParaRPr lang="tr-TR" sz="2400" dirty="0" smtClean="0"/>
          </a:p>
          <a:p>
            <a:r>
              <a:rPr lang="en-US" sz="2400" dirty="0" smtClean="0"/>
              <a:t>load train</a:t>
            </a:r>
            <a:endParaRPr lang="tr-TR" sz="2400" dirty="0" smtClean="0"/>
          </a:p>
          <a:p>
            <a:r>
              <a:rPr lang="en-US" sz="2400" dirty="0" err="1" smtClean="0"/>
              <a:t>whos</a:t>
            </a:r>
            <a:r>
              <a:rPr lang="en-US" sz="2400" dirty="0" smtClean="0"/>
              <a:t> 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2134736" y="1760729"/>
            <a:ext cx="462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 </a:t>
            </a:r>
            <a:r>
              <a:rPr lang="tr-TR" sz="2400" b="1" dirty="0" err="1"/>
              <a:t>Listening</a:t>
            </a:r>
            <a:r>
              <a:rPr lang="tr-TR" sz="2400" b="1" dirty="0"/>
              <a:t> </a:t>
            </a:r>
            <a:r>
              <a:rPr lang="tr-TR" sz="2400" b="1" dirty="0" err="1"/>
              <a:t>to</a:t>
            </a:r>
            <a:r>
              <a:rPr lang="tr-TR" sz="2400" b="1" dirty="0"/>
              <a:t>/</a:t>
            </a:r>
            <a:r>
              <a:rPr lang="tr-TR" sz="2400" b="1" dirty="0" err="1"/>
              <a:t>plotting</a:t>
            </a:r>
            <a:r>
              <a:rPr lang="tr-TR" sz="2400" b="1" dirty="0"/>
              <a:t> </a:t>
            </a:r>
            <a:r>
              <a:rPr lang="tr-TR" sz="2400" b="1" dirty="0" err="1"/>
              <a:t>train</a:t>
            </a:r>
            <a:r>
              <a:rPr lang="tr-TR" sz="2400" b="1" dirty="0"/>
              <a:t> </a:t>
            </a:r>
            <a:r>
              <a:rPr lang="tr-TR" sz="2400" b="1" dirty="0" smtClean="0"/>
              <a:t>Signal</a:t>
            </a:r>
          </a:p>
          <a:p>
            <a:r>
              <a:rPr lang="tr-TR" sz="2400" dirty="0" err="1" smtClean="0"/>
              <a:t>sound</a:t>
            </a:r>
            <a:r>
              <a:rPr lang="tr-TR" sz="2400" dirty="0" smtClean="0"/>
              <a:t>(</a:t>
            </a:r>
            <a:r>
              <a:rPr lang="tr-TR" sz="2400" dirty="0" err="1" smtClean="0"/>
              <a:t>y,Fs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t=0:1/</a:t>
            </a:r>
            <a:r>
              <a:rPr lang="tr-TR" sz="2400" dirty="0" err="1" smtClean="0"/>
              <a:t>Fs</a:t>
            </a:r>
            <a:r>
              <a:rPr lang="tr-TR" sz="2400" dirty="0"/>
              <a:t>:(</a:t>
            </a:r>
            <a:r>
              <a:rPr lang="tr-TR" sz="2400" dirty="0" err="1"/>
              <a:t>length</a:t>
            </a:r>
            <a:r>
              <a:rPr lang="tr-TR" sz="2400" dirty="0"/>
              <a:t>(y)-1)/</a:t>
            </a:r>
            <a:r>
              <a:rPr lang="tr-TR" sz="2400" dirty="0" err="1" smtClean="0"/>
              <a:t>Fs</a:t>
            </a:r>
            <a:r>
              <a:rPr lang="tr-TR" sz="2400" dirty="0" smtClean="0"/>
              <a:t>;</a:t>
            </a:r>
          </a:p>
          <a:p>
            <a:r>
              <a:rPr lang="tr-TR" sz="2400" dirty="0" err="1" smtClean="0"/>
              <a:t>figure</a:t>
            </a:r>
            <a:r>
              <a:rPr lang="tr-TR" sz="2400" dirty="0" smtClean="0"/>
              <a:t>; </a:t>
            </a:r>
            <a:r>
              <a:rPr lang="tr-TR" sz="2400" dirty="0" err="1"/>
              <a:t>plot</a:t>
            </a:r>
            <a:r>
              <a:rPr lang="tr-TR" sz="2400" dirty="0"/>
              <a:t>(</a:t>
            </a:r>
            <a:r>
              <a:rPr lang="tr-TR" sz="2400" dirty="0" err="1"/>
              <a:t>t,y</a:t>
            </a:r>
            <a:r>
              <a:rPr lang="tr-TR" sz="2400" dirty="0"/>
              <a:t>'); </a:t>
            </a:r>
            <a:r>
              <a:rPr lang="tr-TR" sz="2400" dirty="0" err="1" smtClean="0"/>
              <a:t>grid</a:t>
            </a:r>
            <a:endParaRPr lang="tr-TR" sz="2400" dirty="0" smtClean="0"/>
          </a:p>
          <a:p>
            <a:r>
              <a:rPr lang="tr-TR" sz="2400" dirty="0" err="1" smtClean="0"/>
              <a:t>ylabel</a:t>
            </a:r>
            <a:r>
              <a:rPr lang="tr-TR" sz="2400" dirty="0"/>
              <a:t>('y[n]'); </a:t>
            </a:r>
            <a:r>
              <a:rPr lang="tr-TR" sz="2400" dirty="0" err="1"/>
              <a:t>xlabel</a:t>
            </a:r>
            <a:r>
              <a:rPr lang="tr-TR" sz="2400" dirty="0"/>
              <a:t>('n')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783241" y="3323819"/>
            <a:ext cx="596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% Using stem to plot 200 samples of </a:t>
            </a:r>
            <a:r>
              <a:rPr lang="en-US" sz="2400" b="1" dirty="0" smtClean="0"/>
              <a:t>train</a:t>
            </a:r>
            <a:endParaRPr lang="tr-TR" sz="2400" b="1" dirty="0" smtClean="0"/>
          </a:p>
          <a:p>
            <a:r>
              <a:rPr lang="en-US" sz="2400" dirty="0" smtClean="0"/>
              <a:t>figure</a:t>
            </a:r>
            <a:endParaRPr lang="tr-TR" sz="2400" dirty="0" smtClean="0"/>
          </a:p>
          <a:p>
            <a:r>
              <a:rPr lang="en-US" sz="2400" dirty="0" smtClean="0"/>
              <a:t>n=100:299;</a:t>
            </a:r>
            <a:endParaRPr lang="tr-TR" sz="2400" dirty="0" smtClean="0"/>
          </a:p>
          <a:p>
            <a:r>
              <a:rPr lang="en-US" sz="2400" dirty="0" smtClean="0"/>
              <a:t>stem(</a:t>
            </a:r>
            <a:r>
              <a:rPr lang="en-US" sz="2400" dirty="0" err="1" smtClean="0"/>
              <a:t>n,y</a:t>
            </a:r>
            <a:r>
              <a:rPr lang="en-US" sz="2400" dirty="0" smtClean="0"/>
              <a:t>(100:299</a:t>
            </a:r>
            <a:r>
              <a:rPr lang="en-US" sz="2400" dirty="0"/>
              <a:t>)); </a:t>
            </a:r>
            <a:r>
              <a:rPr lang="en-US" sz="2400" dirty="0" err="1"/>
              <a:t>xlabel</a:t>
            </a:r>
            <a:r>
              <a:rPr lang="en-US" sz="2400" dirty="0"/>
              <a:t>('n');</a:t>
            </a:r>
            <a:r>
              <a:rPr lang="en-US" sz="2400" dirty="0" err="1"/>
              <a:t>ylabel</a:t>
            </a:r>
            <a:r>
              <a:rPr lang="en-US" sz="2400" dirty="0"/>
              <a:t>('y[n</a:t>
            </a:r>
            <a:r>
              <a:rPr lang="en-US" sz="2400" dirty="0" smtClean="0"/>
              <a:t>]')</a:t>
            </a:r>
            <a:endParaRPr lang="tr-TR" sz="2400" dirty="0" smtClean="0"/>
          </a:p>
          <a:p>
            <a:r>
              <a:rPr lang="en-US" sz="2400" dirty="0" smtClean="0"/>
              <a:t>title</a:t>
            </a:r>
            <a:r>
              <a:rPr lang="en-US" sz="2400" dirty="0"/>
              <a:t>('Segment of train signal</a:t>
            </a:r>
            <a:r>
              <a:rPr lang="en-US" sz="2400" dirty="0" smtClean="0"/>
              <a:t>')</a:t>
            </a:r>
            <a:endParaRPr lang="tr-TR" sz="2400" dirty="0" smtClean="0"/>
          </a:p>
          <a:p>
            <a:r>
              <a:rPr lang="en-US" sz="2400" dirty="0" smtClean="0"/>
              <a:t>axis</a:t>
            </a:r>
            <a:r>
              <a:rPr lang="en-US" sz="2400" dirty="0"/>
              <a:t>([100 299 -0.5 0.5] 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4541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2290" y="327545"/>
            <a:ext cx="4498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 </a:t>
            </a:r>
            <a:r>
              <a:rPr lang="en-US" sz="2400" dirty="0" smtClean="0"/>
              <a:t>all</a:t>
            </a:r>
            <a:endParaRPr lang="tr-TR" sz="2400" dirty="0"/>
          </a:p>
          <a:p>
            <a:r>
              <a:rPr lang="en-US" sz="2400" dirty="0" smtClean="0"/>
              <a:t>load clown</a:t>
            </a:r>
            <a:endParaRPr lang="tr-TR" sz="2400" dirty="0" smtClean="0"/>
          </a:p>
          <a:p>
            <a:r>
              <a:rPr lang="tr-TR" sz="2400" dirty="0" err="1" smtClean="0"/>
              <a:t>colormap</a:t>
            </a:r>
            <a:r>
              <a:rPr lang="tr-TR" sz="2400" dirty="0" smtClean="0"/>
              <a:t> </a:t>
            </a:r>
            <a:r>
              <a:rPr lang="tr-TR" sz="2400" dirty="0"/>
              <a:t>('</a:t>
            </a:r>
            <a:r>
              <a:rPr lang="tr-TR" sz="2400" dirty="0" err="1"/>
              <a:t>gray</a:t>
            </a:r>
            <a:r>
              <a:rPr lang="tr-TR" sz="2400" dirty="0" smtClean="0"/>
              <a:t>')</a:t>
            </a:r>
          </a:p>
          <a:p>
            <a:r>
              <a:rPr lang="tr-TR" sz="2400" dirty="0" err="1" smtClean="0"/>
              <a:t>imagesc</a:t>
            </a:r>
            <a:r>
              <a:rPr lang="tr-TR" sz="2400" dirty="0" smtClean="0"/>
              <a:t> </a:t>
            </a:r>
            <a:r>
              <a:rPr lang="tr-TR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154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682389" y="425356"/>
            <a:ext cx="9376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% </a:t>
            </a:r>
            <a:r>
              <a:rPr lang="tr-TR" sz="2400" dirty="0" err="1"/>
              <a:t>Creating</a:t>
            </a:r>
            <a:r>
              <a:rPr lang="tr-TR" sz="2400" dirty="0"/>
              <a:t> a WAV file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scratch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reading</a:t>
            </a:r>
            <a:r>
              <a:rPr lang="tr-TR" sz="2400" dirty="0"/>
              <a:t> it </a:t>
            </a:r>
            <a:r>
              <a:rPr lang="tr-TR" sz="2400" dirty="0" err="1" smtClean="0"/>
              <a:t>back</a:t>
            </a:r>
            <a:endParaRPr lang="tr-TR" sz="2400" dirty="0" smtClean="0"/>
          </a:p>
          <a:p>
            <a:r>
              <a:rPr lang="tr-TR" sz="2400" dirty="0" err="1" smtClean="0"/>
              <a:t>clear</a:t>
            </a:r>
            <a:r>
              <a:rPr lang="tr-TR" sz="2400" dirty="0" smtClean="0"/>
              <a:t> </a:t>
            </a:r>
            <a:r>
              <a:rPr lang="tr-TR" sz="2400" dirty="0" err="1" smtClean="0"/>
              <a:t>all</a:t>
            </a:r>
            <a:endParaRPr lang="tr-TR" sz="2400" dirty="0" smtClean="0"/>
          </a:p>
          <a:p>
            <a:r>
              <a:rPr lang="tr-TR" sz="2400" dirty="0" err="1" smtClean="0"/>
              <a:t>Fs</a:t>
            </a:r>
            <a:r>
              <a:rPr lang="tr-TR" sz="2400" dirty="0" smtClean="0"/>
              <a:t>=5000</a:t>
            </a:r>
            <a:r>
              <a:rPr lang="tr-TR" sz="2400" dirty="0"/>
              <a:t>; % </a:t>
            </a:r>
            <a:r>
              <a:rPr lang="tr-TR" sz="2400" dirty="0" err="1"/>
              <a:t>sampling</a:t>
            </a:r>
            <a:r>
              <a:rPr lang="tr-TR" sz="2400" dirty="0"/>
              <a:t> </a:t>
            </a:r>
            <a:r>
              <a:rPr lang="tr-TR" sz="2400" dirty="0" smtClean="0"/>
              <a:t>rate</a:t>
            </a:r>
          </a:p>
          <a:p>
            <a:r>
              <a:rPr lang="tr-TR" sz="2400" dirty="0" smtClean="0"/>
              <a:t>t=0:1/</a:t>
            </a:r>
            <a:r>
              <a:rPr lang="tr-TR" sz="2400" dirty="0" err="1" smtClean="0"/>
              <a:t>Fs</a:t>
            </a:r>
            <a:r>
              <a:rPr lang="tr-TR" sz="2400" dirty="0"/>
              <a:t>: 5; % time </a:t>
            </a:r>
            <a:r>
              <a:rPr lang="tr-TR" sz="2400" dirty="0" err="1" smtClean="0"/>
              <a:t>parameter</a:t>
            </a:r>
            <a:endParaRPr lang="tr-TR" sz="2400" dirty="0" smtClean="0"/>
          </a:p>
          <a:p>
            <a:r>
              <a:rPr lang="tr-TR" sz="2400" dirty="0" smtClean="0"/>
              <a:t>y=0.1*cos(2*pi*2000*t</a:t>
            </a:r>
            <a:r>
              <a:rPr lang="tr-TR" sz="2400" dirty="0"/>
              <a:t>)-0.8*cos(2*pi*2000*t.^2); % </a:t>
            </a:r>
            <a:r>
              <a:rPr lang="tr-TR" sz="2400" dirty="0" err="1"/>
              <a:t>sinusoid</a:t>
            </a:r>
            <a:r>
              <a:rPr lang="tr-TR" sz="2400" dirty="0"/>
              <a:t> </a:t>
            </a:r>
            <a:r>
              <a:rPr lang="tr-TR" sz="2400" dirty="0" err="1" smtClean="0"/>
              <a:t>and</a:t>
            </a:r>
            <a:r>
              <a:rPr lang="tr-TR" sz="2400" dirty="0"/>
              <a:t> </a:t>
            </a:r>
            <a:r>
              <a:rPr lang="tr-TR" sz="2400" dirty="0" err="1" smtClean="0"/>
              <a:t>chirp</a:t>
            </a:r>
            <a:endParaRPr lang="tr-TR" sz="2400" dirty="0" smtClean="0"/>
          </a:p>
          <a:p>
            <a:r>
              <a:rPr lang="tr-TR" sz="2400" dirty="0" smtClean="0"/>
              <a:t>%% </a:t>
            </a:r>
            <a:r>
              <a:rPr lang="tr-TR" sz="2400" dirty="0" err="1"/>
              <a:t>writing</a:t>
            </a:r>
            <a:r>
              <a:rPr lang="tr-TR" sz="2400" dirty="0"/>
              <a:t> chirp.wav </a:t>
            </a:r>
            <a:r>
              <a:rPr lang="tr-TR" sz="2400" dirty="0" smtClean="0"/>
              <a:t>file</a:t>
            </a:r>
          </a:p>
          <a:p>
            <a:r>
              <a:rPr lang="tr-TR" sz="2400" dirty="0" err="1" smtClean="0"/>
              <a:t>wavwrite</a:t>
            </a:r>
            <a:r>
              <a:rPr lang="tr-TR" sz="2400" dirty="0" smtClean="0"/>
              <a:t>(y</a:t>
            </a:r>
            <a:r>
              <a:rPr lang="tr-TR" sz="2400" dirty="0"/>
              <a:t>, Fs,'chirp.wav</a:t>
            </a:r>
            <a:r>
              <a:rPr lang="tr-TR" sz="2400" dirty="0" smtClean="0"/>
              <a:t>')</a:t>
            </a:r>
          </a:p>
          <a:p>
            <a:r>
              <a:rPr lang="tr-TR" sz="2400" dirty="0" smtClean="0"/>
              <a:t>%% </a:t>
            </a:r>
            <a:r>
              <a:rPr lang="tr-TR" sz="2400" dirty="0" err="1"/>
              <a:t>reading</a:t>
            </a:r>
            <a:r>
              <a:rPr lang="tr-TR" sz="2400" dirty="0"/>
              <a:t> chirp.wav </a:t>
            </a:r>
            <a:r>
              <a:rPr lang="tr-TR" sz="2400" dirty="0" err="1"/>
              <a:t>back</a:t>
            </a:r>
            <a:r>
              <a:rPr lang="tr-TR" sz="2400" dirty="0"/>
              <a:t> </a:t>
            </a:r>
            <a:r>
              <a:rPr lang="tr-TR" sz="2400" dirty="0" err="1"/>
              <a:t>into</a:t>
            </a:r>
            <a:r>
              <a:rPr lang="tr-TR" sz="2400" dirty="0"/>
              <a:t> MATLAB as y1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listening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smtClean="0"/>
              <a:t>it</a:t>
            </a:r>
          </a:p>
          <a:p>
            <a:r>
              <a:rPr lang="tr-TR" sz="2400" dirty="0" smtClean="0"/>
              <a:t>[y1</a:t>
            </a:r>
            <a:r>
              <a:rPr lang="tr-TR" sz="2400" dirty="0"/>
              <a:t>, </a:t>
            </a:r>
            <a:r>
              <a:rPr lang="tr-TR" sz="2400" dirty="0" err="1"/>
              <a:t>Fs</a:t>
            </a:r>
            <a:r>
              <a:rPr lang="tr-TR" sz="2400" dirty="0"/>
              <a:t>, </a:t>
            </a:r>
            <a:r>
              <a:rPr lang="tr-TR" sz="2400" dirty="0" err="1"/>
              <a:t>nbits</a:t>
            </a:r>
            <a:r>
              <a:rPr lang="tr-TR" sz="2400" dirty="0"/>
              <a:t>, </a:t>
            </a:r>
            <a:r>
              <a:rPr lang="tr-TR" sz="2400" dirty="0" err="1"/>
              <a:t>readinfo</a:t>
            </a:r>
            <a:r>
              <a:rPr lang="tr-TR" sz="2400" dirty="0"/>
              <a:t>] = </a:t>
            </a:r>
            <a:r>
              <a:rPr lang="tr-TR" sz="2400" dirty="0" err="1"/>
              <a:t>wavread</a:t>
            </a:r>
            <a:r>
              <a:rPr lang="tr-TR" sz="2400" dirty="0"/>
              <a:t>('chirp.wav</a:t>
            </a:r>
            <a:r>
              <a:rPr lang="tr-TR" sz="2400" dirty="0" smtClean="0"/>
              <a:t>');</a:t>
            </a:r>
          </a:p>
          <a:p>
            <a:r>
              <a:rPr lang="tr-TR" sz="2400" dirty="0" err="1" smtClean="0"/>
              <a:t>sound</a:t>
            </a:r>
            <a:r>
              <a:rPr lang="tr-TR" sz="2400" dirty="0" smtClean="0"/>
              <a:t>(y1</a:t>
            </a:r>
            <a:r>
              <a:rPr lang="tr-TR" sz="2400" dirty="0"/>
              <a:t>, </a:t>
            </a:r>
            <a:r>
              <a:rPr lang="tr-TR" sz="2400" dirty="0" err="1"/>
              <a:t>Fs</a:t>
            </a:r>
            <a:r>
              <a:rPr lang="tr-TR" sz="2400" dirty="0"/>
              <a:t>) % </a:t>
            </a:r>
            <a:r>
              <a:rPr lang="tr-TR" sz="2400" dirty="0" err="1"/>
              <a:t>sound</a:t>
            </a:r>
            <a:r>
              <a:rPr lang="tr-TR" sz="2400" dirty="0"/>
              <a:t> </a:t>
            </a:r>
            <a:r>
              <a:rPr lang="tr-TR" sz="2400" dirty="0" err="1" smtClean="0"/>
              <a:t>generated</a:t>
            </a:r>
            <a:endParaRPr lang="tr-TR" sz="2400" dirty="0" smtClean="0"/>
          </a:p>
          <a:p>
            <a:r>
              <a:rPr lang="tr-TR" sz="2400" dirty="0" err="1" smtClean="0"/>
              <a:t>figure</a:t>
            </a:r>
            <a:endParaRPr lang="tr-TR" sz="2400" dirty="0" smtClean="0"/>
          </a:p>
          <a:p>
            <a:r>
              <a:rPr lang="tr-TR" sz="2400" dirty="0" err="1" smtClean="0"/>
              <a:t>plot</a:t>
            </a:r>
            <a:r>
              <a:rPr lang="tr-TR" sz="2400" dirty="0" smtClean="0"/>
              <a:t>(t(1:1000</a:t>
            </a:r>
            <a:r>
              <a:rPr lang="tr-TR" sz="2400" dirty="0"/>
              <a:t>), y1(1:1000))</a:t>
            </a:r>
          </a:p>
        </p:txBody>
      </p:sp>
    </p:spTree>
    <p:extLst>
      <p:ext uri="{BB962C8B-B14F-4D97-AF65-F5344CB8AC3E}">
        <p14:creationId xmlns:p14="http://schemas.microsoft.com/office/powerpoint/2010/main" val="33840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2290" y="327545"/>
            <a:ext cx="8168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% Derivative and difference </a:t>
            </a:r>
            <a:r>
              <a:rPr lang="en-US" sz="2400" dirty="0" smtClean="0"/>
              <a:t>example</a:t>
            </a:r>
            <a:endParaRPr lang="tr-TR" sz="2400" dirty="0" smtClean="0"/>
          </a:p>
          <a:p>
            <a:r>
              <a:rPr lang="en-US" sz="2400" dirty="0" err="1" smtClean="0"/>
              <a:t>clf</a:t>
            </a:r>
            <a:r>
              <a:rPr lang="en-US" sz="2400" dirty="0"/>
              <a:t>; clear </a:t>
            </a:r>
            <a:r>
              <a:rPr lang="en-US" sz="2400" dirty="0" smtClean="0"/>
              <a:t>all</a:t>
            </a:r>
            <a:endParaRPr lang="tr-TR" sz="2400" dirty="0" smtClean="0"/>
          </a:p>
          <a:p>
            <a:r>
              <a:rPr lang="en-US" sz="2400" dirty="0" smtClean="0"/>
              <a:t>% SYMBOLIC</a:t>
            </a:r>
            <a:endParaRPr lang="tr-TR" sz="2400" dirty="0" smtClean="0"/>
          </a:p>
          <a:p>
            <a:r>
              <a:rPr lang="en-US" sz="2400" dirty="0" err="1" smtClean="0"/>
              <a:t>syms</a:t>
            </a:r>
            <a:r>
              <a:rPr lang="en-US" sz="2400" dirty="0" smtClean="0"/>
              <a:t> </a:t>
            </a:r>
            <a:r>
              <a:rPr lang="en-US" sz="2400" dirty="0"/>
              <a:t>t y z % define the symbolic </a:t>
            </a:r>
            <a:r>
              <a:rPr lang="en-US" sz="2400" dirty="0" smtClean="0"/>
              <a:t>variables</a:t>
            </a:r>
            <a:endParaRPr lang="tr-TR" sz="2400" dirty="0" smtClean="0"/>
          </a:p>
          <a:p>
            <a:r>
              <a:rPr lang="en-US" sz="2400" dirty="0" smtClean="0"/>
              <a:t>y=cos(t^2</a:t>
            </a:r>
            <a:r>
              <a:rPr lang="en-US" sz="2400" dirty="0"/>
              <a:t>) % chirp, no . before ˆ , t is no </a:t>
            </a:r>
            <a:r>
              <a:rPr lang="en-US" sz="2400" dirty="0" smtClean="0"/>
              <a:t>vector</a:t>
            </a:r>
            <a:endParaRPr lang="tr-TR" sz="2400" dirty="0" smtClean="0"/>
          </a:p>
          <a:p>
            <a:r>
              <a:rPr lang="en-US" sz="2400" dirty="0" smtClean="0"/>
              <a:t>z=diff(y</a:t>
            </a:r>
            <a:r>
              <a:rPr lang="en-US" sz="2400" dirty="0"/>
              <a:t>) % </a:t>
            </a:r>
            <a:r>
              <a:rPr lang="en-US" sz="2400" dirty="0" smtClean="0"/>
              <a:t>derivative</a:t>
            </a:r>
            <a:endParaRPr lang="tr-TR" sz="2400" dirty="0" smtClean="0"/>
          </a:p>
          <a:p>
            <a:r>
              <a:rPr lang="en-US" sz="2400" dirty="0" smtClean="0"/>
              <a:t>figure</a:t>
            </a:r>
            <a:r>
              <a:rPr lang="tr-TR" sz="2400" dirty="0" smtClean="0"/>
              <a:t>,s</a:t>
            </a:r>
            <a:r>
              <a:rPr lang="en-US" sz="2400" dirty="0" err="1" smtClean="0"/>
              <a:t>ubplot</a:t>
            </a:r>
            <a:r>
              <a:rPr lang="en-US" sz="2400" dirty="0" smtClean="0"/>
              <a:t>(211)</a:t>
            </a:r>
            <a:endParaRPr lang="tr-TR" sz="2400" dirty="0" smtClean="0"/>
          </a:p>
          <a:p>
            <a:r>
              <a:rPr lang="en-US" sz="2400" dirty="0" err="1" smtClean="0"/>
              <a:t>ezplot</a:t>
            </a:r>
            <a:r>
              <a:rPr lang="en-US" sz="2400" dirty="0" smtClean="0"/>
              <a:t>(y</a:t>
            </a:r>
            <a:r>
              <a:rPr lang="en-US" sz="2400" dirty="0"/>
              <a:t>,[0,2*pi]);grid % plotting symbolic y between 0 and </a:t>
            </a:r>
            <a:r>
              <a:rPr lang="en-US" sz="2400" dirty="0" smtClean="0"/>
              <a:t>2*pi</a:t>
            </a:r>
            <a:endParaRPr lang="tr-TR" sz="2400" dirty="0" smtClean="0"/>
          </a:p>
          <a:p>
            <a:r>
              <a:rPr lang="en-US" sz="2400" dirty="0" smtClean="0"/>
              <a:t>hold on</a:t>
            </a:r>
            <a:endParaRPr lang="tr-TR" sz="2400" dirty="0" smtClean="0"/>
          </a:p>
          <a:p>
            <a:r>
              <a:rPr lang="en-US" sz="2400" dirty="0" smtClean="0"/>
              <a:t>subplot(212)</a:t>
            </a:r>
            <a:endParaRPr lang="tr-TR" sz="2400" dirty="0" smtClean="0"/>
          </a:p>
          <a:p>
            <a:r>
              <a:rPr lang="en-US" sz="2400" dirty="0" err="1" smtClean="0"/>
              <a:t>ezplot</a:t>
            </a:r>
            <a:r>
              <a:rPr lang="en-US" sz="2400" dirty="0" smtClean="0"/>
              <a:t>(z</a:t>
            </a:r>
            <a:r>
              <a:rPr lang="en-US" sz="2400" dirty="0"/>
              <a:t>,[0,2*pi]); </a:t>
            </a:r>
            <a:r>
              <a:rPr lang="en-US" sz="2400" dirty="0" smtClean="0"/>
              <a:t>grid</a:t>
            </a:r>
            <a:endParaRPr lang="tr-TR" sz="2400" dirty="0" smtClean="0"/>
          </a:p>
          <a:p>
            <a:r>
              <a:rPr lang="en-US" sz="2400" dirty="0" smtClean="0"/>
              <a:t>hold </a:t>
            </a:r>
            <a:r>
              <a:rPr lang="en-US" sz="2400" dirty="0"/>
              <a:t>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67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2290" y="327545"/>
            <a:ext cx="104342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% </a:t>
            </a:r>
            <a:r>
              <a:rPr lang="tr-TR" sz="2400" dirty="0" smtClean="0"/>
              <a:t>NUMERIC</a:t>
            </a:r>
          </a:p>
          <a:p>
            <a:r>
              <a:rPr lang="tr-TR" sz="2400" dirty="0" err="1" smtClean="0"/>
              <a:t>Ts</a:t>
            </a:r>
            <a:r>
              <a:rPr lang="tr-TR" sz="2400" dirty="0" smtClean="0"/>
              <a:t>=0.1</a:t>
            </a:r>
            <a:r>
              <a:rPr lang="tr-TR" sz="2400" dirty="0"/>
              <a:t>; % </a:t>
            </a:r>
            <a:r>
              <a:rPr lang="tr-TR" sz="2400" dirty="0" err="1"/>
              <a:t>sampling</a:t>
            </a:r>
            <a:r>
              <a:rPr lang="tr-TR" sz="2400" dirty="0"/>
              <a:t> </a:t>
            </a:r>
            <a:r>
              <a:rPr lang="tr-TR" sz="2400" dirty="0" err="1" smtClean="0"/>
              <a:t>period</a:t>
            </a:r>
            <a:endParaRPr lang="tr-TR" sz="2400" dirty="0" smtClean="0"/>
          </a:p>
          <a:p>
            <a:r>
              <a:rPr lang="tr-TR" sz="2400" dirty="0" smtClean="0"/>
              <a:t>t1=0:Ts:2*pi</a:t>
            </a:r>
            <a:r>
              <a:rPr lang="tr-TR" sz="2400" dirty="0"/>
              <a:t>; % </a:t>
            </a:r>
            <a:r>
              <a:rPr lang="tr-TR" sz="2400" dirty="0" err="1"/>
              <a:t>sampled</a:t>
            </a:r>
            <a:r>
              <a:rPr lang="tr-TR" sz="2400" dirty="0"/>
              <a:t> </a:t>
            </a:r>
            <a:r>
              <a:rPr lang="tr-TR" sz="2400" dirty="0" smtClean="0"/>
              <a:t>time</a:t>
            </a:r>
          </a:p>
          <a:p>
            <a:r>
              <a:rPr lang="tr-TR" sz="2400" dirty="0" smtClean="0"/>
              <a:t>y1=cos(t1</a:t>
            </a:r>
            <a:r>
              <a:rPr lang="tr-TR" sz="2400" dirty="0"/>
              <a:t>.^2); % </a:t>
            </a:r>
            <a:r>
              <a:rPr lang="tr-TR" sz="2400" dirty="0" err="1"/>
              <a:t>sampled</a:t>
            </a:r>
            <a:r>
              <a:rPr lang="tr-TR" sz="2400" dirty="0"/>
              <a:t> </a:t>
            </a:r>
            <a:r>
              <a:rPr lang="tr-TR" sz="2400" dirty="0" err="1"/>
              <a:t>signal</a:t>
            </a:r>
            <a:r>
              <a:rPr lang="tr-TR" sz="2400" dirty="0"/>
              <a:t> --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y </a:t>
            </a:r>
            <a:r>
              <a:rPr lang="tr-TR" sz="2400" dirty="0" err="1" smtClean="0"/>
              <a:t>above</a:t>
            </a:r>
            <a:endParaRPr lang="tr-TR" sz="2400" dirty="0" smtClean="0"/>
          </a:p>
          <a:p>
            <a:r>
              <a:rPr lang="tr-TR" sz="2400" dirty="0" smtClean="0"/>
              <a:t>z1=</a:t>
            </a:r>
            <a:r>
              <a:rPr lang="tr-TR" sz="2400" dirty="0" err="1" smtClean="0"/>
              <a:t>diff</a:t>
            </a:r>
            <a:r>
              <a:rPr lang="tr-TR" sz="2400" dirty="0" smtClean="0"/>
              <a:t>(y1</a:t>
            </a:r>
            <a:r>
              <a:rPr lang="tr-TR" sz="2400" dirty="0"/>
              <a:t>)./</a:t>
            </a:r>
            <a:r>
              <a:rPr lang="tr-TR" sz="2400" dirty="0" err="1"/>
              <a:t>diff</a:t>
            </a:r>
            <a:r>
              <a:rPr lang="tr-TR" sz="2400" dirty="0"/>
              <a:t>(t1); % </a:t>
            </a:r>
            <a:r>
              <a:rPr lang="tr-TR" sz="2400" dirty="0" err="1"/>
              <a:t>difference</a:t>
            </a:r>
            <a:r>
              <a:rPr lang="tr-TR" sz="2400" dirty="0"/>
              <a:t> -- </a:t>
            </a:r>
            <a:r>
              <a:rPr lang="tr-TR" sz="2400" dirty="0" err="1"/>
              <a:t>approximate</a:t>
            </a:r>
            <a:r>
              <a:rPr lang="tr-TR" sz="2400" dirty="0"/>
              <a:t> </a:t>
            </a:r>
            <a:r>
              <a:rPr lang="tr-TR" sz="2400" dirty="0" err="1" smtClean="0"/>
              <a:t>derivative</a:t>
            </a:r>
            <a:endParaRPr lang="tr-TR" sz="2400" dirty="0" smtClean="0"/>
          </a:p>
          <a:p>
            <a:r>
              <a:rPr lang="tr-TR" sz="2400" dirty="0" err="1" smtClean="0"/>
              <a:t>figure,subplot</a:t>
            </a:r>
            <a:r>
              <a:rPr lang="tr-TR" sz="2400" dirty="0" smtClean="0"/>
              <a:t>(211)</a:t>
            </a:r>
          </a:p>
          <a:p>
            <a:r>
              <a:rPr lang="tr-TR" sz="2400" dirty="0" err="1" smtClean="0"/>
              <a:t>stem</a:t>
            </a:r>
            <a:r>
              <a:rPr lang="tr-TR" sz="2400" dirty="0" smtClean="0"/>
              <a:t>(t1,y1</a:t>
            </a:r>
            <a:r>
              <a:rPr lang="tr-TR" sz="2400" dirty="0"/>
              <a:t>,'k');</a:t>
            </a:r>
            <a:r>
              <a:rPr lang="tr-TR" sz="2400" dirty="0" err="1"/>
              <a:t>axis</a:t>
            </a:r>
            <a:r>
              <a:rPr lang="tr-TR" sz="2400" dirty="0"/>
              <a:t>([0 2*pi 1.1*</a:t>
            </a:r>
            <a:r>
              <a:rPr lang="tr-TR" sz="2400" dirty="0" err="1"/>
              <a:t>min</a:t>
            </a:r>
            <a:r>
              <a:rPr lang="tr-TR" sz="2400" dirty="0"/>
              <a:t>(y1) 1.1*</a:t>
            </a:r>
            <a:r>
              <a:rPr lang="tr-TR" sz="2400" dirty="0" err="1"/>
              <a:t>max</a:t>
            </a:r>
            <a:r>
              <a:rPr lang="tr-TR" sz="2400" dirty="0"/>
              <a:t>(y1</a:t>
            </a:r>
            <a:r>
              <a:rPr lang="tr-TR" sz="2400" dirty="0" smtClean="0"/>
              <a:t>)])</a:t>
            </a:r>
          </a:p>
          <a:p>
            <a:r>
              <a:rPr lang="tr-TR" sz="2400" dirty="0" err="1" smtClean="0"/>
              <a:t>subplot</a:t>
            </a:r>
            <a:r>
              <a:rPr lang="tr-TR" sz="2400" dirty="0" smtClean="0"/>
              <a:t>(212)</a:t>
            </a:r>
          </a:p>
          <a:p>
            <a:r>
              <a:rPr lang="tr-TR" sz="2400" dirty="0" err="1" smtClean="0"/>
              <a:t>stem</a:t>
            </a:r>
            <a:r>
              <a:rPr lang="tr-TR" sz="2400" dirty="0" smtClean="0"/>
              <a:t>(t1(1:length(y1</a:t>
            </a:r>
            <a:r>
              <a:rPr lang="tr-TR" sz="2400" dirty="0"/>
              <a:t>)-1),z1,'k');</a:t>
            </a:r>
            <a:r>
              <a:rPr lang="tr-TR" sz="2400" dirty="0" err="1"/>
              <a:t>axis</a:t>
            </a:r>
            <a:r>
              <a:rPr lang="tr-TR" sz="2400" dirty="0"/>
              <a:t>([0 2*pi </a:t>
            </a:r>
            <a:r>
              <a:rPr lang="tr-TR" sz="2400" dirty="0" smtClean="0"/>
              <a:t>1.1*</a:t>
            </a:r>
            <a:r>
              <a:rPr lang="tr-TR" sz="2400" dirty="0" err="1" smtClean="0"/>
              <a:t>min</a:t>
            </a:r>
            <a:r>
              <a:rPr lang="tr-TR" sz="2400" dirty="0" smtClean="0"/>
              <a:t>(z1) 1.1*</a:t>
            </a:r>
            <a:r>
              <a:rPr lang="tr-TR" sz="2400" dirty="0" err="1" smtClean="0"/>
              <a:t>max</a:t>
            </a:r>
            <a:r>
              <a:rPr lang="tr-TR" sz="2400" dirty="0" smtClean="0"/>
              <a:t>(z1)])</a:t>
            </a:r>
          </a:p>
          <a:p>
            <a:r>
              <a:rPr lang="tr-TR" sz="2400" dirty="0" err="1" smtClean="0"/>
              <a:t>legend</a:t>
            </a:r>
            <a:r>
              <a:rPr lang="tr-TR" sz="2400" dirty="0"/>
              <a:t>('</a:t>
            </a:r>
            <a:r>
              <a:rPr lang="tr-TR" sz="2400" dirty="0" err="1"/>
              <a:t>Derivative</a:t>
            </a:r>
            <a:r>
              <a:rPr lang="tr-TR" sz="2400" dirty="0"/>
              <a:t> (</a:t>
            </a:r>
            <a:r>
              <a:rPr lang="tr-TR" sz="2400" dirty="0" err="1"/>
              <a:t>blue</a:t>
            </a:r>
            <a:r>
              <a:rPr lang="tr-TR" sz="2400" dirty="0"/>
              <a:t>)','</a:t>
            </a:r>
            <a:r>
              <a:rPr lang="tr-TR" sz="2400" dirty="0" err="1"/>
              <a:t>Difference</a:t>
            </a:r>
            <a:r>
              <a:rPr lang="tr-TR" sz="2400" dirty="0"/>
              <a:t> (</a:t>
            </a:r>
            <a:r>
              <a:rPr lang="tr-TR" sz="2400" dirty="0" err="1"/>
              <a:t>black</a:t>
            </a:r>
            <a:r>
              <a:rPr lang="tr-TR" sz="2400" dirty="0" smtClean="0"/>
              <a:t>)')</a:t>
            </a:r>
          </a:p>
          <a:p>
            <a:r>
              <a:rPr lang="tr-TR" sz="2400" dirty="0" err="1" smtClean="0"/>
              <a:t>hold</a:t>
            </a:r>
            <a:r>
              <a:rPr lang="tr-TR" sz="2400" dirty="0" smtClean="0"/>
              <a:t> </a:t>
            </a:r>
            <a:r>
              <a:rPr lang="tr-TR" sz="2400" dirty="0" err="1"/>
              <a:t>off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847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02290" y="327545"/>
            <a:ext cx="104342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 all; </a:t>
            </a:r>
            <a:r>
              <a:rPr lang="en-US" sz="2400" dirty="0" err="1" smtClean="0"/>
              <a:t>clf</a:t>
            </a:r>
            <a:endParaRPr lang="tr-TR" sz="2400" dirty="0"/>
          </a:p>
          <a:p>
            <a:r>
              <a:rPr lang="en-US" sz="2400" dirty="0" err="1" smtClean="0"/>
              <a:t>syms</a:t>
            </a:r>
            <a:r>
              <a:rPr lang="en-US" sz="2400" dirty="0" smtClean="0"/>
              <a:t> </a:t>
            </a:r>
            <a:r>
              <a:rPr lang="en-US" sz="2400" dirty="0"/>
              <a:t>y t x </a:t>
            </a:r>
            <a:r>
              <a:rPr lang="en-US" sz="2400" dirty="0" smtClean="0"/>
              <a:t>z</a:t>
            </a:r>
            <a:endParaRPr lang="tr-TR" sz="2400" dirty="0" smtClean="0"/>
          </a:p>
          <a:p>
            <a:r>
              <a:rPr lang="en-US" sz="2400" dirty="0" smtClean="0"/>
              <a:t>% </a:t>
            </a:r>
            <a:r>
              <a:rPr lang="en-US" sz="2400" dirty="0"/>
              <a:t>input a unit-step </a:t>
            </a:r>
            <a:r>
              <a:rPr lang="en-US" sz="2400" dirty="0" smtClean="0"/>
              <a:t>signal</a:t>
            </a:r>
            <a:endParaRPr lang="tr-TR" sz="2400" dirty="0" smtClean="0"/>
          </a:p>
          <a:p>
            <a:r>
              <a:rPr lang="en-US" sz="2400" dirty="0" smtClean="0"/>
              <a:t>y=</a:t>
            </a:r>
            <a:r>
              <a:rPr lang="en-US" sz="2400" dirty="0" err="1" smtClean="0"/>
              <a:t>dsolve</a:t>
            </a:r>
            <a:r>
              <a:rPr lang="en-US" sz="2400" dirty="0"/>
              <a:t>('D2y+5*Dy+6*y=</a:t>
            </a:r>
            <a:r>
              <a:rPr lang="en-US" sz="2400" dirty="0" err="1"/>
              <a:t>heaviside</a:t>
            </a:r>
            <a:r>
              <a:rPr lang="en-US" sz="2400" dirty="0"/>
              <a:t>(t)','y(0)=0','Dy(0)=0','t</a:t>
            </a:r>
            <a:r>
              <a:rPr lang="en-US" sz="2400" dirty="0" smtClean="0"/>
              <a:t>');</a:t>
            </a:r>
            <a:endParaRPr lang="tr-TR" sz="2400" dirty="0" smtClean="0"/>
          </a:p>
          <a:p>
            <a:r>
              <a:rPr lang="en-US" sz="2400" dirty="0" smtClean="0"/>
              <a:t>x=diff(y</a:t>
            </a:r>
            <a:r>
              <a:rPr lang="en-US" sz="2400" dirty="0"/>
              <a:t>); % impulse </a:t>
            </a:r>
            <a:r>
              <a:rPr lang="en-US" sz="2400" dirty="0" smtClean="0"/>
              <a:t>response</a:t>
            </a:r>
            <a:endParaRPr lang="tr-TR" sz="2400" dirty="0" smtClean="0"/>
          </a:p>
          <a:p>
            <a:r>
              <a:rPr lang="en-US" sz="2400" dirty="0" smtClean="0"/>
              <a:t>z=</a:t>
            </a:r>
            <a:r>
              <a:rPr lang="en-US" sz="2400" dirty="0" err="1" smtClean="0"/>
              <a:t>int</a:t>
            </a:r>
            <a:r>
              <a:rPr lang="en-US" sz="2400" dirty="0" smtClean="0"/>
              <a:t>(y</a:t>
            </a:r>
            <a:r>
              <a:rPr lang="en-US" sz="2400" dirty="0"/>
              <a:t>); % ramp </a:t>
            </a:r>
            <a:r>
              <a:rPr lang="en-US" sz="2400" dirty="0" smtClean="0"/>
              <a:t>response</a:t>
            </a:r>
            <a:endParaRPr lang="tr-TR" sz="2400" dirty="0" smtClean="0"/>
          </a:p>
          <a:p>
            <a:r>
              <a:rPr lang="en-US" sz="2400" dirty="0" smtClean="0"/>
              <a:t>figure</a:t>
            </a:r>
            <a:endParaRPr lang="tr-TR" sz="2400" dirty="0" smtClean="0"/>
          </a:p>
          <a:p>
            <a:r>
              <a:rPr lang="en-US" sz="2400" dirty="0" smtClean="0"/>
              <a:t>subplot(311)</a:t>
            </a:r>
            <a:endParaRPr lang="tr-TR" sz="2400" dirty="0" smtClean="0"/>
          </a:p>
          <a:p>
            <a:r>
              <a:rPr lang="en-US" sz="2400" dirty="0" err="1" smtClean="0"/>
              <a:t>ezplot</a:t>
            </a:r>
            <a:r>
              <a:rPr lang="en-US" sz="2400" dirty="0" smtClean="0"/>
              <a:t>(y</a:t>
            </a:r>
            <a:r>
              <a:rPr lang="en-US" sz="2400" dirty="0"/>
              <a:t>,[0,5]); title('Unit-step response</a:t>
            </a:r>
            <a:r>
              <a:rPr lang="en-US" sz="2400" dirty="0" smtClean="0"/>
              <a:t>')</a:t>
            </a:r>
            <a:endParaRPr lang="tr-TR" sz="2400" dirty="0" smtClean="0"/>
          </a:p>
          <a:p>
            <a:r>
              <a:rPr lang="en-US" sz="2400" dirty="0" smtClean="0"/>
              <a:t>subplot(312)</a:t>
            </a:r>
            <a:endParaRPr lang="tr-TR" sz="2400" dirty="0" smtClean="0"/>
          </a:p>
          <a:p>
            <a:r>
              <a:rPr lang="en-US" sz="2400" dirty="0" err="1" smtClean="0"/>
              <a:t>ezplot</a:t>
            </a:r>
            <a:r>
              <a:rPr lang="en-US" sz="2400" dirty="0" smtClean="0"/>
              <a:t>(x</a:t>
            </a:r>
            <a:r>
              <a:rPr lang="en-US" sz="2400" dirty="0"/>
              <a:t>,[0,5]); title('Impulse response</a:t>
            </a:r>
            <a:r>
              <a:rPr lang="en-US" sz="2400" dirty="0" smtClean="0"/>
              <a:t>')</a:t>
            </a:r>
            <a:endParaRPr lang="tr-TR" sz="2400" dirty="0" smtClean="0"/>
          </a:p>
          <a:p>
            <a:r>
              <a:rPr lang="en-US" sz="2400" dirty="0" smtClean="0"/>
              <a:t>subplot(313)</a:t>
            </a:r>
            <a:endParaRPr lang="tr-TR" sz="2400" dirty="0" smtClean="0"/>
          </a:p>
          <a:p>
            <a:r>
              <a:rPr lang="en-US" sz="2400" dirty="0" err="1" smtClean="0"/>
              <a:t>ezplot</a:t>
            </a:r>
            <a:r>
              <a:rPr lang="en-US" sz="2400" dirty="0" smtClean="0"/>
              <a:t>(z</a:t>
            </a:r>
            <a:r>
              <a:rPr lang="en-US" sz="2400" dirty="0"/>
              <a:t>,[0,5]); title('Ramp response')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55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7950" y="2697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/>
              <a:t>clear all</a:t>
            </a:r>
          </a:p>
          <a:p>
            <a:pPr marL="0" indent="0">
              <a:buNone/>
            </a:pPr>
            <a:r>
              <a:rPr lang="tr-TR" sz="2400"/>
              <a:t>t = [0.1 0.2 0.3 0.4];</a:t>
            </a:r>
          </a:p>
          <a:p>
            <a:pPr marL="0" indent="0">
              <a:buNone/>
            </a:pPr>
            <a:r>
              <a:rPr lang="tr-TR" sz="2400"/>
              <a:t>x = [1.0 8.0 4.5 9.7];</a:t>
            </a:r>
          </a:p>
          <a:p>
            <a:pPr marL="0" indent="0">
              <a:buNone/>
            </a:pPr>
            <a:r>
              <a:rPr lang="tr-TR" sz="2400"/>
              <a:t>plot(t,x),</a:t>
            </a:r>
          </a:p>
          <a:p>
            <a:pPr marL="0" indent="0">
              <a:buNone/>
            </a:pPr>
            <a:r>
              <a:rPr lang="tr-TR" sz="2400"/>
              <a:t>figure,stem(t,x),</a:t>
            </a:r>
          </a:p>
          <a:p>
            <a:pPr marL="0" indent="0">
              <a:buNone/>
            </a:pPr>
            <a:r>
              <a:rPr lang="tr-TR" sz="2400"/>
              <a:t>figure, stairs(t,x)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8" y="126241"/>
            <a:ext cx="4053384" cy="30400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10" y="17058"/>
            <a:ext cx="4198962" cy="31492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97" y="3275462"/>
            <a:ext cx="4631140" cy="34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378423" y="1009934"/>
            <a:ext cx="3671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fs</a:t>
            </a:r>
            <a:r>
              <a:rPr lang="tr-TR" sz="2400" dirty="0" smtClean="0"/>
              <a:t>=1000</a:t>
            </a:r>
            <a:r>
              <a:rPr lang="tr-TR" sz="2400" dirty="0"/>
              <a:t>;</a:t>
            </a:r>
          </a:p>
          <a:p>
            <a:r>
              <a:rPr lang="tr-TR" sz="2400" dirty="0" err="1" smtClean="0"/>
              <a:t>ts</a:t>
            </a:r>
            <a:r>
              <a:rPr lang="tr-TR" sz="2400" dirty="0" smtClean="0"/>
              <a:t>=0:1/fs:2;</a:t>
            </a:r>
          </a:p>
          <a:p>
            <a:r>
              <a:rPr lang="tr-TR" sz="2400" dirty="0" smtClean="0"/>
              <a:t>f=250+240*sin(2*pi*</a:t>
            </a:r>
            <a:r>
              <a:rPr lang="tr-TR" sz="2400" dirty="0" err="1" smtClean="0"/>
              <a:t>ts</a:t>
            </a:r>
            <a:r>
              <a:rPr lang="tr-TR" sz="2400" dirty="0"/>
              <a:t>);</a:t>
            </a:r>
          </a:p>
          <a:p>
            <a:r>
              <a:rPr lang="tr-TR" sz="2400" dirty="0" smtClean="0"/>
              <a:t>x=0.1*sin(2*pi*f</a:t>
            </a:r>
            <a:r>
              <a:rPr lang="tr-TR" sz="2400" dirty="0"/>
              <a:t>.*</a:t>
            </a:r>
            <a:r>
              <a:rPr lang="tr-TR" sz="2400" dirty="0" err="1"/>
              <a:t>ts</a:t>
            </a:r>
            <a:r>
              <a:rPr lang="tr-TR" sz="2400" dirty="0"/>
              <a:t>);</a:t>
            </a:r>
          </a:p>
          <a:p>
            <a:r>
              <a:rPr lang="tr-TR" sz="2400" dirty="0" err="1" smtClean="0"/>
              <a:t>strips</a:t>
            </a:r>
            <a:r>
              <a:rPr lang="tr-TR" sz="2400" dirty="0" smtClean="0"/>
              <a:t>(x,0.25,fs</a:t>
            </a:r>
            <a:r>
              <a:rPr lang="tr-TR" sz="2400" dirty="0"/>
              <a:t>)</a:t>
            </a:r>
          </a:p>
          <a:p>
            <a:r>
              <a:rPr lang="tr-TR" sz="2400" dirty="0" err="1" smtClean="0"/>
              <a:t>sound</a:t>
            </a:r>
            <a:r>
              <a:rPr lang="tr-TR" sz="2400" dirty="0" smtClean="0"/>
              <a:t>(</a:t>
            </a:r>
            <a:r>
              <a:rPr lang="tr-TR" sz="2400" dirty="0" err="1" smtClean="0"/>
              <a:t>x,fs</a:t>
            </a:r>
            <a:r>
              <a:rPr lang="tr-TR" sz="2400" dirty="0"/>
              <a:t>)</a:t>
            </a:r>
          </a:p>
          <a:p>
            <a:r>
              <a:rPr lang="tr-TR" sz="2400" dirty="0" err="1" smtClean="0"/>
              <a:t>pause</a:t>
            </a:r>
            <a:r>
              <a:rPr lang="tr-TR" sz="2400" dirty="0" smtClean="0"/>
              <a:t>(1</a:t>
            </a:r>
            <a:r>
              <a:rPr lang="tr-TR" sz="2400" dirty="0"/>
              <a:t>);</a:t>
            </a:r>
          </a:p>
          <a:p>
            <a:r>
              <a:rPr lang="tr-TR" sz="2400" dirty="0" err="1" smtClean="0"/>
              <a:t>soundsc</a:t>
            </a:r>
            <a:r>
              <a:rPr lang="tr-TR" sz="2400" dirty="0" smtClean="0"/>
              <a:t>(</a:t>
            </a:r>
            <a:r>
              <a:rPr lang="tr-TR" sz="2400" dirty="0" err="1" smtClean="0"/>
              <a:t>x,fs</a:t>
            </a:r>
            <a:r>
              <a:rPr lang="tr-TR" sz="2400" dirty="0"/>
              <a:t>)</a:t>
            </a:r>
          </a:p>
        </p:txBody>
      </p:sp>
      <p:sp>
        <p:nvSpPr>
          <p:cNvPr id="5" name="Komut Düğmesi: Yardım 4">
            <a:hlinkClick r:id="" action="ppaction://noaction" highlightClick="1"/>
          </p:cNvPr>
          <p:cNvSpPr/>
          <p:nvPr/>
        </p:nvSpPr>
        <p:spPr>
          <a:xfrm>
            <a:off x="4722126" y="2797790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9600" dirty="0" smtClean="0"/>
              <a:t>f = </a:t>
            </a:r>
            <a:r>
              <a:rPr lang="fr-FR" sz="9600" dirty="0" err="1" smtClean="0"/>
              <a:t>inline</a:t>
            </a:r>
            <a:r>
              <a:rPr lang="fr-FR" sz="9600" dirty="0" smtClean="0"/>
              <a:t>('</a:t>
            </a:r>
            <a:r>
              <a:rPr lang="fr-FR" sz="9600" dirty="0" err="1" smtClean="0"/>
              <a:t>exp</a:t>
            </a:r>
            <a:r>
              <a:rPr lang="fr-FR" sz="9600" dirty="0" smtClean="0"/>
              <a:t>(-t).*cos(2*pi*t)','t')</a:t>
            </a:r>
            <a:endParaRPr lang="tr-TR" sz="9600" dirty="0"/>
          </a:p>
          <a:p>
            <a:pPr marL="0" indent="0">
              <a:spcBef>
                <a:spcPts val="0"/>
              </a:spcBef>
              <a:buNone/>
            </a:pPr>
            <a:r>
              <a:rPr lang="tr-TR" sz="9600" dirty="0" smtClean="0"/>
              <a:t>t </a:t>
            </a:r>
            <a:r>
              <a:rPr lang="tr-TR" sz="9600" dirty="0"/>
              <a:t>= </a:t>
            </a:r>
            <a:r>
              <a:rPr lang="tr-TR" sz="9600" dirty="0" smtClean="0"/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9600" dirty="0" smtClean="0"/>
              <a:t>f(t</a:t>
            </a:r>
            <a:r>
              <a:rPr lang="tr-TR" sz="9600" dirty="0"/>
              <a:t>)</a:t>
            </a:r>
            <a:r>
              <a:rPr lang="tr-TR" sz="9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endParaRPr lang="tr-TR" sz="9600" dirty="0"/>
          </a:p>
          <a:p>
            <a:pPr marL="0" indent="0">
              <a:spcBef>
                <a:spcPts val="0"/>
              </a:spcBef>
              <a:buNone/>
            </a:pPr>
            <a:endParaRPr lang="tr-TR" sz="9600" dirty="0"/>
          </a:p>
          <a:p>
            <a:pPr marL="0" indent="0">
              <a:spcBef>
                <a:spcPts val="0"/>
              </a:spcBef>
              <a:buNone/>
            </a:pPr>
            <a:endParaRPr lang="tr-TR" sz="9600" dirty="0" smtClean="0"/>
          </a:p>
          <a:p>
            <a:pPr marL="0" indent="0">
              <a:buNone/>
            </a:pP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9600" dirty="0" smtClean="0"/>
              <a:t>f(t);</a:t>
            </a: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sz="9600" dirty="0" smtClean="0"/>
              <a:t>t </a:t>
            </a:r>
            <a:r>
              <a:rPr lang="tr-TR" sz="9600" dirty="0"/>
              <a:t>= (-2:2); </a:t>
            </a: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9600" dirty="0" smtClean="0"/>
              <a:t>plot(</a:t>
            </a:r>
            <a:r>
              <a:rPr lang="fr-FR" sz="9600" dirty="0" err="1" smtClean="0"/>
              <a:t>t,f</a:t>
            </a:r>
            <a:r>
              <a:rPr lang="fr-FR" sz="9600" dirty="0" smtClean="0"/>
              <a:t>(t));</a:t>
            </a: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9600" dirty="0" err="1" smtClean="0"/>
              <a:t>xlabel</a:t>
            </a:r>
            <a:r>
              <a:rPr lang="fr-FR" sz="9600" dirty="0"/>
              <a:t>('t'); </a:t>
            </a:r>
            <a:r>
              <a:rPr lang="fr-FR" sz="9600" dirty="0" err="1" smtClean="0"/>
              <a:t>ylab</a:t>
            </a:r>
            <a:r>
              <a:rPr lang="tr-TR" sz="9600" dirty="0" smtClean="0"/>
              <a:t>e</a:t>
            </a:r>
            <a:r>
              <a:rPr lang="fr-FR" sz="9600" dirty="0" smtClean="0"/>
              <a:t>l(</a:t>
            </a:r>
            <a:r>
              <a:rPr lang="fr-FR" sz="9600" dirty="0"/>
              <a:t>'f(t)'); </a:t>
            </a:r>
            <a:r>
              <a:rPr lang="fr-FR" sz="9600" dirty="0" err="1"/>
              <a:t>grid</a:t>
            </a:r>
            <a:r>
              <a:rPr lang="fr-FR" sz="9600" dirty="0"/>
              <a:t>; </a:t>
            </a: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endParaRPr lang="tr-TR" sz="9600" dirty="0"/>
          </a:p>
          <a:p>
            <a:pPr marL="0" indent="0">
              <a:spcBef>
                <a:spcPts val="0"/>
              </a:spcBef>
              <a:buNone/>
            </a:pPr>
            <a:endParaRPr lang="tr-TR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sz="9600" dirty="0" smtClean="0"/>
              <a:t>t </a:t>
            </a:r>
            <a:r>
              <a:rPr lang="tr-TR" sz="9600" dirty="0"/>
              <a:t>= (-2:0.01:2);</a:t>
            </a:r>
            <a:r>
              <a:rPr lang="tr-TR" sz="9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9600" dirty="0" err="1" smtClean="0"/>
              <a:t>figure</a:t>
            </a:r>
            <a:r>
              <a:rPr lang="tr-TR" sz="9600" dirty="0" smtClean="0"/>
              <a:t>, </a:t>
            </a:r>
            <a:r>
              <a:rPr lang="de-DE" sz="9600" dirty="0" err="1" smtClean="0"/>
              <a:t>plot</a:t>
            </a:r>
            <a:r>
              <a:rPr lang="de-DE" sz="9600" dirty="0" smtClean="0"/>
              <a:t> </a:t>
            </a:r>
            <a:r>
              <a:rPr lang="de-DE" sz="9600" dirty="0"/>
              <a:t>(</a:t>
            </a:r>
            <a:r>
              <a:rPr lang="de-DE" sz="9600" dirty="0" err="1"/>
              <a:t>t,f</a:t>
            </a:r>
            <a:r>
              <a:rPr lang="de-DE" sz="9600" dirty="0"/>
              <a:t>(t));</a:t>
            </a:r>
            <a:br>
              <a:rPr lang="de-DE" sz="9600" dirty="0"/>
            </a:br>
            <a:r>
              <a:rPr lang="de-DE" sz="9600" dirty="0" err="1" smtClean="0"/>
              <a:t>xlabel</a:t>
            </a:r>
            <a:r>
              <a:rPr lang="de-DE" sz="9600" dirty="0"/>
              <a:t>('t'); </a:t>
            </a:r>
            <a:r>
              <a:rPr lang="de-DE" sz="9600" dirty="0" err="1"/>
              <a:t>ylabel</a:t>
            </a:r>
            <a:r>
              <a:rPr lang="de-DE" sz="9600" dirty="0"/>
              <a:t>('f(t)'); </a:t>
            </a:r>
            <a:r>
              <a:rPr lang="de-DE" sz="9600" dirty="0" err="1"/>
              <a:t>grid</a:t>
            </a:r>
            <a:r>
              <a:rPr lang="de-DE" sz="9600" dirty="0"/>
              <a:t>;</a:t>
            </a:r>
            <a:r>
              <a:rPr lang="de-DE" sz="96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2842731" cy="46858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9145"/>
            <a:ext cx="9402870" cy="4061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3637"/>
            <a:ext cx="7929155" cy="4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53953"/>
            <a:ext cx="512587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smtClean="0"/>
              <a:t>u = inline('(t&gt;=0)','t') </a:t>
            </a:r>
          </a:p>
          <a:p>
            <a:pPr marL="0" indent="0">
              <a:buNone/>
            </a:pPr>
            <a:r>
              <a:rPr lang="fr-FR" dirty="0" smtClean="0"/>
              <a:t>t </a:t>
            </a:r>
            <a:r>
              <a:rPr lang="fr-FR" dirty="0"/>
              <a:t>= (-2:2</a:t>
            </a:r>
            <a:r>
              <a:rPr lang="fr-FR" dirty="0" smtClean="0"/>
              <a:t>);</a:t>
            </a:r>
            <a:endParaRPr lang="tr-TR" dirty="0" smtClean="0"/>
          </a:p>
          <a:p>
            <a:pPr marL="0" indent="0">
              <a:buNone/>
            </a:pPr>
            <a:r>
              <a:rPr lang="fr-FR" dirty="0" smtClean="0"/>
              <a:t>plot </a:t>
            </a:r>
            <a:r>
              <a:rPr lang="fr-FR" dirty="0"/>
              <a:t>(</a:t>
            </a:r>
            <a:r>
              <a:rPr lang="fr-FR" dirty="0" err="1"/>
              <a:t>t,u</a:t>
            </a:r>
            <a:r>
              <a:rPr lang="fr-FR" dirty="0"/>
              <a:t>(t</a:t>
            </a:r>
            <a:r>
              <a:rPr lang="fr-FR" dirty="0" smtClean="0"/>
              <a:t>));</a:t>
            </a:r>
            <a:br>
              <a:rPr lang="fr-FR" dirty="0" smtClean="0"/>
            </a:br>
            <a:r>
              <a:rPr lang="fr-FR" dirty="0" err="1" smtClean="0"/>
              <a:t>xlab</a:t>
            </a:r>
            <a:r>
              <a:rPr lang="tr-TR" dirty="0" smtClean="0"/>
              <a:t>el</a:t>
            </a:r>
            <a:r>
              <a:rPr lang="fr-FR" dirty="0" smtClean="0"/>
              <a:t>(</a:t>
            </a:r>
            <a:r>
              <a:rPr lang="fr-FR" dirty="0"/>
              <a:t>'t'); </a:t>
            </a:r>
            <a:r>
              <a:rPr lang="fr-FR" dirty="0" err="1"/>
              <a:t>ylabel</a:t>
            </a:r>
            <a:r>
              <a:rPr lang="fr-FR" dirty="0"/>
              <a:t>('u(t</a:t>
            </a:r>
            <a:r>
              <a:rPr lang="fr-FR" dirty="0" smtClean="0"/>
              <a:t>)');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fr-FR" dirty="0"/>
              <a:t>t = (-2:0.01:2</a:t>
            </a:r>
            <a:r>
              <a:rPr lang="fr-FR" dirty="0" smtClean="0"/>
              <a:t>);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fr-FR" dirty="0" smtClean="0"/>
              <a:t>plot </a:t>
            </a:r>
            <a:r>
              <a:rPr lang="fr-FR" dirty="0"/>
              <a:t>(</a:t>
            </a:r>
            <a:r>
              <a:rPr lang="fr-FR" dirty="0" err="1"/>
              <a:t>t,u</a:t>
            </a:r>
            <a:r>
              <a:rPr lang="fr-FR" dirty="0"/>
              <a:t>(t</a:t>
            </a:r>
            <a:r>
              <a:rPr lang="fr-FR" dirty="0" smtClean="0"/>
              <a:t>));</a:t>
            </a:r>
            <a:endParaRPr lang="tr-TR" dirty="0" smtClean="0"/>
          </a:p>
          <a:p>
            <a:pPr marL="0" indent="0">
              <a:buNone/>
            </a:pPr>
            <a:r>
              <a:rPr lang="fr-FR" dirty="0" err="1" smtClean="0"/>
              <a:t>xlab</a:t>
            </a:r>
            <a:r>
              <a:rPr lang="tr-TR" dirty="0" smtClean="0"/>
              <a:t>el</a:t>
            </a:r>
            <a:r>
              <a:rPr lang="fr-FR" dirty="0" smtClean="0"/>
              <a:t>(</a:t>
            </a:r>
            <a:r>
              <a:rPr lang="fr-FR" dirty="0"/>
              <a:t>'t'); </a:t>
            </a:r>
            <a:r>
              <a:rPr lang="fr-FR" dirty="0" err="1"/>
              <a:t>ylabel</a:t>
            </a:r>
            <a:r>
              <a:rPr lang="fr-FR" dirty="0"/>
              <a:t>('u(t</a:t>
            </a:r>
            <a:r>
              <a:rPr lang="fr-FR" dirty="0" smtClean="0"/>
              <a:t>)');</a:t>
            </a:r>
            <a:endParaRPr lang="tr-TR" dirty="0" smtClean="0"/>
          </a:p>
          <a:p>
            <a:pPr marL="0" indent="0">
              <a:buNone/>
            </a:pPr>
            <a:r>
              <a:rPr lang="fr-FR" dirty="0" smtClean="0"/>
              <a:t>axis </a:t>
            </a:r>
            <a:r>
              <a:rPr lang="fr-FR" dirty="0"/>
              <a:t>([-2 2 -0.1 1.1]);</a:t>
            </a:r>
            <a:r>
              <a:rPr lang="fr-FR" dirty="0" smtClean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2795826" cy="5083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2" y="1312024"/>
            <a:ext cx="5180392" cy="402621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6795304" y="1620950"/>
            <a:ext cx="4887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smtClean="0"/>
              <a:t>p = inline('(t&gt;=0) &amp; (t&lt;1)','t');</a:t>
            </a:r>
            <a:endParaRPr lang="tr-T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smtClean="0"/>
              <a:t>t = (-1:0.01:2); </a:t>
            </a:r>
            <a:r>
              <a:rPr lang="tr-TR" sz="2400" dirty="0" err="1" smtClean="0"/>
              <a:t>plot</a:t>
            </a:r>
            <a:r>
              <a:rPr lang="tr-TR" sz="2400" dirty="0" smtClean="0"/>
              <a:t>(</a:t>
            </a:r>
            <a:r>
              <a:rPr lang="tr-TR" sz="2400" dirty="0" err="1" smtClean="0"/>
              <a:t>t,p</a:t>
            </a:r>
            <a:r>
              <a:rPr lang="tr-TR" sz="2400" dirty="0" smtClean="0"/>
              <a:t>(t));</a:t>
            </a:r>
            <a:endParaRPr lang="tr-T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err="1" smtClean="0"/>
              <a:t>xlabel</a:t>
            </a:r>
            <a:r>
              <a:rPr lang="tr-TR" sz="2400" dirty="0" smtClean="0"/>
              <a:t>('t'); </a:t>
            </a:r>
            <a:r>
              <a:rPr lang="tr-TR" sz="2400" dirty="0" err="1" smtClean="0"/>
              <a:t>ylabel</a:t>
            </a:r>
            <a:r>
              <a:rPr lang="tr-TR" sz="2400" dirty="0" smtClean="0"/>
              <a:t>('p(t) = u(t)-u(t-1)');</a:t>
            </a:r>
            <a:endParaRPr lang="tr-T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err="1" smtClean="0"/>
              <a:t>axis</a:t>
            </a:r>
            <a:r>
              <a:rPr lang="tr-TR" sz="2400" dirty="0" smtClean="0"/>
              <a:t> ([-1 2 -.1 1.1]); </a:t>
            </a:r>
            <a:br>
              <a:rPr lang="tr-TR" sz="24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521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Birim darbe ve birim basamak işareti üretmek için;</a:t>
            </a:r>
            <a:endParaRPr lang="tr-TR" sz="4000" b="1" dirty="0">
              <a:solidFill>
                <a:srgbClr val="C0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00711" cy="4218793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5728007" y="1351128"/>
            <a:ext cx="0" cy="519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88" y="1618610"/>
            <a:ext cx="6246098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305175" cy="304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5479"/>
            <a:ext cx="4924425" cy="238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1325"/>
            <a:ext cx="3667125" cy="2286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51" y="2221967"/>
            <a:ext cx="5991225" cy="4381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69" y="3056459"/>
            <a:ext cx="3886886" cy="297944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898" y="2660117"/>
            <a:ext cx="4029788" cy="32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n</a:t>
            </a:r>
            <a:r>
              <a:rPr lang="tr-TR" dirty="0"/>
              <a:t>=-10:1:10; </a:t>
            </a:r>
            <a:r>
              <a:rPr lang="tr-TR" dirty="0" err="1"/>
              <a:t>alpha</a:t>
            </a:r>
            <a:r>
              <a:rPr lang="tr-TR" dirty="0"/>
              <a:t>= -</a:t>
            </a:r>
            <a:r>
              <a:rPr lang="tr-TR" dirty="0" smtClean="0"/>
              <a:t>0.1+0.3*j;</a:t>
            </a:r>
          </a:p>
          <a:p>
            <a:pPr marL="457200" lvl="1" indent="0">
              <a:buNone/>
            </a:pPr>
            <a:r>
              <a:rPr lang="tr-TR" dirty="0" smtClean="0"/>
              <a:t>x=</a:t>
            </a:r>
            <a:r>
              <a:rPr lang="tr-TR" dirty="0" err="1" smtClean="0"/>
              <a:t>exp</a:t>
            </a:r>
            <a:r>
              <a:rPr lang="tr-TR" dirty="0" smtClean="0"/>
              <a:t>(</a:t>
            </a:r>
            <a:r>
              <a:rPr lang="tr-TR" dirty="0" err="1" smtClean="0"/>
              <a:t>alpha</a:t>
            </a:r>
            <a:r>
              <a:rPr lang="tr-TR" dirty="0" smtClean="0"/>
              <a:t>*n);</a:t>
            </a:r>
          </a:p>
          <a:p>
            <a:pPr marL="457200" lvl="1" indent="0">
              <a:buNone/>
            </a:pPr>
            <a:r>
              <a:rPr lang="tr-TR" dirty="0" err="1" smtClean="0"/>
              <a:t>subplot</a:t>
            </a:r>
            <a:r>
              <a:rPr lang="tr-TR" dirty="0" smtClean="0"/>
              <a:t>(221</a:t>
            </a:r>
            <a:r>
              <a:rPr lang="tr-TR" dirty="0"/>
              <a:t>);</a:t>
            </a:r>
            <a:r>
              <a:rPr lang="tr-TR" dirty="0" err="1"/>
              <a:t>stem</a:t>
            </a:r>
            <a:r>
              <a:rPr lang="tr-TR" dirty="0"/>
              <a:t>(</a:t>
            </a:r>
            <a:r>
              <a:rPr lang="tr-TR" dirty="0" err="1"/>
              <a:t>n,real</a:t>
            </a:r>
            <a:r>
              <a:rPr lang="tr-TR" dirty="0"/>
              <a:t>(x));</a:t>
            </a:r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');</a:t>
            </a:r>
            <a:r>
              <a:rPr lang="tr-TR" dirty="0" err="1"/>
              <a:t>xlabel</a:t>
            </a:r>
            <a:r>
              <a:rPr lang="tr-TR" dirty="0"/>
              <a:t>('n</a:t>
            </a:r>
            <a:r>
              <a:rPr lang="tr-TR" dirty="0" smtClean="0"/>
              <a:t>')</a:t>
            </a:r>
          </a:p>
          <a:p>
            <a:pPr marL="457200" lvl="1" indent="0">
              <a:buNone/>
            </a:pPr>
            <a:r>
              <a:rPr lang="tr-TR" dirty="0" err="1" smtClean="0"/>
              <a:t>subplot</a:t>
            </a:r>
            <a:r>
              <a:rPr lang="tr-TR" dirty="0" smtClean="0"/>
              <a:t>(222</a:t>
            </a:r>
            <a:r>
              <a:rPr lang="tr-TR" dirty="0"/>
              <a:t>);</a:t>
            </a:r>
            <a:r>
              <a:rPr lang="tr-TR" dirty="0" err="1"/>
              <a:t>stem</a:t>
            </a:r>
            <a:r>
              <a:rPr lang="tr-TR" dirty="0"/>
              <a:t>(</a:t>
            </a:r>
            <a:r>
              <a:rPr lang="tr-TR" dirty="0" err="1"/>
              <a:t>n,imag</a:t>
            </a:r>
            <a:r>
              <a:rPr lang="tr-TR" dirty="0"/>
              <a:t>(x));</a:t>
            </a:r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imaginary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');</a:t>
            </a:r>
            <a:r>
              <a:rPr lang="tr-TR" dirty="0" err="1"/>
              <a:t>xlabel</a:t>
            </a:r>
            <a:r>
              <a:rPr lang="tr-TR" dirty="0"/>
              <a:t>('n</a:t>
            </a:r>
            <a:r>
              <a:rPr lang="tr-TR" dirty="0" smtClean="0"/>
              <a:t>')</a:t>
            </a:r>
          </a:p>
          <a:p>
            <a:pPr marL="457200" lvl="1" indent="0">
              <a:buNone/>
            </a:pPr>
            <a:r>
              <a:rPr lang="tr-TR" dirty="0" err="1" smtClean="0"/>
              <a:t>subplot</a:t>
            </a:r>
            <a:r>
              <a:rPr lang="tr-TR" dirty="0" smtClean="0"/>
              <a:t>(223</a:t>
            </a:r>
            <a:r>
              <a:rPr lang="tr-TR" dirty="0"/>
              <a:t>);</a:t>
            </a:r>
            <a:r>
              <a:rPr lang="tr-TR" dirty="0" err="1"/>
              <a:t>stem</a:t>
            </a:r>
            <a:r>
              <a:rPr lang="tr-TR" dirty="0"/>
              <a:t>(</a:t>
            </a:r>
            <a:r>
              <a:rPr lang="tr-TR" dirty="0" err="1"/>
              <a:t>n,abs</a:t>
            </a:r>
            <a:r>
              <a:rPr lang="tr-TR" dirty="0"/>
              <a:t>(x));</a:t>
            </a:r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magnitude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');</a:t>
            </a:r>
            <a:r>
              <a:rPr lang="tr-TR" dirty="0" err="1"/>
              <a:t>xlabel</a:t>
            </a:r>
            <a:r>
              <a:rPr lang="tr-TR" dirty="0"/>
              <a:t>('n</a:t>
            </a:r>
            <a:r>
              <a:rPr lang="tr-TR" dirty="0" smtClean="0"/>
              <a:t>')</a:t>
            </a:r>
          </a:p>
          <a:p>
            <a:pPr marL="457200" lvl="1" indent="0">
              <a:buNone/>
            </a:pPr>
            <a:r>
              <a:rPr lang="tr-TR" dirty="0" err="1" smtClean="0"/>
              <a:t>subplot</a:t>
            </a:r>
            <a:r>
              <a:rPr lang="tr-TR" dirty="0" smtClean="0"/>
              <a:t>(224</a:t>
            </a:r>
            <a:r>
              <a:rPr lang="tr-TR" dirty="0"/>
              <a:t>);</a:t>
            </a:r>
            <a:r>
              <a:rPr lang="tr-TR" dirty="0" err="1"/>
              <a:t>stem</a:t>
            </a:r>
            <a:r>
              <a:rPr lang="tr-TR" dirty="0"/>
              <a:t>(n,(180/pi)*</a:t>
            </a:r>
            <a:r>
              <a:rPr lang="tr-TR" dirty="0" err="1"/>
              <a:t>angle</a:t>
            </a:r>
            <a:r>
              <a:rPr lang="tr-TR" dirty="0"/>
              <a:t>(x));</a:t>
            </a:r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');</a:t>
            </a:r>
            <a:r>
              <a:rPr lang="tr-TR" dirty="0" err="1"/>
              <a:t>xlabel</a:t>
            </a:r>
            <a:r>
              <a:rPr lang="tr-TR" dirty="0"/>
              <a:t>('n')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824"/>
            <a:ext cx="9124666" cy="2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 err="1"/>
              <a:t>clc,clear</a:t>
            </a:r>
            <a:r>
              <a:rPr lang="tr-TR" sz="2400" dirty="0"/>
              <a:t> </a:t>
            </a:r>
            <a:r>
              <a:rPr lang="tr-TR" sz="2400" dirty="0" err="1"/>
              <a:t>all,close</a:t>
            </a:r>
            <a:r>
              <a:rPr lang="tr-TR" sz="2400" dirty="0"/>
              <a:t> </a:t>
            </a:r>
            <a:r>
              <a:rPr lang="tr-TR" sz="2400" dirty="0" err="1"/>
              <a:t>all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t = </a:t>
            </a:r>
            <a:r>
              <a:rPr lang="en-US" sz="2400" dirty="0" err="1"/>
              <a:t>linspace</a:t>
            </a:r>
            <a:r>
              <a:rPr lang="en-US" sz="2400" dirty="0"/>
              <a:t>(0, 8, 401); %Define a vector of times from 0 to 8 s with 401 points</a:t>
            </a:r>
          </a:p>
          <a:p>
            <a:pPr marL="0" indent="0">
              <a:buNone/>
            </a:pPr>
            <a:r>
              <a:rPr lang="en-US" sz="2400" dirty="0"/>
              <a:t>x = t.*</a:t>
            </a:r>
            <a:r>
              <a:rPr lang="en-US" sz="2400" dirty="0" err="1"/>
              <a:t>exp</a:t>
            </a:r>
            <a:r>
              <a:rPr lang="en-US" sz="2400" dirty="0"/>
              <a:t>(-t).*cos(2*pi*4*t); %Define a vector of x values</a:t>
            </a:r>
          </a:p>
          <a:p>
            <a:pPr marL="0" indent="0">
              <a:buNone/>
            </a:pPr>
            <a:r>
              <a:rPr lang="fr-FR" sz="2400" dirty="0"/>
              <a:t>plot(</a:t>
            </a:r>
            <a:r>
              <a:rPr lang="fr-FR" sz="2400" dirty="0" err="1"/>
              <a:t>t,x</a:t>
            </a:r>
            <a:r>
              <a:rPr lang="fr-FR" sz="2400" dirty="0"/>
              <a:t>); %Plot x vs t</a:t>
            </a:r>
          </a:p>
          <a:p>
            <a:pPr marL="0" indent="0">
              <a:buNone/>
            </a:pPr>
            <a:r>
              <a:rPr lang="en-US" sz="2400" dirty="0" err="1"/>
              <a:t>xlabel</a:t>
            </a:r>
            <a:r>
              <a:rPr lang="en-US" sz="2400" dirty="0"/>
              <a:t>('Time (s)'); %Label time axis</a:t>
            </a:r>
          </a:p>
          <a:p>
            <a:pPr marL="0" indent="0">
              <a:buNone/>
            </a:pPr>
            <a:r>
              <a:rPr lang="es-ES" sz="2400" dirty="0"/>
              <a:t>ylabel('Amplitude'); %Label amplitude axis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09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727</Words>
  <Application>Microsoft Office PowerPoint</Application>
  <PresentationFormat>Geniş ekran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Uygulama</vt:lpstr>
      <vt:lpstr>PowerPoint Sunusu</vt:lpstr>
      <vt:lpstr>PowerPoint Sunusu</vt:lpstr>
      <vt:lpstr>PowerPoint Sunusu</vt:lpstr>
      <vt:lpstr>  </vt:lpstr>
      <vt:lpstr>Birim darbe ve birim basamak işareti üretmek için;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</dc:title>
  <dc:creator>Pau</dc:creator>
  <cp:lastModifiedBy>Pau</cp:lastModifiedBy>
  <cp:revision>24</cp:revision>
  <dcterms:created xsi:type="dcterms:W3CDTF">2017-10-09T19:27:31Z</dcterms:created>
  <dcterms:modified xsi:type="dcterms:W3CDTF">2019-10-14T10:05:25Z</dcterms:modified>
</cp:coreProperties>
</file>