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1" r:id="rId3"/>
    <p:sldId id="268" r:id="rId4"/>
    <p:sldId id="267" r:id="rId5"/>
    <p:sldId id="270" r:id="rId6"/>
    <p:sldId id="27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79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0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6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1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4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2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58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63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94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72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40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4E65-B4F8-4EB3-B392-36D1552DB674}" type="datetimeFigureOut">
              <a:rPr lang="tr-TR" smtClean="0"/>
              <a:t>21.10.2019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85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r>
              <a:rPr lang="tr-TR" b="1" dirty="0" smtClean="0">
                <a:solidFill>
                  <a:srgbClr val="C00000"/>
                </a:solidFill>
              </a:rPr>
              <a:t> Uygulamaları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07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Rezidü</a:t>
            </a:r>
            <a:r>
              <a:rPr lang="tr-TR" b="1" dirty="0" smtClean="0">
                <a:solidFill>
                  <a:srgbClr val="C00000"/>
                </a:solidFill>
              </a:rPr>
              <a:t> Bulma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num</a:t>
            </a:r>
            <a:r>
              <a:rPr lang="tr-TR" sz="2400" dirty="0"/>
              <a:t> = [ 1 2];</a:t>
            </a:r>
          </a:p>
          <a:p>
            <a:r>
              <a:rPr lang="da-DK" sz="2400" dirty="0"/>
              <a:t>den = [1 4 3 0];</a:t>
            </a:r>
          </a:p>
          <a:p>
            <a:r>
              <a:rPr lang="tr-TR" sz="2400" dirty="0"/>
              <a:t>[</a:t>
            </a:r>
            <a:r>
              <a:rPr lang="tr-TR" sz="2400" dirty="0" err="1"/>
              <a:t>r,p</a:t>
            </a:r>
            <a:r>
              <a:rPr lang="tr-TR" sz="2400" dirty="0"/>
              <a:t>] = </a:t>
            </a:r>
            <a:r>
              <a:rPr lang="tr-TR" sz="2400" dirty="0" err="1"/>
              <a:t>residue</a:t>
            </a:r>
            <a:r>
              <a:rPr lang="tr-TR" sz="2400" dirty="0"/>
              <a:t>(</a:t>
            </a:r>
            <a:r>
              <a:rPr lang="tr-TR" sz="2400" dirty="0" err="1"/>
              <a:t>num,den</a:t>
            </a:r>
            <a:r>
              <a:rPr lang="tr-TR" sz="2400" dirty="0"/>
              <a:t>)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096000" y="2293134"/>
            <a:ext cx="2291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Cevap</a:t>
            </a:r>
          </a:p>
          <a:p>
            <a:endParaRPr lang="tr-TR" dirty="0" smtClean="0"/>
          </a:p>
          <a:p>
            <a:r>
              <a:rPr lang="pt-BR" dirty="0" smtClean="0"/>
              <a:t>r =</a:t>
            </a:r>
          </a:p>
          <a:p>
            <a:r>
              <a:rPr lang="pt-BR" dirty="0" smtClean="0"/>
              <a:t>  -0.166666666666667</a:t>
            </a:r>
          </a:p>
          <a:p>
            <a:r>
              <a:rPr lang="pt-BR" dirty="0" smtClean="0"/>
              <a:t>  -0.500000000000000</a:t>
            </a:r>
          </a:p>
          <a:p>
            <a:r>
              <a:rPr lang="pt-BR" dirty="0" smtClean="0"/>
              <a:t>   0.666666666666667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 =</a:t>
            </a:r>
          </a:p>
          <a:p>
            <a:r>
              <a:rPr lang="pt-BR" dirty="0" smtClean="0"/>
              <a:t>    -3</a:t>
            </a:r>
          </a:p>
          <a:p>
            <a:r>
              <a:rPr lang="pt-BR" dirty="0" smtClean="0"/>
              <a:t>    -1</a:t>
            </a:r>
          </a:p>
          <a:p>
            <a:r>
              <a:rPr lang="pt-BR" dirty="0" smtClean="0"/>
              <a:t>     0</a:t>
            </a:r>
          </a:p>
        </p:txBody>
      </p:sp>
    </p:spTree>
    <p:extLst>
      <p:ext uri="{BB962C8B-B14F-4D97-AF65-F5344CB8AC3E}">
        <p14:creationId xmlns:p14="http://schemas.microsoft.com/office/powerpoint/2010/main" val="23529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9121726" cy="3899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 err="1" smtClean="0"/>
              <a:t>num</a:t>
            </a:r>
            <a:r>
              <a:rPr lang="tr-TR" sz="1600" dirty="0" smtClean="0"/>
              <a:t> </a:t>
            </a:r>
            <a:r>
              <a:rPr lang="tr-TR" sz="1600" dirty="0"/>
              <a:t>= [1 0]; %Define </a:t>
            </a:r>
            <a:r>
              <a:rPr lang="tr-TR" sz="1600" dirty="0" err="1"/>
              <a:t>numerator</a:t>
            </a:r>
            <a:r>
              <a:rPr lang="tr-TR" sz="1600" dirty="0"/>
              <a:t> </a:t>
            </a:r>
            <a:r>
              <a:rPr lang="tr-TR" sz="1600" dirty="0" err="1"/>
              <a:t>polynomial</a:t>
            </a:r>
            <a:endParaRPr lang="tr-TR" sz="1600" dirty="0"/>
          </a:p>
          <a:p>
            <a:pPr marL="0" indent="0">
              <a:buNone/>
            </a:pPr>
            <a:r>
              <a:rPr lang="tr-TR" sz="1600" dirty="0"/>
              <a:t>den = [1 2 101]; %Define </a:t>
            </a:r>
            <a:r>
              <a:rPr lang="tr-TR" sz="1600" dirty="0" err="1"/>
              <a:t>denominator</a:t>
            </a:r>
            <a:r>
              <a:rPr lang="tr-TR" sz="1600" dirty="0"/>
              <a:t> </a:t>
            </a:r>
            <a:r>
              <a:rPr lang="tr-TR" sz="1600" dirty="0" err="1"/>
              <a:t>polynomial</a:t>
            </a:r>
            <a:endParaRPr lang="tr-TR" sz="1600" dirty="0"/>
          </a:p>
          <a:p>
            <a:pPr marL="0" indent="0">
              <a:buNone/>
            </a:pPr>
            <a:r>
              <a:rPr lang="tr-TR" sz="1600" dirty="0" smtClean="0"/>
              <a:t> </a:t>
            </a:r>
            <a:r>
              <a:rPr lang="tr-TR" sz="1600" dirty="0"/>
              <a:t>%% </a:t>
            </a:r>
            <a:r>
              <a:rPr lang="tr-TR" sz="1600" dirty="0" err="1"/>
              <a:t>Pole-zero</a:t>
            </a:r>
            <a:r>
              <a:rPr lang="tr-TR" sz="1600" dirty="0"/>
              <a:t> </a:t>
            </a:r>
            <a:r>
              <a:rPr lang="tr-TR" sz="1600" dirty="0" err="1"/>
              <a:t>diagram</a:t>
            </a:r>
            <a:endParaRPr lang="tr-TR" sz="1600" dirty="0"/>
          </a:p>
          <a:p>
            <a:pPr marL="0" indent="0">
              <a:buNone/>
            </a:pPr>
            <a:r>
              <a:rPr lang="tr-TR" sz="1600" dirty="0" err="1"/>
              <a:t>figure</a:t>
            </a:r>
            <a:r>
              <a:rPr lang="tr-TR" sz="1600" dirty="0"/>
              <a:t>(1) %</a:t>
            </a:r>
            <a:r>
              <a:rPr lang="tr-TR" sz="1600" dirty="0" err="1"/>
              <a:t>Create</a:t>
            </a:r>
            <a:r>
              <a:rPr lang="tr-TR" sz="1600" dirty="0"/>
              <a:t> </a:t>
            </a:r>
            <a:r>
              <a:rPr lang="tr-TR" sz="1600" dirty="0" err="1"/>
              <a:t>figure</a:t>
            </a:r>
            <a:r>
              <a:rPr lang="tr-TR" sz="1600" dirty="0"/>
              <a:t> 1</a:t>
            </a:r>
          </a:p>
          <a:p>
            <a:pPr marL="0" indent="0">
              <a:buNone/>
            </a:pPr>
            <a:r>
              <a:rPr lang="tr-TR" sz="1600" dirty="0" err="1"/>
              <a:t>pzmap</a:t>
            </a:r>
            <a:r>
              <a:rPr lang="tr-TR" sz="1600" dirty="0"/>
              <a:t>(</a:t>
            </a:r>
            <a:r>
              <a:rPr lang="tr-TR" sz="1600" dirty="0" err="1"/>
              <a:t>num,den</a:t>
            </a:r>
            <a:r>
              <a:rPr lang="tr-TR" sz="1600" dirty="0"/>
              <a:t>); %</a:t>
            </a:r>
            <a:r>
              <a:rPr lang="tr-TR" sz="1600" dirty="0" err="1"/>
              <a:t>Plot</a:t>
            </a:r>
            <a:r>
              <a:rPr lang="tr-TR" sz="1600" dirty="0"/>
              <a:t> </a:t>
            </a:r>
            <a:r>
              <a:rPr lang="tr-TR" sz="1600" dirty="0" err="1"/>
              <a:t>pole-zero</a:t>
            </a:r>
            <a:r>
              <a:rPr lang="tr-TR" sz="1600" dirty="0"/>
              <a:t> </a:t>
            </a:r>
            <a:r>
              <a:rPr lang="tr-TR" sz="1600" dirty="0" err="1"/>
              <a:t>diagram</a:t>
            </a:r>
            <a:r>
              <a:rPr lang="tr-TR" sz="1600" dirty="0"/>
              <a:t> in </a:t>
            </a:r>
            <a:r>
              <a:rPr lang="tr-TR" sz="1600" dirty="0" err="1"/>
              <a:t>figure</a:t>
            </a:r>
            <a:r>
              <a:rPr lang="tr-TR" sz="1600" dirty="0"/>
              <a:t> 1</a:t>
            </a:r>
          </a:p>
          <a:p>
            <a:pPr marL="0" indent="0">
              <a:buNone/>
            </a:pPr>
            <a:r>
              <a:rPr lang="tr-TR" sz="1600" dirty="0"/>
              <a:t>%% </a:t>
            </a:r>
            <a:r>
              <a:rPr lang="tr-TR" sz="1600" dirty="0" err="1"/>
              <a:t>Bode</a:t>
            </a:r>
            <a:r>
              <a:rPr lang="tr-TR" sz="1600" dirty="0"/>
              <a:t> </a:t>
            </a:r>
            <a:r>
              <a:rPr lang="tr-TR" sz="1600" dirty="0" err="1"/>
              <a:t>diagram</a:t>
            </a:r>
            <a:endParaRPr lang="tr-TR" sz="1600" dirty="0"/>
          </a:p>
          <a:p>
            <a:pPr marL="0" indent="0">
              <a:buNone/>
            </a:pPr>
            <a:r>
              <a:rPr lang="tr-TR" sz="1600" dirty="0" err="1"/>
              <a:t>figure</a:t>
            </a:r>
            <a:r>
              <a:rPr lang="tr-TR" sz="1600" dirty="0"/>
              <a:t>(2); %</a:t>
            </a:r>
            <a:r>
              <a:rPr lang="tr-TR" sz="1600" dirty="0" err="1"/>
              <a:t>Create</a:t>
            </a:r>
            <a:r>
              <a:rPr lang="tr-TR" sz="1600" dirty="0"/>
              <a:t> </a:t>
            </a:r>
            <a:r>
              <a:rPr lang="tr-TR" sz="1600" dirty="0" err="1"/>
              <a:t>figure</a:t>
            </a:r>
            <a:r>
              <a:rPr lang="tr-TR" sz="1600" dirty="0"/>
              <a:t> 2</a:t>
            </a:r>
          </a:p>
          <a:p>
            <a:pPr marL="0" indent="0">
              <a:buNone/>
            </a:pPr>
            <a:r>
              <a:rPr lang="tr-TR" sz="1600" dirty="0" err="1"/>
              <a:t>bode</a:t>
            </a:r>
            <a:r>
              <a:rPr lang="tr-TR" sz="1600" dirty="0"/>
              <a:t>(</a:t>
            </a:r>
            <a:r>
              <a:rPr lang="tr-TR" sz="1600" dirty="0" err="1"/>
              <a:t>num,den</a:t>
            </a:r>
            <a:r>
              <a:rPr lang="tr-TR" sz="1600" dirty="0"/>
              <a:t>); %</a:t>
            </a:r>
            <a:r>
              <a:rPr lang="tr-TR" sz="1600" dirty="0" err="1"/>
              <a:t>Plot</a:t>
            </a:r>
            <a:r>
              <a:rPr lang="tr-TR" sz="1600" dirty="0"/>
              <a:t> the </a:t>
            </a:r>
            <a:r>
              <a:rPr lang="tr-TR" sz="1600" dirty="0" err="1"/>
              <a:t>Bode</a:t>
            </a:r>
            <a:r>
              <a:rPr lang="tr-TR" sz="1600" dirty="0"/>
              <a:t> </a:t>
            </a:r>
            <a:r>
              <a:rPr lang="tr-TR" sz="1600" dirty="0" err="1"/>
              <a:t>diagram</a:t>
            </a:r>
            <a:r>
              <a:rPr lang="tr-TR" sz="1600" dirty="0"/>
              <a:t> in </a:t>
            </a:r>
            <a:r>
              <a:rPr lang="tr-TR" sz="1600" dirty="0" err="1"/>
              <a:t>figure</a:t>
            </a:r>
            <a:r>
              <a:rPr lang="tr-TR" sz="1600" dirty="0"/>
              <a:t> 2</a:t>
            </a:r>
          </a:p>
          <a:p>
            <a:pPr marL="0" indent="0">
              <a:buNone/>
            </a:pPr>
            <a:r>
              <a:rPr lang="tr-TR" sz="1600" dirty="0"/>
              <a:t>%% Step </a:t>
            </a:r>
            <a:r>
              <a:rPr lang="tr-TR" sz="1600" dirty="0" err="1"/>
              <a:t>response</a:t>
            </a:r>
            <a:endParaRPr lang="tr-TR" sz="1600" dirty="0"/>
          </a:p>
          <a:p>
            <a:pPr marL="0" indent="0">
              <a:buNone/>
            </a:pPr>
            <a:r>
              <a:rPr lang="tr-TR" sz="1600" dirty="0" err="1"/>
              <a:t>figure</a:t>
            </a:r>
            <a:r>
              <a:rPr lang="tr-TR" sz="1600" dirty="0"/>
              <a:t>(3); %</a:t>
            </a:r>
            <a:r>
              <a:rPr lang="tr-TR" sz="1600" dirty="0" err="1"/>
              <a:t>Create</a:t>
            </a:r>
            <a:r>
              <a:rPr lang="tr-TR" sz="1600" dirty="0"/>
              <a:t> </a:t>
            </a:r>
            <a:r>
              <a:rPr lang="tr-TR" sz="1600" dirty="0" err="1"/>
              <a:t>figure</a:t>
            </a:r>
            <a:r>
              <a:rPr lang="tr-TR" sz="1600" dirty="0"/>
              <a:t> 3</a:t>
            </a:r>
          </a:p>
          <a:p>
            <a:pPr marL="0" indent="0">
              <a:buNone/>
            </a:pPr>
            <a:r>
              <a:rPr lang="tr-TR" sz="1600" dirty="0"/>
              <a:t>step(</a:t>
            </a:r>
            <a:r>
              <a:rPr lang="tr-TR" sz="1600" dirty="0" err="1"/>
              <a:t>num,den</a:t>
            </a:r>
            <a:r>
              <a:rPr lang="tr-TR" sz="1600" dirty="0"/>
              <a:t>); %</a:t>
            </a:r>
            <a:r>
              <a:rPr lang="tr-TR" sz="1600" dirty="0" err="1"/>
              <a:t>Plot</a:t>
            </a:r>
            <a:r>
              <a:rPr lang="tr-TR" sz="1600" dirty="0"/>
              <a:t> the step </a:t>
            </a:r>
            <a:r>
              <a:rPr lang="tr-TR" sz="1600" dirty="0" err="1"/>
              <a:t>response</a:t>
            </a:r>
            <a:r>
              <a:rPr lang="tr-TR" sz="1600" dirty="0"/>
              <a:t> in </a:t>
            </a:r>
            <a:r>
              <a:rPr lang="tr-TR" sz="1600" dirty="0" err="1"/>
              <a:t>figure</a:t>
            </a:r>
            <a:r>
              <a:rPr lang="tr-TR" sz="1600" dirty="0"/>
              <a:t> 3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356"/>
            <a:ext cx="6781800" cy="881492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426" y="254000"/>
            <a:ext cx="4191000" cy="31432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463" y="3329782"/>
            <a:ext cx="3733800" cy="28003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802" y="3532187"/>
            <a:ext cx="3271911" cy="24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r>
              <a:rPr lang="tr-TR" b="1" dirty="0" smtClean="0">
                <a:solidFill>
                  <a:srgbClr val="C00000"/>
                </a:solidFill>
              </a:rPr>
              <a:t> &amp; Ters </a:t>
            </a:r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600" dirty="0" err="1"/>
              <a:t>clc,clear</a:t>
            </a:r>
            <a:r>
              <a:rPr lang="tr-TR" sz="2600" dirty="0"/>
              <a:t> </a:t>
            </a:r>
            <a:r>
              <a:rPr lang="tr-TR" sz="2600" dirty="0" err="1"/>
              <a:t>all</a:t>
            </a:r>
            <a:endParaRPr lang="tr-TR" sz="2600" dirty="0"/>
          </a:p>
          <a:p>
            <a:r>
              <a:rPr lang="tr-TR" sz="2600" dirty="0"/>
              <a:t>% F1(s)'</a:t>
            </a:r>
            <a:r>
              <a:rPr lang="tr-TR" sz="2600" dirty="0" err="1"/>
              <a:t>nin</a:t>
            </a:r>
            <a:r>
              <a:rPr lang="tr-TR" sz="2600" dirty="0"/>
              <a:t> </a:t>
            </a:r>
            <a:r>
              <a:rPr lang="tr-TR" sz="2600" dirty="0" err="1"/>
              <a:t>rezidülerini</a:t>
            </a:r>
            <a:r>
              <a:rPr lang="tr-TR" sz="2600" dirty="0"/>
              <a:t> hesaplayan </a:t>
            </a:r>
            <a:r>
              <a:rPr lang="tr-TR" sz="2600" dirty="0" err="1"/>
              <a:t>residue</a:t>
            </a:r>
            <a:r>
              <a:rPr lang="tr-TR" sz="2600" dirty="0"/>
              <a:t>(</a:t>
            </a:r>
            <a:r>
              <a:rPr lang="tr-TR" sz="2600" dirty="0" err="1"/>
              <a:t>a,b</a:t>
            </a:r>
            <a:r>
              <a:rPr lang="tr-TR" sz="2600" dirty="0"/>
              <a:t>) fonksiyonuna örnek</a:t>
            </a:r>
          </a:p>
          <a:p>
            <a:r>
              <a:rPr lang="tr-TR" sz="2600" dirty="0" err="1"/>
              <a:t>Ns</a:t>
            </a:r>
            <a:r>
              <a:rPr lang="tr-TR" sz="2600" dirty="0"/>
              <a:t>=[3,2</a:t>
            </a:r>
            <a:r>
              <a:rPr lang="tr-TR" sz="2600" dirty="0" smtClean="0"/>
              <a:t>] </a:t>
            </a:r>
            <a:r>
              <a:rPr lang="tr-TR" sz="2600" dirty="0"/>
              <a:t>% Pay </a:t>
            </a:r>
            <a:r>
              <a:rPr lang="tr-TR" sz="2600" dirty="0" err="1"/>
              <a:t>polinomunun</a:t>
            </a:r>
            <a:r>
              <a:rPr lang="tr-TR" sz="2600" dirty="0"/>
              <a:t> </a:t>
            </a:r>
            <a:r>
              <a:rPr lang="tr-TR" sz="2600" dirty="0" smtClean="0"/>
              <a:t>katsayılar </a:t>
            </a:r>
            <a:r>
              <a:rPr lang="tr-TR" sz="2600" dirty="0"/>
              <a:t>vektörü</a:t>
            </a:r>
          </a:p>
          <a:p>
            <a:r>
              <a:rPr lang="tr-TR" sz="2600" dirty="0"/>
              <a:t>Ds=[1,3,2</a:t>
            </a:r>
            <a:r>
              <a:rPr lang="tr-TR" sz="2600" dirty="0" smtClean="0"/>
              <a:t>] </a:t>
            </a:r>
            <a:r>
              <a:rPr lang="tr-TR" sz="2600" dirty="0"/>
              <a:t>% Payda </a:t>
            </a:r>
            <a:r>
              <a:rPr lang="tr-TR" sz="2600" dirty="0" err="1"/>
              <a:t>polinomunun</a:t>
            </a:r>
            <a:r>
              <a:rPr lang="tr-TR" sz="2600" dirty="0"/>
              <a:t> </a:t>
            </a:r>
            <a:r>
              <a:rPr lang="tr-TR" sz="2600" dirty="0" smtClean="0"/>
              <a:t>katsayılar </a:t>
            </a:r>
            <a:r>
              <a:rPr lang="tr-TR" sz="2600" dirty="0"/>
              <a:t>vektörü</a:t>
            </a:r>
          </a:p>
          <a:p>
            <a:r>
              <a:rPr lang="tr-TR" sz="2600" dirty="0"/>
              <a:t>[</a:t>
            </a:r>
            <a:r>
              <a:rPr lang="tr-TR" sz="2600" dirty="0" err="1"/>
              <a:t>r,p,k</a:t>
            </a:r>
            <a:r>
              <a:rPr lang="tr-TR" sz="2600" dirty="0"/>
              <a:t>]=</a:t>
            </a:r>
            <a:r>
              <a:rPr lang="tr-TR" sz="2600" dirty="0" err="1"/>
              <a:t>residue</a:t>
            </a:r>
            <a:r>
              <a:rPr lang="tr-TR" sz="2600" dirty="0"/>
              <a:t>(</a:t>
            </a:r>
            <a:r>
              <a:rPr lang="tr-TR" sz="2600" dirty="0" err="1"/>
              <a:t>Ns,Ds</a:t>
            </a:r>
            <a:r>
              <a:rPr lang="tr-TR" sz="2600" dirty="0"/>
              <a:t>) %Burada r </a:t>
            </a:r>
            <a:r>
              <a:rPr lang="tr-TR" sz="2600" dirty="0" err="1"/>
              <a:t>rezidü</a:t>
            </a:r>
            <a:r>
              <a:rPr lang="tr-TR" sz="2600" dirty="0"/>
              <a:t> vektörü, p kutup vektörü, k direkt terim vektörüdür. F1(s) uygun </a:t>
            </a:r>
            <a:r>
              <a:rPr lang="tr-TR" sz="2600" dirty="0" err="1"/>
              <a:t>ras</a:t>
            </a:r>
            <a:r>
              <a:rPr lang="tr-TR" sz="2600" dirty="0"/>
              <a:t>. </a:t>
            </a:r>
            <a:r>
              <a:rPr lang="tr-TR" sz="2600" dirty="0" err="1"/>
              <a:t>fonk</a:t>
            </a:r>
            <a:r>
              <a:rPr lang="tr-TR" sz="2600" dirty="0"/>
              <a:t>. ise k vektörü </a:t>
            </a:r>
            <a:r>
              <a:rPr lang="tr-TR" sz="2600" dirty="0" smtClean="0"/>
              <a:t>boştur</a:t>
            </a:r>
            <a:r>
              <a:rPr lang="tr-TR" sz="2600" dirty="0"/>
              <a:t>.</a:t>
            </a:r>
          </a:p>
          <a:p>
            <a:r>
              <a:rPr lang="tr-TR" sz="2600" dirty="0" err="1"/>
              <a:t>pause</a:t>
            </a:r>
            <a:endParaRPr lang="tr-TR" sz="2600" dirty="0"/>
          </a:p>
          <a:p>
            <a:r>
              <a:rPr lang="tr-TR" sz="2600" dirty="0"/>
              <a:t>%F1(s)'</a:t>
            </a:r>
            <a:r>
              <a:rPr lang="tr-TR" sz="2600" dirty="0" err="1"/>
              <a:t>nin</a:t>
            </a:r>
            <a:r>
              <a:rPr lang="tr-TR" sz="2600" dirty="0"/>
              <a:t> ters </a:t>
            </a:r>
            <a:r>
              <a:rPr lang="tr-TR" sz="2600" dirty="0" err="1" smtClean="0"/>
              <a:t>laplace‘ını</a:t>
            </a:r>
            <a:r>
              <a:rPr lang="tr-TR" sz="2600" dirty="0" smtClean="0"/>
              <a:t> </a:t>
            </a:r>
            <a:r>
              <a:rPr lang="tr-TR" sz="2600" dirty="0"/>
              <a:t>hesaplayan </a:t>
            </a:r>
            <a:r>
              <a:rPr lang="tr-TR" sz="2600" dirty="0" err="1"/>
              <a:t>ilaplace</a:t>
            </a:r>
            <a:r>
              <a:rPr lang="tr-TR" sz="2600" dirty="0"/>
              <a:t>(f) </a:t>
            </a:r>
            <a:r>
              <a:rPr lang="tr-TR" sz="2600" dirty="0" err="1"/>
              <a:t>fonk.una</a:t>
            </a:r>
            <a:r>
              <a:rPr lang="tr-TR" sz="2600" dirty="0"/>
              <a:t> örnek</a:t>
            </a:r>
          </a:p>
          <a:p>
            <a:r>
              <a:rPr lang="tr-TR" sz="2600" dirty="0" err="1"/>
              <a:t>syms</a:t>
            </a:r>
            <a:r>
              <a:rPr lang="tr-TR" sz="2600" dirty="0"/>
              <a:t> s t; % Sembolik </a:t>
            </a:r>
            <a:r>
              <a:rPr lang="tr-TR" sz="2600" dirty="0" smtClean="0"/>
              <a:t>değişkenler tanımlanır</a:t>
            </a:r>
            <a:r>
              <a:rPr lang="tr-TR" sz="2600" dirty="0"/>
              <a:t>.</a:t>
            </a:r>
          </a:p>
          <a:p>
            <a:r>
              <a:rPr lang="tr-TR" sz="2600" dirty="0"/>
              <a:t>F1s=(3*s+2)/(s^2+3*s+2)</a:t>
            </a:r>
          </a:p>
          <a:p>
            <a:r>
              <a:rPr lang="tr-TR" sz="2600" dirty="0"/>
              <a:t>f1t=</a:t>
            </a:r>
            <a:r>
              <a:rPr lang="tr-TR" sz="2600" dirty="0" err="1"/>
              <a:t>ilaplace</a:t>
            </a:r>
            <a:r>
              <a:rPr lang="tr-TR" sz="2600" dirty="0"/>
              <a:t>(F1s);</a:t>
            </a:r>
            <a:r>
              <a:rPr lang="tr-TR" sz="2600" dirty="0" err="1"/>
              <a:t>pretty</a:t>
            </a:r>
            <a:r>
              <a:rPr lang="tr-TR" sz="2600" dirty="0"/>
              <a:t>(f1t) %Burada </a:t>
            </a:r>
            <a:r>
              <a:rPr lang="tr-TR" sz="2600" dirty="0" err="1"/>
              <a:t>pretty</a:t>
            </a:r>
            <a:r>
              <a:rPr lang="tr-TR" sz="2600" dirty="0"/>
              <a:t> * </a:t>
            </a:r>
            <a:r>
              <a:rPr lang="tr-TR" sz="2600" dirty="0" smtClean="0"/>
              <a:t>işaretini </a:t>
            </a:r>
            <a:r>
              <a:rPr lang="tr-TR" sz="2600" dirty="0"/>
              <a:t>göstermeyerek daha sade görünmesini </a:t>
            </a:r>
            <a:r>
              <a:rPr lang="tr-TR" sz="2600" dirty="0" smtClean="0"/>
              <a:t>sağlıyor</a:t>
            </a:r>
            <a:endParaRPr lang="tr-TR" sz="2600" dirty="0"/>
          </a:p>
          <a:p>
            <a:endParaRPr lang="tr-TR" b="0" i="0" u="none" strike="noStrike" baseline="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14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838200" y="1433014"/>
            <a:ext cx="102273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%Öncelikle F2(s)'</a:t>
            </a:r>
            <a:r>
              <a:rPr lang="tr-TR" sz="2400" dirty="0" err="1"/>
              <a:t>nin</a:t>
            </a:r>
            <a:r>
              <a:rPr lang="tr-TR" sz="2400" dirty="0"/>
              <a:t> </a:t>
            </a:r>
            <a:r>
              <a:rPr lang="tr-TR" sz="2400" dirty="0" err="1" smtClean="0"/>
              <a:t>paydasini</a:t>
            </a:r>
            <a:r>
              <a:rPr lang="tr-TR" sz="2400" dirty="0" smtClean="0"/>
              <a:t> </a:t>
            </a:r>
            <a:r>
              <a:rPr lang="tr-TR" sz="2400" dirty="0" err="1" smtClean="0"/>
              <a:t>çarpanlarina</a:t>
            </a:r>
            <a:r>
              <a:rPr lang="tr-TR" sz="2400" dirty="0" smtClean="0"/>
              <a:t> </a:t>
            </a:r>
            <a:r>
              <a:rPr lang="tr-TR" sz="2400" dirty="0" err="1" smtClean="0"/>
              <a:t>ayirmak</a:t>
            </a:r>
            <a:r>
              <a:rPr lang="tr-TR" sz="2400" dirty="0" smtClean="0"/>
              <a:t> </a:t>
            </a:r>
            <a:r>
              <a:rPr lang="tr-TR" sz="2400" dirty="0" err="1" smtClean="0"/>
              <a:t>icin</a:t>
            </a:r>
            <a:r>
              <a:rPr lang="tr-TR" sz="2400" dirty="0" smtClean="0"/>
              <a:t> </a:t>
            </a:r>
            <a:r>
              <a:rPr lang="tr-TR" sz="2400" dirty="0" err="1"/>
              <a:t>factor</a:t>
            </a:r>
            <a:r>
              <a:rPr lang="tr-TR" sz="2400" dirty="0"/>
              <a:t>(s) </a:t>
            </a:r>
            <a:r>
              <a:rPr lang="tr-TR" sz="2400" dirty="0" err="1"/>
              <a:t>fonk.u</a:t>
            </a:r>
            <a:r>
              <a:rPr lang="tr-TR" sz="2400" dirty="0"/>
              <a:t> </a:t>
            </a:r>
            <a:r>
              <a:rPr lang="tr-TR" sz="2400" dirty="0" smtClean="0"/>
              <a:t>kullanılır</a:t>
            </a:r>
            <a:endParaRPr lang="tr-TR" sz="2400" dirty="0"/>
          </a:p>
          <a:p>
            <a:r>
              <a:rPr lang="tr-TR" sz="2400" dirty="0" err="1" smtClean="0"/>
              <a:t>clc,clear</a:t>
            </a:r>
            <a:r>
              <a:rPr lang="tr-TR" sz="2400" dirty="0" smtClean="0"/>
              <a:t> </a:t>
            </a:r>
            <a:r>
              <a:rPr lang="tr-TR" sz="2400" dirty="0" err="1" smtClean="0"/>
              <a:t>all</a:t>
            </a:r>
            <a:endParaRPr lang="tr-TR" sz="2400" dirty="0"/>
          </a:p>
          <a:p>
            <a:r>
              <a:rPr lang="tr-TR" sz="2400" dirty="0" err="1" smtClean="0"/>
              <a:t>syms</a:t>
            </a:r>
            <a:r>
              <a:rPr lang="tr-TR" sz="2400" dirty="0" smtClean="0"/>
              <a:t> </a:t>
            </a:r>
            <a:r>
              <a:rPr lang="tr-TR" sz="2400" dirty="0"/>
              <a:t>s t; </a:t>
            </a:r>
            <a:endParaRPr lang="tr-TR" sz="2400" dirty="0" smtClean="0"/>
          </a:p>
          <a:p>
            <a:r>
              <a:rPr lang="tr-TR" sz="2400" dirty="0" err="1" smtClean="0"/>
              <a:t>factor</a:t>
            </a:r>
            <a:r>
              <a:rPr lang="tr-TR" sz="2400" dirty="0" smtClean="0"/>
              <a:t>(s^3+12*s^2+44*s+48)</a:t>
            </a:r>
          </a:p>
          <a:p>
            <a:r>
              <a:rPr lang="tr-TR" sz="2400" dirty="0" smtClean="0"/>
              <a:t>%</a:t>
            </a:r>
            <a:r>
              <a:rPr lang="tr-TR" sz="2400" dirty="0"/>
              <a:t>f2(t)'</a:t>
            </a:r>
            <a:r>
              <a:rPr lang="tr-TR" sz="2400" dirty="0" err="1"/>
              <a:t>nin</a:t>
            </a:r>
            <a:r>
              <a:rPr lang="tr-TR" sz="2400" dirty="0"/>
              <a:t> </a:t>
            </a:r>
            <a:r>
              <a:rPr lang="tr-TR" sz="2400" dirty="0" err="1" smtClean="0"/>
              <a:t>bulunmasi</a:t>
            </a:r>
            <a:endParaRPr lang="tr-TR" sz="2400" dirty="0"/>
          </a:p>
          <a:p>
            <a:r>
              <a:rPr lang="tr-TR" sz="2400" dirty="0" err="1" smtClean="0"/>
              <a:t>pause</a:t>
            </a:r>
            <a:endParaRPr lang="tr-TR" sz="2400" dirty="0"/>
          </a:p>
          <a:p>
            <a:r>
              <a:rPr lang="tr-TR" sz="2400" dirty="0" err="1" smtClean="0"/>
              <a:t>syms</a:t>
            </a:r>
            <a:r>
              <a:rPr lang="tr-TR" sz="2400" dirty="0" smtClean="0"/>
              <a:t> </a:t>
            </a:r>
            <a:r>
              <a:rPr lang="tr-TR" sz="2400" dirty="0"/>
              <a:t>s t; </a:t>
            </a:r>
            <a:endParaRPr lang="tr-TR" sz="2400" dirty="0" smtClean="0"/>
          </a:p>
          <a:p>
            <a:r>
              <a:rPr lang="tr-TR" sz="2400" dirty="0" smtClean="0"/>
              <a:t>F2s</a:t>
            </a:r>
            <a:r>
              <a:rPr lang="tr-TR" sz="2400" dirty="0"/>
              <a:t>=(3*s^2+4*s+5)/(s^3+12*s^2+44*s+48); </a:t>
            </a:r>
            <a:endParaRPr lang="tr-TR" sz="2400" dirty="0" smtClean="0"/>
          </a:p>
          <a:p>
            <a:r>
              <a:rPr lang="tr-TR" sz="2400" dirty="0" smtClean="0"/>
              <a:t>f2t=</a:t>
            </a:r>
            <a:r>
              <a:rPr lang="tr-TR" sz="2400" dirty="0" err="1" smtClean="0"/>
              <a:t>ilaplace</a:t>
            </a:r>
            <a:r>
              <a:rPr lang="tr-TR" sz="2400" dirty="0" smtClean="0"/>
              <a:t>(F2s</a:t>
            </a:r>
            <a:r>
              <a:rPr lang="tr-TR" sz="2400" dirty="0"/>
              <a:t>)</a:t>
            </a:r>
          </a:p>
          <a:p>
            <a:endParaRPr lang="tr-TR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r>
              <a:rPr lang="tr-TR" b="1" dirty="0" smtClean="0">
                <a:solidFill>
                  <a:srgbClr val="C00000"/>
                </a:solidFill>
              </a:rPr>
              <a:t> &amp; Ters </a:t>
            </a:r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0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838200" y="1530823"/>
            <a:ext cx="99587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dirty="0"/>
              <a:t>%Öncelikle F3(s)'</a:t>
            </a:r>
            <a:r>
              <a:rPr lang="tr-TR" sz="2200" dirty="0" err="1"/>
              <a:t>nin</a:t>
            </a:r>
            <a:r>
              <a:rPr lang="tr-TR" sz="2200" dirty="0"/>
              <a:t> </a:t>
            </a:r>
            <a:r>
              <a:rPr lang="tr-TR" sz="2200" dirty="0" err="1"/>
              <a:t>paydasini</a:t>
            </a:r>
            <a:r>
              <a:rPr lang="tr-TR" sz="2200" dirty="0"/>
              <a:t> </a:t>
            </a:r>
            <a:r>
              <a:rPr lang="tr-TR" sz="2200" dirty="0" err="1"/>
              <a:t>çarpanlarina</a:t>
            </a:r>
            <a:r>
              <a:rPr lang="tr-TR" sz="2200" dirty="0"/>
              <a:t> </a:t>
            </a:r>
            <a:r>
              <a:rPr lang="tr-TR" sz="2200" dirty="0" err="1"/>
              <a:t>ayirmak</a:t>
            </a:r>
            <a:r>
              <a:rPr lang="tr-TR" sz="2200" dirty="0"/>
              <a:t> </a:t>
            </a:r>
            <a:r>
              <a:rPr lang="tr-TR" sz="2200" dirty="0" err="1"/>
              <a:t>icin</a:t>
            </a:r>
            <a:r>
              <a:rPr lang="tr-TR" sz="2200" dirty="0"/>
              <a:t> </a:t>
            </a:r>
            <a:r>
              <a:rPr lang="tr-TR" sz="2200" dirty="0" err="1"/>
              <a:t>factor</a:t>
            </a:r>
            <a:r>
              <a:rPr lang="tr-TR" sz="2200" dirty="0"/>
              <a:t>(s) </a:t>
            </a:r>
            <a:r>
              <a:rPr lang="tr-TR" sz="2200" dirty="0" err="1"/>
              <a:t>fonk.u</a:t>
            </a:r>
            <a:r>
              <a:rPr lang="tr-TR" sz="2200" dirty="0"/>
              <a:t> kullanılır </a:t>
            </a:r>
          </a:p>
          <a:p>
            <a:r>
              <a:rPr lang="tr-TR" sz="2200" dirty="0" err="1" smtClean="0"/>
              <a:t>clc,clear</a:t>
            </a:r>
            <a:r>
              <a:rPr lang="tr-TR" sz="2200" dirty="0" smtClean="0"/>
              <a:t> </a:t>
            </a:r>
            <a:r>
              <a:rPr lang="tr-TR" sz="2200" dirty="0" err="1" smtClean="0"/>
              <a:t>all</a:t>
            </a:r>
            <a:endParaRPr lang="tr-TR" sz="2200" dirty="0"/>
          </a:p>
          <a:p>
            <a:r>
              <a:rPr lang="tr-TR" sz="2200" dirty="0" err="1" smtClean="0"/>
              <a:t>syms</a:t>
            </a:r>
            <a:r>
              <a:rPr lang="tr-TR" sz="2200" dirty="0" smtClean="0"/>
              <a:t> </a:t>
            </a:r>
            <a:r>
              <a:rPr lang="tr-TR" sz="2200" dirty="0"/>
              <a:t>s t; </a:t>
            </a:r>
            <a:endParaRPr lang="tr-TR" sz="2200" dirty="0" smtClean="0"/>
          </a:p>
          <a:p>
            <a:r>
              <a:rPr lang="tr-TR" sz="2200" dirty="0" err="1" smtClean="0"/>
              <a:t>factor</a:t>
            </a:r>
            <a:r>
              <a:rPr lang="tr-TR" sz="2200" dirty="0" smtClean="0"/>
              <a:t>(s^3+5*s^2+12*s+8)</a:t>
            </a:r>
          </a:p>
          <a:p>
            <a:r>
              <a:rPr lang="tr-TR" sz="2200" dirty="0" smtClean="0"/>
              <a:t>%</a:t>
            </a:r>
            <a:r>
              <a:rPr lang="tr-TR" sz="2200" dirty="0" err="1"/>
              <a:t>factor</a:t>
            </a:r>
            <a:r>
              <a:rPr lang="tr-TR" sz="2200" dirty="0"/>
              <a:t>(s) </a:t>
            </a:r>
            <a:r>
              <a:rPr lang="tr-TR" sz="2200" dirty="0" err="1"/>
              <a:t>fonk.u</a:t>
            </a:r>
            <a:r>
              <a:rPr lang="tr-TR" sz="2200" dirty="0"/>
              <a:t> </a:t>
            </a:r>
            <a:r>
              <a:rPr lang="tr-TR" sz="2200" dirty="0" err="1"/>
              <a:t>kuadratik</a:t>
            </a:r>
            <a:r>
              <a:rPr lang="tr-TR" sz="2200" dirty="0"/>
              <a:t> terimi çarpanlara </a:t>
            </a:r>
            <a:r>
              <a:rPr lang="tr-TR" sz="2200" dirty="0" err="1" smtClean="0"/>
              <a:t>ayiramadigi</a:t>
            </a:r>
            <a:r>
              <a:rPr lang="tr-TR" sz="2200" dirty="0" smtClean="0"/>
              <a:t> </a:t>
            </a:r>
            <a:r>
              <a:rPr lang="tr-TR" sz="2200" dirty="0"/>
              <a:t>için </a:t>
            </a:r>
            <a:r>
              <a:rPr lang="tr-TR" sz="2200" dirty="0" err="1"/>
              <a:t>roots</a:t>
            </a:r>
            <a:r>
              <a:rPr lang="tr-TR" sz="2200" dirty="0"/>
              <a:t>(p) </a:t>
            </a:r>
            <a:r>
              <a:rPr lang="tr-TR" sz="2200" dirty="0" err="1"/>
              <a:t>fonk.u</a:t>
            </a:r>
            <a:r>
              <a:rPr lang="tr-TR" sz="2200" dirty="0"/>
              <a:t> </a:t>
            </a:r>
            <a:r>
              <a:rPr lang="tr-TR" sz="2200" dirty="0" err="1" smtClean="0"/>
              <a:t>kullanilir</a:t>
            </a:r>
            <a:r>
              <a:rPr lang="tr-TR" sz="2200" dirty="0" smtClean="0"/>
              <a:t>.</a:t>
            </a:r>
          </a:p>
          <a:p>
            <a:r>
              <a:rPr lang="tr-TR" sz="2200" dirty="0" err="1" smtClean="0"/>
              <a:t>pause</a:t>
            </a:r>
            <a:endParaRPr lang="tr-TR" sz="2200" dirty="0"/>
          </a:p>
          <a:p>
            <a:r>
              <a:rPr lang="tr-TR" sz="2200" dirty="0" smtClean="0"/>
              <a:t>p</a:t>
            </a:r>
            <a:r>
              <a:rPr lang="tr-TR" sz="2200" dirty="0"/>
              <a:t>=[1 4 8] %</a:t>
            </a:r>
            <a:r>
              <a:rPr lang="tr-TR" sz="2200" dirty="0" err="1"/>
              <a:t>Kuadratik</a:t>
            </a:r>
            <a:r>
              <a:rPr lang="tr-TR" sz="2200" dirty="0"/>
              <a:t> terimin </a:t>
            </a:r>
            <a:r>
              <a:rPr lang="tr-TR" sz="2200" dirty="0" err="1" smtClean="0"/>
              <a:t>katsayilari</a:t>
            </a:r>
            <a:endParaRPr lang="tr-TR" sz="2200" dirty="0"/>
          </a:p>
          <a:p>
            <a:r>
              <a:rPr lang="tr-TR" sz="2200" dirty="0" err="1" smtClean="0"/>
              <a:t>roots_p</a:t>
            </a:r>
            <a:r>
              <a:rPr lang="tr-TR" sz="2200" dirty="0" smtClean="0"/>
              <a:t>=</a:t>
            </a:r>
            <a:r>
              <a:rPr lang="tr-TR" sz="2200" dirty="0" err="1" smtClean="0"/>
              <a:t>roots</a:t>
            </a:r>
            <a:r>
              <a:rPr lang="tr-TR" sz="2200" dirty="0" smtClean="0"/>
              <a:t>(p)</a:t>
            </a:r>
          </a:p>
          <a:p>
            <a:r>
              <a:rPr lang="tr-TR" sz="2200" dirty="0" smtClean="0"/>
              <a:t>%</a:t>
            </a:r>
            <a:r>
              <a:rPr lang="tr-TR" sz="2200" dirty="0"/>
              <a:t>f3(t)'</a:t>
            </a:r>
            <a:r>
              <a:rPr lang="tr-TR" sz="2200" dirty="0" err="1"/>
              <a:t>nin</a:t>
            </a:r>
            <a:r>
              <a:rPr lang="tr-TR" sz="2200" dirty="0"/>
              <a:t> </a:t>
            </a:r>
            <a:r>
              <a:rPr lang="tr-TR" sz="2200" dirty="0" err="1" smtClean="0"/>
              <a:t>bulunmasi</a:t>
            </a:r>
            <a:endParaRPr lang="tr-TR" sz="2200" dirty="0"/>
          </a:p>
          <a:p>
            <a:r>
              <a:rPr lang="tr-TR" sz="2200" dirty="0" err="1" smtClean="0"/>
              <a:t>syms</a:t>
            </a:r>
            <a:r>
              <a:rPr lang="tr-TR" sz="2200" dirty="0" smtClean="0"/>
              <a:t> </a:t>
            </a:r>
            <a:r>
              <a:rPr lang="tr-TR" sz="2200" dirty="0"/>
              <a:t>s t; </a:t>
            </a:r>
            <a:endParaRPr lang="tr-TR" sz="2200" dirty="0" smtClean="0"/>
          </a:p>
          <a:p>
            <a:r>
              <a:rPr lang="tr-TR" sz="2200" dirty="0" smtClean="0"/>
              <a:t>F3s</a:t>
            </a:r>
            <a:r>
              <a:rPr lang="tr-TR" sz="2200" dirty="0"/>
              <a:t>=(s+3)/(s^3+5*s^2+12*s+8); </a:t>
            </a:r>
            <a:endParaRPr lang="tr-TR" sz="2200" dirty="0" smtClean="0"/>
          </a:p>
          <a:p>
            <a:r>
              <a:rPr lang="tr-TR" sz="2200" dirty="0" smtClean="0"/>
              <a:t>f3t=</a:t>
            </a:r>
            <a:r>
              <a:rPr lang="tr-TR" sz="2200" dirty="0" err="1" smtClean="0"/>
              <a:t>ilaplace</a:t>
            </a:r>
            <a:r>
              <a:rPr lang="tr-TR" sz="2200" dirty="0" smtClean="0"/>
              <a:t>(F3s)</a:t>
            </a:r>
            <a:endParaRPr lang="tr-TR" sz="2200" dirty="0"/>
          </a:p>
        </p:txBody>
      </p:sp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r>
              <a:rPr lang="tr-TR" b="1" dirty="0" smtClean="0">
                <a:solidFill>
                  <a:srgbClr val="C00000"/>
                </a:solidFill>
              </a:rPr>
              <a:t> &amp; Ters </a:t>
            </a:r>
            <a:r>
              <a:rPr lang="tr-TR" b="1" dirty="0" err="1" smtClean="0">
                <a:solidFill>
                  <a:srgbClr val="C00000"/>
                </a:solidFill>
              </a:rPr>
              <a:t>Laplace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0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342</Words>
  <Application>Microsoft Office PowerPoint</Application>
  <PresentationFormat>Geniş ekran</PresentationFormat>
  <Paragraphs>62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Laplace Uygulamaları</vt:lpstr>
      <vt:lpstr>Rezidü Bulma</vt:lpstr>
      <vt:lpstr>PowerPoint Sunusu</vt:lpstr>
      <vt:lpstr>Laplace &amp; Ters Laplace</vt:lpstr>
      <vt:lpstr>Laplace &amp; Ters Laplace</vt:lpstr>
      <vt:lpstr>Laplace &amp; Ters Laplace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31</cp:revision>
  <dcterms:created xsi:type="dcterms:W3CDTF">2017-11-05T07:19:59Z</dcterms:created>
  <dcterms:modified xsi:type="dcterms:W3CDTF">2019-10-21T06:37:57Z</dcterms:modified>
</cp:coreProperties>
</file>