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44029389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44029389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44029389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44029389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44029389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44029389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44029389_0_1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44029389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44029389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44029389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440293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44029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1-alan satın al, buna isim ver</a:t>
            </a:r>
            <a:endParaRPr/>
          </a:p>
          <a:p>
            <a:pPr indent="0" lvl="0" marL="0" rtl="0" algn="l">
              <a:spcBef>
                <a:spcPts val="0"/>
              </a:spcBef>
              <a:spcAft>
                <a:spcPts val="0"/>
              </a:spcAft>
              <a:buNone/>
            </a:pPr>
            <a:r>
              <a:rPr lang="en-GB"/>
              <a:t>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744029389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744029389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4934ec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4934ec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44029389_0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44029389_0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44029389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44029389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44029389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44029389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44029389_0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44029389_0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44029389_0_1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44029389_0_1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94650" y="788350"/>
            <a:ext cx="2604600" cy="792600"/>
          </a:xfrm>
          <a:prstGeom prst="rect">
            <a:avLst/>
          </a:prstGeom>
        </p:spPr>
        <p:txBody>
          <a:bodyPr anchorCtr="0" anchor="b" bIns="91425" lIns="91425" spcFirstLastPara="1" rIns="91425" wrap="square" tIns="91425">
            <a:noAutofit/>
          </a:bodyPr>
          <a:lstStyle/>
          <a:p>
            <a:pPr indent="-152400" lvl="0" marL="152400" rtl="0" algn="l">
              <a:spcBef>
                <a:spcPts val="0"/>
              </a:spcBef>
              <a:spcAft>
                <a:spcPts val="0"/>
              </a:spcAft>
              <a:buNone/>
            </a:pPr>
            <a:r>
              <a:rPr lang="en-GB" sz="3600"/>
              <a:t>Merhabalar</a:t>
            </a:r>
            <a:endParaRPr sz="3600"/>
          </a:p>
        </p:txBody>
      </p:sp>
      <p:sp>
        <p:nvSpPr>
          <p:cNvPr id="55" name="Google Shape;55;p13"/>
          <p:cNvSpPr txBox="1"/>
          <p:nvPr>
            <p:ph idx="1" type="subTitle"/>
          </p:nvPr>
        </p:nvSpPr>
        <p:spPr>
          <a:xfrm>
            <a:off x="311700" y="1747050"/>
            <a:ext cx="8520600" cy="257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None/>
            </a:pPr>
            <a:r>
              <a:rPr lang="en-GB"/>
              <a:t>Kişisel Sunucumu </a:t>
            </a:r>
            <a:r>
              <a:rPr lang="en-GB"/>
              <a:t>projenin</a:t>
            </a:r>
            <a:r>
              <a:rPr lang="en-GB"/>
              <a:t> anlatımına başlamadan önce kısa bir şekilde internetin nasıl çalıştığının üstünden geçelim.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İşleyiş - Tasarım</a:t>
            </a:r>
            <a:endParaRPr/>
          </a:p>
        </p:txBody>
      </p:sp>
      <p:sp>
        <p:nvSpPr>
          <p:cNvPr id="117" name="Google Shape;117;p22"/>
          <p:cNvSpPr txBox="1"/>
          <p:nvPr>
            <p:ph idx="1" type="body"/>
          </p:nvPr>
        </p:nvSpPr>
        <p:spPr>
          <a:xfrm>
            <a:off x="4691175" y="1152475"/>
            <a:ext cx="414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Kullanıcı tanımlanmış hesabı ile server ile iletişime geçer. İnternetin işleşiyi(2) 2 ci ve 3 cü adımları kapsar ve daha sonra 4 cü adım da HTTP </a:t>
            </a:r>
            <a:r>
              <a:rPr lang="en-GB"/>
              <a:t>kodu</a:t>
            </a:r>
            <a:r>
              <a:rPr lang="en-GB"/>
              <a:t> tarayıcıya ulaşır.</a:t>
            </a:r>
            <a:endParaRPr/>
          </a:p>
        </p:txBody>
      </p:sp>
      <p:pic>
        <p:nvPicPr>
          <p:cNvPr id="118" name="Google Shape;118;p22"/>
          <p:cNvPicPr preferRelativeResize="0"/>
          <p:nvPr/>
        </p:nvPicPr>
        <p:blipFill>
          <a:blip r:embed="rId3">
            <a:alphaModFix/>
          </a:blip>
          <a:stretch>
            <a:fillRect/>
          </a:stretch>
        </p:blipFill>
        <p:spPr>
          <a:xfrm>
            <a:off x="275250" y="1152475"/>
            <a:ext cx="4333875" cy="255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
            </a:r>
            <a:r>
              <a:rPr lang="en-GB"/>
              <a:t>aptop</a:t>
            </a:r>
            <a:r>
              <a:rPr lang="en-GB"/>
              <a:t> - Server (Client)</a:t>
            </a:r>
            <a:endParaRPr/>
          </a:p>
        </p:txBody>
      </p:sp>
      <p:sp>
        <p:nvSpPr>
          <p:cNvPr id="124" name="Google Shape;124;p23"/>
          <p:cNvSpPr txBox="1"/>
          <p:nvPr>
            <p:ph idx="1" type="body"/>
          </p:nvPr>
        </p:nvSpPr>
        <p:spPr>
          <a:xfrm>
            <a:off x="4910025" y="1149650"/>
            <a:ext cx="3922200" cy="34191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GB"/>
              <a:t>Kullanıcı temin edilen </a:t>
            </a:r>
            <a:r>
              <a:rPr lang="en-GB"/>
              <a:t>arayüzde</a:t>
            </a:r>
            <a:r>
              <a:rPr lang="en-GB"/>
              <a:t> veri gönderimi yapar(1), veri </a:t>
            </a:r>
            <a:r>
              <a:rPr lang="en-GB"/>
              <a:t>kaydedilir</a:t>
            </a:r>
            <a:r>
              <a:rPr lang="en-GB"/>
              <a:t>(2) veya var olan veri ile değiştirilir(3). Yeni Model Özelliklerde </a:t>
            </a:r>
            <a:r>
              <a:rPr lang="en-GB"/>
              <a:t>standartlara</a:t>
            </a:r>
            <a:r>
              <a:rPr lang="en-GB"/>
              <a:t> uygun düzenlendikten sonra değişiklik kayıt edilir(4).</a:t>
            </a:r>
            <a:endParaRPr/>
          </a:p>
        </p:txBody>
      </p:sp>
      <p:pic>
        <p:nvPicPr>
          <p:cNvPr id="125" name="Google Shape;125;p23"/>
          <p:cNvPicPr preferRelativeResize="0"/>
          <p:nvPr/>
        </p:nvPicPr>
        <p:blipFill>
          <a:blip r:embed="rId3">
            <a:alphaModFix/>
          </a:blip>
          <a:stretch>
            <a:fillRect/>
          </a:stretch>
        </p:blipFill>
        <p:spPr>
          <a:xfrm>
            <a:off x="363975" y="1190625"/>
            <a:ext cx="4333875" cy="276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PC - Server (Admin)</a:t>
            </a:r>
            <a:endParaRPr/>
          </a:p>
        </p:txBody>
      </p:sp>
      <p:sp>
        <p:nvSpPr>
          <p:cNvPr id="131" name="Google Shape;131;p24"/>
          <p:cNvSpPr txBox="1"/>
          <p:nvPr>
            <p:ph idx="1" type="body"/>
          </p:nvPr>
        </p:nvSpPr>
        <p:spPr>
          <a:xfrm>
            <a:off x="4771425" y="1145425"/>
            <a:ext cx="4060800" cy="3423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a:t>Yöneticinin</a:t>
            </a:r>
            <a:r>
              <a:rPr lang="en-GB"/>
              <a:t> isteği Analiz modülünde root işlemi veya kayıt olacak şekilde ikiye ayrılır.</a:t>
            </a:r>
            <a:endParaRPr/>
          </a:p>
          <a:p>
            <a:pPr indent="457200" lvl="0" marL="0" rtl="0" algn="l">
              <a:spcBef>
                <a:spcPts val="1600"/>
              </a:spcBef>
              <a:spcAft>
                <a:spcPts val="1600"/>
              </a:spcAft>
              <a:buNone/>
            </a:pPr>
            <a:r>
              <a:rPr lang="en-GB"/>
              <a:t>Masaüstünde SSH bağlantısı ile kullanıcı tanımlama. Bilgisayardan modül özellikleri ile modül isteği(3-5) gönderilir. Server Bağlantı modülü(2) ile sunucuya ulaşılıp kayıt yapılır.</a:t>
            </a:r>
            <a:endParaRPr/>
          </a:p>
        </p:txBody>
      </p:sp>
      <p:pic>
        <p:nvPicPr>
          <p:cNvPr id="132" name="Google Shape;132;p24"/>
          <p:cNvPicPr preferRelativeResize="0"/>
          <p:nvPr/>
        </p:nvPicPr>
        <p:blipFill>
          <a:blip r:embed="rId3">
            <a:alphaModFix/>
          </a:blip>
          <a:stretch>
            <a:fillRect/>
          </a:stretch>
        </p:blipFill>
        <p:spPr>
          <a:xfrm>
            <a:off x="311700" y="1188950"/>
            <a:ext cx="4391025"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Gerçekleştirme</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Server kiralama.</a:t>
            </a:r>
            <a:endParaRPr/>
          </a:p>
          <a:p>
            <a:pPr indent="-342900" lvl="0" marL="457200" rtl="0" algn="l">
              <a:lnSpc>
                <a:spcPct val="150000"/>
              </a:lnSpc>
              <a:spcBef>
                <a:spcPts val="0"/>
              </a:spcBef>
              <a:spcAft>
                <a:spcPts val="0"/>
              </a:spcAft>
              <a:buSzPts val="1800"/>
              <a:buAutoNum type="arabicPeriod"/>
            </a:pPr>
            <a:r>
              <a:rPr lang="en-GB"/>
              <a:t>Serverın fiziksel kurulumunu yapan ekipten SSH bağlantı adresi temini.</a:t>
            </a:r>
            <a:endParaRPr/>
          </a:p>
          <a:p>
            <a:pPr indent="-342900" lvl="0" marL="457200" rtl="0" algn="l">
              <a:lnSpc>
                <a:spcPct val="150000"/>
              </a:lnSpc>
              <a:spcBef>
                <a:spcPts val="0"/>
              </a:spcBef>
              <a:spcAft>
                <a:spcPts val="0"/>
              </a:spcAft>
              <a:buSzPts val="1800"/>
              <a:buAutoNum type="arabicPeriod"/>
            </a:pPr>
            <a:r>
              <a:rPr lang="en-GB"/>
              <a:t>Serverda işletim sistemi kurulumu.</a:t>
            </a:r>
            <a:endParaRPr/>
          </a:p>
          <a:p>
            <a:pPr indent="-342900" lvl="0" marL="457200" rtl="0" algn="l">
              <a:lnSpc>
                <a:spcPct val="150000"/>
              </a:lnSpc>
              <a:spcBef>
                <a:spcPts val="0"/>
              </a:spcBef>
              <a:spcAft>
                <a:spcPts val="0"/>
              </a:spcAft>
              <a:buSzPts val="1800"/>
              <a:buAutoNum type="arabicPeriod"/>
            </a:pPr>
            <a:r>
              <a:rPr lang="en-GB"/>
              <a:t>Server da web hosting özelliklerinin kurulumu.</a:t>
            </a:r>
            <a:endParaRPr/>
          </a:p>
          <a:p>
            <a:pPr indent="-342900" lvl="0" marL="457200" rtl="0" algn="l">
              <a:lnSpc>
                <a:spcPct val="150000"/>
              </a:lnSpc>
              <a:spcBef>
                <a:spcPts val="0"/>
              </a:spcBef>
              <a:spcAft>
                <a:spcPts val="0"/>
              </a:spcAft>
              <a:buSzPts val="1800"/>
              <a:buAutoNum type="arabicPeriod"/>
            </a:pPr>
            <a:r>
              <a:rPr lang="en-GB"/>
              <a:t>Kullanıcın Server a SSH(güvenli bağlantı) ile tanıtılması. Firewall da izinlerin ayarı, filtre ayarı ve diğer güvenlik tedbirleri.</a:t>
            </a:r>
            <a:endParaRPr/>
          </a:p>
          <a:p>
            <a:pPr indent="-342900" lvl="0" marL="457200" rtl="0" algn="l">
              <a:lnSpc>
                <a:spcPct val="150000"/>
              </a:lnSpc>
              <a:spcBef>
                <a:spcPts val="0"/>
              </a:spcBef>
              <a:spcAft>
                <a:spcPts val="0"/>
              </a:spcAft>
              <a:buSzPts val="1800"/>
              <a:buAutoNum type="arabicPeriod"/>
            </a:pPr>
            <a:r>
              <a:rPr lang="en-GB"/>
              <a:t>Sistemin görünüm ayarları.</a:t>
            </a:r>
            <a:endParaRPr/>
          </a:p>
          <a:p>
            <a:pPr indent="-342900" lvl="0" marL="457200" rtl="0" algn="l">
              <a:lnSpc>
                <a:spcPct val="150000"/>
              </a:lnSpc>
              <a:spcBef>
                <a:spcPts val="0"/>
              </a:spcBef>
              <a:spcAft>
                <a:spcPts val="0"/>
              </a:spcAft>
              <a:buSzPts val="1800"/>
              <a:buAutoNum type="arabicPeriod"/>
            </a:pPr>
            <a:r>
              <a:rPr lang="en-GB"/>
              <a:t>Kullanıcı tarafı.</a:t>
            </a:r>
            <a:endParaRPr/>
          </a:p>
          <a:p>
            <a:pPr indent="0" lvl="0" marL="0" rtl="0" algn="l">
              <a:spcBef>
                <a:spcPts val="1600"/>
              </a:spcBef>
              <a:spcAft>
                <a:spcPts val="1600"/>
              </a:spcAft>
              <a:buNone/>
            </a:pPr>
            <a:r>
              <a:rPr lang="en-GB"/>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816625" y="104825"/>
            <a:ext cx="31983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Teşekkürler!</a:t>
            </a:r>
            <a:endParaRPr/>
          </a:p>
        </p:txBody>
      </p:sp>
      <p:pic>
        <p:nvPicPr>
          <p:cNvPr id="144" name="Google Shape;144;p26"/>
          <p:cNvPicPr preferRelativeResize="0"/>
          <p:nvPr/>
        </p:nvPicPr>
        <p:blipFill>
          <a:blip r:embed="rId3">
            <a:alphaModFix/>
          </a:blip>
          <a:stretch>
            <a:fillRect/>
          </a:stretch>
        </p:blipFill>
        <p:spPr>
          <a:xfrm>
            <a:off x="1714500" y="750425"/>
            <a:ext cx="5402550" cy="3700750"/>
          </a:xfrm>
          <a:prstGeom prst="rect">
            <a:avLst/>
          </a:prstGeom>
          <a:noFill/>
          <a:ln>
            <a:noFill/>
          </a:ln>
        </p:spPr>
      </p:pic>
      <p:sp>
        <p:nvSpPr>
          <p:cNvPr id="145" name="Google Shape;145;p26"/>
          <p:cNvSpPr txBox="1"/>
          <p:nvPr/>
        </p:nvSpPr>
        <p:spPr>
          <a:xfrm>
            <a:off x="3095625" y="4592075"/>
            <a:ext cx="26403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16253801 - İbrahim Mert Küni</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830" r="3830" t="0"/>
          <a:stretch/>
        </p:blipFill>
        <p:spPr>
          <a:xfrm>
            <a:off x="5856550" y="76200"/>
            <a:ext cx="2287924" cy="5143499"/>
          </a:xfrm>
          <a:prstGeom prst="rect">
            <a:avLst/>
          </a:prstGeom>
          <a:noFill/>
          <a:ln>
            <a:noFill/>
          </a:ln>
        </p:spPr>
      </p:pic>
      <p:sp>
        <p:nvSpPr>
          <p:cNvPr id="61" name="Google Shape;61;p14"/>
          <p:cNvSpPr txBox="1"/>
          <p:nvPr/>
        </p:nvSpPr>
        <p:spPr>
          <a:xfrm>
            <a:off x="153225" y="109450"/>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1- Bir şirket veya kişi internette bir alan satın alır ve buna bir web adresi diye bildiğimiz bir isim verir.</a:t>
            </a:r>
            <a:endParaRPr>
              <a:solidFill>
                <a:srgbClr val="FFFFFF"/>
              </a:solidFill>
            </a:endParaRPr>
          </a:p>
        </p:txBody>
      </p:sp>
      <p:sp>
        <p:nvSpPr>
          <p:cNvPr id="62" name="Google Shape;62;p14"/>
          <p:cNvSpPr txBox="1"/>
          <p:nvPr/>
        </p:nvSpPr>
        <p:spPr>
          <a:xfrm>
            <a:off x="153225" y="707700"/>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2- Kullanıcı bu web </a:t>
            </a:r>
            <a:r>
              <a:rPr lang="en-GB">
                <a:solidFill>
                  <a:srgbClr val="FFFFFF"/>
                </a:solidFill>
              </a:rPr>
              <a:t>adresini web tarayıcısına girer.</a:t>
            </a:r>
            <a:r>
              <a:rPr lang="en-GB">
                <a:solidFill>
                  <a:srgbClr val="FFFFFF"/>
                </a:solidFill>
              </a:rPr>
              <a:t> </a:t>
            </a:r>
            <a:endParaRPr>
              <a:solidFill>
                <a:srgbClr val="FFFFFF"/>
              </a:solidFill>
            </a:endParaRPr>
          </a:p>
        </p:txBody>
      </p:sp>
      <p:sp>
        <p:nvSpPr>
          <p:cNvPr id="63" name="Google Shape;63;p14"/>
          <p:cNvSpPr txBox="1"/>
          <p:nvPr/>
        </p:nvSpPr>
        <p:spPr>
          <a:xfrm>
            <a:off x="189700" y="1066550"/>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3- Router varsa istek router üzerinden yoksa direkt olarak modeme gider.</a:t>
            </a:r>
            <a:endParaRPr>
              <a:solidFill>
                <a:srgbClr val="FFFFFF"/>
              </a:solidFill>
            </a:endParaRPr>
          </a:p>
        </p:txBody>
      </p:sp>
      <p:sp>
        <p:nvSpPr>
          <p:cNvPr id="64" name="Google Shape;64;p14"/>
          <p:cNvSpPr txBox="1"/>
          <p:nvPr/>
        </p:nvSpPr>
        <p:spPr>
          <a:xfrm>
            <a:off x="254175" y="1630263"/>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4- İstek ISP(Internet service provider) ulaşır, burada kontroller yapılır gideceği konum belirlenir.</a:t>
            </a:r>
            <a:endParaRPr>
              <a:solidFill>
                <a:srgbClr val="FFFFFF"/>
              </a:solidFill>
            </a:endParaRPr>
          </a:p>
        </p:txBody>
      </p:sp>
      <p:sp>
        <p:nvSpPr>
          <p:cNvPr id="65" name="Google Shape;65;p14"/>
          <p:cNvSpPr txBox="1"/>
          <p:nvPr/>
        </p:nvSpPr>
        <p:spPr>
          <a:xfrm>
            <a:off x="233475" y="2194000"/>
            <a:ext cx="42438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5- İstek nameserver olarak adlandırılan isteğin email mi yoksa website isteğimi olduğuna karar verir, web sitesi ise istek datacenter a ulaştırılır.</a:t>
            </a:r>
            <a:endParaRPr>
              <a:solidFill>
                <a:srgbClr val="FFFFFF"/>
              </a:solidFill>
            </a:endParaRPr>
          </a:p>
        </p:txBody>
      </p:sp>
      <p:sp>
        <p:nvSpPr>
          <p:cNvPr id="66" name="Google Shape;66;p14"/>
          <p:cNvSpPr txBox="1"/>
          <p:nvPr/>
        </p:nvSpPr>
        <p:spPr>
          <a:xfrm>
            <a:off x="254175" y="2975963"/>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6- Datacenter ilgili </a:t>
            </a:r>
            <a:r>
              <a:rPr lang="en-GB">
                <a:solidFill>
                  <a:srgbClr val="FFFFFF"/>
                </a:solidFill>
              </a:rPr>
              <a:t>server'a</a:t>
            </a:r>
            <a:r>
              <a:rPr lang="en-GB">
                <a:solidFill>
                  <a:srgbClr val="FFFFFF"/>
                </a:solidFill>
              </a:rPr>
              <a:t> </a:t>
            </a:r>
            <a:r>
              <a:rPr lang="en-GB">
                <a:solidFill>
                  <a:srgbClr val="FFFFFF"/>
                </a:solidFill>
              </a:rPr>
              <a:t>veriyi</a:t>
            </a:r>
            <a:r>
              <a:rPr lang="en-GB">
                <a:solidFill>
                  <a:srgbClr val="FFFFFF"/>
                </a:solidFill>
              </a:rPr>
              <a:t> aktarır.</a:t>
            </a:r>
            <a:endParaRPr>
              <a:solidFill>
                <a:srgbClr val="FFFFFF"/>
              </a:solidFill>
            </a:endParaRPr>
          </a:p>
        </p:txBody>
      </p:sp>
      <p:sp>
        <p:nvSpPr>
          <p:cNvPr id="67" name="Google Shape;67;p14"/>
          <p:cNvSpPr txBox="1"/>
          <p:nvPr/>
        </p:nvSpPr>
        <p:spPr>
          <a:xfrm>
            <a:off x="272475" y="3421725"/>
            <a:ext cx="41658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7-Konakçı sunucu(Host server) isteği yerine getirdikten sonra kullanıcıya(client) HTML kodu gönderir.</a:t>
            </a:r>
            <a:endParaRPr>
              <a:solidFill>
                <a:srgbClr val="FFFFFF"/>
              </a:solidFill>
            </a:endParaRPr>
          </a:p>
        </p:txBody>
      </p:sp>
      <p:sp>
        <p:nvSpPr>
          <p:cNvPr id="68" name="Google Shape;68;p14"/>
          <p:cNvSpPr txBox="1"/>
          <p:nvPr/>
        </p:nvSpPr>
        <p:spPr>
          <a:xfrm>
            <a:off x="272475" y="4253425"/>
            <a:ext cx="42024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8- Kullanıcının web tarayıcısı bu HTML kodunu anlaşılabilen görsellere çevirir.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Sunucu ve PC(Personal Computer) Farkı</a:t>
            </a:r>
            <a:endParaRPr/>
          </a:p>
        </p:txBody>
      </p:sp>
      <p:sp>
        <p:nvSpPr>
          <p:cNvPr id="74" name="Google Shape;74;p15"/>
          <p:cNvSpPr txBox="1"/>
          <p:nvPr>
            <p:ph idx="1" type="body"/>
          </p:nvPr>
        </p:nvSpPr>
        <p:spPr>
          <a:xfrm>
            <a:off x="311700" y="1152475"/>
            <a:ext cx="8520600" cy="36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Sunucular aslında evde kullandığımız bilgisayarlar gibidir. Temel fark elektrik, bilgi işleme kapasitesi ve görsellerde oluşur.</a:t>
            </a:r>
            <a:endParaRPr sz="1200"/>
          </a:p>
          <a:p>
            <a:pPr indent="0" lvl="0" marL="0" rtl="0" algn="l">
              <a:lnSpc>
                <a:spcPct val="100000"/>
              </a:lnSpc>
              <a:spcBef>
                <a:spcPts val="1600"/>
              </a:spcBef>
              <a:spcAft>
                <a:spcPts val="0"/>
              </a:spcAft>
              <a:buNone/>
            </a:pPr>
            <a:r>
              <a:rPr b="1" lang="en-GB" sz="1200"/>
              <a:t>Elektrik: </a:t>
            </a:r>
            <a:r>
              <a:rPr lang="en-GB" sz="1200"/>
              <a:t>Sunucular kesintisiz servis verebilmek adına günde 24 saat çalışması hedeflenir.Buda uzun vadede çok büyük elektrik masrafı demektir. Donanım üreticileri o yüzden PC ile sunucu donanımları ayrı üretir. Sunucularda grafik işlemi olmadığından elektrik kullanımı optimize edilir.</a:t>
            </a:r>
            <a:endParaRPr sz="1200"/>
          </a:p>
          <a:p>
            <a:pPr indent="0" lvl="0" marL="0" rtl="0" algn="l">
              <a:lnSpc>
                <a:spcPct val="100000"/>
              </a:lnSpc>
              <a:spcBef>
                <a:spcPts val="1600"/>
              </a:spcBef>
              <a:spcAft>
                <a:spcPts val="0"/>
              </a:spcAft>
              <a:buNone/>
            </a:pPr>
            <a:r>
              <a:rPr b="1" lang="en-GB" sz="1200"/>
              <a:t>Bilgi işleme:</a:t>
            </a:r>
            <a:r>
              <a:rPr lang="en-GB" sz="1200"/>
              <a:t> Sunucuların tek işlevi bilgi işleme olduğundan işlemcileri ve geçici hafızaları güçlü olur, ev bilgisayarlarında birden çok kullanıcı bilgi işleme yapmadığından işlemcinin diğer parçalara yetecek kadar güçlü olması yeterlidir.</a:t>
            </a:r>
            <a:endParaRPr sz="1200"/>
          </a:p>
          <a:p>
            <a:pPr indent="0" lvl="0" marL="0" rtl="0" algn="l">
              <a:lnSpc>
                <a:spcPct val="100000"/>
              </a:lnSpc>
              <a:spcBef>
                <a:spcPts val="1600"/>
              </a:spcBef>
              <a:spcAft>
                <a:spcPts val="0"/>
              </a:spcAft>
              <a:buNone/>
            </a:pPr>
            <a:r>
              <a:rPr b="1" lang="en-GB" sz="1200"/>
              <a:t>Görsellik: </a:t>
            </a:r>
            <a:r>
              <a:rPr lang="en-GB" sz="1200"/>
              <a:t>Sunuculara isteğe bağlı görsel işletim sistemi yüklenebilir ama bu amaca hizmet etmez. Genelde sunucu işletim sistemleri grafik işlemi olmayacak şekilde özel tasarlanır.</a:t>
            </a:r>
            <a:endParaRPr sz="1200"/>
          </a:p>
          <a:p>
            <a:pPr indent="0" lvl="0" marL="0" rtl="0" algn="l">
              <a:lnSpc>
                <a:spcPct val="100000"/>
              </a:lnSpc>
              <a:spcBef>
                <a:spcPts val="1600"/>
              </a:spcBef>
              <a:spcAft>
                <a:spcPts val="1600"/>
              </a:spcAft>
              <a:buNone/>
            </a:pPr>
            <a:r>
              <a:rPr b="1" lang="en-GB" sz="1200"/>
              <a:t>Donanım kalitesi - Performans: </a:t>
            </a:r>
            <a:r>
              <a:rPr lang="en-GB" sz="1200"/>
              <a:t>Sunucularda oluşacak hatalar sebebiyle çok kişi </a:t>
            </a:r>
            <a:r>
              <a:rPr lang="en-GB" sz="1200"/>
              <a:t>mağdur</a:t>
            </a:r>
            <a:r>
              <a:rPr lang="en-GB" sz="1200"/>
              <a:t> </a:t>
            </a:r>
            <a:r>
              <a:rPr lang="en-GB" sz="1200"/>
              <a:t>olabileceğinden</a:t>
            </a:r>
            <a:r>
              <a:rPr lang="en-GB" sz="1200"/>
              <a:t> donanımları minimum hata verecek şekilde dizayn edilir. Buda zaman zaman performans düşüşüne sebebiyet verir. Performans ve güvenilirlik ters orantılıdır.</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8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Donanın - Performans</a:t>
            </a:r>
            <a:endParaRPr/>
          </a:p>
        </p:txBody>
      </p:sp>
      <p:pic>
        <p:nvPicPr>
          <p:cNvPr id="80" name="Google Shape;80;p16"/>
          <p:cNvPicPr preferRelativeResize="0"/>
          <p:nvPr/>
        </p:nvPicPr>
        <p:blipFill>
          <a:blip r:embed="rId3">
            <a:alphaModFix/>
          </a:blip>
          <a:stretch>
            <a:fillRect/>
          </a:stretch>
        </p:blipFill>
        <p:spPr>
          <a:xfrm>
            <a:off x="438100" y="759175"/>
            <a:ext cx="5399875" cy="4176475"/>
          </a:xfrm>
          <a:prstGeom prst="rect">
            <a:avLst/>
          </a:prstGeom>
          <a:noFill/>
          <a:ln>
            <a:noFill/>
          </a:ln>
        </p:spPr>
      </p:pic>
      <p:sp>
        <p:nvSpPr>
          <p:cNvPr id="81" name="Google Shape;81;p16"/>
          <p:cNvSpPr txBox="1"/>
          <p:nvPr/>
        </p:nvSpPr>
        <p:spPr>
          <a:xfrm>
            <a:off x="6167600" y="759175"/>
            <a:ext cx="2815200" cy="417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400">
                <a:solidFill>
                  <a:srgbClr val="FFFFFF"/>
                </a:solidFill>
              </a:rPr>
              <a:t>Bu ters orantının sebebi kalitesi donanımda kullanılan fazladan veri koruma teknolojilerden kaynaklanıyor.</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94975" y="145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rPr>
              <a:t>Kişisel Sunucu projesi(Personal Provider Computer)</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Amaç - Plan</a:t>
            </a:r>
            <a:endParaRPr sz="2400">
              <a:solidFill>
                <a:srgbClr val="FFFFFF"/>
              </a:solidFill>
            </a:endParaRPr>
          </a:p>
          <a:p>
            <a:pPr indent="457200" lvl="0" marL="0" rtl="0" algn="l">
              <a:spcBef>
                <a:spcPts val="1600"/>
              </a:spcBef>
              <a:spcAft>
                <a:spcPts val="0"/>
              </a:spcAft>
              <a:buNone/>
            </a:pPr>
            <a:r>
              <a:rPr lang="en-GB" sz="1400"/>
              <a:t>Bilindiği üzere internette kullanılan hizmet ve içeriklerden meydana gelen güvenlik açıkları vardır. Bu güvenlik açıkları çoğu zaman bir zarara sebebiyet vermese de kimi zaman kişinin maddi veya manevi zarar görmesine yol açar. İnterneti kullandığımızda bilgilerimiz genel dağıtıcılar üzerinden erişmek istediğimiz noktaya doğru gider ve daha sonra cevap o noktadan bize ulaşır. Bu yol üzerinde giden verilerin büyüklükleri sebebi ile hedeflenmiş içerik bulma çok zordur. Bir başka durum ise; almak istediğimiz bilgiler çoğu zaman serverlardan dağıtılır ve serverlar katalizör işlevi görür. Bu esnada server da oluşacak bir güvenlik açığı bizi dolaylı olarak etkilemektedir. İşte bunun önüne geçebilmek için sadece kullanıcının değerli bulduğu bilgileri saklaması amacıyla Personal Provider Computer projesi düşünülmüştür. Public server yoğunluğu sebebiyle oluşacak gecikmelerden kaçınılmış olacaktır.</a:t>
            </a:r>
            <a:endParaRPr sz="1400"/>
          </a:p>
          <a:p>
            <a:pPr indent="0" lvl="0" marL="0" rtl="0" algn="l">
              <a:spcBef>
                <a:spcPts val="16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282500" y="437725"/>
            <a:ext cx="8520600" cy="11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Yazılım Arabirimi - Çözümleme</a:t>
            </a:r>
            <a:endParaRPr sz="2400">
              <a:solidFill>
                <a:srgbClr val="FFFFFF"/>
              </a:solidFill>
            </a:endParaRPr>
          </a:p>
        </p:txBody>
      </p:sp>
      <p:sp>
        <p:nvSpPr>
          <p:cNvPr id="93" name="Google Shape;93;p18"/>
          <p:cNvSpPr txBox="1"/>
          <p:nvPr>
            <p:ph idx="1" type="body"/>
          </p:nvPr>
        </p:nvSpPr>
        <p:spPr>
          <a:xfrm>
            <a:off x="311700" y="1648850"/>
            <a:ext cx="8520600" cy="291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GB"/>
              <a:t>Sunucuda açık kaynak kodlu linux işletim sistemi kullanılmaktadır. </a:t>
            </a:r>
            <a:endParaRPr/>
          </a:p>
          <a:p>
            <a:pPr indent="-342900" lvl="0" marL="457200" rtl="0" algn="l">
              <a:spcBef>
                <a:spcPts val="0"/>
              </a:spcBef>
              <a:spcAft>
                <a:spcPts val="0"/>
              </a:spcAft>
              <a:buSzPts val="1800"/>
              <a:buAutoNum type="alphaUcPeriod"/>
            </a:pPr>
            <a:r>
              <a:rPr lang="en-GB"/>
              <a:t>cPanel sunucu yönetiminde kolaylık sağlayacaktır. </a:t>
            </a:r>
            <a:endParaRPr/>
          </a:p>
          <a:p>
            <a:pPr indent="-342900" lvl="0" marL="457200" rtl="0" algn="l">
              <a:spcBef>
                <a:spcPts val="0"/>
              </a:spcBef>
              <a:spcAft>
                <a:spcPts val="0"/>
              </a:spcAft>
              <a:buSzPts val="1800"/>
              <a:buAutoNum type="alphaUcPeriod"/>
            </a:pPr>
            <a:r>
              <a:rPr lang="en-GB"/>
              <a:t>LiteSpeed web server tasarımda kolaylık sağlayan faydalı araç ve gereçleri ücretsiz kullanıma açan bir yardımcı üçüncü parti yazılımı web server düzenleme, tasarımında kullanılıyor. </a:t>
            </a:r>
            <a:endParaRPr/>
          </a:p>
          <a:p>
            <a:pPr indent="-342900" lvl="0" marL="457200" rtl="0" algn="l">
              <a:spcBef>
                <a:spcPts val="0"/>
              </a:spcBef>
              <a:spcAft>
                <a:spcPts val="0"/>
              </a:spcAft>
              <a:buSzPts val="1800"/>
              <a:buAutoNum type="alphaUcPeriod"/>
            </a:pPr>
            <a:r>
              <a:rPr lang="en-GB"/>
              <a:t>Server taraflı yüklenecek çeşitli paket programlar ise sistemin kullanıcı dostu bir sistem olması için kullanılıyor.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Teknik içerikler</a:t>
            </a:r>
            <a:endParaRPr>
              <a:solidFill>
                <a:srgbClr val="FFFFFF"/>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Sunucu:</a:t>
            </a:r>
            <a:r>
              <a:rPr lang="en-GB"/>
              <a:t> Sunucu tarafını tek bir kişi kullanacağından Intel Atom veya Intel Xeon serisinin düşük modelleri kullanılabilir. </a:t>
            </a:r>
            <a:endParaRPr/>
          </a:p>
          <a:p>
            <a:pPr indent="0" lvl="0" marL="0" rtl="0" algn="l">
              <a:spcBef>
                <a:spcPts val="1600"/>
              </a:spcBef>
              <a:spcAft>
                <a:spcPts val="0"/>
              </a:spcAft>
              <a:buNone/>
            </a:pPr>
            <a:r>
              <a:rPr b="1" lang="en-GB"/>
              <a:t>Masaüstü kişisel bilgisayar:</a:t>
            </a:r>
            <a:r>
              <a:rPr lang="en-GB"/>
              <a:t> Gerek duyulduğunda SSH bağlantısı ile server tarafı düzenlemeler yapılabilir. Herhangi bir grafik işlemi söz konusu olmadığından çalışan bir masaüstü bilgisayar yeterli olacaktır. </a:t>
            </a:r>
            <a:r>
              <a:rPr lang="en-GB"/>
              <a:t>An itibari ile i7 kullanılacaktır.</a:t>
            </a:r>
            <a:endParaRPr/>
          </a:p>
          <a:p>
            <a:pPr indent="0" lvl="0" marL="0" rtl="0" algn="l">
              <a:spcBef>
                <a:spcPts val="1600"/>
              </a:spcBef>
              <a:spcAft>
                <a:spcPts val="1600"/>
              </a:spcAft>
              <a:buNone/>
            </a:pPr>
            <a:r>
              <a:rPr b="1" lang="en-GB"/>
              <a:t>Dizüstü kişisel bilgisayar:</a:t>
            </a:r>
            <a:r>
              <a:rPr lang="en-GB"/>
              <a:t> Minimum düzeyde grafik işlemi söz konusu olduğundan ekran kartı tavsiye edilir.Kullanıcı internet tanımındaki tarayıcı ile sunucuya erişim sağlayacaktır. An itibari ile i5 kullanılacaktır.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Güvenlik</a:t>
            </a:r>
            <a:endParaRPr>
              <a:solidFill>
                <a:srgbClr val="FFFFFF"/>
              </a:solidFill>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	</a:t>
            </a:r>
            <a:r>
              <a:rPr lang="en-GB" sz="1400"/>
              <a:t>İnterneti g</a:t>
            </a:r>
            <a:r>
              <a:rPr lang="en-GB" sz="1400"/>
              <a:t>iden ve gelen veri olmak üzere iki kısımda kullanırız. Giden verilerin tamamı serbest iken gelen verilerde kısıtlamalar mevcuttur. P</a:t>
            </a:r>
            <a:r>
              <a:rPr lang="en-GB" sz="1400"/>
              <a:t>ublic key vb. uygulamalar n</a:t>
            </a:r>
            <a:r>
              <a:rPr lang="en-GB" sz="1400"/>
              <a:t>ormal bir servis veren sunucuda kullanıcıların ulaşmasını sağlar. Bu uygulamalar genelde sunucunun firewall u üzerinde izin almayı sağlar ve bu vesileyle kullanıcı sunucudan veri </a:t>
            </a:r>
            <a:r>
              <a:rPr lang="en-GB" sz="1400"/>
              <a:t>talep</a:t>
            </a:r>
            <a:r>
              <a:rPr lang="en-GB" sz="1400"/>
              <a:t> edebilir. Böyle bir durumda internet sayfasında(2) ki herhangi bir adımda tahribat olursa giden veri başka bir kullanıcı tarafından istismar edilebilir. Projenin amacı bu güvenlik açıklarını azaltmaya yöneliktir. Mevcut kullanılan teknolojiler:</a:t>
            </a:r>
            <a:endParaRPr sz="1400"/>
          </a:p>
          <a:p>
            <a:pPr indent="0" lvl="0" marL="0" rtl="0" algn="l">
              <a:spcBef>
                <a:spcPts val="1600"/>
              </a:spcBef>
              <a:spcAft>
                <a:spcPts val="0"/>
              </a:spcAft>
              <a:buNone/>
            </a:pPr>
            <a:r>
              <a:rPr lang="en-GB" sz="1400"/>
              <a:t>cPanel(Online erişim ve kontrol, sunucu yönetimi)</a:t>
            </a:r>
            <a:endParaRPr sz="1400"/>
          </a:p>
          <a:p>
            <a:pPr indent="0" lvl="0" marL="0" rtl="0" algn="l">
              <a:spcBef>
                <a:spcPts val="1600"/>
              </a:spcBef>
              <a:spcAft>
                <a:spcPts val="0"/>
              </a:spcAft>
              <a:buNone/>
            </a:pPr>
            <a:r>
              <a:rPr lang="en-GB" sz="1400"/>
              <a:t>Mod Security(Gelişmiş güvenlik, iç sunucu güvenliği)</a:t>
            </a:r>
            <a:endParaRPr sz="1400"/>
          </a:p>
          <a:p>
            <a:pPr indent="0" lvl="0" marL="0" rtl="0" algn="l">
              <a:spcBef>
                <a:spcPts val="1600"/>
              </a:spcBef>
              <a:spcAft>
                <a:spcPts val="0"/>
              </a:spcAft>
              <a:buNone/>
            </a:pPr>
            <a:r>
              <a:rPr lang="en-GB" sz="1400"/>
              <a:t>CiscoGuard(Gelişmiş trafik koruma, Dos/Ddos/Flood koruma)</a:t>
            </a:r>
            <a:endParaRPr sz="1400"/>
          </a:p>
          <a:p>
            <a:pPr indent="0" lvl="0" marL="0" rtl="0" algn="l">
              <a:spcBef>
                <a:spcPts val="1600"/>
              </a:spcBef>
              <a:spcAft>
                <a:spcPts val="0"/>
              </a:spcAft>
              <a:buNone/>
            </a:pPr>
            <a:r>
              <a:rPr lang="en-GB" sz="1400"/>
              <a:t>Iptables(Trafik filtreleme, Flood/Spam koruma)</a:t>
            </a:r>
            <a:endParaRPr sz="1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Diğer yardımcı içerikler</a:t>
            </a:r>
            <a:endParaRPr>
              <a:solidFill>
                <a:srgbClr val="FFFFFF"/>
              </a:solidFill>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Router:</a:t>
            </a:r>
            <a:r>
              <a:rPr lang="en-GB"/>
              <a:t> Birden çok bilgisayarı aynı ağa bağlayan alet.</a:t>
            </a:r>
            <a:endParaRPr/>
          </a:p>
          <a:p>
            <a:pPr indent="0" lvl="0" marL="0" rtl="0" algn="l">
              <a:spcBef>
                <a:spcPts val="1600"/>
              </a:spcBef>
              <a:spcAft>
                <a:spcPts val="0"/>
              </a:spcAft>
              <a:buNone/>
            </a:pPr>
            <a:r>
              <a:rPr b="1" lang="en-GB"/>
              <a:t>Switch:</a:t>
            </a:r>
            <a:r>
              <a:rPr lang="en-GB"/>
              <a:t> Bağlı cihazlar arasında iletişim sağlama aracı.</a:t>
            </a:r>
            <a:endParaRPr/>
          </a:p>
          <a:p>
            <a:pPr indent="0" lvl="0" marL="0" rtl="0" algn="l">
              <a:spcBef>
                <a:spcPts val="1600"/>
              </a:spcBef>
              <a:spcAft>
                <a:spcPts val="0"/>
              </a:spcAft>
              <a:buNone/>
            </a:pPr>
            <a:r>
              <a:rPr b="1" lang="en-GB"/>
              <a:t>Hub:</a:t>
            </a:r>
            <a:r>
              <a:rPr lang="en-GB"/>
              <a:t> Cihaz ile ağı birbirine bağlama yardımcı aracı.</a:t>
            </a:r>
            <a:endParaRPr/>
          </a:p>
          <a:p>
            <a:pPr indent="0" lvl="0" marL="0" rtl="0" algn="l">
              <a:spcBef>
                <a:spcPts val="1600"/>
              </a:spcBef>
              <a:spcAft>
                <a:spcPts val="0"/>
              </a:spcAft>
              <a:buNone/>
            </a:pPr>
            <a:r>
              <a:rPr b="1" lang="en-GB"/>
              <a:t>Modem: </a:t>
            </a:r>
            <a:r>
              <a:rPr lang="en-GB"/>
              <a:t>Veri aktarımında çözümleme aracı.</a:t>
            </a:r>
            <a:endParaRPr/>
          </a:p>
          <a:p>
            <a:pPr indent="0" lvl="0" marL="0" rtl="0" algn="l">
              <a:spcBef>
                <a:spcPts val="1600"/>
              </a:spcBef>
              <a:spcAft>
                <a:spcPts val="0"/>
              </a:spcAft>
              <a:buNone/>
            </a:pPr>
            <a:r>
              <a:rPr b="1" lang="en-GB"/>
              <a:t>Yapısal kablolama:</a:t>
            </a:r>
            <a:r>
              <a:rPr lang="en-GB"/>
              <a:t> Kullanıcı tarafı</a:t>
            </a:r>
            <a:endParaRPr/>
          </a:p>
          <a:p>
            <a:pPr indent="0" lvl="0" marL="0" rtl="0" algn="l">
              <a:spcBef>
                <a:spcPts val="1600"/>
              </a:spcBef>
              <a:spcAft>
                <a:spcPts val="1600"/>
              </a:spcAft>
              <a:buNone/>
            </a:pPr>
            <a:r>
              <a:rPr b="1" lang="en-GB"/>
              <a:t>Metro ethernet:</a:t>
            </a:r>
            <a:r>
              <a:rPr lang="en-GB"/>
              <a:t> Sunucu tarafı</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