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0"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32" y="14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3105DB-2528-4890-842C-842E51246A61}"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355567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3105DB-2528-4890-842C-842E51246A61}"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428402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3105DB-2528-4890-842C-842E51246A61}"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198639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3105DB-2528-4890-842C-842E51246A61}"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2024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105DB-2528-4890-842C-842E51246A61}"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381190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3105DB-2528-4890-842C-842E51246A61}"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146290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3105DB-2528-4890-842C-842E51246A61}"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144351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3105DB-2528-4890-842C-842E51246A61}"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58127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105DB-2528-4890-842C-842E51246A61}"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202108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105DB-2528-4890-842C-842E51246A61}"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376494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105DB-2528-4890-842C-842E51246A61}"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FD3D2B-7FC0-4F15-AC15-FA0D5174F39D}" type="slidenum">
              <a:rPr lang="en-IN" smtClean="0"/>
              <a:t>‹#›</a:t>
            </a:fld>
            <a:endParaRPr lang="en-IN"/>
          </a:p>
        </p:txBody>
      </p:sp>
    </p:spTree>
    <p:extLst>
      <p:ext uri="{BB962C8B-B14F-4D97-AF65-F5344CB8AC3E}">
        <p14:creationId xmlns:p14="http://schemas.microsoft.com/office/powerpoint/2010/main" val="173717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05DB-2528-4890-842C-842E51246A61}" type="datetimeFigureOut">
              <a:rPr lang="en-IN" smtClean="0"/>
              <a:t>04-08-2021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D3D2B-7FC0-4F15-AC15-FA0D5174F39D}" type="slidenum">
              <a:rPr lang="en-IN" smtClean="0"/>
              <a:t>‹#›</a:t>
            </a:fld>
            <a:endParaRPr lang="en-IN"/>
          </a:p>
        </p:txBody>
      </p:sp>
    </p:spTree>
    <p:extLst>
      <p:ext uri="{BB962C8B-B14F-4D97-AF65-F5344CB8AC3E}">
        <p14:creationId xmlns:p14="http://schemas.microsoft.com/office/powerpoint/2010/main" val="415702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764704"/>
            <a:ext cx="6315704"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Fintech Loan solution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2519938" y="2636912"/>
            <a:ext cx="4032448" cy="584775"/>
          </a:xfrm>
          <a:prstGeom prst="rect">
            <a:avLst/>
          </a:prstGeom>
          <a:noFill/>
        </p:spPr>
        <p:txBody>
          <a:bodyPr wrap="square" rtlCol="0">
            <a:spAutoFit/>
          </a:bodyPr>
          <a:lstStyle/>
          <a:p>
            <a:r>
              <a:rPr lang="en-IN" sz="3200" b="1" dirty="0" smtClean="0"/>
              <a:t>Problem Statement  </a:t>
            </a:r>
            <a:endParaRPr lang="en-IN" sz="3200" b="1" dirty="0"/>
          </a:p>
        </p:txBody>
      </p:sp>
      <p:sp>
        <p:nvSpPr>
          <p:cNvPr id="4" name="TextBox 3"/>
          <p:cNvSpPr txBox="1"/>
          <p:nvPr/>
        </p:nvSpPr>
        <p:spPr>
          <a:xfrm>
            <a:off x="1275259" y="3971671"/>
            <a:ext cx="6819760" cy="646331"/>
          </a:xfrm>
          <a:prstGeom prst="rect">
            <a:avLst/>
          </a:prstGeom>
          <a:noFill/>
        </p:spPr>
        <p:txBody>
          <a:bodyPr wrap="square" rtlCol="0">
            <a:spAutoFit/>
          </a:bodyPr>
          <a:lstStyle/>
          <a:p>
            <a:r>
              <a:rPr lang="en-IN" sz="1200" dirty="0" smtClean="0"/>
              <a:t>Being a Fintech company, we provide loan to small and medium enterprises. We particularly lend finance to small hair spa and saloon businesses. How we come to know what amount we should lend to one business and for how much time. How to decide credit score for any particular lending.</a:t>
            </a:r>
            <a:endParaRPr lang="en-IN" sz="1200" dirty="0"/>
          </a:p>
        </p:txBody>
      </p:sp>
      <p:sp>
        <p:nvSpPr>
          <p:cNvPr id="5" name="TextBox 4"/>
          <p:cNvSpPr txBox="1"/>
          <p:nvPr/>
        </p:nvSpPr>
        <p:spPr>
          <a:xfrm>
            <a:off x="7575336" y="6453336"/>
            <a:ext cx="1440160" cy="276999"/>
          </a:xfrm>
          <a:prstGeom prst="rect">
            <a:avLst/>
          </a:prstGeom>
          <a:noFill/>
        </p:spPr>
        <p:txBody>
          <a:bodyPr wrap="square" rtlCol="0">
            <a:spAutoFit/>
          </a:bodyPr>
          <a:lstStyle/>
          <a:p>
            <a:r>
              <a:rPr lang="en-IN" sz="1200" dirty="0" smtClean="0"/>
              <a:t>By: Upendra Kumar</a:t>
            </a:r>
            <a:endParaRPr lang="en-IN" sz="1200" dirty="0"/>
          </a:p>
        </p:txBody>
      </p:sp>
    </p:spTree>
    <p:extLst>
      <p:ext uri="{BB962C8B-B14F-4D97-AF65-F5344CB8AC3E}">
        <p14:creationId xmlns:p14="http://schemas.microsoft.com/office/powerpoint/2010/main" val="3696742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725" y="554435"/>
            <a:ext cx="2736304" cy="369332"/>
          </a:xfrm>
          <a:prstGeom prst="rect">
            <a:avLst/>
          </a:prstGeom>
          <a:noFill/>
        </p:spPr>
        <p:txBody>
          <a:bodyPr wrap="square" rtlCol="0">
            <a:spAutoFit/>
          </a:bodyPr>
          <a:lstStyle/>
          <a:p>
            <a:r>
              <a:rPr lang="en-IN" b="1" dirty="0" smtClean="0"/>
              <a:t>Data Analysis Approach </a:t>
            </a:r>
            <a:endParaRPr lang="en-IN" b="1" dirty="0"/>
          </a:p>
        </p:txBody>
      </p:sp>
      <p:sp>
        <p:nvSpPr>
          <p:cNvPr id="4" name="TextBox 3"/>
          <p:cNvSpPr txBox="1"/>
          <p:nvPr/>
        </p:nvSpPr>
        <p:spPr>
          <a:xfrm>
            <a:off x="395536" y="1268760"/>
            <a:ext cx="8208912" cy="1015663"/>
          </a:xfrm>
          <a:prstGeom prst="rect">
            <a:avLst/>
          </a:prstGeom>
          <a:noFill/>
        </p:spPr>
        <p:txBody>
          <a:bodyPr wrap="square" rtlCol="0">
            <a:spAutoFit/>
          </a:bodyPr>
          <a:lstStyle/>
          <a:p>
            <a:r>
              <a:rPr lang="en-IN" sz="1200" dirty="0" smtClean="0"/>
              <a:t>Data analysis procedure provides a great vision in loan prediction systems, since this will promptly distinguish the customers or businesses  who are able to repay the loan amount within a period.  Whenever </a:t>
            </a:r>
            <a:r>
              <a:rPr lang="en-IN" sz="1200" dirty="0"/>
              <a:t>the </a:t>
            </a:r>
            <a:r>
              <a:rPr lang="en-IN" sz="1200" dirty="0" smtClean="0"/>
              <a:t>Fintech </a:t>
            </a:r>
            <a:r>
              <a:rPr lang="en-IN" sz="1200" dirty="0"/>
              <a:t>makes decision to give loan to any customers then it automatically exposes itself to several financial risks. It is necessary for the </a:t>
            </a:r>
            <a:r>
              <a:rPr lang="en-IN" sz="1200" dirty="0" smtClean="0"/>
              <a:t>company </a:t>
            </a:r>
            <a:r>
              <a:rPr lang="en-IN" sz="1200" dirty="0"/>
              <a:t>to be aware of the clients applying for the loan. </a:t>
            </a:r>
            <a:endParaRPr lang="en-IN" sz="1200" dirty="0" smtClean="0"/>
          </a:p>
          <a:p>
            <a:endParaRPr lang="en-IN" sz="1200" dirty="0" smtClean="0"/>
          </a:p>
        </p:txBody>
      </p:sp>
      <p:sp>
        <p:nvSpPr>
          <p:cNvPr id="5" name="TextBox 4"/>
          <p:cNvSpPr txBox="1"/>
          <p:nvPr/>
        </p:nvSpPr>
        <p:spPr>
          <a:xfrm>
            <a:off x="428725" y="2780928"/>
            <a:ext cx="7632848" cy="3447098"/>
          </a:xfrm>
          <a:prstGeom prst="rect">
            <a:avLst/>
          </a:prstGeom>
          <a:noFill/>
        </p:spPr>
        <p:txBody>
          <a:bodyPr wrap="square" rtlCol="0">
            <a:spAutoFit/>
          </a:bodyPr>
          <a:lstStyle/>
          <a:p>
            <a:r>
              <a:rPr lang="en-IN" sz="1400" b="1" dirty="0" smtClean="0"/>
              <a:t>Annual Income vs. Purpose of Loan: </a:t>
            </a:r>
            <a:r>
              <a:rPr lang="en-IN" sz="1200" dirty="0" smtClean="0"/>
              <a:t>For the applicant who is applying for loan, we can ask him for his annual income report and according to his purpose of loan we can decide whether his loan demand is valid or not.  When it comes to annual income, we find people under several category of annual income. For our purpose as we lend money to small businesses we can categorize those applicant in three different category such as </a:t>
            </a:r>
            <a:r>
              <a:rPr lang="en-IN" sz="1200" b="1" dirty="0" smtClean="0"/>
              <a:t>low</a:t>
            </a:r>
            <a:r>
              <a:rPr lang="en-IN" sz="1200" dirty="0" smtClean="0"/>
              <a:t>, </a:t>
            </a:r>
            <a:r>
              <a:rPr lang="en-IN" sz="1200" b="1" dirty="0" smtClean="0"/>
              <a:t>medium</a:t>
            </a:r>
            <a:r>
              <a:rPr lang="en-IN" sz="1200" dirty="0" smtClean="0"/>
              <a:t> and </a:t>
            </a:r>
            <a:r>
              <a:rPr lang="en-IN" sz="1200" b="1" dirty="0" smtClean="0"/>
              <a:t>high</a:t>
            </a:r>
            <a:r>
              <a:rPr lang="en-IN" sz="1200" dirty="0" smtClean="0"/>
              <a:t>.  And according to our lending rule or norms we can set range of values to these categories. For example: for low category suppose we put those applicant whose annual income is under 10 lakhs. And for moderate, we can put those applicant whose annual income is under 10 to 25 lakhs. Finally for High category we put those applicant whose annual income is  more than 25 lakhs. This is what we can do with annual income.  </a:t>
            </a:r>
          </a:p>
          <a:p>
            <a:endParaRPr lang="en-IN" sz="1200" dirty="0"/>
          </a:p>
          <a:p>
            <a:r>
              <a:rPr lang="en-IN" sz="1200" dirty="0" smtClean="0"/>
              <a:t>Now purpose of loan in this situation is basically for business only. But on that also there would be difference in purpose of loan for different applicant. Applicant generally take loan for the  debt </a:t>
            </a:r>
            <a:r>
              <a:rPr lang="en-IN" sz="1200" dirty="0"/>
              <a:t>consolidation </a:t>
            </a:r>
            <a:r>
              <a:rPr lang="en-IN" sz="1200" dirty="0" smtClean="0"/>
              <a:t>or for expansion of their business.  </a:t>
            </a:r>
          </a:p>
          <a:p>
            <a:endParaRPr lang="en-IN" sz="1200" dirty="0"/>
          </a:p>
          <a:p>
            <a:r>
              <a:rPr lang="en-IN" sz="1200" dirty="0" smtClean="0"/>
              <a:t>Now we have both in our hand annual income of applicant and for what purpose he or she is asking for loan. Then we can think of taking loan application forward and also decide applicant credibility for particular loan using these two parameters.</a:t>
            </a:r>
            <a:endParaRPr lang="en-IN" sz="1200" dirty="0"/>
          </a:p>
          <a:p>
            <a:endParaRPr lang="en-IN" sz="1200" b="1" dirty="0" smtClean="0"/>
          </a:p>
          <a:p>
            <a:endParaRPr lang="en-IN" sz="1200" dirty="0"/>
          </a:p>
        </p:txBody>
      </p:sp>
    </p:spTree>
    <p:extLst>
      <p:ext uri="{BB962C8B-B14F-4D97-AF65-F5344CB8AC3E}">
        <p14:creationId xmlns:p14="http://schemas.microsoft.com/office/powerpoint/2010/main" val="1738348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196752"/>
            <a:ext cx="7992888" cy="2923877"/>
          </a:xfrm>
          <a:prstGeom prst="rect">
            <a:avLst/>
          </a:prstGeom>
          <a:noFill/>
        </p:spPr>
        <p:txBody>
          <a:bodyPr wrap="square" rtlCol="0">
            <a:spAutoFit/>
          </a:bodyPr>
          <a:lstStyle/>
          <a:p>
            <a:r>
              <a:rPr lang="en-IN" sz="1400" b="1" dirty="0" smtClean="0"/>
              <a:t>Customer Classification:  </a:t>
            </a:r>
            <a:r>
              <a:rPr lang="en-IN" sz="1200" dirty="0" smtClean="0"/>
              <a:t>Applicant coming to us for loan, we can classify those applicant in two category:</a:t>
            </a:r>
          </a:p>
          <a:p>
            <a:endParaRPr lang="en-IN" sz="1200" b="1" dirty="0"/>
          </a:p>
          <a:p>
            <a:r>
              <a:rPr lang="en-IN" sz="1200" b="1" dirty="0" smtClean="0"/>
              <a:t>Applicant do not having delinquent</a:t>
            </a:r>
            <a:r>
              <a:rPr lang="en-IN" sz="1200" dirty="0" smtClean="0"/>
              <a:t>: </a:t>
            </a:r>
            <a:endParaRPr lang="en-IN" sz="1200" dirty="0"/>
          </a:p>
          <a:p>
            <a:r>
              <a:rPr lang="en-IN" sz="1200" dirty="0"/>
              <a:t>There are many </a:t>
            </a:r>
            <a:r>
              <a:rPr lang="en-IN" sz="1200" dirty="0" smtClean="0"/>
              <a:t>customers or applicant we find who </a:t>
            </a:r>
            <a:r>
              <a:rPr lang="en-IN" sz="1200" dirty="0"/>
              <a:t>does not have delinquents, has applied for the loan which intimates or indirectly conveys that the applicant has some chances to get approval of the loan as the applicant have no delinquents. </a:t>
            </a:r>
            <a:endParaRPr lang="en-IN" sz="1200" dirty="0" smtClean="0"/>
          </a:p>
          <a:p>
            <a:endParaRPr lang="en-IN" sz="1200" dirty="0" smtClean="0"/>
          </a:p>
          <a:p>
            <a:r>
              <a:rPr lang="en-IN" sz="1200" b="1" dirty="0" smtClean="0"/>
              <a:t>Applicant having </a:t>
            </a:r>
            <a:r>
              <a:rPr lang="en-IN" sz="1200" b="1" dirty="0"/>
              <a:t> </a:t>
            </a:r>
            <a:r>
              <a:rPr lang="en-IN" sz="1200" b="1" dirty="0" smtClean="0"/>
              <a:t>delinquent</a:t>
            </a:r>
            <a:r>
              <a:rPr lang="en-IN" sz="1400" dirty="0" smtClean="0"/>
              <a:t> : </a:t>
            </a:r>
            <a:r>
              <a:rPr lang="en-IN" sz="1200" dirty="0" smtClean="0"/>
              <a:t>Those applicant who has some delinquent, we can put those applications aside and ponder much to decide what to do next and we can then select some different parameters to valid this kind of application. When it comes to delinquent then it question also arises that for how many month. Because generally people having delinquent for more than 90 months are not going to get loan again and if yes then the </a:t>
            </a:r>
            <a:r>
              <a:rPr lang="en-IN" sz="1200" dirty="0"/>
              <a:t>applicant will not be able to pay it </a:t>
            </a:r>
            <a:r>
              <a:rPr lang="en-IN" sz="1200" dirty="0" smtClean="0"/>
              <a:t>back.</a:t>
            </a:r>
            <a:endParaRPr lang="en-IN" sz="1200" dirty="0"/>
          </a:p>
          <a:p>
            <a:endParaRPr lang="en-IN" sz="1200" dirty="0" smtClean="0"/>
          </a:p>
          <a:p>
            <a:endParaRPr lang="en-IN" sz="1200" dirty="0"/>
          </a:p>
          <a:p>
            <a:r>
              <a:rPr lang="en-IN" sz="1200" b="1" dirty="0" smtClean="0"/>
              <a:t>Third Category </a:t>
            </a:r>
            <a:r>
              <a:rPr lang="en-IN" sz="1200" dirty="0" smtClean="0"/>
              <a:t>deals </a:t>
            </a:r>
            <a:r>
              <a:rPr lang="en-IN" sz="1200" dirty="0"/>
              <a:t>with the customers who can pay the loan within term period against customers who cannot repay their monthly </a:t>
            </a:r>
            <a:r>
              <a:rPr lang="en-IN" sz="1200" dirty="0" smtClean="0"/>
              <a:t>debts </a:t>
            </a:r>
            <a:r>
              <a:rPr lang="en-IN" sz="1200" dirty="0"/>
              <a:t>within the particular term. </a:t>
            </a:r>
            <a:r>
              <a:rPr lang="en-IN" sz="1200" dirty="0" smtClean="0"/>
              <a:t>Basically this category is applicable to those applicant who has some history of loan.</a:t>
            </a:r>
            <a:endParaRPr lang="en-IN" sz="1200" dirty="0"/>
          </a:p>
          <a:p>
            <a:endParaRPr lang="en-IN" sz="1200" dirty="0"/>
          </a:p>
        </p:txBody>
      </p:sp>
    </p:spTree>
    <p:extLst>
      <p:ext uri="{BB962C8B-B14F-4D97-AF65-F5344CB8AC3E}">
        <p14:creationId xmlns:p14="http://schemas.microsoft.com/office/powerpoint/2010/main" val="791399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2369" y="836712"/>
            <a:ext cx="7056784" cy="4370427"/>
          </a:xfrm>
          <a:prstGeom prst="rect">
            <a:avLst/>
          </a:prstGeom>
          <a:noFill/>
        </p:spPr>
        <p:txBody>
          <a:bodyPr wrap="square" rtlCol="0">
            <a:spAutoFit/>
          </a:bodyPr>
          <a:lstStyle/>
          <a:p>
            <a:r>
              <a:rPr lang="en-IN" sz="1400" b="1" dirty="0"/>
              <a:t>Loan Term </a:t>
            </a:r>
            <a:r>
              <a:rPr lang="en-IN" sz="1400" b="1" dirty="0" smtClean="0"/>
              <a:t>Vs. </a:t>
            </a:r>
            <a:r>
              <a:rPr lang="en-IN" sz="1400" b="1" dirty="0"/>
              <a:t>Credit </a:t>
            </a:r>
            <a:r>
              <a:rPr lang="en-IN" sz="1400" b="1" dirty="0" smtClean="0"/>
              <a:t>Category: </a:t>
            </a:r>
            <a:r>
              <a:rPr lang="en-IN" sz="1200" dirty="0" smtClean="0"/>
              <a:t> </a:t>
            </a:r>
          </a:p>
          <a:p>
            <a:endParaRPr lang="en-IN" sz="1200" b="1" dirty="0"/>
          </a:p>
          <a:p>
            <a:r>
              <a:rPr lang="en-IN" sz="1200" b="1" dirty="0" smtClean="0"/>
              <a:t>What is credit score? </a:t>
            </a:r>
          </a:p>
          <a:p>
            <a:r>
              <a:rPr lang="en-IN" sz="1200" dirty="0" smtClean="0"/>
              <a:t>Credit </a:t>
            </a:r>
            <a:r>
              <a:rPr lang="en-IN" sz="1200" dirty="0"/>
              <a:t>scores are known in India as the CIBIL Transunion score. CIBIL Score is a 3-digit numeric summary of </a:t>
            </a:r>
            <a:r>
              <a:rPr lang="en-IN" sz="1200" dirty="0" smtClean="0"/>
              <a:t>applicant </a:t>
            </a:r>
            <a:r>
              <a:rPr lang="en-IN" sz="1200" dirty="0"/>
              <a:t>credit history, rating and report, and ranges from </a:t>
            </a:r>
            <a:r>
              <a:rPr lang="en-IN" sz="1200" b="1" dirty="0"/>
              <a:t>300 to 900</a:t>
            </a:r>
            <a:r>
              <a:rPr lang="en-IN" sz="1200" dirty="0"/>
              <a:t>. The closer </a:t>
            </a:r>
            <a:r>
              <a:rPr lang="en-IN" sz="1200" dirty="0" smtClean="0"/>
              <a:t>applicant score </a:t>
            </a:r>
            <a:r>
              <a:rPr lang="en-IN" sz="1200" dirty="0"/>
              <a:t>is to 900, the </a:t>
            </a:r>
            <a:r>
              <a:rPr lang="en-IN" sz="1200" dirty="0" smtClean="0"/>
              <a:t>better applicant credit </a:t>
            </a:r>
            <a:r>
              <a:rPr lang="en-IN" sz="1200" dirty="0"/>
              <a:t>rating is.</a:t>
            </a:r>
            <a:r>
              <a:rPr lang="en-IN" sz="1200" b="1" dirty="0" smtClean="0"/>
              <a:t> </a:t>
            </a:r>
          </a:p>
          <a:p>
            <a:endParaRPr lang="en-IN" sz="1200" b="1" dirty="0"/>
          </a:p>
          <a:p>
            <a:r>
              <a:rPr lang="en-IN" sz="1200" dirty="0" smtClean="0"/>
              <a:t>To avoid the credit risk, we can  holds the technique called as “credit score”, where it will  helps us  to keep note on who are the applicants who will able to repay the amount or probability of going into the default risks. For credit evaluation we can use customer data or business data, cibil score.</a:t>
            </a:r>
          </a:p>
          <a:p>
            <a:endParaRPr lang="en-IN" sz="1200" b="1" dirty="0"/>
          </a:p>
          <a:p>
            <a:r>
              <a:rPr lang="en-IN" sz="1200" dirty="0" smtClean="0"/>
              <a:t>People generally have </a:t>
            </a:r>
            <a:r>
              <a:rPr lang="en-IN" sz="1200" dirty="0"/>
              <a:t>credit score between </a:t>
            </a:r>
            <a:r>
              <a:rPr lang="en-IN" sz="1200" dirty="0" smtClean="0"/>
              <a:t>300-900 </a:t>
            </a:r>
            <a:r>
              <a:rPr lang="en-IN" sz="1200" dirty="0"/>
              <a:t>between these there are some categories such as credit score between 300 and 579 falls in poor, credit score between 580 and 669 falls in category fair and the credit score between 670 and 739 is good and above this is considered to be very good. </a:t>
            </a:r>
            <a:endParaRPr lang="en-IN" sz="1200" dirty="0" smtClean="0"/>
          </a:p>
          <a:p>
            <a:endParaRPr lang="en-IN" sz="1200" dirty="0" smtClean="0"/>
          </a:p>
          <a:p>
            <a:r>
              <a:rPr lang="en-IN" sz="1200" dirty="0" smtClean="0"/>
              <a:t>For people </a:t>
            </a:r>
            <a:r>
              <a:rPr lang="en-IN" sz="1200" dirty="0"/>
              <a:t>applying loan for first </a:t>
            </a:r>
            <a:r>
              <a:rPr lang="en-IN" sz="1200" dirty="0" smtClean="0"/>
              <a:t>time, then for them it become somewhat easy for us to decide because for those kind of applicant we do not need to check credit score. It is generally seen that customers </a:t>
            </a:r>
            <a:r>
              <a:rPr lang="en-IN" sz="1200" dirty="0"/>
              <a:t>with good and very good credit score prefer for short term payback period in contradiction to customers with fair credit score. </a:t>
            </a:r>
            <a:endParaRPr lang="en-IN" sz="1200" dirty="0" smtClean="0"/>
          </a:p>
          <a:p>
            <a:endParaRPr lang="en-IN" sz="1200" dirty="0"/>
          </a:p>
          <a:p>
            <a:r>
              <a:rPr lang="en-IN" sz="1200" dirty="0" smtClean="0"/>
              <a:t>Credit score or CIBIL score is a very important parameter to decide for granting loan  as credit score simply reveals the history of credit for any particular applicant. Depending on credit score only we should decide the loan term for particular loan application.</a:t>
            </a:r>
            <a:endParaRPr lang="en-IN" sz="1200" dirty="0"/>
          </a:p>
          <a:p>
            <a:endParaRPr lang="en-IN" sz="1200" dirty="0"/>
          </a:p>
        </p:txBody>
      </p:sp>
    </p:spTree>
    <p:extLst>
      <p:ext uri="{BB962C8B-B14F-4D97-AF65-F5344CB8AC3E}">
        <p14:creationId xmlns:p14="http://schemas.microsoft.com/office/powerpoint/2010/main" val="431120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885" y="547519"/>
            <a:ext cx="7302499" cy="1046440"/>
          </a:xfrm>
          <a:prstGeom prst="rect">
            <a:avLst/>
          </a:prstGeom>
          <a:noFill/>
        </p:spPr>
        <p:txBody>
          <a:bodyPr wrap="square" rtlCol="0">
            <a:spAutoFit/>
          </a:bodyPr>
          <a:lstStyle/>
          <a:p>
            <a:r>
              <a:rPr lang="en-IN" sz="1400" b="1" dirty="0" smtClean="0"/>
              <a:t>Company Details Analysis: </a:t>
            </a:r>
            <a:r>
              <a:rPr lang="en-IN" sz="1200" dirty="0" smtClean="0"/>
              <a:t>We can ask for business loan details,  company details, company year of incorporation, VAT details, Service </a:t>
            </a:r>
            <a:r>
              <a:rPr lang="en-IN" sz="1200" dirty="0"/>
              <a:t>T</a:t>
            </a:r>
            <a:r>
              <a:rPr lang="en-IN" sz="1200" dirty="0" smtClean="0"/>
              <a:t>ax </a:t>
            </a:r>
            <a:r>
              <a:rPr lang="en-IN" sz="1200" dirty="0"/>
              <a:t>R</a:t>
            </a:r>
            <a:r>
              <a:rPr lang="en-IN" sz="1200" dirty="0" smtClean="0"/>
              <a:t>egistration details, turnover of company, net profit after tax and personal details of applicant. These things help us  in deciding loan grant and if granting then how much. Form company details we get reflection of company’s history, which is very important to know and analyse before making any business with any applicant.</a:t>
            </a:r>
            <a:endParaRPr lang="en-IN" sz="1400" b="1" dirty="0"/>
          </a:p>
        </p:txBody>
      </p:sp>
      <p:sp>
        <p:nvSpPr>
          <p:cNvPr id="3" name="TextBox 2"/>
          <p:cNvSpPr txBox="1"/>
          <p:nvPr/>
        </p:nvSpPr>
        <p:spPr>
          <a:xfrm>
            <a:off x="755576" y="2060848"/>
            <a:ext cx="7344816" cy="2893100"/>
          </a:xfrm>
          <a:prstGeom prst="rect">
            <a:avLst/>
          </a:prstGeom>
          <a:noFill/>
        </p:spPr>
        <p:txBody>
          <a:bodyPr wrap="square" rtlCol="0">
            <a:spAutoFit/>
          </a:bodyPr>
          <a:lstStyle/>
          <a:p>
            <a:r>
              <a:rPr lang="en-IN" sz="1400" b="1" dirty="0" smtClean="0"/>
              <a:t>Collateral</a:t>
            </a:r>
            <a:r>
              <a:rPr lang="en-IN" sz="1400" dirty="0" smtClean="0"/>
              <a:t>:  </a:t>
            </a:r>
            <a:r>
              <a:rPr lang="en-IN" sz="1200" dirty="0" smtClean="0"/>
              <a:t>Banks for  granting large amount of loan to small businesses, ask for collateral. </a:t>
            </a:r>
            <a:r>
              <a:rPr lang="en-IN" sz="1200" dirty="0"/>
              <a:t>The need for collateral also means that most small business owners have to pledge personal assets, usually house equity, to get a business </a:t>
            </a:r>
            <a:r>
              <a:rPr lang="en-IN" sz="1200" dirty="0" smtClean="0"/>
              <a:t>loan from bank. The </a:t>
            </a:r>
            <a:r>
              <a:rPr lang="en-IN" sz="1200" dirty="0"/>
              <a:t>increasing NPAs have made the banks become more stringent in the eligibility criteria to sanction a business loan. Banks have stopped providing business loans without collateral or an asset to secure the loan</a:t>
            </a:r>
            <a:r>
              <a:rPr lang="en-IN" sz="1200" dirty="0" smtClean="0"/>
              <a:t>. </a:t>
            </a:r>
          </a:p>
          <a:p>
            <a:endParaRPr lang="en-IN" sz="1200" dirty="0"/>
          </a:p>
          <a:p>
            <a:r>
              <a:rPr lang="en-IN" sz="1200" dirty="0" smtClean="0"/>
              <a:t>But the </a:t>
            </a:r>
            <a:r>
              <a:rPr lang="en-IN" sz="1200" dirty="0"/>
              <a:t>best about a FinTech business loan is being collateral free</a:t>
            </a:r>
            <a:r>
              <a:rPr lang="en-IN" sz="1200" dirty="0" smtClean="0"/>
              <a:t>.  FinTech </a:t>
            </a:r>
            <a:r>
              <a:rPr lang="en-IN" sz="1200" dirty="0"/>
              <a:t>company does not </a:t>
            </a:r>
            <a:r>
              <a:rPr lang="en-IN" sz="1200" dirty="0" smtClean="0"/>
              <a:t>follow banks parameters to </a:t>
            </a:r>
            <a:r>
              <a:rPr lang="en-IN" sz="1200" dirty="0"/>
              <a:t>gauge the creditworthiness of a business loan applicant. FinTechs take every applicant as an individual case and don’t follow a fixed set of eligibility criteria. Because of this the same, more and more business loan applicants are able to avail a business loan successfully</a:t>
            </a:r>
            <a:r>
              <a:rPr lang="en-IN" sz="1200" dirty="0" smtClean="0"/>
              <a:t>.</a:t>
            </a:r>
          </a:p>
          <a:p>
            <a:endParaRPr lang="en-IN" sz="1200" dirty="0"/>
          </a:p>
          <a:p>
            <a:r>
              <a:rPr lang="en-IN" sz="1200" dirty="0" smtClean="0"/>
              <a:t>Providing a collateral free loan to applicant is a high risk job. We can not ask for collateral then our task for evaluation of applicant entirely depend on other parameters which ensure us that amount is going to come back.</a:t>
            </a:r>
          </a:p>
          <a:p>
            <a:endParaRPr lang="en-IN" sz="1200" dirty="0"/>
          </a:p>
          <a:p>
            <a:endParaRPr lang="en-IN" sz="1200" b="1" dirty="0"/>
          </a:p>
        </p:txBody>
      </p:sp>
      <p:sp>
        <p:nvSpPr>
          <p:cNvPr id="5" name="TextBox 4"/>
          <p:cNvSpPr txBox="1"/>
          <p:nvPr/>
        </p:nvSpPr>
        <p:spPr>
          <a:xfrm>
            <a:off x="755576" y="5085184"/>
            <a:ext cx="7056784" cy="861774"/>
          </a:xfrm>
          <a:prstGeom prst="rect">
            <a:avLst/>
          </a:prstGeom>
          <a:noFill/>
        </p:spPr>
        <p:txBody>
          <a:bodyPr wrap="square" rtlCol="0">
            <a:spAutoFit/>
          </a:bodyPr>
          <a:lstStyle/>
          <a:p>
            <a:r>
              <a:rPr lang="en-IN" sz="1400" b="1" dirty="0" smtClean="0"/>
              <a:t>Annual sales: </a:t>
            </a:r>
            <a:r>
              <a:rPr lang="en-IN" sz="1200" dirty="0" smtClean="0"/>
              <a:t>Annual sales can also be one important attribute in deciding the loan amount and loan term. The revenue company generate in a year and the profit company making from that is directly proportional to loan amount. If company is already in debt from past years then granting finance to those companies will be doubtful.</a:t>
            </a:r>
            <a:endParaRPr lang="en-IN" sz="1400" b="1" dirty="0"/>
          </a:p>
        </p:txBody>
      </p:sp>
    </p:spTree>
    <p:extLst>
      <p:ext uri="{BB962C8B-B14F-4D97-AF65-F5344CB8AC3E}">
        <p14:creationId xmlns:p14="http://schemas.microsoft.com/office/powerpoint/2010/main" val="1037357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052736"/>
            <a:ext cx="7848872" cy="1446550"/>
          </a:xfrm>
          <a:prstGeom prst="rect">
            <a:avLst/>
          </a:prstGeom>
          <a:noFill/>
        </p:spPr>
        <p:txBody>
          <a:bodyPr wrap="square" rtlCol="0">
            <a:spAutoFit/>
          </a:bodyPr>
          <a:lstStyle/>
          <a:p>
            <a:r>
              <a:rPr lang="en-IN" sz="1400" b="1" dirty="0" smtClean="0"/>
              <a:t>Physical Confirmation:</a:t>
            </a:r>
          </a:p>
          <a:p>
            <a:endParaRPr lang="en-IN" sz="1400" b="1" dirty="0"/>
          </a:p>
          <a:p>
            <a:r>
              <a:rPr lang="en-IN" sz="1200" dirty="0" smtClean="0"/>
              <a:t>When people clam that they are running this business and generating revenue of this much and from that making profit of that much. Then we need to go physically  to the spot of the business and verify these things by own. Asking  details which proves these things.  Physically doing inspection to business is very important as it gives you courage to decide what amount of loan we can lend to this particular business and for what tenure. What kind of business they are running and what amount their business deserve is get confirm when we do physical confirmation.</a:t>
            </a:r>
            <a:endParaRPr lang="en-IN" sz="1400" b="1" dirty="0"/>
          </a:p>
        </p:txBody>
      </p:sp>
      <p:sp>
        <p:nvSpPr>
          <p:cNvPr id="3" name="TextBox 2"/>
          <p:cNvSpPr txBox="1"/>
          <p:nvPr/>
        </p:nvSpPr>
        <p:spPr>
          <a:xfrm>
            <a:off x="827584" y="3555107"/>
            <a:ext cx="7776864" cy="1107996"/>
          </a:xfrm>
          <a:prstGeom prst="rect">
            <a:avLst/>
          </a:prstGeom>
          <a:noFill/>
        </p:spPr>
        <p:txBody>
          <a:bodyPr wrap="square" rtlCol="0">
            <a:spAutoFit/>
          </a:bodyPr>
          <a:lstStyle/>
          <a:p>
            <a:r>
              <a:rPr lang="en-IN" sz="1400" b="1" dirty="0" smtClean="0"/>
              <a:t>Deciding Loan Amount: </a:t>
            </a:r>
          </a:p>
          <a:p>
            <a:endParaRPr lang="en-IN" sz="1400" b="1" dirty="0"/>
          </a:p>
          <a:p>
            <a:r>
              <a:rPr lang="en-IN" sz="1200" dirty="0" smtClean="0"/>
              <a:t>Applicant always ask for loan amount which generally not get approved. What I mean to say is that for whatever amount they are asking most of the time that amount never get approved. We should decide the loan amount according to our study and analysis. And loan term should also be decided accordingly.</a:t>
            </a:r>
            <a:r>
              <a:rPr lang="en-IN" sz="1400" b="1" dirty="0" smtClean="0"/>
              <a:t> </a:t>
            </a:r>
          </a:p>
        </p:txBody>
      </p:sp>
    </p:spTree>
    <p:extLst>
      <p:ext uri="{BB962C8B-B14F-4D97-AF65-F5344CB8AC3E}">
        <p14:creationId xmlns:p14="http://schemas.microsoft.com/office/powerpoint/2010/main" val="30374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358" y="332656"/>
            <a:ext cx="7128792" cy="553998"/>
          </a:xfrm>
          <a:prstGeom prst="rect">
            <a:avLst/>
          </a:prstGeom>
          <a:noFill/>
        </p:spPr>
        <p:txBody>
          <a:bodyPr wrap="square" rtlCol="0">
            <a:spAutoFit/>
          </a:bodyPr>
          <a:lstStyle/>
          <a:p>
            <a:r>
              <a:rPr lang="en-IN" b="1" dirty="0" smtClean="0"/>
              <a:t>Machine Learning Approach:</a:t>
            </a:r>
          </a:p>
          <a:p>
            <a:r>
              <a:rPr lang="en-IN" sz="1200" dirty="0" smtClean="0"/>
              <a:t>We will be now discussing Machine Learning Approach to solve this particular problem.</a:t>
            </a:r>
            <a:endParaRPr lang="en-IN" sz="1200" dirty="0"/>
          </a:p>
        </p:txBody>
      </p:sp>
      <p:sp>
        <p:nvSpPr>
          <p:cNvPr id="4" name="TextBox 3"/>
          <p:cNvSpPr txBox="1"/>
          <p:nvPr/>
        </p:nvSpPr>
        <p:spPr>
          <a:xfrm>
            <a:off x="539552" y="1124744"/>
            <a:ext cx="7360046" cy="1846659"/>
          </a:xfrm>
          <a:prstGeom prst="rect">
            <a:avLst/>
          </a:prstGeom>
          <a:noFill/>
        </p:spPr>
        <p:txBody>
          <a:bodyPr wrap="square" rtlCol="0">
            <a:spAutoFit/>
          </a:bodyPr>
          <a:lstStyle/>
          <a:p>
            <a:endParaRPr lang="en-IN" sz="1400" b="1" dirty="0" smtClean="0"/>
          </a:p>
          <a:p>
            <a:r>
              <a:rPr lang="en-IN" sz="1400" b="1" dirty="0" smtClean="0"/>
              <a:t>What is Machine learning?</a:t>
            </a:r>
          </a:p>
          <a:p>
            <a:endParaRPr lang="en-IN" sz="1400" b="1" dirty="0"/>
          </a:p>
          <a:p>
            <a:r>
              <a:rPr lang="en-IN" sz="1200" dirty="0"/>
              <a:t>Machine learning is a method of teaching computers to parse data, learn from it, and then make a determination or prediction regarding new data. Rather than hand-coding a specific set of instructions to accomplish a particular task, the machine is “trained” using large amounts of data and algorithms to learn how to perform the task</a:t>
            </a:r>
            <a:r>
              <a:rPr lang="en-IN" sz="1200" dirty="0" smtClean="0"/>
              <a:t>.</a:t>
            </a:r>
            <a:endParaRPr lang="en-IN" sz="1200" dirty="0"/>
          </a:p>
          <a:p>
            <a:endParaRPr lang="en-IN" sz="1200" dirty="0" smtClean="0"/>
          </a:p>
          <a:p>
            <a:endParaRPr lang="en-IN" sz="1200" dirty="0"/>
          </a:p>
          <a:p>
            <a:endParaRPr lang="en-IN" sz="1200" dirty="0"/>
          </a:p>
        </p:txBody>
      </p:sp>
      <p:sp>
        <p:nvSpPr>
          <p:cNvPr id="6" name="TextBox 5"/>
          <p:cNvSpPr txBox="1"/>
          <p:nvPr/>
        </p:nvSpPr>
        <p:spPr>
          <a:xfrm>
            <a:off x="548358" y="2953950"/>
            <a:ext cx="7351240" cy="3693319"/>
          </a:xfrm>
          <a:prstGeom prst="rect">
            <a:avLst/>
          </a:prstGeom>
          <a:noFill/>
        </p:spPr>
        <p:txBody>
          <a:bodyPr wrap="square" rtlCol="0">
            <a:spAutoFit/>
          </a:bodyPr>
          <a:lstStyle/>
          <a:p>
            <a:r>
              <a:rPr lang="en-IN" sz="1400" b="1" dirty="0" smtClean="0"/>
              <a:t>Abstract:</a:t>
            </a:r>
          </a:p>
          <a:p>
            <a:endParaRPr lang="en-IN" sz="1400" b="1" dirty="0" smtClean="0"/>
          </a:p>
          <a:p>
            <a:r>
              <a:rPr lang="en-IN" sz="1200" dirty="0" smtClean="0"/>
              <a:t>Every year many startups are launched and propelled in India. As India is a country of young people, there are really a great number of youths who come up with excellent business ideas every year. But sadly most of the business dies in silence while only a few can survive. Almost 90% of the new businesses fail and prime reason behind it is the lack of fund.</a:t>
            </a:r>
          </a:p>
          <a:p>
            <a:endParaRPr lang="en-IN" sz="1200" dirty="0"/>
          </a:p>
          <a:p>
            <a:r>
              <a:rPr lang="en-IN" sz="1200" dirty="0" smtClean="0"/>
              <a:t>A parallel way of business financing is FinTech lenders. A FinTech refers to the entities who work in finance but the way of functioning is unlike to the traditional lenders. These companies are fuelled by technology and these are the progressive vision of banking. FinTech companies easily provide business loans for the SMEs and MSMEs hence can be used as the alternatives of bank loans. </a:t>
            </a:r>
            <a:endParaRPr lang="en-IN" sz="1200" dirty="0"/>
          </a:p>
          <a:p>
            <a:endParaRPr lang="en-IN" sz="1200" dirty="0" smtClean="0"/>
          </a:p>
          <a:p>
            <a:r>
              <a:rPr lang="en-IN" sz="1200" dirty="0" smtClean="0"/>
              <a:t>But Fintech lender want something which help them to analyse and classify their applicants in good and bad customers with respect to loan repayment. We can solve this problem with the help of machine learning. By using past data of such applicant we can train machine learning model and use it for classification purpose of applicant.</a:t>
            </a:r>
          </a:p>
          <a:p>
            <a:endParaRPr lang="en-IN" sz="1200" dirty="0" smtClean="0"/>
          </a:p>
          <a:p>
            <a:endParaRPr lang="en-IN" sz="1400" b="1" dirty="0"/>
          </a:p>
          <a:p>
            <a:endParaRPr lang="en-IN" sz="1200" dirty="0" smtClean="0"/>
          </a:p>
          <a:p>
            <a:endParaRPr lang="en-IN" sz="1200" b="1" dirty="0"/>
          </a:p>
        </p:txBody>
      </p:sp>
    </p:spTree>
    <p:extLst>
      <p:ext uri="{BB962C8B-B14F-4D97-AF65-F5344CB8AC3E}">
        <p14:creationId xmlns:p14="http://schemas.microsoft.com/office/powerpoint/2010/main" val="1034823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7632848" cy="369332"/>
          </a:xfrm>
          <a:prstGeom prst="rect">
            <a:avLst/>
          </a:prstGeom>
          <a:noFill/>
        </p:spPr>
        <p:txBody>
          <a:bodyPr wrap="square" rtlCol="0">
            <a:spAutoFit/>
          </a:bodyPr>
          <a:lstStyle/>
          <a:p>
            <a:r>
              <a:rPr lang="en-IN" b="1" dirty="0" smtClean="0"/>
              <a:t>Data Requirements:</a:t>
            </a:r>
            <a:endParaRPr lang="en-IN" b="1" dirty="0"/>
          </a:p>
        </p:txBody>
      </p:sp>
      <p:sp>
        <p:nvSpPr>
          <p:cNvPr id="3" name="TextBox 2"/>
          <p:cNvSpPr txBox="1"/>
          <p:nvPr/>
        </p:nvSpPr>
        <p:spPr>
          <a:xfrm>
            <a:off x="559024" y="1052736"/>
            <a:ext cx="7109320" cy="461665"/>
          </a:xfrm>
          <a:prstGeom prst="rect">
            <a:avLst/>
          </a:prstGeom>
          <a:noFill/>
        </p:spPr>
        <p:txBody>
          <a:bodyPr wrap="square" rtlCol="0">
            <a:spAutoFit/>
          </a:bodyPr>
          <a:lstStyle/>
          <a:p>
            <a:r>
              <a:rPr lang="en-IN" sz="1200" dirty="0" smtClean="0"/>
              <a:t>Data requirements generally depend on problem statement. For this particular problem I am going to assume some data attributes which will prove helpful to solve this problem.</a:t>
            </a:r>
          </a:p>
        </p:txBody>
      </p:sp>
      <p:sp>
        <p:nvSpPr>
          <p:cNvPr id="4" name="TextBox 3"/>
          <p:cNvSpPr txBox="1"/>
          <p:nvPr/>
        </p:nvSpPr>
        <p:spPr>
          <a:xfrm>
            <a:off x="638994" y="1700808"/>
            <a:ext cx="7704856" cy="7294305"/>
          </a:xfrm>
          <a:prstGeom prst="rect">
            <a:avLst/>
          </a:prstGeom>
          <a:noFill/>
        </p:spPr>
        <p:txBody>
          <a:bodyPr wrap="square" rtlCol="0">
            <a:spAutoFit/>
          </a:bodyPr>
          <a:lstStyle/>
          <a:p>
            <a:pPr marL="171450" indent="-171450">
              <a:buFont typeface="Arial" pitchFamily="34" charset="0"/>
              <a:buChar char="•"/>
            </a:pPr>
            <a:r>
              <a:rPr lang="en-IN" sz="1200" dirty="0" smtClean="0"/>
              <a:t>Name: Name of the applicant, who is applying for loan.</a:t>
            </a:r>
          </a:p>
          <a:p>
            <a:endParaRPr lang="en-IN" sz="1200" dirty="0" smtClean="0"/>
          </a:p>
          <a:p>
            <a:pPr marL="171450" indent="-171450">
              <a:buFont typeface="Arial" pitchFamily="34" charset="0"/>
              <a:buChar char="•"/>
            </a:pPr>
            <a:r>
              <a:rPr lang="en-IN" sz="1200" dirty="0" smtClean="0"/>
              <a:t>Pan_No(</a:t>
            </a:r>
            <a:r>
              <a:rPr lang="en-IN" sz="1200" dirty="0" err="1" smtClean="0"/>
              <a:t>CreditScore</a:t>
            </a:r>
            <a:r>
              <a:rPr lang="en-IN" sz="1200" dirty="0" smtClean="0"/>
              <a:t>): Pan details of applicant to check credit score.</a:t>
            </a:r>
          </a:p>
          <a:p>
            <a:endParaRPr lang="en-IN" sz="1200" dirty="0" smtClean="0"/>
          </a:p>
          <a:p>
            <a:pPr marL="171450" indent="-171450">
              <a:buFont typeface="Arial" pitchFamily="34" charset="0"/>
              <a:buChar char="•"/>
            </a:pPr>
            <a:r>
              <a:rPr lang="en-IN" sz="1200" dirty="0" err="1" smtClean="0"/>
              <a:t>ApplicantIncome</a:t>
            </a:r>
            <a:r>
              <a:rPr lang="en-IN" sz="1200" dirty="0" smtClean="0"/>
              <a:t>: </a:t>
            </a:r>
            <a:r>
              <a:rPr lang="en-IN" sz="1200" dirty="0" err="1" smtClean="0"/>
              <a:t>Montlhy</a:t>
            </a:r>
            <a:r>
              <a:rPr lang="en-IN" sz="1200" dirty="0" smtClean="0"/>
              <a:t> income of applicant applying for loan.</a:t>
            </a:r>
          </a:p>
          <a:p>
            <a:endParaRPr lang="en-IN" sz="1200" dirty="0" smtClean="0"/>
          </a:p>
          <a:p>
            <a:pPr marL="171450" indent="-171450">
              <a:buFont typeface="Arial" pitchFamily="34" charset="0"/>
              <a:buChar char="•"/>
            </a:pPr>
            <a:r>
              <a:rPr lang="en-IN" sz="1200" dirty="0" err="1" smtClean="0"/>
              <a:t>CoapplicantIncome</a:t>
            </a:r>
            <a:r>
              <a:rPr lang="en-IN" sz="1200" dirty="0" smtClean="0"/>
              <a:t>: Monthly income of </a:t>
            </a:r>
            <a:r>
              <a:rPr lang="en-IN" sz="1200" dirty="0" err="1" smtClean="0"/>
              <a:t>coapplicant</a:t>
            </a:r>
            <a:r>
              <a:rPr lang="en-IN" sz="1200" dirty="0" smtClean="0"/>
              <a:t> .</a:t>
            </a:r>
          </a:p>
          <a:p>
            <a:endParaRPr lang="en-IN" sz="1200" dirty="0" smtClean="0"/>
          </a:p>
          <a:p>
            <a:pPr marL="171450" indent="-171450">
              <a:buFont typeface="Arial" pitchFamily="34" charset="0"/>
              <a:buChar char="•"/>
            </a:pPr>
            <a:r>
              <a:rPr lang="en-IN" sz="1200" dirty="0" smtClean="0"/>
              <a:t>Dependents: Number of dependents applicant having.</a:t>
            </a:r>
          </a:p>
          <a:p>
            <a:endParaRPr lang="en-IN" sz="1200" dirty="0" smtClean="0"/>
          </a:p>
          <a:p>
            <a:pPr marL="171450" indent="-171450">
              <a:buFont typeface="Arial" pitchFamily="34" charset="0"/>
              <a:buChar char="•"/>
            </a:pPr>
            <a:r>
              <a:rPr lang="en-IN" sz="1200" dirty="0" err="1" smtClean="0"/>
              <a:t>BusinessType</a:t>
            </a:r>
            <a:r>
              <a:rPr lang="en-IN" sz="1200" dirty="0" smtClean="0"/>
              <a:t>: Type of business</a:t>
            </a:r>
          </a:p>
          <a:p>
            <a:endParaRPr lang="en-IN" sz="1200" dirty="0" smtClean="0"/>
          </a:p>
          <a:p>
            <a:pPr marL="171450" indent="-171450">
              <a:buFont typeface="Arial" pitchFamily="34" charset="0"/>
              <a:buChar char="•"/>
            </a:pPr>
            <a:r>
              <a:rPr lang="en-IN" sz="1200" dirty="0" err="1" smtClean="0"/>
              <a:t>BussineesSales</a:t>
            </a:r>
            <a:r>
              <a:rPr lang="en-IN" sz="1200" dirty="0" smtClean="0"/>
              <a:t>: Monthly sale from business</a:t>
            </a:r>
          </a:p>
          <a:p>
            <a:endParaRPr lang="en-IN" sz="1200" dirty="0" smtClean="0"/>
          </a:p>
          <a:p>
            <a:pPr marL="171450" indent="-171450">
              <a:buFont typeface="Arial" pitchFamily="34" charset="0"/>
              <a:buChar char="•"/>
            </a:pPr>
            <a:r>
              <a:rPr lang="en-IN" sz="1200" dirty="0" err="1" smtClean="0"/>
              <a:t>BusinessProfit</a:t>
            </a:r>
            <a:r>
              <a:rPr lang="en-IN" sz="1200" dirty="0" smtClean="0"/>
              <a:t>: Profit per month in business</a:t>
            </a:r>
          </a:p>
          <a:p>
            <a:endParaRPr lang="en-IN" sz="1200" dirty="0" smtClean="0"/>
          </a:p>
          <a:p>
            <a:pPr marL="171450" indent="-171450">
              <a:buFont typeface="Arial" pitchFamily="34" charset="0"/>
              <a:buChar char="•"/>
            </a:pPr>
            <a:r>
              <a:rPr lang="en-IN" sz="1200" dirty="0" smtClean="0"/>
              <a:t>LoanAmount: Amount of loan, applicant is asking for</a:t>
            </a:r>
          </a:p>
          <a:p>
            <a:endParaRPr lang="en-IN" sz="1200" dirty="0" smtClean="0"/>
          </a:p>
          <a:p>
            <a:pPr marL="171450" indent="-171450">
              <a:buFont typeface="Arial" pitchFamily="34" charset="0"/>
              <a:buChar char="•"/>
            </a:pPr>
            <a:r>
              <a:rPr lang="en-IN" sz="1200" dirty="0" smtClean="0"/>
              <a:t>Loan_Amount_Term: Term of loan amount in month</a:t>
            </a:r>
          </a:p>
          <a:p>
            <a:pPr marL="171450" indent="-171450">
              <a:buFont typeface="Arial" pitchFamily="34" charset="0"/>
              <a:buChar char="•"/>
            </a:pPr>
            <a:endParaRPr lang="en-IN" sz="1200" dirty="0" smtClean="0"/>
          </a:p>
          <a:p>
            <a:pPr marL="171450" indent="-171450">
              <a:buFont typeface="Arial" pitchFamily="34" charset="0"/>
              <a:buChar char="•"/>
            </a:pPr>
            <a:r>
              <a:rPr lang="en-IN" sz="1200" dirty="0" err="1" smtClean="0"/>
              <a:t>LoanApproved</a:t>
            </a:r>
            <a:r>
              <a:rPr lang="en-IN" sz="1200" dirty="0" smtClean="0"/>
              <a:t>: This will be output variable going to be binary class. Having two values either “Yes” or “No”.</a:t>
            </a:r>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smtClean="0"/>
          </a:p>
          <a:p>
            <a:pPr marL="171450" indent="-171450">
              <a:buFont typeface="Arial" pitchFamily="34" charset="0"/>
              <a:buChar char="•"/>
            </a:pPr>
            <a:endParaRPr lang="en-IN" sz="1200" dirty="0"/>
          </a:p>
        </p:txBody>
      </p:sp>
      <p:sp>
        <p:nvSpPr>
          <p:cNvPr id="5" name="TextBox 4"/>
          <p:cNvSpPr txBox="1"/>
          <p:nvPr/>
        </p:nvSpPr>
        <p:spPr>
          <a:xfrm>
            <a:off x="559024" y="6021288"/>
            <a:ext cx="7325344" cy="276999"/>
          </a:xfrm>
          <a:prstGeom prst="rect">
            <a:avLst/>
          </a:prstGeom>
          <a:noFill/>
        </p:spPr>
        <p:txBody>
          <a:bodyPr wrap="square" rtlCol="0">
            <a:spAutoFit/>
          </a:bodyPr>
          <a:lstStyle/>
          <a:p>
            <a:r>
              <a:rPr lang="en-IN" sz="1200" dirty="0" smtClean="0"/>
              <a:t>Above written data attributes are under my assumption, these may change  depending on problem statement</a:t>
            </a:r>
            <a:endParaRPr lang="en-IN" sz="1200" dirty="0"/>
          </a:p>
        </p:txBody>
      </p:sp>
    </p:spTree>
    <p:extLst>
      <p:ext uri="{BB962C8B-B14F-4D97-AF65-F5344CB8AC3E}">
        <p14:creationId xmlns:p14="http://schemas.microsoft.com/office/powerpoint/2010/main" val="2512042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188640"/>
            <a:ext cx="7848872" cy="1477328"/>
          </a:xfrm>
          <a:prstGeom prst="rect">
            <a:avLst/>
          </a:prstGeom>
          <a:noFill/>
        </p:spPr>
        <p:txBody>
          <a:bodyPr wrap="square" rtlCol="0">
            <a:spAutoFit/>
          </a:bodyPr>
          <a:lstStyle/>
          <a:p>
            <a:r>
              <a:rPr lang="en-IN" b="1" dirty="0" smtClean="0"/>
              <a:t>Machine Learning Model: </a:t>
            </a:r>
            <a:endParaRPr lang="en-IN" sz="1200" b="1" dirty="0"/>
          </a:p>
          <a:p>
            <a:endParaRPr lang="en-IN" sz="1200" b="1" dirty="0" smtClean="0"/>
          </a:p>
          <a:p>
            <a:r>
              <a:rPr lang="en-IN" sz="1200" dirty="0" smtClean="0"/>
              <a:t>We can train machine learning model from above data attribute and can make classifier which will be strong enough to classify applicant in good and bad customer for loan.  We can use past data points of our institution to train our machine learning classifier and able to make a classifier which will help us in classification of applicant.  </a:t>
            </a:r>
            <a:endParaRPr lang="en-IN" dirty="0"/>
          </a:p>
          <a:p>
            <a:endParaRPr lang="en-IN" sz="1200" dirty="0" smtClean="0"/>
          </a:p>
          <a:p>
            <a:endParaRPr lang="en-IN" sz="1200" dirty="0"/>
          </a:p>
        </p:txBody>
      </p:sp>
      <p:sp>
        <p:nvSpPr>
          <p:cNvPr id="4" name="TextBox 3"/>
          <p:cNvSpPr txBox="1"/>
          <p:nvPr/>
        </p:nvSpPr>
        <p:spPr>
          <a:xfrm>
            <a:off x="899592" y="1556792"/>
            <a:ext cx="7776864" cy="1569660"/>
          </a:xfrm>
          <a:prstGeom prst="rect">
            <a:avLst/>
          </a:prstGeom>
          <a:noFill/>
        </p:spPr>
        <p:txBody>
          <a:bodyPr wrap="square" rtlCol="0">
            <a:spAutoFit/>
          </a:bodyPr>
          <a:lstStyle/>
          <a:p>
            <a:r>
              <a:rPr lang="en-IN" sz="1200" dirty="0" smtClean="0"/>
              <a:t>We can use predictive </a:t>
            </a:r>
            <a:r>
              <a:rPr lang="en-IN" sz="1200" dirty="0"/>
              <a:t>model technique and descriptive model technique to predict the loan </a:t>
            </a:r>
            <a:r>
              <a:rPr lang="en-IN" sz="1200" dirty="0" smtClean="0"/>
              <a:t>approval. </a:t>
            </a:r>
            <a:r>
              <a:rPr lang="en-IN" sz="1200" dirty="0"/>
              <a:t>In predictive model technique</a:t>
            </a:r>
            <a:r>
              <a:rPr lang="en-IN" sz="1200" dirty="0" smtClean="0"/>
              <a:t>, we can use classification </a:t>
            </a:r>
            <a:r>
              <a:rPr lang="en-IN" sz="1200" dirty="0"/>
              <a:t>and </a:t>
            </a:r>
            <a:r>
              <a:rPr lang="en-IN" sz="1200" dirty="0" smtClean="0"/>
              <a:t>regression and </a:t>
            </a:r>
            <a:r>
              <a:rPr lang="en-IN" sz="1200" dirty="0"/>
              <a:t>in descriptive model </a:t>
            </a:r>
            <a:r>
              <a:rPr lang="en-IN" sz="1200" dirty="0" smtClean="0"/>
              <a:t>technique we can use clustering </a:t>
            </a:r>
            <a:r>
              <a:rPr lang="en-IN" sz="1200" dirty="0"/>
              <a:t>and association </a:t>
            </a:r>
            <a:r>
              <a:rPr lang="en-IN" sz="1200" dirty="0" smtClean="0"/>
              <a:t>. </a:t>
            </a:r>
            <a:r>
              <a:rPr lang="en-IN" sz="1200" dirty="0"/>
              <a:t>The main goal of </a:t>
            </a:r>
            <a:r>
              <a:rPr lang="en-IN" sz="1200" dirty="0" smtClean="0"/>
              <a:t>the is </a:t>
            </a:r>
            <a:r>
              <a:rPr lang="en-IN" sz="1200" dirty="0"/>
              <a:t>to predict the loan classification based on the above data points.</a:t>
            </a:r>
          </a:p>
          <a:p>
            <a:endParaRPr lang="en-IN" sz="1200" dirty="0"/>
          </a:p>
          <a:p>
            <a:endParaRPr lang="en-IN" sz="1200" dirty="0"/>
          </a:p>
          <a:p>
            <a:r>
              <a:rPr lang="en-IN" sz="1200" dirty="0" smtClean="0"/>
              <a:t>We </a:t>
            </a:r>
            <a:r>
              <a:rPr lang="en-IN" sz="1200" dirty="0"/>
              <a:t>can use Logistic Regression, Random Forest, Nave Bayes, ensemble algorithms to make classifiers. We </a:t>
            </a:r>
            <a:r>
              <a:rPr lang="en-IN" sz="1200" dirty="0" smtClean="0"/>
              <a:t>can do </a:t>
            </a:r>
            <a:r>
              <a:rPr lang="en-IN" sz="1200" dirty="0"/>
              <a:t>clustering in our data set using KMeans clustering to </a:t>
            </a:r>
            <a:r>
              <a:rPr lang="en-IN" sz="1200" dirty="0" smtClean="0"/>
              <a:t>find hidden pattern among bad </a:t>
            </a:r>
            <a:r>
              <a:rPr lang="en-IN" sz="1200" dirty="0"/>
              <a:t>loan customers. </a:t>
            </a:r>
          </a:p>
          <a:p>
            <a:endParaRPr lang="en-IN" sz="1200" dirty="0"/>
          </a:p>
        </p:txBody>
      </p:sp>
      <p:sp>
        <p:nvSpPr>
          <p:cNvPr id="5" name="Rectangle 4"/>
          <p:cNvSpPr/>
          <p:nvPr/>
        </p:nvSpPr>
        <p:spPr>
          <a:xfrm>
            <a:off x="2110780" y="4551511"/>
            <a:ext cx="4536504" cy="923330"/>
          </a:xfrm>
          <a:prstGeom prst="rect">
            <a:avLst/>
          </a:prstGeom>
          <a:noFill/>
        </p:spPr>
        <p:txBody>
          <a:bodyPr wrap="squar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6083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1750</Words>
  <Application>Microsoft Office PowerPoint</Application>
  <PresentationFormat>On-screen Show (4:3)</PresentationFormat>
  <Paragraphs>109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30</cp:revision>
  <dcterms:created xsi:type="dcterms:W3CDTF">2021-08-03T04:23:21Z</dcterms:created>
  <dcterms:modified xsi:type="dcterms:W3CDTF">2021-08-04T07:15:49Z</dcterms:modified>
</cp:coreProperties>
</file>