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5" r:id="rId8"/>
    <p:sldId id="266" r:id="rId9"/>
    <p:sldId id="267" r:id="rId10"/>
    <p:sldId id="268" r:id="rId11"/>
    <p:sldId id="269" r:id="rId12"/>
    <p:sldId id="270" r:id="rId13"/>
    <p:sldId id="271" r:id="rId14"/>
    <p:sldId id="272"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68" autoAdjust="0"/>
    <p:restoredTop sz="94660"/>
  </p:normalViewPr>
  <p:slideViewPr>
    <p:cSldViewPr>
      <p:cViewPr>
        <p:scale>
          <a:sx n="100" d="100"/>
          <a:sy n="100" d="100"/>
        </p:scale>
        <p:origin x="-1152" y="10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744C9-248F-418D-AAFF-8429DA1D966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20C9E5BA-1912-47EB-BA4E-B03BDE3F7F4E}">
      <dgm:prSet phldrT="[Text]"/>
      <dgm:spPr/>
      <dgm:t>
        <a:bodyPr/>
        <a:lstStyle/>
        <a:p>
          <a:r>
            <a:rPr lang="en-IN" dirty="0" smtClean="0"/>
            <a:t>Data Collection</a:t>
          </a:r>
          <a:endParaRPr lang="en-IN" dirty="0"/>
        </a:p>
      </dgm:t>
    </dgm:pt>
    <dgm:pt modelId="{E5F0A944-7AB0-48A0-8B78-D1DE1135AD0E}" type="parTrans" cxnId="{5CA26A69-BAE6-44EC-B203-978B99A39068}">
      <dgm:prSet/>
      <dgm:spPr/>
      <dgm:t>
        <a:bodyPr/>
        <a:lstStyle/>
        <a:p>
          <a:endParaRPr lang="en-IN"/>
        </a:p>
      </dgm:t>
    </dgm:pt>
    <dgm:pt modelId="{45288045-A5F7-4B5A-BF82-CA7981C22CEE}" type="sibTrans" cxnId="{5CA26A69-BAE6-44EC-B203-978B99A39068}">
      <dgm:prSet/>
      <dgm:spPr/>
      <dgm:t>
        <a:bodyPr/>
        <a:lstStyle/>
        <a:p>
          <a:endParaRPr lang="en-IN"/>
        </a:p>
      </dgm:t>
    </dgm:pt>
    <dgm:pt modelId="{7BF98A12-CF45-4B8F-ABB6-328C0CD17A88}">
      <dgm:prSet phldrT="[Text]"/>
      <dgm:spPr/>
      <dgm:t>
        <a:bodyPr/>
        <a:lstStyle/>
        <a:p>
          <a:r>
            <a:rPr lang="en-IN" dirty="0" smtClean="0"/>
            <a:t>Data Preprocessing</a:t>
          </a:r>
          <a:endParaRPr lang="en-IN" dirty="0"/>
        </a:p>
      </dgm:t>
    </dgm:pt>
    <dgm:pt modelId="{234B3ADA-1DD0-471B-AA8F-6C9073C9342B}" type="parTrans" cxnId="{05750F34-2E03-46C9-AA13-AE8DA81D17AD}">
      <dgm:prSet/>
      <dgm:spPr/>
      <dgm:t>
        <a:bodyPr/>
        <a:lstStyle/>
        <a:p>
          <a:endParaRPr lang="en-IN"/>
        </a:p>
      </dgm:t>
    </dgm:pt>
    <dgm:pt modelId="{5F7B5205-14F5-473C-8AB2-A66C4A235EA0}" type="sibTrans" cxnId="{05750F34-2E03-46C9-AA13-AE8DA81D17AD}">
      <dgm:prSet/>
      <dgm:spPr/>
      <dgm:t>
        <a:bodyPr/>
        <a:lstStyle/>
        <a:p>
          <a:endParaRPr lang="en-IN"/>
        </a:p>
      </dgm:t>
    </dgm:pt>
    <dgm:pt modelId="{20E899E9-DEA9-45DF-B299-E4E0121BA1BB}">
      <dgm:prSet phldrT="[Text]"/>
      <dgm:spPr/>
      <dgm:t>
        <a:bodyPr/>
        <a:lstStyle/>
        <a:p>
          <a:r>
            <a:rPr lang="en-IN" dirty="0" smtClean="0"/>
            <a:t>Exploratory Data Analysis</a:t>
          </a:r>
          <a:endParaRPr lang="en-IN" dirty="0"/>
        </a:p>
      </dgm:t>
    </dgm:pt>
    <dgm:pt modelId="{73910EEA-5E00-44A8-B362-5D98388A5078}" type="parTrans" cxnId="{007A9D9D-1F5B-4209-A49F-C715813D1F0B}">
      <dgm:prSet/>
      <dgm:spPr/>
      <dgm:t>
        <a:bodyPr/>
        <a:lstStyle/>
        <a:p>
          <a:endParaRPr lang="en-IN"/>
        </a:p>
      </dgm:t>
    </dgm:pt>
    <dgm:pt modelId="{BB80CFDE-7CBD-421B-B464-F8BE5DD6E2A7}" type="sibTrans" cxnId="{007A9D9D-1F5B-4209-A49F-C715813D1F0B}">
      <dgm:prSet/>
      <dgm:spPr/>
      <dgm:t>
        <a:bodyPr/>
        <a:lstStyle/>
        <a:p>
          <a:endParaRPr lang="en-IN"/>
        </a:p>
      </dgm:t>
    </dgm:pt>
    <dgm:pt modelId="{2DE638C2-3FE8-4475-B4A4-5CC4131454FF}">
      <dgm:prSet phldrT="[Text]"/>
      <dgm:spPr/>
      <dgm:t>
        <a:bodyPr/>
        <a:lstStyle/>
        <a:p>
          <a:r>
            <a:rPr lang="en-IN" dirty="0" smtClean="0"/>
            <a:t>Feature Selection</a:t>
          </a:r>
          <a:endParaRPr lang="en-IN" dirty="0"/>
        </a:p>
      </dgm:t>
    </dgm:pt>
    <dgm:pt modelId="{C6737E2B-A6F4-47BF-AC3A-0D4A0CA6E69A}" type="parTrans" cxnId="{7558F8DE-2F41-469F-80B8-55FB9FC8A40D}">
      <dgm:prSet/>
      <dgm:spPr/>
      <dgm:t>
        <a:bodyPr/>
        <a:lstStyle/>
        <a:p>
          <a:endParaRPr lang="en-IN"/>
        </a:p>
      </dgm:t>
    </dgm:pt>
    <dgm:pt modelId="{3A841A5D-534E-4F73-B881-172CB96A8704}" type="sibTrans" cxnId="{7558F8DE-2F41-469F-80B8-55FB9FC8A40D}">
      <dgm:prSet/>
      <dgm:spPr/>
      <dgm:t>
        <a:bodyPr/>
        <a:lstStyle/>
        <a:p>
          <a:endParaRPr lang="en-IN"/>
        </a:p>
      </dgm:t>
    </dgm:pt>
    <dgm:pt modelId="{73F97CC3-134F-4606-BCEE-4B0574486412}">
      <dgm:prSet phldrT="[Text]"/>
      <dgm:spPr/>
      <dgm:t>
        <a:bodyPr/>
        <a:lstStyle/>
        <a:p>
          <a:r>
            <a:rPr lang="en-IN" dirty="0" smtClean="0"/>
            <a:t>Model Creation &amp; Evaluation</a:t>
          </a:r>
          <a:endParaRPr lang="en-IN" dirty="0"/>
        </a:p>
      </dgm:t>
    </dgm:pt>
    <dgm:pt modelId="{A06F6179-8901-47ED-992C-6534D936EFCA}" type="parTrans" cxnId="{8395447B-BA00-4D4A-9D03-CC75665D5C93}">
      <dgm:prSet/>
      <dgm:spPr/>
      <dgm:t>
        <a:bodyPr/>
        <a:lstStyle/>
        <a:p>
          <a:endParaRPr lang="en-IN"/>
        </a:p>
      </dgm:t>
    </dgm:pt>
    <dgm:pt modelId="{173F8209-8314-462B-863B-31B45CF40371}" type="sibTrans" cxnId="{8395447B-BA00-4D4A-9D03-CC75665D5C93}">
      <dgm:prSet/>
      <dgm:spPr/>
      <dgm:t>
        <a:bodyPr/>
        <a:lstStyle/>
        <a:p>
          <a:endParaRPr lang="en-IN"/>
        </a:p>
      </dgm:t>
    </dgm:pt>
    <dgm:pt modelId="{B4025E26-CD31-4775-ADF3-B18F634DB088}" type="pres">
      <dgm:prSet presAssocID="{046744C9-248F-418D-AAFF-8429DA1D966B}" presName="cycle" presStyleCnt="0">
        <dgm:presLayoutVars>
          <dgm:dir/>
          <dgm:resizeHandles val="exact"/>
        </dgm:presLayoutVars>
      </dgm:prSet>
      <dgm:spPr/>
      <dgm:t>
        <a:bodyPr/>
        <a:lstStyle/>
        <a:p>
          <a:endParaRPr lang="en-IN"/>
        </a:p>
      </dgm:t>
    </dgm:pt>
    <dgm:pt modelId="{28A19534-AAA4-4CD4-B9F5-C6162256867D}" type="pres">
      <dgm:prSet presAssocID="{20C9E5BA-1912-47EB-BA4E-B03BDE3F7F4E}" presName="node" presStyleLbl="node1" presStyleIdx="0" presStyleCnt="5">
        <dgm:presLayoutVars>
          <dgm:bulletEnabled val="1"/>
        </dgm:presLayoutVars>
      </dgm:prSet>
      <dgm:spPr/>
      <dgm:t>
        <a:bodyPr/>
        <a:lstStyle/>
        <a:p>
          <a:endParaRPr lang="en-IN"/>
        </a:p>
      </dgm:t>
    </dgm:pt>
    <dgm:pt modelId="{AD7395CB-9B23-4205-AEDE-1FA10208C0E0}" type="pres">
      <dgm:prSet presAssocID="{20C9E5BA-1912-47EB-BA4E-B03BDE3F7F4E}" presName="spNode" presStyleCnt="0"/>
      <dgm:spPr/>
    </dgm:pt>
    <dgm:pt modelId="{F7D9E101-4ACA-4572-A15D-A4962E395F53}" type="pres">
      <dgm:prSet presAssocID="{45288045-A5F7-4B5A-BF82-CA7981C22CEE}" presName="sibTrans" presStyleLbl="sibTrans1D1" presStyleIdx="0" presStyleCnt="5"/>
      <dgm:spPr/>
      <dgm:t>
        <a:bodyPr/>
        <a:lstStyle/>
        <a:p>
          <a:endParaRPr lang="en-IN"/>
        </a:p>
      </dgm:t>
    </dgm:pt>
    <dgm:pt modelId="{967A73A9-A358-4B3D-AFA8-75DD953156B9}" type="pres">
      <dgm:prSet presAssocID="{7BF98A12-CF45-4B8F-ABB6-328C0CD17A88}" presName="node" presStyleLbl="node1" presStyleIdx="1" presStyleCnt="5">
        <dgm:presLayoutVars>
          <dgm:bulletEnabled val="1"/>
        </dgm:presLayoutVars>
      </dgm:prSet>
      <dgm:spPr/>
      <dgm:t>
        <a:bodyPr/>
        <a:lstStyle/>
        <a:p>
          <a:endParaRPr lang="en-IN"/>
        </a:p>
      </dgm:t>
    </dgm:pt>
    <dgm:pt modelId="{338F243F-F3DA-4ED8-8D98-833FE4C89156}" type="pres">
      <dgm:prSet presAssocID="{7BF98A12-CF45-4B8F-ABB6-328C0CD17A88}" presName="spNode" presStyleCnt="0"/>
      <dgm:spPr/>
    </dgm:pt>
    <dgm:pt modelId="{6366D4B1-136C-4964-B05E-079F69B2E77B}" type="pres">
      <dgm:prSet presAssocID="{5F7B5205-14F5-473C-8AB2-A66C4A235EA0}" presName="sibTrans" presStyleLbl="sibTrans1D1" presStyleIdx="1" presStyleCnt="5"/>
      <dgm:spPr/>
      <dgm:t>
        <a:bodyPr/>
        <a:lstStyle/>
        <a:p>
          <a:endParaRPr lang="en-IN"/>
        </a:p>
      </dgm:t>
    </dgm:pt>
    <dgm:pt modelId="{4687F9AC-8201-466E-9E19-4EFAA2D02287}" type="pres">
      <dgm:prSet presAssocID="{20E899E9-DEA9-45DF-B299-E4E0121BA1BB}" presName="node" presStyleLbl="node1" presStyleIdx="2" presStyleCnt="5">
        <dgm:presLayoutVars>
          <dgm:bulletEnabled val="1"/>
        </dgm:presLayoutVars>
      </dgm:prSet>
      <dgm:spPr/>
      <dgm:t>
        <a:bodyPr/>
        <a:lstStyle/>
        <a:p>
          <a:endParaRPr lang="en-IN"/>
        </a:p>
      </dgm:t>
    </dgm:pt>
    <dgm:pt modelId="{6F15C5DB-3F77-4A83-80FD-948BB1DE24F2}" type="pres">
      <dgm:prSet presAssocID="{20E899E9-DEA9-45DF-B299-E4E0121BA1BB}" presName="spNode" presStyleCnt="0"/>
      <dgm:spPr/>
    </dgm:pt>
    <dgm:pt modelId="{021C5777-DEFB-4F48-B9D8-C3E1E23DBCCA}" type="pres">
      <dgm:prSet presAssocID="{BB80CFDE-7CBD-421B-B464-F8BE5DD6E2A7}" presName="sibTrans" presStyleLbl="sibTrans1D1" presStyleIdx="2" presStyleCnt="5"/>
      <dgm:spPr/>
      <dgm:t>
        <a:bodyPr/>
        <a:lstStyle/>
        <a:p>
          <a:endParaRPr lang="en-IN"/>
        </a:p>
      </dgm:t>
    </dgm:pt>
    <dgm:pt modelId="{159C0D6C-B833-4DDC-9069-F972BE5D4638}" type="pres">
      <dgm:prSet presAssocID="{2DE638C2-3FE8-4475-B4A4-5CC4131454FF}" presName="node" presStyleLbl="node1" presStyleIdx="3" presStyleCnt="5">
        <dgm:presLayoutVars>
          <dgm:bulletEnabled val="1"/>
        </dgm:presLayoutVars>
      </dgm:prSet>
      <dgm:spPr/>
      <dgm:t>
        <a:bodyPr/>
        <a:lstStyle/>
        <a:p>
          <a:endParaRPr lang="en-IN"/>
        </a:p>
      </dgm:t>
    </dgm:pt>
    <dgm:pt modelId="{C53D5DD3-6DF2-4DF2-BDEC-71F076D96AFC}" type="pres">
      <dgm:prSet presAssocID="{2DE638C2-3FE8-4475-B4A4-5CC4131454FF}" presName="spNode" presStyleCnt="0"/>
      <dgm:spPr/>
    </dgm:pt>
    <dgm:pt modelId="{2D6EB168-BE2F-4624-8BA4-39C951242B2E}" type="pres">
      <dgm:prSet presAssocID="{3A841A5D-534E-4F73-B881-172CB96A8704}" presName="sibTrans" presStyleLbl="sibTrans1D1" presStyleIdx="3" presStyleCnt="5"/>
      <dgm:spPr/>
      <dgm:t>
        <a:bodyPr/>
        <a:lstStyle/>
        <a:p>
          <a:endParaRPr lang="en-IN"/>
        </a:p>
      </dgm:t>
    </dgm:pt>
    <dgm:pt modelId="{B12C0F34-A2E4-40C3-86B7-5CA4F1CFB329}" type="pres">
      <dgm:prSet presAssocID="{73F97CC3-134F-4606-BCEE-4B0574486412}" presName="node" presStyleLbl="node1" presStyleIdx="4" presStyleCnt="5">
        <dgm:presLayoutVars>
          <dgm:bulletEnabled val="1"/>
        </dgm:presLayoutVars>
      </dgm:prSet>
      <dgm:spPr/>
      <dgm:t>
        <a:bodyPr/>
        <a:lstStyle/>
        <a:p>
          <a:endParaRPr lang="en-IN"/>
        </a:p>
      </dgm:t>
    </dgm:pt>
    <dgm:pt modelId="{4718F558-D906-4F2E-A475-9171960D242B}" type="pres">
      <dgm:prSet presAssocID="{73F97CC3-134F-4606-BCEE-4B0574486412}" presName="spNode" presStyleCnt="0"/>
      <dgm:spPr/>
    </dgm:pt>
    <dgm:pt modelId="{FD0A1AE8-58E5-4D85-A769-47C55F67D319}" type="pres">
      <dgm:prSet presAssocID="{173F8209-8314-462B-863B-31B45CF40371}" presName="sibTrans" presStyleLbl="sibTrans1D1" presStyleIdx="4" presStyleCnt="5"/>
      <dgm:spPr/>
      <dgm:t>
        <a:bodyPr/>
        <a:lstStyle/>
        <a:p>
          <a:endParaRPr lang="en-IN"/>
        </a:p>
      </dgm:t>
    </dgm:pt>
  </dgm:ptLst>
  <dgm:cxnLst>
    <dgm:cxn modelId="{C6A82D0D-7B8E-4FCB-9153-A1E3B8502D32}" type="presOf" srcId="{BB80CFDE-7CBD-421B-B464-F8BE5DD6E2A7}" destId="{021C5777-DEFB-4F48-B9D8-C3E1E23DBCCA}" srcOrd="0" destOrd="0" presId="urn:microsoft.com/office/officeart/2005/8/layout/cycle5"/>
    <dgm:cxn modelId="{7558F8DE-2F41-469F-80B8-55FB9FC8A40D}" srcId="{046744C9-248F-418D-AAFF-8429DA1D966B}" destId="{2DE638C2-3FE8-4475-B4A4-5CC4131454FF}" srcOrd="3" destOrd="0" parTransId="{C6737E2B-A6F4-47BF-AC3A-0D4A0CA6E69A}" sibTransId="{3A841A5D-534E-4F73-B881-172CB96A8704}"/>
    <dgm:cxn modelId="{8395447B-BA00-4D4A-9D03-CC75665D5C93}" srcId="{046744C9-248F-418D-AAFF-8429DA1D966B}" destId="{73F97CC3-134F-4606-BCEE-4B0574486412}" srcOrd="4" destOrd="0" parTransId="{A06F6179-8901-47ED-992C-6534D936EFCA}" sibTransId="{173F8209-8314-462B-863B-31B45CF40371}"/>
    <dgm:cxn modelId="{BF8F2A3B-8540-43C0-BA4A-972A21D77258}" type="presOf" srcId="{45288045-A5F7-4B5A-BF82-CA7981C22CEE}" destId="{F7D9E101-4ACA-4572-A15D-A4962E395F53}" srcOrd="0" destOrd="0" presId="urn:microsoft.com/office/officeart/2005/8/layout/cycle5"/>
    <dgm:cxn modelId="{691975FE-44F0-4BF1-BA0E-7BDA8A86BD83}" type="presOf" srcId="{3A841A5D-534E-4F73-B881-172CB96A8704}" destId="{2D6EB168-BE2F-4624-8BA4-39C951242B2E}" srcOrd="0" destOrd="0" presId="urn:microsoft.com/office/officeart/2005/8/layout/cycle5"/>
    <dgm:cxn modelId="{07A941D3-385E-457F-871B-E0F1E0D1BB64}" type="presOf" srcId="{173F8209-8314-462B-863B-31B45CF40371}" destId="{FD0A1AE8-58E5-4D85-A769-47C55F67D319}" srcOrd="0" destOrd="0" presId="urn:microsoft.com/office/officeart/2005/8/layout/cycle5"/>
    <dgm:cxn modelId="{5CA26A69-BAE6-44EC-B203-978B99A39068}" srcId="{046744C9-248F-418D-AAFF-8429DA1D966B}" destId="{20C9E5BA-1912-47EB-BA4E-B03BDE3F7F4E}" srcOrd="0" destOrd="0" parTransId="{E5F0A944-7AB0-48A0-8B78-D1DE1135AD0E}" sibTransId="{45288045-A5F7-4B5A-BF82-CA7981C22CEE}"/>
    <dgm:cxn modelId="{05750F34-2E03-46C9-AA13-AE8DA81D17AD}" srcId="{046744C9-248F-418D-AAFF-8429DA1D966B}" destId="{7BF98A12-CF45-4B8F-ABB6-328C0CD17A88}" srcOrd="1" destOrd="0" parTransId="{234B3ADA-1DD0-471B-AA8F-6C9073C9342B}" sibTransId="{5F7B5205-14F5-473C-8AB2-A66C4A235EA0}"/>
    <dgm:cxn modelId="{1F13454C-118A-4217-B28D-99B167ED7A90}" type="presOf" srcId="{73F97CC3-134F-4606-BCEE-4B0574486412}" destId="{B12C0F34-A2E4-40C3-86B7-5CA4F1CFB329}" srcOrd="0" destOrd="0" presId="urn:microsoft.com/office/officeart/2005/8/layout/cycle5"/>
    <dgm:cxn modelId="{8C087131-20DC-4CBF-95C6-07DEF6E69F2D}" type="presOf" srcId="{2DE638C2-3FE8-4475-B4A4-5CC4131454FF}" destId="{159C0D6C-B833-4DDC-9069-F972BE5D4638}" srcOrd="0" destOrd="0" presId="urn:microsoft.com/office/officeart/2005/8/layout/cycle5"/>
    <dgm:cxn modelId="{447C8BB6-0AB6-43A7-AEA2-293D8783BA52}" type="presOf" srcId="{7BF98A12-CF45-4B8F-ABB6-328C0CD17A88}" destId="{967A73A9-A358-4B3D-AFA8-75DD953156B9}" srcOrd="0" destOrd="0" presId="urn:microsoft.com/office/officeart/2005/8/layout/cycle5"/>
    <dgm:cxn modelId="{007A9D9D-1F5B-4209-A49F-C715813D1F0B}" srcId="{046744C9-248F-418D-AAFF-8429DA1D966B}" destId="{20E899E9-DEA9-45DF-B299-E4E0121BA1BB}" srcOrd="2" destOrd="0" parTransId="{73910EEA-5E00-44A8-B362-5D98388A5078}" sibTransId="{BB80CFDE-7CBD-421B-B464-F8BE5DD6E2A7}"/>
    <dgm:cxn modelId="{301E715A-DE48-454D-8B6F-B0CB1868268D}" type="presOf" srcId="{5F7B5205-14F5-473C-8AB2-A66C4A235EA0}" destId="{6366D4B1-136C-4964-B05E-079F69B2E77B}" srcOrd="0" destOrd="0" presId="urn:microsoft.com/office/officeart/2005/8/layout/cycle5"/>
    <dgm:cxn modelId="{0E860505-5BD1-4BB5-A9F5-F0C5186D6873}" type="presOf" srcId="{20C9E5BA-1912-47EB-BA4E-B03BDE3F7F4E}" destId="{28A19534-AAA4-4CD4-B9F5-C6162256867D}" srcOrd="0" destOrd="0" presId="urn:microsoft.com/office/officeart/2005/8/layout/cycle5"/>
    <dgm:cxn modelId="{30A7A602-A727-45C2-8D7B-5F23C8FBDB24}" type="presOf" srcId="{046744C9-248F-418D-AAFF-8429DA1D966B}" destId="{B4025E26-CD31-4775-ADF3-B18F634DB088}" srcOrd="0" destOrd="0" presId="urn:microsoft.com/office/officeart/2005/8/layout/cycle5"/>
    <dgm:cxn modelId="{C4957603-16E1-42F6-967A-B9CB1DC40827}" type="presOf" srcId="{20E899E9-DEA9-45DF-B299-E4E0121BA1BB}" destId="{4687F9AC-8201-466E-9E19-4EFAA2D02287}" srcOrd="0" destOrd="0" presId="urn:microsoft.com/office/officeart/2005/8/layout/cycle5"/>
    <dgm:cxn modelId="{F862945D-EA63-44D7-83E4-7392755F6059}" type="presParOf" srcId="{B4025E26-CD31-4775-ADF3-B18F634DB088}" destId="{28A19534-AAA4-4CD4-B9F5-C6162256867D}" srcOrd="0" destOrd="0" presId="urn:microsoft.com/office/officeart/2005/8/layout/cycle5"/>
    <dgm:cxn modelId="{CF2B8FEF-36AD-47A1-B29E-A7D9091D9CCB}" type="presParOf" srcId="{B4025E26-CD31-4775-ADF3-B18F634DB088}" destId="{AD7395CB-9B23-4205-AEDE-1FA10208C0E0}" srcOrd="1" destOrd="0" presId="urn:microsoft.com/office/officeart/2005/8/layout/cycle5"/>
    <dgm:cxn modelId="{758059CA-F625-4A46-BEB2-49215F5FC9CD}" type="presParOf" srcId="{B4025E26-CD31-4775-ADF3-B18F634DB088}" destId="{F7D9E101-4ACA-4572-A15D-A4962E395F53}" srcOrd="2" destOrd="0" presId="urn:microsoft.com/office/officeart/2005/8/layout/cycle5"/>
    <dgm:cxn modelId="{527CD45A-C54A-4FB3-8FCF-08D6829391D0}" type="presParOf" srcId="{B4025E26-CD31-4775-ADF3-B18F634DB088}" destId="{967A73A9-A358-4B3D-AFA8-75DD953156B9}" srcOrd="3" destOrd="0" presId="urn:microsoft.com/office/officeart/2005/8/layout/cycle5"/>
    <dgm:cxn modelId="{7D598901-72D4-4FCE-B035-1952E8DD43F0}" type="presParOf" srcId="{B4025E26-CD31-4775-ADF3-B18F634DB088}" destId="{338F243F-F3DA-4ED8-8D98-833FE4C89156}" srcOrd="4" destOrd="0" presId="urn:microsoft.com/office/officeart/2005/8/layout/cycle5"/>
    <dgm:cxn modelId="{397C8BEA-5826-4870-A2DF-1AE18C8075D2}" type="presParOf" srcId="{B4025E26-CD31-4775-ADF3-B18F634DB088}" destId="{6366D4B1-136C-4964-B05E-079F69B2E77B}" srcOrd="5" destOrd="0" presId="urn:microsoft.com/office/officeart/2005/8/layout/cycle5"/>
    <dgm:cxn modelId="{F4BEFE09-5A6F-4EFF-BE85-61969E7B7441}" type="presParOf" srcId="{B4025E26-CD31-4775-ADF3-B18F634DB088}" destId="{4687F9AC-8201-466E-9E19-4EFAA2D02287}" srcOrd="6" destOrd="0" presId="urn:microsoft.com/office/officeart/2005/8/layout/cycle5"/>
    <dgm:cxn modelId="{E532B388-762E-4143-BBFB-DE16C3260D57}" type="presParOf" srcId="{B4025E26-CD31-4775-ADF3-B18F634DB088}" destId="{6F15C5DB-3F77-4A83-80FD-948BB1DE24F2}" srcOrd="7" destOrd="0" presId="urn:microsoft.com/office/officeart/2005/8/layout/cycle5"/>
    <dgm:cxn modelId="{FD0FC164-1D89-437D-92C4-6FF98149A372}" type="presParOf" srcId="{B4025E26-CD31-4775-ADF3-B18F634DB088}" destId="{021C5777-DEFB-4F48-B9D8-C3E1E23DBCCA}" srcOrd="8" destOrd="0" presId="urn:microsoft.com/office/officeart/2005/8/layout/cycle5"/>
    <dgm:cxn modelId="{60EE8DDC-0217-411A-95E7-04500D89EBEC}" type="presParOf" srcId="{B4025E26-CD31-4775-ADF3-B18F634DB088}" destId="{159C0D6C-B833-4DDC-9069-F972BE5D4638}" srcOrd="9" destOrd="0" presId="urn:microsoft.com/office/officeart/2005/8/layout/cycle5"/>
    <dgm:cxn modelId="{C3D3B34E-4E2E-4155-8784-520773A43AC7}" type="presParOf" srcId="{B4025E26-CD31-4775-ADF3-B18F634DB088}" destId="{C53D5DD3-6DF2-4DF2-BDEC-71F076D96AFC}" srcOrd="10" destOrd="0" presId="urn:microsoft.com/office/officeart/2005/8/layout/cycle5"/>
    <dgm:cxn modelId="{DED1C943-2F95-4E79-8B27-E01D68FC41A6}" type="presParOf" srcId="{B4025E26-CD31-4775-ADF3-B18F634DB088}" destId="{2D6EB168-BE2F-4624-8BA4-39C951242B2E}" srcOrd="11" destOrd="0" presId="urn:microsoft.com/office/officeart/2005/8/layout/cycle5"/>
    <dgm:cxn modelId="{A748B4B5-E87A-4FEF-8E13-4631BBC2FB8D}" type="presParOf" srcId="{B4025E26-CD31-4775-ADF3-B18F634DB088}" destId="{B12C0F34-A2E4-40C3-86B7-5CA4F1CFB329}" srcOrd="12" destOrd="0" presId="urn:microsoft.com/office/officeart/2005/8/layout/cycle5"/>
    <dgm:cxn modelId="{8183343A-CC2F-4827-AF03-08824E84EAD9}" type="presParOf" srcId="{B4025E26-CD31-4775-ADF3-B18F634DB088}" destId="{4718F558-D906-4F2E-A475-9171960D242B}" srcOrd="13" destOrd="0" presId="urn:microsoft.com/office/officeart/2005/8/layout/cycle5"/>
    <dgm:cxn modelId="{B9AD6B1F-0CF6-4739-8D6A-6163357FC84E}" type="presParOf" srcId="{B4025E26-CD31-4775-ADF3-B18F634DB088}" destId="{FD0A1AE8-58E5-4D85-A769-47C55F67D319}"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19534-AAA4-4CD4-B9F5-C6162256867D}">
      <dsp:nvSpPr>
        <dsp:cNvPr id="0" name=""/>
        <dsp:cNvSpPr/>
      </dsp:nvSpPr>
      <dsp:spPr>
        <a:xfrm>
          <a:off x="2380505" y="2370"/>
          <a:ext cx="1334988" cy="867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Data Collection</a:t>
          </a:r>
          <a:endParaRPr lang="en-IN" sz="1500" kern="1200" dirty="0"/>
        </a:p>
      </dsp:txBody>
      <dsp:txXfrm>
        <a:off x="2422865" y="44730"/>
        <a:ext cx="1250268" cy="783022"/>
      </dsp:txXfrm>
    </dsp:sp>
    <dsp:sp modelId="{F7D9E101-4ACA-4572-A15D-A4962E395F53}">
      <dsp:nvSpPr>
        <dsp:cNvPr id="0" name=""/>
        <dsp:cNvSpPr/>
      </dsp:nvSpPr>
      <dsp:spPr>
        <a:xfrm>
          <a:off x="1315405" y="436241"/>
          <a:ext cx="3465188" cy="3465188"/>
        </a:xfrm>
        <a:custGeom>
          <a:avLst/>
          <a:gdLst/>
          <a:ahLst/>
          <a:cxnLst/>
          <a:rect l="0" t="0" r="0" b="0"/>
          <a:pathLst>
            <a:path>
              <a:moveTo>
                <a:pt x="2578672" y="220630"/>
              </a:moveTo>
              <a:arcTo wR="1732594" hR="1732594" stAng="17953853"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67A73A9-A358-4B3D-AFA8-75DD953156B9}">
      <dsp:nvSpPr>
        <dsp:cNvPr id="0" name=""/>
        <dsp:cNvSpPr/>
      </dsp:nvSpPr>
      <dsp:spPr>
        <a:xfrm>
          <a:off x="4028301" y="1199563"/>
          <a:ext cx="1334988" cy="867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Data Preprocessing</a:t>
          </a:r>
          <a:endParaRPr lang="en-IN" sz="1500" kern="1200" dirty="0"/>
        </a:p>
      </dsp:txBody>
      <dsp:txXfrm>
        <a:off x="4070661" y="1241923"/>
        <a:ext cx="1250268" cy="783022"/>
      </dsp:txXfrm>
    </dsp:sp>
    <dsp:sp modelId="{6366D4B1-136C-4964-B05E-079F69B2E77B}">
      <dsp:nvSpPr>
        <dsp:cNvPr id="0" name=""/>
        <dsp:cNvSpPr/>
      </dsp:nvSpPr>
      <dsp:spPr>
        <a:xfrm>
          <a:off x="1315405" y="436241"/>
          <a:ext cx="3465188" cy="3465188"/>
        </a:xfrm>
        <a:custGeom>
          <a:avLst/>
          <a:gdLst/>
          <a:ahLst/>
          <a:cxnLst/>
          <a:rect l="0" t="0" r="0" b="0"/>
          <a:pathLst>
            <a:path>
              <a:moveTo>
                <a:pt x="3461025" y="1852639"/>
              </a:moveTo>
              <a:arcTo wR="1732594" hR="1732594" stAng="21838381"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687F9AC-8201-466E-9E19-4EFAA2D02287}">
      <dsp:nvSpPr>
        <dsp:cNvPr id="0" name=""/>
        <dsp:cNvSpPr/>
      </dsp:nvSpPr>
      <dsp:spPr>
        <a:xfrm>
          <a:off x="3398899" y="3136663"/>
          <a:ext cx="1334988" cy="867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Exploratory Data Analysis</a:t>
          </a:r>
          <a:endParaRPr lang="en-IN" sz="1500" kern="1200" dirty="0"/>
        </a:p>
      </dsp:txBody>
      <dsp:txXfrm>
        <a:off x="3441259" y="3179023"/>
        <a:ext cx="1250268" cy="783022"/>
      </dsp:txXfrm>
    </dsp:sp>
    <dsp:sp modelId="{021C5777-DEFB-4F48-B9D8-C3E1E23DBCCA}">
      <dsp:nvSpPr>
        <dsp:cNvPr id="0" name=""/>
        <dsp:cNvSpPr/>
      </dsp:nvSpPr>
      <dsp:spPr>
        <a:xfrm>
          <a:off x="1315405" y="436241"/>
          <a:ext cx="3465188" cy="3465188"/>
        </a:xfrm>
        <a:custGeom>
          <a:avLst/>
          <a:gdLst/>
          <a:ahLst/>
          <a:cxnLst/>
          <a:rect l="0" t="0" r="0" b="0"/>
          <a:pathLst>
            <a:path>
              <a:moveTo>
                <a:pt x="1945042" y="3452114"/>
              </a:moveTo>
              <a:arcTo wR="1732594" hR="1732594" stAng="4977406" swAng="84518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9C0D6C-B833-4DDC-9069-F972BE5D4638}">
      <dsp:nvSpPr>
        <dsp:cNvPr id="0" name=""/>
        <dsp:cNvSpPr/>
      </dsp:nvSpPr>
      <dsp:spPr>
        <a:xfrm>
          <a:off x="1362112" y="3136663"/>
          <a:ext cx="1334988" cy="867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Feature Selection</a:t>
          </a:r>
          <a:endParaRPr lang="en-IN" sz="1500" kern="1200" dirty="0"/>
        </a:p>
      </dsp:txBody>
      <dsp:txXfrm>
        <a:off x="1404472" y="3179023"/>
        <a:ext cx="1250268" cy="783022"/>
      </dsp:txXfrm>
    </dsp:sp>
    <dsp:sp modelId="{2D6EB168-BE2F-4624-8BA4-39C951242B2E}">
      <dsp:nvSpPr>
        <dsp:cNvPr id="0" name=""/>
        <dsp:cNvSpPr/>
      </dsp:nvSpPr>
      <dsp:spPr>
        <a:xfrm>
          <a:off x="1315405" y="436241"/>
          <a:ext cx="3465188" cy="3465188"/>
        </a:xfrm>
        <a:custGeom>
          <a:avLst/>
          <a:gdLst/>
          <a:ahLst/>
          <a:cxnLst/>
          <a:rect l="0" t="0" r="0" b="0"/>
          <a:pathLst>
            <a:path>
              <a:moveTo>
                <a:pt x="183747" y="2509097"/>
              </a:moveTo>
              <a:arcTo wR="1732594" hR="1732594" stAng="9202406" swAng="135921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12C0F34-A2E4-40C3-86B7-5CA4F1CFB329}">
      <dsp:nvSpPr>
        <dsp:cNvPr id="0" name=""/>
        <dsp:cNvSpPr/>
      </dsp:nvSpPr>
      <dsp:spPr>
        <a:xfrm>
          <a:off x="732710" y="1199563"/>
          <a:ext cx="1334988" cy="867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Model Creation &amp; Evaluation</a:t>
          </a:r>
          <a:endParaRPr lang="en-IN" sz="1500" kern="1200" dirty="0"/>
        </a:p>
      </dsp:txBody>
      <dsp:txXfrm>
        <a:off x="775070" y="1241923"/>
        <a:ext cx="1250268" cy="783022"/>
      </dsp:txXfrm>
    </dsp:sp>
    <dsp:sp modelId="{FD0A1AE8-58E5-4D85-A769-47C55F67D319}">
      <dsp:nvSpPr>
        <dsp:cNvPr id="0" name=""/>
        <dsp:cNvSpPr/>
      </dsp:nvSpPr>
      <dsp:spPr>
        <a:xfrm>
          <a:off x="1315405" y="436241"/>
          <a:ext cx="3465188" cy="3465188"/>
        </a:xfrm>
        <a:custGeom>
          <a:avLst/>
          <a:gdLst/>
          <a:ahLst/>
          <a:cxnLst/>
          <a:rect l="0" t="0" r="0" b="0"/>
          <a:pathLst>
            <a:path>
              <a:moveTo>
                <a:pt x="416846" y="605345"/>
              </a:moveTo>
              <a:arcTo wR="1732594" hR="1732594" stAng="13235271" swAng="1210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D5C61-01AD-489E-BFD1-EEADF2AE8BCB}" type="datetimeFigureOut">
              <a:rPr lang="en-IN" smtClean="0"/>
              <a:t>11-10-2021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8E90A-0E21-4390-B403-1246432C8406}" type="slidenum">
              <a:rPr lang="en-IN" smtClean="0"/>
              <a:t>‹#›</a:t>
            </a:fld>
            <a:endParaRPr lang="en-IN"/>
          </a:p>
        </p:txBody>
      </p:sp>
    </p:spTree>
    <p:extLst>
      <p:ext uri="{BB962C8B-B14F-4D97-AF65-F5344CB8AC3E}">
        <p14:creationId xmlns:p14="http://schemas.microsoft.com/office/powerpoint/2010/main" val="335221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C0FC4F-9D01-4B2D-ACC7-1FCB104DE17F}"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301346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0FC4F-9D01-4B2D-ACC7-1FCB104DE17F}"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8305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0FC4F-9D01-4B2D-ACC7-1FCB104DE17F}"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326498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0FC4F-9D01-4B2D-ACC7-1FCB104DE17F}"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47105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0FC4F-9D01-4B2D-ACC7-1FCB104DE17F}"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139500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C0FC4F-9D01-4B2D-ACC7-1FCB104DE17F}"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269310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C0FC4F-9D01-4B2D-ACC7-1FCB104DE17F}"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114995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C0FC4F-9D01-4B2D-ACC7-1FCB104DE17F}"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335790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0FC4F-9D01-4B2D-ACC7-1FCB104DE17F}"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325099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0FC4F-9D01-4B2D-ACC7-1FCB104DE17F}"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134849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0FC4F-9D01-4B2D-ACC7-1FCB104DE17F}"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78697A-00D0-482A-8560-F9416E8B0A94}" type="slidenum">
              <a:rPr lang="en-IN" smtClean="0"/>
              <a:t>‹#›</a:t>
            </a:fld>
            <a:endParaRPr lang="en-IN"/>
          </a:p>
        </p:txBody>
      </p:sp>
    </p:spTree>
    <p:extLst>
      <p:ext uri="{BB962C8B-B14F-4D97-AF65-F5344CB8AC3E}">
        <p14:creationId xmlns:p14="http://schemas.microsoft.com/office/powerpoint/2010/main" val="247240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0FC4F-9D01-4B2D-ACC7-1FCB104DE17F}" type="datetimeFigureOut">
              <a:rPr lang="en-IN" smtClean="0"/>
              <a:t>11-10-2021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8697A-00D0-482A-8560-F9416E8B0A94}" type="slidenum">
              <a:rPr lang="en-IN" smtClean="0"/>
              <a:t>‹#›</a:t>
            </a:fld>
            <a:endParaRPr lang="en-IN"/>
          </a:p>
        </p:txBody>
      </p:sp>
    </p:spTree>
    <p:extLst>
      <p:ext uri="{BB962C8B-B14F-4D97-AF65-F5344CB8AC3E}">
        <p14:creationId xmlns:p14="http://schemas.microsoft.com/office/powerpoint/2010/main" val="104463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2204864"/>
            <a:ext cx="7072783" cy="984885"/>
          </a:xfrm>
          <a:prstGeom prst="rect">
            <a:avLst/>
          </a:prstGeom>
          <a:noFill/>
        </p:spPr>
        <p:txBody>
          <a:bodyPr wrap="square" rtlCol="0">
            <a:spAutoFit/>
          </a:bodyPr>
          <a:lstStyle/>
          <a:p>
            <a:endParaRPr lang="en-IN" dirty="0"/>
          </a:p>
          <a:p>
            <a:r>
              <a:rPr lang="en-IN" dirty="0"/>
              <a:t> </a:t>
            </a:r>
            <a:r>
              <a:rPr lang="en-IN" sz="4000" b="1" dirty="0"/>
              <a:t>THYROID DISEASE DETECTION</a:t>
            </a:r>
            <a:endParaRPr lang="en-IN" sz="3600" dirty="0"/>
          </a:p>
        </p:txBody>
      </p:sp>
      <p:sp>
        <p:nvSpPr>
          <p:cNvPr id="4" name="TextBox 3"/>
          <p:cNvSpPr txBox="1"/>
          <p:nvPr/>
        </p:nvSpPr>
        <p:spPr>
          <a:xfrm>
            <a:off x="1475656" y="3231118"/>
            <a:ext cx="5976664" cy="461665"/>
          </a:xfrm>
          <a:prstGeom prst="rect">
            <a:avLst/>
          </a:prstGeom>
          <a:noFill/>
        </p:spPr>
        <p:txBody>
          <a:bodyPr wrap="square" rtlCol="0">
            <a:spAutoFit/>
          </a:bodyPr>
          <a:lstStyle/>
          <a:p>
            <a:pPr algn="ctr"/>
            <a:r>
              <a:rPr lang="en-IN" sz="2400" dirty="0" smtClean="0"/>
              <a:t>Detailed Project Report</a:t>
            </a:r>
            <a:endParaRPr lang="en-IN" sz="2400" dirty="0"/>
          </a:p>
        </p:txBody>
      </p:sp>
      <p:sp>
        <p:nvSpPr>
          <p:cNvPr id="5" name="TextBox 4"/>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
        <p:nvSpPr>
          <p:cNvPr id="6" name="TextBox 5"/>
          <p:cNvSpPr txBox="1"/>
          <p:nvPr/>
        </p:nvSpPr>
        <p:spPr>
          <a:xfrm>
            <a:off x="6084168" y="6237312"/>
            <a:ext cx="3240360" cy="523220"/>
          </a:xfrm>
          <a:prstGeom prst="rect">
            <a:avLst/>
          </a:prstGeom>
          <a:noFill/>
        </p:spPr>
        <p:txBody>
          <a:bodyPr wrap="square" rtlCol="0">
            <a:spAutoFit/>
          </a:bodyPr>
          <a:lstStyle/>
          <a:p>
            <a:pPr algn="ctr"/>
            <a:r>
              <a:rPr lang="en-IN" sz="1400" dirty="0" smtClean="0"/>
              <a:t>Upendra Kumar</a:t>
            </a:r>
          </a:p>
          <a:p>
            <a:pPr algn="ctr"/>
            <a:r>
              <a:rPr lang="en-IN" sz="1400" dirty="0" smtClean="0"/>
              <a:t>Data Science Intern at Ineuron.ai</a:t>
            </a:r>
            <a:endParaRPr lang="en-IN" sz="1400" dirty="0"/>
          </a:p>
        </p:txBody>
      </p:sp>
    </p:spTree>
    <p:extLst>
      <p:ext uri="{BB962C8B-B14F-4D97-AF65-F5344CB8AC3E}">
        <p14:creationId xmlns:p14="http://schemas.microsoft.com/office/powerpoint/2010/main" val="15470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245071"/>
            <a:ext cx="3672408" cy="461665"/>
          </a:xfrm>
          <a:prstGeom prst="rect">
            <a:avLst/>
          </a:prstGeom>
          <a:noFill/>
        </p:spPr>
        <p:txBody>
          <a:bodyPr wrap="square" rtlCol="0">
            <a:spAutoFit/>
          </a:bodyPr>
          <a:lstStyle/>
          <a:p>
            <a:r>
              <a:rPr lang="en-IN" sz="2400" b="1" dirty="0" smtClean="0"/>
              <a:t>XG Boost Classifier Model</a:t>
            </a:r>
            <a:endParaRPr lang="en-IN" sz="2400" b="1" dirty="0"/>
          </a:p>
        </p:txBody>
      </p:sp>
      <p:sp>
        <p:nvSpPr>
          <p:cNvPr id="3" name="TextBox 2"/>
          <p:cNvSpPr txBox="1"/>
          <p:nvPr/>
        </p:nvSpPr>
        <p:spPr>
          <a:xfrm>
            <a:off x="683568" y="1340768"/>
            <a:ext cx="7992888" cy="5416868"/>
          </a:xfrm>
          <a:prstGeom prst="rect">
            <a:avLst/>
          </a:prstGeom>
          <a:noFill/>
        </p:spPr>
        <p:txBody>
          <a:bodyPr wrap="square" rtlCol="0">
            <a:spAutoFit/>
          </a:bodyPr>
          <a:lstStyle/>
          <a:p>
            <a:r>
              <a:rPr lang="en-IN" sz="2000" dirty="0" smtClean="0"/>
              <a:t>INTRODUCTION</a:t>
            </a:r>
          </a:p>
          <a:p>
            <a:endParaRPr lang="en-IN" sz="2000" dirty="0" smtClean="0"/>
          </a:p>
          <a:p>
            <a:r>
              <a:rPr lang="en-IN" sz="2000" b="1" dirty="0"/>
              <a:t>A</a:t>
            </a:r>
            <a:r>
              <a:rPr lang="en-IN" sz="2000" b="1" dirty="0" smtClean="0"/>
              <a:t> </a:t>
            </a:r>
            <a:r>
              <a:rPr lang="en-IN" sz="2000" b="1" dirty="0"/>
              <a:t>decision-tree-based ensemble Machine Learning algorithm that uses a gradient boosting </a:t>
            </a:r>
            <a:r>
              <a:rPr lang="en-IN" sz="2000" b="1" dirty="0" smtClean="0"/>
              <a:t>framework.</a:t>
            </a:r>
            <a:endParaRPr lang="en-IN" sz="2000" dirty="0" smtClean="0"/>
          </a:p>
          <a:p>
            <a:endParaRPr lang="en-IN" sz="1600" dirty="0"/>
          </a:p>
          <a:p>
            <a:r>
              <a:rPr lang="en-IN" sz="1600" dirty="0" smtClean="0"/>
              <a:t>The </a:t>
            </a:r>
            <a:r>
              <a:rPr lang="en-IN" sz="1600" dirty="0" err="1" smtClean="0"/>
              <a:t>XGBoost</a:t>
            </a:r>
            <a:r>
              <a:rPr lang="en-IN" sz="1600" dirty="0" smtClean="0"/>
              <a:t> Classifier is a supervised learning algorithm which we can use for regression and classification problems. It is among the most popular machine learning algorithms comes under boosting ensemble technique. </a:t>
            </a:r>
          </a:p>
          <a:p>
            <a:endParaRPr lang="en-IN" sz="1600" dirty="0"/>
          </a:p>
          <a:p>
            <a:r>
              <a:rPr lang="en-IN" sz="1600" dirty="0" err="1" smtClean="0"/>
              <a:t>XGBoost</a:t>
            </a:r>
            <a:r>
              <a:rPr lang="en-IN" sz="1600" dirty="0" smtClean="0"/>
              <a:t> Classifier being ensemble algorithm tends to give more accurate result. This is because it works on the principle i.e. number of weak estimators when combined forms strong estimator. Even if one or few decision tree are prone to noise, overall results would tend to be correct. </a:t>
            </a:r>
          </a:p>
          <a:p>
            <a:endParaRPr lang="en-IN" sz="1600" dirty="0"/>
          </a:p>
          <a:p>
            <a:r>
              <a:rPr lang="en-IN" sz="1600" dirty="0" smtClean="0"/>
              <a:t>Reason to use </a:t>
            </a:r>
            <a:r>
              <a:rPr lang="en-IN" sz="1600" dirty="0" err="1" smtClean="0"/>
              <a:t>XGBoost</a:t>
            </a:r>
            <a:r>
              <a:rPr lang="en-IN" sz="1600" dirty="0" smtClean="0"/>
              <a:t> Classifier model:</a:t>
            </a:r>
          </a:p>
          <a:p>
            <a:pPr marL="285750" indent="-285750">
              <a:buFont typeface="Arial" panose="020B0604020202020204" pitchFamily="34" charset="0"/>
              <a:buChar char="•"/>
            </a:pPr>
            <a:r>
              <a:rPr lang="en-IN" sz="1600" dirty="0" smtClean="0"/>
              <a:t>It has high execution speed.</a:t>
            </a:r>
          </a:p>
          <a:p>
            <a:pPr marL="285750" indent="-285750">
              <a:buFont typeface="Arial" panose="020B0604020202020204" pitchFamily="34" charset="0"/>
              <a:buChar char="•"/>
            </a:pPr>
            <a:r>
              <a:rPr lang="en-IN" sz="1600" dirty="0" smtClean="0"/>
              <a:t>It gives better model performance.</a:t>
            </a:r>
          </a:p>
          <a:p>
            <a:endParaRPr lang="en-IN" sz="2000" dirty="0"/>
          </a:p>
          <a:p>
            <a:endParaRPr lang="en-IN" sz="2000" dirty="0" smtClean="0"/>
          </a:p>
          <a:p>
            <a:endParaRPr lang="en-IN" dirty="0"/>
          </a:p>
        </p:txBody>
      </p:sp>
      <p:sp>
        <p:nvSpPr>
          <p:cNvPr id="5" name="TextBox 4"/>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3368202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315675"/>
            <a:ext cx="5832648" cy="707886"/>
          </a:xfrm>
          <a:prstGeom prst="rect">
            <a:avLst/>
          </a:prstGeom>
          <a:noFill/>
        </p:spPr>
        <p:txBody>
          <a:bodyPr wrap="square" rtlCol="0">
            <a:spAutoFit/>
          </a:bodyPr>
          <a:lstStyle/>
          <a:p>
            <a:pPr algn="ctr"/>
            <a:r>
              <a:rPr lang="en-IN" sz="2000" b="1" dirty="0"/>
              <a:t>MODEL PREDICTION RESULTS</a:t>
            </a:r>
          </a:p>
          <a:p>
            <a:pPr algn="ctr"/>
            <a:r>
              <a:rPr lang="en-IN" sz="2000" b="1" dirty="0"/>
              <a:t>ON TEST DATASET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852936"/>
            <a:ext cx="4543425" cy="1943100"/>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00" y="3284984"/>
            <a:ext cx="2257425" cy="9620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TextBox 4"/>
          <p:cNvSpPr txBox="1"/>
          <p:nvPr/>
        </p:nvSpPr>
        <p:spPr>
          <a:xfrm>
            <a:off x="107504" y="2132856"/>
            <a:ext cx="2415728" cy="307777"/>
          </a:xfrm>
          <a:prstGeom prst="rect">
            <a:avLst/>
          </a:prstGeom>
          <a:noFill/>
        </p:spPr>
        <p:txBody>
          <a:bodyPr wrap="square" rtlCol="0">
            <a:spAutoFit/>
          </a:bodyPr>
          <a:lstStyle/>
          <a:p>
            <a:r>
              <a:rPr lang="en-IN" sz="1400" b="1" dirty="0" smtClean="0"/>
              <a:t>Classification Report</a:t>
            </a:r>
            <a:endParaRPr lang="en-IN" sz="1400" b="1" dirty="0"/>
          </a:p>
        </p:txBody>
      </p:sp>
      <p:sp>
        <p:nvSpPr>
          <p:cNvPr id="6" name="TextBox 5"/>
          <p:cNvSpPr txBox="1"/>
          <p:nvPr/>
        </p:nvSpPr>
        <p:spPr>
          <a:xfrm>
            <a:off x="5724128" y="2411313"/>
            <a:ext cx="2415728" cy="307777"/>
          </a:xfrm>
          <a:prstGeom prst="rect">
            <a:avLst/>
          </a:prstGeom>
          <a:noFill/>
        </p:spPr>
        <p:txBody>
          <a:bodyPr wrap="square" rtlCol="0">
            <a:spAutoFit/>
          </a:bodyPr>
          <a:lstStyle/>
          <a:p>
            <a:r>
              <a:rPr lang="en-IN" sz="1400" b="1" dirty="0" smtClean="0"/>
              <a:t>Confusion Matrix</a:t>
            </a:r>
            <a:endParaRPr lang="en-IN" sz="1400" b="1" dirty="0"/>
          </a:p>
        </p:txBody>
      </p:sp>
      <p:sp>
        <p:nvSpPr>
          <p:cNvPr id="7" name="TextBox 6"/>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689607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160229"/>
            <a:ext cx="3744416" cy="707886"/>
          </a:xfrm>
          <a:prstGeom prst="rect">
            <a:avLst/>
          </a:prstGeom>
          <a:noFill/>
        </p:spPr>
        <p:txBody>
          <a:bodyPr wrap="square" rtlCol="0">
            <a:spAutoFit/>
          </a:bodyPr>
          <a:lstStyle/>
          <a:p>
            <a:pPr algn="ctr"/>
            <a:r>
              <a:rPr lang="en-IN" sz="2000" b="1" dirty="0"/>
              <a:t>DATABASE CONNECTION &amp;</a:t>
            </a:r>
          </a:p>
          <a:p>
            <a:pPr algn="ctr"/>
            <a:r>
              <a:rPr lang="en-IN" sz="2000" b="1" dirty="0"/>
              <a:t>DEPLOYMENT</a:t>
            </a:r>
          </a:p>
        </p:txBody>
      </p:sp>
      <p:sp>
        <p:nvSpPr>
          <p:cNvPr id="3" name="TextBox 2"/>
          <p:cNvSpPr txBox="1"/>
          <p:nvPr/>
        </p:nvSpPr>
        <p:spPr>
          <a:xfrm>
            <a:off x="413867" y="1561009"/>
            <a:ext cx="4176464" cy="892552"/>
          </a:xfrm>
          <a:prstGeom prst="rect">
            <a:avLst/>
          </a:prstGeom>
          <a:noFill/>
        </p:spPr>
        <p:txBody>
          <a:bodyPr wrap="square" rtlCol="0">
            <a:spAutoFit/>
          </a:bodyPr>
          <a:lstStyle/>
          <a:p>
            <a:r>
              <a:rPr lang="en-IN" b="1" dirty="0" smtClean="0"/>
              <a:t>Database Connection</a:t>
            </a:r>
          </a:p>
          <a:p>
            <a:endParaRPr lang="en-IN" b="1" dirty="0" smtClean="0"/>
          </a:p>
          <a:p>
            <a:pPr marL="285750" indent="-285750">
              <a:buFont typeface="Arial" panose="020B0604020202020204" pitchFamily="34" charset="0"/>
              <a:buChar char="•"/>
            </a:pPr>
            <a:r>
              <a:rPr lang="en-IN" sz="1600" dirty="0" smtClean="0"/>
              <a:t>Cassandra Database used for this project. </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52" y="2623567"/>
            <a:ext cx="8133059" cy="2463971"/>
          </a:xfrm>
          <a:prstGeom prst="rect">
            <a:avLst/>
          </a:prstGeom>
        </p:spPr>
      </p:pic>
      <p:sp>
        <p:nvSpPr>
          <p:cNvPr id="5" name="TextBox 4"/>
          <p:cNvSpPr txBox="1"/>
          <p:nvPr/>
        </p:nvSpPr>
        <p:spPr>
          <a:xfrm>
            <a:off x="486122" y="5589240"/>
            <a:ext cx="6462141" cy="861774"/>
          </a:xfrm>
          <a:prstGeom prst="rect">
            <a:avLst/>
          </a:prstGeom>
          <a:noFill/>
        </p:spPr>
        <p:txBody>
          <a:bodyPr wrap="square" rtlCol="0">
            <a:spAutoFit/>
          </a:bodyPr>
          <a:lstStyle/>
          <a:p>
            <a:r>
              <a:rPr lang="en-IN" b="1" dirty="0" smtClean="0"/>
              <a:t>Model Deployment</a:t>
            </a:r>
          </a:p>
          <a:p>
            <a:endParaRPr lang="en-IN" sz="1600" dirty="0"/>
          </a:p>
          <a:p>
            <a:pPr marL="285750" indent="-285750">
              <a:buFont typeface="Arial" panose="020B0604020202020204" pitchFamily="34" charset="0"/>
              <a:buChar char="•"/>
            </a:pPr>
            <a:r>
              <a:rPr lang="en-IN" sz="1600" dirty="0"/>
              <a:t>The final model is </a:t>
            </a:r>
            <a:r>
              <a:rPr lang="en-IN" sz="1600" dirty="0" smtClean="0"/>
              <a:t>deployed on </a:t>
            </a:r>
            <a:r>
              <a:rPr lang="en-IN" sz="1600" dirty="0" err="1" smtClean="0"/>
              <a:t>Heroku</a:t>
            </a:r>
            <a:r>
              <a:rPr lang="en-IN" sz="1600" dirty="0"/>
              <a:t> </a:t>
            </a:r>
            <a:r>
              <a:rPr lang="en-IN" sz="1600" dirty="0" smtClean="0"/>
              <a:t>using </a:t>
            </a:r>
            <a:r>
              <a:rPr lang="en-IN" sz="1600" dirty="0"/>
              <a:t>Flask </a:t>
            </a:r>
            <a:r>
              <a:rPr lang="en-IN" sz="1600" dirty="0" smtClean="0"/>
              <a:t>framework.</a:t>
            </a:r>
            <a:endParaRPr lang="en-IN"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5449951"/>
            <a:ext cx="2868230" cy="1212479"/>
          </a:xfrm>
          <a:prstGeom prst="rect">
            <a:avLst/>
          </a:prstGeom>
        </p:spPr>
      </p:pic>
      <p:sp>
        <p:nvSpPr>
          <p:cNvPr id="7" name="TextBox 6"/>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23009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60229"/>
            <a:ext cx="3744416" cy="400110"/>
          </a:xfrm>
          <a:prstGeom prst="rect">
            <a:avLst/>
          </a:prstGeom>
          <a:noFill/>
        </p:spPr>
        <p:txBody>
          <a:bodyPr wrap="square" rtlCol="0">
            <a:spAutoFit/>
          </a:bodyPr>
          <a:lstStyle/>
          <a:p>
            <a:pPr algn="ctr"/>
            <a:r>
              <a:rPr lang="en-IN" sz="2000" b="1" dirty="0" smtClean="0"/>
              <a:t>FREQUENTLY ASKED QUESTIONS</a:t>
            </a:r>
            <a:endParaRPr lang="en-IN" sz="2000" b="1" dirty="0" smtClean="0"/>
          </a:p>
        </p:txBody>
      </p:sp>
      <p:sp>
        <p:nvSpPr>
          <p:cNvPr id="6" name="TextBox 5"/>
          <p:cNvSpPr txBox="1"/>
          <p:nvPr/>
        </p:nvSpPr>
        <p:spPr>
          <a:xfrm>
            <a:off x="179512" y="1196752"/>
            <a:ext cx="8712968" cy="1323439"/>
          </a:xfrm>
          <a:prstGeom prst="rect">
            <a:avLst/>
          </a:prstGeom>
          <a:noFill/>
        </p:spPr>
        <p:txBody>
          <a:bodyPr wrap="square" rtlCol="0">
            <a:spAutoFit/>
          </a:bodyPr>
          <a:lstStyle/>
          <a:p>
            <a:r>
              <a:rPr lang="en-US" sz="1600" dirty="0" smtClean="0">
                <a:latin typeface="Times New Roman"/>
                <a:ea typeface="Times New Roman"/>
                <a:cs typeface="Times New Roman"/>
                <a:sym typeface="Times New Roman"/>
              </a:rPr>
              <a:t>Q1) What is </a:t>
            </a:r>
            <a:r>
              <a:rPr lang="en-US" sz="1600" dirty="0">
                <a:latin typeface="Times New Roman"/>
                <a:ea typeface="Times New Roman"/>
                <a:cs typeface="Times New Roman"/>
                <a:sym typeface="Times New Roman"/>
              </a:rPr>
              <a:t>the source of data</a:t>
            </a:r>
            <a:r>
              <a:rPr lang="en-US" sz="1600" dirty="0" smtClean="0">
                <a:latin typeface="Times New Roman"/>
                <a:ea typeface="Times New Roman"/>
                <a:cs typeface="Times New Roman"/>
                <a:sym typeface="Times New Roman"/>
              </a:rPr>
              <a:t>?</a:t>
            </a:r>
          </a:p>
          <a:p>
            <a:r>
              <a:rPr lang="en-US" sz="1600" dirty="0">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The data for training is obtained from famous machine learning repository.</a:t>
            </a:r>
          </a:p>
          <a:p>
            <a:r>
              <a:rPr lang="en-US" sz="1400" dirty="0" smtClean="0">
                <a:latin typeface="Times New Roman"/>
                <a:ea typeface="Times New Roman"/>
                <a:cs typeface="Times New Roman"/>
                <a:sym typeface="Times New Roman"/>
              </a:rPr>
              <a:t>        UCI Machine Learning Repository: </a:t>
            </a:r>
            <a:r>
              <a:rPr lang="en-IN" sz="1400" u="sng" dirty="0" smtClean="0">
                <a:solidFill>
                  <a:schemeClr val="accent1"/>
                </a:solidFill>
                <a:hlinkClick r:id="rId2"/>
              </a:rPr>
              <a:t>https</a:t>
            </a:r>
            <a:r>
              <a:rPr lang="en-IN" sz="1400" u="sng" dirty="0">
                <a:solidFill>
                  <a:schemeClr val="accent1"/>
                </a:solidFill>
                <a:hlinkClick r:id="rId2"/>
              </a:rPr>
              <a:t>://archive.ics.uci.edu/ml/datasets/thyroid+disease </a:t>
            </a:r>
            <a:endParaRPr lang="en-IN" sz="1400" u="sng" dirty="0">
              <a:solidFill>
                <a:schemeClr val="accent1"/>
              </a:solidFill>
            </a:endParaRPr>
          </a:p>
          <a:p>
            <a:endParaRPr lang="en-US" sz="1600" dirty="0" smtClean="0">
              <a:latin typeface="Times New Roman"/>
              <a:ea typeface="Times New Roman"/>
              <a:cs typeface="Times New Roman"/>
              <a:sym typeface="Times New Roman"/>
            </a:endParaRPr>
          </a:p>
          <a:p>
            <a:r>
              <a:rPr lang="en-US" sz="1600" dirty="0">
                <a:latin typeface="Times New Roman"/>
                <a:cs typeface="Times New Roman"/>
                <a:sym typeface="Times New Roman"/>
              </a:rPr>
              <a:t> </a:t>
            </a:r>
            <a:r>
              <a:rPr lang="en-US" sz="1600" dirty="0" smtClean="0">
                <a:latin typeface="Times New Roman"/>
                <a:cs typeface="Times New Roman"/>
                <a:sym typeface="Times New Roman"/>
              </a:rPr>
              <a:t>      </a:t>
            </a:r>
            <a:endParaRPr lang="en-US" sz="1600" dirty="0"/>
          </a:p>
        </p:txBody>
      </p:sp>
      <p:sp>
        <p:nvSpPr>
          <p:cNvPr id="8" name="TextBox 7"/>
          <p:cNvSpPr txBox="1"/>
          <p:nvPr/>
        </p:nvSpPr>
        <p:spPr>
          <a:xfrm>
            <a:off x="197514" y="2247551"/>
            <a:ext cx="8712968" cy="800219"/>
          </a:xfrm>
          <a:prstGeom prst="rect">
            <a:avLst/>
          </a:prstGeom>
          <a:noFill/>
        </p:spPr>
        <p:txBody>
          <a:bodyPr wrap="square" rtlCol="0">
            <a:spAutoFit/>
          </a:bodyPr>
          <a:lstStyle/>
          <a:p>
            <a:r>
              <a:rPr lang="en-US" sz="1600" dirty="0" smtClean="0">
                <a:latin typeface="Times New Roman"/>
                <a:ea typeface="Times New Roman"/>
                <a:cs typeface="Times New Roman"/>
                <a:sym typeface="Times New Roman"/>
              </a:rPr>
              <a:t>Q2) What was the type of data?</a:t>
            </a:r>
          </a:p>
          <a:p>
            <a:r>
              <a:rPr lang="en-US" sz="1600" dirty="0" smtClean="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The </a:t>
            </a:r>
            <a:r>
              <a:rPr lang="en-US" sz="1400" dirty="0">
                <a:latin typeface="Times New Roman"/>
                <a:ea typeface="Times New Roman"/>
                <a:cs typeface="Times New Roman"/>
                <a:sym typeface="Times New Roman"/>
              </a:rPr>
              <a:t>data was the combination of numerical and Categorical values.</a:t>
            </a:r>
            <a:endParaRPr lang="en-US" sz="1400" dirty="0" smtClean="0">
              <a:latin typeface="Times New Roman"/>
              <a:ea typeface="Times New Roman"/>
              <a:cs typeface="Times New Roman"/>
              <a:sym typeface="Times New Roman"/>
            </a:endParaRPr>
          </a:p>
          <a:p>
            <a:r>
              <a:rPr lang="en-US" sz="1400" dirty="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       </a:t>
            </a:r>
            <a:endParaRPr lang="en-US" sz="1400" dirty="0"/>
          </a:p>
        </p:txBody>
      </p:sp>
      <p:sp>
        <p:nvSpPr>
          <p:cNvPr id="10" name="TextBox 9"/>
          <p:cNvSpPr txBox="1"/>
          <p:nvPr/>
        </p:nvSpPr>
        <p:spPr>
          <a:xfrm>
            <a:off x="197725" y="3140968"/>
            <a:ext cx="8712968" cy="615553"/>
          </a:xfrm>
          <a:prstGeom prst="rect">
            <a:avLst/>
          </a:prstGeom>
          <a:noFill/>
        </p:spPr>
        <p:txBody>
          <a:bodyPr wrap="square" rtlCol="0">
            <a:spAutoFit/>
          </a:bodyPr>
          <a:lstStyle/>
          <a:p>
            <a:pPr marL="0" lvl="1"/>
            <a:r>
              <a:rPr lang="en-US" sz="1600" dirty="0" smtClean="0">
                <a:latin typeface="Times New Roman"/>
                <a:ea typeface="Times New Roman"/>
                <a:cs typeface="Times New Roman"/>
                <a:sym typeface="Times New Roman"/>
              </a:rPr>
              <a:t>Q3) </a:t>
            </a:r>
            <a:r>
              <a:rPr lang="en-US" dirty="0">
                <a:latin typeface="Times New Roman"/>
                <a:ea typeface="Times New Roman"/>
                <a:cs typeface="Times New Roman"/>
                <a:sym typeface="Times New Roman"/>
              </a:rPr>
              <a:t>What’s the complete flow you followed in this </a:t>
            </a:r>
            <a:r>
              <a:rPr lang="en-US" dirty="0" smtClean="0">
                <a:latin typeface="Times New Roman"/>
                <a:ea typeface="Times New Roman"/>
                <a:cs typeface="Times New Roman"/>
                <a:sym typeface="Times New Roman"/>
              </a:rPr>
              <a:t>Project?</a:t>
            </a:r>
            <a:endParaRPr lang="en-US" dirty="0" smtClean="0">
              <a:sym typeface="Times New Roman"/>
            </a:endParaRPr>
          </a:p>
          <a:p>
            <a:pPr marL="0" lvl="1"/>
            <a:r>
              <a:rPr lang="en-US" sz="1600" dirty="0">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       </a:t>
            </a:r>
            <a:r>
              <a:rPr lang="en-US" sz="1400" dirty="0">
                <a:latin typeface="Times New Roman"/>
                <a:ea typeface="Times New Roman"/>
                <a:cs typeface="Times New Roman"/>
                <a:sym typeface="Times New Roman"/>
              </a:rPr>
              <a:t>Refer slide </a:t>
            </a:r>
            <a:r>
              <a:rPr lang="en-US" sz="1400" dirty="0" smtClean="0">
                <a:latin typeface="Times New Roman"/>
                <a:ea typeface="Times New Roman"/>
                <a:cs typeface="Times New Roman"/>
                <a:sym typeface="Times New Roman"/>
              </a:rPr>
              <a:t>7</a:t>
            </a:r>
            <a:r>
              <a:rPr lang="en-US" sz="1400" baseline="30000" dirty="0" smtClean="0">
                <a:latin typeface="Times New Roman"/>
                <a:ea typeface="Times New Roman"/>
                <a:cs typeface="Times New Roman"/>
                <a:sym typeface="Times New Roman"/>
              </a:rPr>
              <a:t>th</a:t>
            </a:r>
            <a:r>
              <a:rPr lang="en-US" sz="1400" dirty="0" smtClean="0">
                <a:latin typeface="Times New Roman"/>
                <a:ea typeface="Times New Roman"/>
                <a:cs typeface="Times New Roman"/>
                <a:sym typeface="Times New Roman"/>
              </a:rPr>
              <a:t>, 8</a:t>
            </a:r>
            <a:r>
              <a:rPr lang="en-US" sz="1400" baseline="30000" dirty="0" smtClean="0">
                <a:latin typeface="Times New Roman"/>
                <a:ea typeface="Times New Roman"/>
                <a:cs typeface="Times New Roman"/>
                <a:sym typeface="Times New Roman"/>
              </a:rPr>
              <a:t>th</a:t>
            </a:r>
            <a:r>
              <a:rPr lang="en-US" sz="1400" dirty="0" smtClean="0">
                <a:latin typeface="Times New Roman"/>
                <a:ea typeface="Times New Roman"/>
                <a:cs typeface="Times New Roman"/>
                <a:sym typeface="Times New Roman"/>
              </a:rPr>
              <a:t> and 9</a:t>
            </a:r>
            <a:r>
              <a:rPr lang="en-US" sz="1400" baseline="30000" dirty="0" smtClean="0">
                <a:latin typeface="Times New Roman"/>
                <a:ea typeface="Times New Roman"/>
                <a:cs typeface="Times New Roman"/>
                <a:sym typeface="Times New Roman"/>
              </a:rPr>
              <a:t>th</a:t>
            </a:r>
            <a:r>
              <a:rPr lang="en-US" sz="1400" dirty="0" smtClean="0">
                <a:latin typeface="Times New Roman"/>
                <a:ea typeface="Times New Roman"/>
                <a:cs typeface="Times New Roman"/>
                <a:sym typeface="Times New Roman"/>
              </a:rPr>
              <a:t> for </a:t>
            </a:r>
            <a:r>
              <a:rPr lang="en-US" sz="1400" dirty="0">
                <a:latin typeface="Times New Roman"/>
                <a:ea typeface="Times New Roman"/>
                <a:cs typeface="Times New Roman"/>
                <a:sym typeface="Times New Roman"/>
              </a:rPr>
              <a:t>better u</a:t>
            </a:r>
            <a:r>
              <a:rPr lang="en-US" sz="1400" dirty="0" smtClean="0">
                <a:latin typeface="Times New Roman"/>
                <a:ea typeface="Times New Roman"/>
                <a:cs typeface="Times New Roman"/>
                <a:sym typeface="Times New Roman"/>
              </a:rPr>
              <a:t>nderstanding.</a:t>
            </a:r>
            <a:r>
              <a:rPr lang="en-US" sz="1400" dirty="0" smtClean="0">
                <a:solidFill>
                  <a:schemeClr val="lt1"/>
                </a:solidFill>
                <a:latin typeface="Times New Roman"/>
                <a:ea typeface="Times New Roman"/>
                <a:cs typeface="Times New Roman"/>
                <a:sym typeface="Times New Roman"/>
              </a:rPr>
              <a:t>this </a:t>
            </a:r>
            <a:r>
              <a:rPr lang="en-US" sz="1600" dirty="0">
                <a:solidFill>
                  <a:schemeClr val="lt1"/>
                </a:solidFill>
                <a:latin typeface="Times New Roman"/>
                <a:ea typeface="Times New Roman"/>
                <a:cs typeface="Times New Roman"/>
                <a:sym typeface="Times New Roman"/>
              </a:rPr>
              <a:t>Project?</a:t>
            </a:r>
            <a:endParaRPr lang="en-US" sz="1600" dirty="0"/>
          </a:p>
        </p:txBody>
      </p:sp>
      <p:sp>
        <p:nvSpPr>
          <p:cNvPr id="11" name="TextBox 10"/>
          <p:cNvSpPr txBox="1"/>
          <p:nvPr/>
        </p:nvSpPr>
        <p:spPr>
          <a:xfrm>
            <a:off x="197514" y="3921537"/>
            <a:ext cx="8812968" cy="1451679"/>
          </a:xfrm>
          <a:prstGeom prst="rect">
            <a:avLst/>
          </a:prstGeom>
          <a:noFill/>
        </p:spPr>
        <p:txBody>
          <a:bodyPr wrap="square" rtlCol="0">
            <a:spAutoFit/>
          </a:bodyPr>
          <a:lstStyle/>
          <a:p>
            <a:pPr marL="0" lvl="1">
              <a:spcBef>
                <a:spcPts val="960"/>
              </a:spcBef>
              <a:buSzPts val="1440"/>
            </a:pPr>
            <a:r>
              <a:rPr lang="en-US" sz="1600" dirty="0" smtClean="0">
                <a:latin typeface="Times New Roman"/>
                <a:ea typeface="Times New Roman"/>
                <a:cs typeface="Times New Roman"/>
                <a:sym typeface="Times New Roman"/>
              </a:rPr>
              <a:t>Q4) </a:t>
            </a:r>
            <a:r>
              <a:rPr lang="en-US" dirty="0">
                <a:latin typeface="Times New Roman"/>
                <a:ea typeface="Times New Roman"/>
                <a:cs typeface="Times New Roman"/>
                <a:sym typeface="Times New Roman"/>
              </a:rPr>
              <a:t>After the File validation what you do with incompatible file or files which didn’t pass </a:t>
            </a:r>
            <a:r>
              <a:rPr lang="en-US" dirty="0" smtClean="0">
                <a:latin typeface="Times New Roman"/>
                <a:ea typeface="Times New Roman"/>
                <a:cs typeface="Times New Roman"/>
                <a:sym typeface="Times New Roman"/>
              </a:rPr>
              <a:t>         the validation?</a:t>
            </a:r>
            <a:endParaRPr lang="en-US" dirty="0" smtClean="0">
              <a:sym typeface="Times New Roman"/>
            </a:endParaRPr>
          </a:p>
          <a:p>
            <a:pPr marL="0" lvl="1">
              <a:spcBef>
                <a:spcPts val="960"/>
              </a:spcBef>
              <a:buSzPts val="1440"/>
            </a:pPr>
            <a:r>
              <a:rPr lang="en-US" sz="1400" dirty="0" smtClean="0">
                <a:latin typeface="Times New Roman"/>
                <a:ea typeface="Times New Roman"/>
                <a:cs typeface="Times New Roman"/>
                <a:sym typeface="Times New Roman"/>
              </a:rPr>
              <a:t>Files </a:t>
            </a:r>
            <a:r>
              <a:rPr lang="en-US" sz="1400" dirty="0">
                <a:latin typeface="Times New Roman"/>
                <a:ea typeface="Times New Roman"/>
                <a:cs typeface="Times New Roman"/>
                <a:sym typeface="Times New Roman"/>
              </a:rPr>
              <a:t>like these are moved to the Achieve Folder and a list of these files has been </a:t>
            </a:r>
            <a:r>
              <a:rPr lang="en-US" sz="1400" dirty="0" smtClean="0">
                <a:latin typeface="Times New Roman"/>
                <a:ea typeface="Times New Roman"/>
                <a:cs typeface="Times New Roman"/>
                <a:sym typeface="Times New Roman"/>
              </a:rPr>
              <a:t>shared </a:t>
            </a:r>
            <a:r>
              <a:rPr lang="en-US" sz="1400" dirty="0">
                <a:latin typeface="Times New Roman"/>
                <a:ea typeface="Times New Roman"/>
                <a:cs typeface="Times New Roman"/>
                <a:sym typeface="Times New Roman"/>
              </a:rPr>
              <a:t>with the client and we removed the bad data folder.</a:t>
            </a:r>
            <a:endParaRPr lang="en-US" sz="1400" dirty="0"/>
          </a:p>
          <a:p>
            <a:pPr marL="0" lvl="1"/>
            <a:endParaRPr lang="en-US" sz="1600" dirty="0"/>
          </a:p>
        </p:txBody>
      </p:sp>
      <p:sp>
        <p:nvSpPr>
          <p:cNvPr id="12" name="TextBox 11"/>
          <p:cNvSpPr txBox="1"/>
          <p:nvPr/>
        </p:nvSpPr>
        <p:spPr>
          <a:xfrm>
            <a:off x="197514" y="5373216"/>
            <a:ext cx="8748972" cy="928459"/>
          </a:xfrm>
          <a:prstGeom prst="rect">
            <a:avLst/>
          </a:prstGeom>
          <a:noFill/>
        </p:spPr>
        <p:txBody>
          <a:bodyPr wrap="square" rtlCol="0">
            <a:spAutoFit/>
          </a:bodyPr>
          <a:lstStyle/>
          <a:p>
            <a:pPr lvl="0">
              <a:buSzPts val="1600"/>
            </a:pPr>
            <a:r>
              <a:rPr lang="en-US" sz="1600" dirty="0" smtClean="0">
                <a:latin typeface="Times New Roman"/>
                <a:ea typeface="Times New Roman"/>
                <a:cs typeface="Times New Roman"/>
                <a:sym typeface="Times New Roman"/>
              </a:rPr>
              <a:t>Q5) </a:t>
            </a:r>
            <a:r>
              <a:rPr lang="en-US" dirty="0" smtClean="0">
                <a:latin typeface="Times New Roman"/>
                <a:ea typeface="Times New Roman"/>
                <a:cs typeface="Times New Roman"/>
                <a:sym typeface="Times New Roman"/>
              </a:rPr>
              <a:t>How </a:t>
            </a:r>
            <a:r>
              <a:rPr lang="en-US" dirty="0">
                <a:latin typeface="Times New Roman"/>
                <a:ea typeface="Times New Roman"/>
                <a:cs typeface="Times New Roman"/>
                <a:sym typeface="Times New Roman"/>
              </a:rPr>
              <a:t>logs are managed?</a:t>
            </a:r>
            <a:endParaRPr lang="en-US" dirty="0"/>
          </a:p>
          <a:p>
            <a:pPr lvl="0">
              <a:spcBef>
                <a:spcPts val="960"/>
              </a:spcBef>
              <a:buSzPts val="1440"/>
            </a:pPr>
            <a:r>
              <a:rPr lang="en-US" sz="1400" dirty="0" smtClean="0">
                <a:latin typeface="Times New Roman"/>
                <a:ea typeface="Times New Roman"/>
                <a:cs typeface="Times New Roman"/>
                <a:sym typeface="Times New Roman"/>
              </a:rPr>
              <a:t>We </a:t>
            </a:r>
            <a:r>
              <a:rPr lang="en-US" sz="1400" dirty="0">
                <a:latin typeface="Times New Roman"/>
                <a:ea typeface="Times New Roman"/>
                <a:cs typeface="Times New Roman"/>
                <a:sym typeface="Times New Roman"/>
              </a:rPr>
              <a:t>are using different logs as per the steps that we follow in </a:t>
            </a:r>
            <a:r>
              <a:rPr lang="en-US" sz="1400" dirty="0" smtClean="0">
                <a:latin typeface="Times New Roman"/>
                <a:ea typeface="Times New Roman"/>
                <a:cs typeface="Times New Roman"/>
                <a:sym typeface="Times New Roman"/>
              </a:rPr>
              <a:t>training and prediction like model training log and prediction </a:t>
            </a:r>
            <a:r>
              <a:rPr lang="en-US" sz="1400" dirty="0">
                <a:latin typeface="Times New Roman"/>
                <a:ea typeface="Times New Roman"/>
                <a:cs typeface="Times New Roman"/>
                <a:sym typeface="Times New Roman"/>
              </a:rPr>
              <a:t>log </a:t>
            </a:r>
            <a:r>
              <a:rPr lang="en-US" sz="1400" dirty="0" smtClean="0">
                <a:latin typeface="Times New Roman"/>
                <a:ea typeface="Times New Roman"/>
                <a:cs typeface="Times New Roman"/>
                <a:sym typeface="Times New Roman"/>
              </a:rPr>
              <a:t>etc. And then sub log are inside those folder.</a:t>
            </a:r>
            <a:endParaRPr lang="en-US" sz="1400" dirty="0"/>
          </a:p>
        </p:txBody>
      </p:sp>
    </p:spTree>
    <p:extLst>
      <p:ext uri="{BB962C8B-B14F-4D97-AF65-F5344CB8AC3E}">
        <p14:creationId xmlns:p14="http://schemas.microsoft.com/office/powerpoint/2010/main" val="307576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32656"/>
            <a:ext cx="8748972" cy="2400657"/>
          </a:xfrm>
          <a:prstGeom prst="rect">
            <a:avLst/>
          </a:prstGeom>
          <a:noFill/>
        </p:spPr>
        <p:txBody>
          <a:bodyPr wrap="square" rtlCol="0">
            <a:spAutoFit/>
          </a:bodyPr>
          <a:lstStyle/>
          <a:p>
            <a:pPr lvl="0">
              <a:spcBef>
                <a:spcPts val="960"/>
              </a:spcBef>
              <a:buSzPts val="1440"/>
            </a:pPr>
            <a:r>
              <a:rPr lang="en-US" sz="1600" dirty="0">
                <a:latin typeface="Times New Roman"/>
                <a:ea typeface="Times New Roman"/>
                <a:cs typeface="Times New Roman"/>
                <a:sym typeface="Times New Roman"/>
              </a:rPr>
              <a:t>Q 6) What techniques were you using for data pre-processing</a:t>
            </a:r>
            <a:r>
              <a:rPr lang="en-US" sz="1600" dirty="0" smtClean="0">
                <a:latin typeface="Times New Roman"/>
                <a:ea typeface="Times New Roman"/>
                <a:cs typeface="Times New Roman"/>
                <a:sym typeface="Times New Roman"/>
              </a:rPr>
              <a:t>?</a:t>
            </a:r>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 Removing </a:t>
            </a:r>
            <a:r>
              <a:rPr lang="en-US" sz="1400" dirty="0">
                <a:latin typeface="Times New Roman"/>
                <a:ea typeface="Times New Roman"/>
                <a:cs typeface="Times New Roman"/>
                <a:sym typeface="Times New Roman"/>
              </a:rPr>
              <a:t>unwanted attributes</a:t>
            </a:r>
            <a:endParaRPr lang="en-US" sz="14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Visualizing  relation of independent variables with each other and output variables</a:t>
            </a:r>
            <a:endParaRPr lang="en-US" sz="14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Checking and changing Distribution of continuous values</a:t>
            </a:r>
            <a:endParaRPr lang="en-US" sz="14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Removing outliers</a:t>
            </a:r>
            <a:endParaRPr lang="en-US" sz="14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Cleaning data and imputing if null values are present. </a:t>
            </a:r>
            <a:endParaRPr lang="en-US" sz="14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Converting categorical data into numeric values</a:t>
            </a:r>
            <a:r>
              <a:rPr lang="en-US" sz="1400" dirty="0" smtClean="0">
                <a:latin typeface="Times New Roman"/>
                <a:ea typeface="Times New Roman"/>
                <a:cs typeface="Times New Roman"/>
                <a:sym typeface="Times New Roman"/>
              </a:rPr>
              <a:t>.</a:t>
            </a:r>
            <a:endParaRPr lang="en-US" sz="1400" dirty="0"/>
          </a:p>
        </p:txBody>
      </p:sp>
      <p:sp>
        <p:nvSpPr>
          <p:cNvPr id="5" name="TextBox 4"/>
          <p:cNvSpPr txBox="1"/>
          <p:nvPr/>
        </p:nvSpPr>
        <p:spPr>
          <a:xfrm>
            <a:off x="179512" y="3140968"/>
            <a:ext cx="8748972" cy="1928733"/>
          </a:xfrm>
          <a:prstGeom prst="rect">
            <a:avLst/>
          </a:prstGeom>
          <a:noFill/>
        </p:spPr>
        <p:txBody>
          <a:bodyPr wrap="square" rtlCol="0">
            <a:spAutoFit/>
          </a:bodyPr>
          <a:lstStyle/>
          <a:p>
            <a:pPr lvl="0">
              <a:buSzPts val="1440"/>
            </a:pPr>
            <a:r>
              <a:rPr lang="en-US" sz="1600" dirty="0">
                <a:latin typeface="Times New Roman"/>
                <a:ea typeface="Times New Roman"/>
                <a:cs typeface="Times New Roman"/>
                <a:sym typeface="Times New Roman"/>
              </a:rPr>
              <a:t>Q </a:t>
            </a:r>
            <a:r>
              <a:rPr lang="en-US" sz="1600" dirty="0" smtClean="0">
                <a:latin typeface="Times New Roman"/>
                <a:ea typeface="Times New Roman"/>
                <a:cs typeface="Times New Roman"/>
                <a:sym typeface="Times New Roman"/>
              </a:rPr>
              <a:t>7) </a:t>
            </a:r>
            <a:r>
              <a:rPr lang="en-US" sz="1600" dirty="0">
                <a:latin typeface="Times New Roman"/>
                <a:ea typeface="Times New Roman"/>
                <a:cs typeface="Times New Roman"/>
                <a:sym typeface="Times New Roman"/>
              </a:rPr>
              <a:t>How training was done or what models were used?</a:t>
            </a:r>
            <a:endParaRPr lang="en-US" sz="1600" dirty="0"/>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First Data validation done on raw data and then good data insertion happen in DB.</a:t>
            </a:r>
            <a:endParaRPr lang="en-US" sz="1400" dirty="0"/>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Then Data preprocessing </a:t>
            </a:r>
            <a:r>
              <a:rPr lang="en-US" sz="1400" dirty="0">
                <a:latin typeface="Times New Roman"/>
                <a:ea typeface="Times New Roman"/>
                <a:cs typeface="Times New Roman"/>
                <a:sym typeface="Times New Roman"/>
              </a:rPr>
              <a:t>done on </a:t>
            </a:r>
            <a:r>
              <a:rPr lang="en-US" sz="1400" dirty="0" smtClean="0">
                <a:latin typeface="Times New Roman"/>
                <a:ea typeface="Times New Roman"/>
                <a:cs typeface="Times New Roman"/>
                <a:sym typeface="Times New Roman"/>
              </a:rPr>
              <a:t>final CSV  file received from DB</a:t>
            </a:r>
            <a:r>
              <a:rPr lang="en-US" sz="1400" dirty="0">
                <a:latin typeface="Times New Roman"/>
                <a:ea typeface="Times New Roman"/>
                <a:cs typeface="Times New Roman"/>
                <a:sym typeface="Times New Roman"/>
              </a:rPr>
              <a:t>.</a:t>
            </a:r>
            <a:endParaRPr lang="en-US" sz="1400" dirty="0"/>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We did clustering over the data to divide it on desired cluster based on elbow method.</a:t>
            </a:r>
            <a:endParaRPr lang="en-US" sz="1400" dirty="0"/>
          </a:p>
          <a:p>
            <a:pPr marL="742950" lvl="1" indent="-285750">
              <a:spcBef>
                <a:spcPts val="960"/>
              </a:spcBef>
              <a:buSzPts val="1440"/>
              <a:buFont typeface="Arial" pitchFamily="34" charset="0"/>
              <a:buChar char="•"/>
            </a:pPr>
            <a:r>
              <a:rPr lang="en-US" sz="1400" dirty="0" smtClean="0">
                <a:latin typeface="Times New Roman"/>
                <a:cs typeface="Times New Roman"/>
                <a:sym typeface="Times New Roman"/>
              </a:rPr>
              <a:t>Various model such as Decision Tree, Random Forest and XGBoost models are trained on all clusters and based on performance, for each cluster different model is saved.</a:t>
            </a:r>
            <a:endParaRPr lang="en-US" sz="1400" dirty="0"/>
          </a:p>
        </p:txBody>
      </p:sp>
      <p:sp>
        <p:nvSpPr>
          <p:cNvPr id="7" name="TextBox 6"/>
          <p:cNvSpPr txBox="1"/>
          <p:nvPr/>
        </p:nvSpPr>
        <p:spPr>
          <a:xfrm>
            <a:off x="331912" y="5222101"/>
            <a:ext cx="8748972" cy="1585049"/>
          </a:xfrm>
          <a:prstGeom prst="rect">
            <a:avLst/>
          </a:prstGeom>
          <a:noFill/>
        </p:spPr>
        <p:txBody>
          <a:bodyPr wrap="square" rtlCol="0">
            <a:spAutoFit/>
          </a:bodyPr>
          <a:lstStyle/>
          <a:p>
            <a:pPr>
              <a:buSzPts val="1440"/>
            </a:pPr>
            <a:r>
              <a:rPr lang="en-US" sz="1600" dirty="0">
                <a:latin typeface="Times New Roman"/>
                <a:ea typeface="Times New Roman"/>
                <a:cs typeface="Times New Roman"/>
                <a:sym typeface="Times New Roman"/>
              </a:rPr>
              <a:t>Q 8</a:t>
            </a:r>
            <a:r>
              <a:rPr lang="en-US" sz="1600" dirty="0" smtClean="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How Prediction was done</a:t>
            </a:r>
            <a:r>
              <a:rPr lang="en-US" sz="1600" dirty="0" smtClean="0">
                <a:latin typeface="Times New Roman"/>
                <a:ea typeface="Times New Roman"/>
                <a:cs typeface="Times New Roman"/>
                <a:sym typeface="Times New Roman"/>
              </a:rPr>
              <a:t>?</a:t>
            </a:r>
            <a:endParaRPr lang="en-US" sz="1600" dirty="0"/>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The testing files are shared by the client .We Perform the same life cycle till the data is clustered </a:t>
            </a:r>
            <a:r>
              <a:rPr lang="en-US" sz="1400" dirty="0" smtClean="0">
                <a:latin typeface="Times New Roman"/>
                <a:ea typeface="Times New Roman"/>
                <a:cs typeface="Times New Roman"/>
                <a:sym typeface="Times New Roman"/>
              </a:rPr>
              <a:t>.</a:t>
            </a:r>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Then on the basis of cluster number model is loaded and perform prediction. In the end we get the accumulated data of predictions.</a:t>
            </a:r>
          </a:p>
          <a:p>
            <a:pPr lvl="1">
              <a:spcBef>
                <a:spcPts val="960"/>
              </a:spcBef>
              <a:buSzPts val="1440"/>
            </a:pPr>
            <a:endParaRPr lang="en-US" sz="1400" dirty="0"/>
          </a:p>
        </p:txBody>
      </p:sp>
    </p:spTree>
    <p:extLst>
      <p:ext uri="{BB962C8B-B14F-4D97-AF65-F5344CB8AC3E}">
        <p14:creationId xmlns:p14="http://schemas.microsoft.com/office/powerpoint/2010/main" val="216576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5229200"/>
            <a:ext cx="3630738"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
        <p:nvSpPr>
          <p:cNvPr id="5" name="TextBox 4"/>
          <p:cNvSpPr txBox="1"/>
          <p:nvPr/>
        </p:nvSpPr>
        <p:spPr>
          <a:xfrm>
            <a:off x="179512" y="476672"/>
            <a:ext cx="8748972" cy="1025922"/>
          </a:xfrm>
          <a:prstGeom prst="rect">
            <a:avLst/>
          </a:prstGeom>
          <a:noFill/>
        </p:spPr>
        <p:txBody>
          <a:bodyPr wrap="square" rtlCol="0">
            <a:spAutoFit/>
          </a:bodyPr>
          <a:lstStyle/>
          <a:p>
            <a:pPr>
              <a:buSzPts val="1440"/>
            </a:pPr>
            <a:r>
              <a:rPr lang="en-US" sz="1600" dirty="0">
                <a:latin typeface="Times New Roman"/>
                <a:ea typeface="Times New Roman"/>
                <a:cs typeface="Times New Roman"/>
                <a:sym typeface="Times New Roman"/>
              </a:rPr>
              <a:t>Q </a:t>
            </a:r>
            <a:r>
              <a:rPr lang="en-US" sz="1600" dirty="0" smtClean="0">
                <a:latin typeface="Times New Roman"/>
                <a:ea typeface="Times New Roman"/>
                <a:cs typeface="Times New Roman"/>
                <a:sym typeface="Times New Roman"/>
              </a:rPr>
              <a:t>9) </a:t>
            </a:r>
            <a:r>
              <a:rPr lang="en-US" sz="1600" dirty="0">
                <a:latin typeface="Times New Roman"/>
                <a:ea typeface="Times New Roman"/>
                <a:cs typeface="Times New Roman"/>
                <a:sym typeface="Times New Roman"/>
              </a:rPr>
              <a:t>What are the different stages of deployment?</a:t>
            </a:r>
          </a:p>
          <a:p>
            <a:pPr marL="742950" lvl="1" indent="-285750">
              <a:spcBef>
                <a:spcPts val="960"/>
              </a:spcBef>
              <a:buSzPts val="1440"/>
              <a:buFont typeface="Arial" pitchFamily="34" charset="0"/>
              <a:buChar char="•"/>
            </a:pPr>
            <a:r>
              <a:rPr lang="en-US" sz="1400" dirty="0">
                <a:latin typeface="Times New Roman"/>
                <a:ea typeface="Times New Roman"/>
                <a:cs typeface="Times New Roman"/>
                <a:sym typeface="Times New Roman"/>
              </a:rPr>
              <a:t>After model training and finalizing all models. We created required files for </a:t>
            </a:r>
            <a:r>
              <a:rPr lang="en-US" sz="1400" dirty="0" smtClean="0">
                <a:latin typeface="Times New Roman"/>
                <a:ea typeface="Times New Roman"/>
                <a:cs typeface="Times New Roman"/>
                <a:sym typeface="Times New Roman"/>
              </a:rPr>
              <a:t>deployment.</a:t>
            </a:r>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Finally deployed our </a:t>
            </a:r>
            <a:r>
              <a:rPr lang="en-US" sz="1400" dirty="0">
                <a:latin typeface="Times New Roman"/>
                <a:ea typeface="Times New Roman"/>
                <a:cs typeface="Times New Roman"/>
                <a:sym typeface="Times New Roman"/>
              </a:rPr>
              <a:t>model  over various cloud platforms such as Heroku and AWS.</a:t>
            </a:r>
            <a:endParaRPr lang="en-US" sz="1400" dirty="0"/>
          </a:p>
        </p:txBody>
      </p:sp>
      <p:sp>
        <p:nvSpPr>
          <p:cNvPr id="6" name="TextBox 5"/>
          <p:cNvSpPr txBox="1"/>
          <p:nvPr/>
        </p:nvSpPr>
        <p:spPr>
          <a:xfrm>
            <a:off x="189087" y="1890564"/>
            <a:ext cx="8748972" cy="1713290"/>
          </a:xfrm>
          <a:prstGeom prst="rect">
            <a:avLst/>
          </a:prstGeom>
          <a:noFill/>
        </p:spPr>
        <p:txBody>
          <a:bodyPr wrap="square" rtlCol="0">
            <a:spAutoFit/>
          </a:bodyPr>
          <a:lstStyle/>
          <a:p>
            <a:pPr>
              <a:buSzPts val="1440"/>
            </a:pPr>
            <a:r>
              <a:rPr lang="en-US" sz="1600" dirty="0">
                <a:latin typeface="Times New Roman"/>
                <a:ea typeface="Times New Roman"/>
                <a:cs typeface="Times New Roman"/>
                <a:sym typeface="Times New Roman"/>
              </a:rPr>
              <a:t>Q </a:t>
            </a:r>
            <a:r>
              <a:rPr lang="en-US" sz="1600" dirty="0" smtClean="0">
                <a:latin typeface="Times New Roman"/>
                <a:ea typeface="Times New Roman"/>
                <a:cs typeface="Times New Roman"/>
                <a:sym typeface="Times New Roman"/>
              </a:rPr>
              <a:t>10) How is the User Interface present for this project?</a:t>
            </a:r>
            <a:endParaRPr lang="en-US" sz="1600" dirty="0">
              <a:latin typeface="Times New Roman"/>
              <a:ea typeface="Times New Roman"/>
              <a:cs typeface="Times New Roman"/>
              <a:sym typeface="Times New Roman"/>
            </a:endParaRPr>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For this project I have made two types of UI.</a:t>
            </a:r>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First is for bulk prediction.</a:t>
            </a:r>
          </a:p>
          <a:p>
            <a:pPr marL="742950" lvl="1" indent="-285750">
              <a:spcBef>
                <a:spcPts val="960"/>
              </a:spcBef>
              <a:buSzPts val="1440"/>
              <a:buFont typeface="Arial" pitchFamily="34" charset="0"/>
              <a:buChar char="•"/>
            </a:pPr>
            <a:r>
              <a:rPr lang="en-US" sz="1400" dirty="0" smtClean="0">
                <a:latin typeface="Times New Roman"/>
                <a:ea typeface="Times New Roman"/>
                <a:cs typeface="Times New Roman"/>
                <a:sym typeface="Times New Roman"/>
              </a:rPr>
              <a:t>Second is for one user input prediction.</a:t>
            </a:r>
          </a:p>
          <a:p>
            <a:pPr marL="742950" lvl="1" indent="-285750">
              <a:spcBef>
                <a:spcPts val="960"/>
              </a:spcBef>
              <a:buSzPts val="1440"/>
              <a:buFont typeface="Arial" pitchFamily="34" charset="0"/>
              <a:buChar char="•"/>
            </a:pPr>
            <a:r>
              <a:rPr lang="en-US" sz="1400" dirty="0" smtClean="0">
                <a:latin typeface="Times New Roman"/>
                <a:cs typeface="Times New Roman"/>
                <a:sym typeface="Times New Roman"/>
              </a:rPr>
              <a:t>Both UI are very user friendly and easy to use.</a:t>
            </a:r>
            <a:endParaRPr lang="en-US" sz="1400" dirty="0"/>
          </a:p>
        </p:txBody>
      </p:sp>
    </p:spTree>
    <p:extLst>
      <p:ext uri="{BB962C8B-B14F-4D97-AF65-F5344CB8AC3E}">
        <p14:creationId xmlns:p14="http://schemas.microsoft.com/office/powerpoint/2010/main" val="3472473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9731" y="692696"/>
            <a:ext cx="4730655"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125388" y="1988840"/>
            <a:ext cx="8928992" cy="3323987"/>
          </a:xfrm>
          <a:prstGeom prst="rect">
            <a:avLst/>
          </a:prstGeom>
          <a:noFill/>
        </p:spPr>
        <p:txBody>
          <a:bodyPr wrap="square" rtlCol="0">
            <a:spAutoFit/>
          </a:bodyPr>
          <a:lstStyle/>
          <a:p>
            <a:endParaRPr lang="en-IN" sz="1400" dirty="0"/>
          </a:p>
          <a:p>
            <a:r>
              <a:rPr lang="en-IN" sz="1400" dirty="0"/>
              <a:t>At least a person out of ten is suffered from thyroid disease in India. The disorder of thyroid disease primarily happens in the women having the age of 17–54. The extreme stage of thyroid results in cardiovascular complications, increase in blood pressure, maximizes the cholesterol level, depression and decreased fertility. The hormones, </a:t>
            </a:r>
            <a:r>
              <a:rPr lang="en-IN" sz="1400" b="1" dirty="0"/>
              <a:t>total serum thyroxin (T4) </a:t>
            </a:r>
            <a:r>
              <a:rPr lang="en-IN" sz="1400" dirty="0"/>
              <a:t>and </a:t>
            </a:r>
            <a:r>
              <a:rPr lang="en-IN" sz="1400" b="1" dirty="0"/>
              <a:t>total serum triiodothyronine (T3) </a:t>
            </a:r>
            <a:r>
              <a:rPr lang="en-IN" sz="1400" dirty="0"/>
              <a:t>are the two active thyroid hormones produced by the thyroid gland to control the metabolism of body. For the functioning of each cell and each tissue and organ in a right way, in overall energy yield and regulation and to generate proteins in the ordnance of body temperature, these hormones are necessary . </a:t>
            </a:r>
            <a:endParaRPr lang="en-IN" sz="1400" dirty="0" smtClean="0"/>
          </a:p>
          <a:p>
            <a:endParaRPr lang="en-IN" sz="1400" dirty="0"/>
          </a:p>
          <a:p>
            <a:r>
              <a:rPr lang="en-IN" sz="1400" b="1" dirty="0" smtClean="0"/>
              <a:t>Hyperthyroidism</a:t>
            </a:r>
            <a:r>
              <a:rPr lang="en-IN" sz="1400" dirty="0" smtClean="0"/>
              <a:t> and </a:t>
            </a:r>
            <a:r>
              <a:rPr lang="en-IN" sz="1400" b="1" dirty="0" smtClean="0"/>
              <a:t>Hypothyroidism</a:t>
            </a:r>
            <a:r>
              <a:rPr lang="en-IN" sz="1400" dirty="0" smtClean="0"/>
              <a:t> are the most two common diseases caused by irregular function of thyroid gland. Thyroid disorder can speed up or slow down the metabolism of the body. In the world of rising new technology and innovation, health care industry is advancing with the role of Artificial Intelligence. Machine learning algorithms can help to early detection of the disease and to improve the quality of the life. This study demonstrates the how different classification algorithms can forecasts the presence of the disease. Different classification algorithms such as Logistic regression, Random Forest, Decision Tree, Naïve Bayes, Support Vector Machine, XG Boost, KNN  have been tested and compared to predict the better outcome of the model</a:t>
            </a:r>
            <a:r>
              <a:rPr lang="en-IN" sz="1400" dirty="0"/>
              <a:t>.</a:t>
            </a:r>
            <a:endParaRPr lang="en-IN" sz="1600" dirty="0"/>
          </a:p>
        </p:txBody>
      </p:sp>
      <p:sp>
        <p:nvSpPr>
          <p:cNvPr id="5" name="TextBox 4"/>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02409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620" y="692696"/>
            <a:ext cx="3242875"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OBJECTIVE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1547664" y="2564904"/>
            <a:ext cx="6624736" cy="1200329"/>
          </a:xfrm>
          <a:prstGeom prst="rect">
            <a:avLst/>
          </a:prstGeom>
          <a:noFill/>
        </p:spPr>
        <p:txBody>
          <a:bodyPr wrap="square" rtlCol="0">
            <a:spAutoFit/>
          </a:bodyPr>
          <a:lstStyle/>
          <a:p>
            <a:r>
              <a:rPr lang="en-IN" sz="1400" dirty="0" smtClean="0"/>
              <a:t>The main goal of this project is to predict the risk of hyperthyroid and hypothyroid based on various factors of individuals. Thyroid disease is a common cause of medical diagnosis and prediction, with an on set that is difficult to fore cast in medical research. It will play a decisive role in order to early detection, accurate identification of the disease and helps the doctors to make proper decisions and better treatment</a:t>
            </a:r>
            <a:r>
              <a:rPr lang="en-IN" sz="1600" dirty="0"/>
              <a:t>.</a:t>
            </a:r>
          </a:p>
        </p:txBody>
      </p:sp>
      <p:sp>
        <p:nvSpPr>
          <p:cNvPr id="4" name="TextBox 3"/>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481508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3732" y="692696"/>
            <a:ext cx="4542654"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ARCHITECTURE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7344816" cy="4783422"/>
          </a:xfrm>
          <a:prstGeom prst="rect">
            <a:avLst/>
          </a:prstGeom>
        </p:spPr>
      </p:pic>
      <p:sp>
        <p:nvSpPr>
          <p:cNvPr id="4" name="TextBox 3"/>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923107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2906" y="692696"/>
            <a:ext cx="2844305"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DATASET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Oval 3"/>
          <p:cNvSpPr/>
          <p:nvPr/>
        </p:nvSpPr>
        <p:spPr>
          <a:xfrm>
            <a:off x="3118150" y="3707371"/>
            <a:ext cx="2706588" cy="180459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Thyroid Disease   Detection</a:t>
            </a:r>
            <a:endParaRPr lang="en-IN" sz="1600" b="1" dirty="0"/>
          </a:p>
        </p:txBody>
      </p:sp>
      <p:sp>
        <p:nvSpPr>
          <p:cNvPr id="6" name="Rectangle 5"/>
          <p:cNvSpPr/>
          <p:nvPr/>
        </p:nvSpPr>
        <p:spPr>
          <a:xfrm>
            <a:off x="233661" y="6433181"/>
            <a:ext cx="204418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810014" y="3974997"/>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808351" y="3358074"/>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832562" y="2762482"/>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821921" y="2094692"/>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SSS</a:t>
            </a:r>
            <a:endParaRPr lang="en-IN" dirty="0"/>
          </a:p>
        </p:txBody>
      </p:sp>
      <p:sp>
        <p:nvSpPr>
          <p:cNvPr id="12" name="Rectangle 11"/>
          <p:cNvSpPr/>
          <p:nvPr/>
        </p:nvSpPr>
        <p:spPr>
          <a:xfrm>
            <a:off x="233661" y="2104728"/>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247638" y="5229200"/>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61617" y="2746612"/>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56234" y="3392996"/>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256234" y="4005064"/>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33661" y="4617876"/>
            <a:ext cx="204418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808584" y="2095436"/>
            <a:ext cx="576064" cy="338554"/>
          </a:xfrm>
          <a:prstGeom prst="rect">
            <a:avLst/>
          </a:prstGeom>
          <a:noFill/>
        </p:spPr>
        <p:txBody>
          <a:bodyPr wrap="square" rtlCol="0">
            <a:spAutoFit/>
          </a:bodyPr>
          <a:lstStyle/>
          <a:p>
            <a:r>
              <a:rPr lang="en-IN" sz="1600" dirty="0" smtClean="0"/>
              <a:t>Age</a:t>
            </a:r>
            <a:endParaRPr lang="en-IN" sz="1600" dirty="0"/>
          </a:p>
        </p:txBody>
      </p:sp>
      <p:sp>
        <p:nvSpPr>
          <p:cNvPr id="19" name="TextBox 18"/>
          <p:cNvSpPr txBox="1"/>
          <p:nvPr/>
        </p:nvSpPr>
        <p:spPr>
          <a:xfrm>
            <a:off x="7542001" y="2094395"/>
            <a:ext cx="576064" cy="338554"/>
          </a:xfrm>
          <a:prstGeom prst="rect">
            <a:avLst/>
          </a:prstGeom>
          <a:noFill/>
        </p:spPr>
        <p:txBody>
          <a:bodyPr wrap="square" rtlCol="0">
            <a:spAutoFit/>
          </a:bodyPr>
          <a:lstStyle/>
          <a:p>
            <a:r>
              <a:rPr lang="en-IN" sz="1600" dirty="0" smtClean="0"/>
              <a:t>Sex</a:t>
            </a:r>
            <a:endParaRPr lang="en-IN" sz="1600" dirty="0"/>
          </a:p>
        </p:txBody>
      </p:sp>
      <p:sp>
        <p:nvSpPr>
          <p:cNvPr id="20" name="TextBox 19"/>
          <p:cNvSpPr txBox="1"/>
          <p:nvPr/>
        </p:nvSpPr>
        <p:spPr>
          <a:xfrm>
            <a:off x="683568" y="2783968"/>
            <a:ext cx="1692471" cy="338554"/>
          </a:xfrm>
          <a:prstGeom prst="rect">
            <a:avLst/>
          </a:prstGeom>
          <a:noFill/>
        </p:spPr>
        <p:txBody>
          <a:bodyPr wrap="square" rtlCol="0">
            <a:spAutoFit/>
          </a:bodyPr>
          <a:lstStyle/>
          <a:p>
            <a:r>
              <a:rPr lang="en-IN" sz="1600" dirty="0" smtClean="0"/>
              <a:t>TSH Level</a:t>
            </a:r>
            <a:endParaRPr lang="en-IN" sz="1600" dirty="0"/>
          </a:p>
        </p:txBody>
      </p:sp>
      <p:sp>
        <p:nvSpPr>
          <p:cNvPr id="21" name="TextBox 20"/>
          <p:cNvSpPr txBox="1"/>
          <p:nvPr/>
        </p:nvSpPr>
        <p:spPr>
          <a:xfrm>
            <a:off x="6900242" y="2773225"/>
            <a:ext cx="2167830" cy="338554"/>
          </a:xfrm>
          <a:prstGeom prst="rect">
            <a:avLst/>
          </a:prstGeom>
          <a:noFill/>
        </p:spPr>
        <p:txBody>
          <a:bodyPr wrap="square" rtlCol="0">
            <a:spAutoFit/>
          </a:bodyPr>
          <a:lstStyle/>
          <a:p>
            <a:r>
              <a:rPr lang="en-IN" sz="1600" dirty="0" smtClean="0"/>
              <a:t>Total Thyroxine(TT4)</a:t>
            </a:r>
            <a:endParaRPr lang="en-IN" sz="1600" dirty="0"/>
          </a:p>
        </p:txBody>
      </p:sp>
      <p:sp>
        <p:nvSpPr>
          <p:cNvPr id="22" name="TextBox 21"/>
          <p:cNvSpPr txBox="1"/>
          <p:nvPr/>
        </p:nvSpPr>
        <p:spPr>
          <a:xfrm>
            <a:off x="187277" y="3368817"/>
            <a:ext cx="2326827" cy="338554"/>
          </a:xfrm>
          <a:prstGeom prst="rect">
            <a:avLst/>
          </a:prstGeom>
          <a:noFill/>
        </p:spPr>
        <p:txBody>
          <a:bodyPr wrap="square" rtlCol="0">
            <a:spAutoFit/>
          </a:bodyPr>
          <a:lstStyle/>
          <a:p>
            <a:r>
              <a:rPr lang="en-IN" sz="1600" dirty="0" smtClean="0"/>
              <a:t>  Free Thyroxine Index</a:t>
            </a:r>
            <a:endParaRPr lang="en-IN" sz="1600" dirty="0"/>
          </a:p>
        </p:txBody>
      </p:sp>
      <p:sp>
        <p:nvSpPr>
          <p:cNvPr id="23" name="TextBox 22"/>
          <p:cNvSpPr txBox="1"/>
          <p:nvPr/>
        </p:nvSpPr>
        <p:spPr>
          <a:xfrm>
            <a:off x="6809102" y="3403739"/>
            <a:ext cx="2258219" cy="338554"/>
          </a:xfrm>
          <a:prstGeom prst="rect">
            <a:avLst/>
          </a:prstGeom>
          <a:noFill/>
        </p:spPr>
        <p:txBody>
          <a:bodyPr wrap="square" rtlCol="0">
            <a:spAutoFit/>
          </a:bodyPr>
          <a:lstStyle/>
          <a:p>
            <a:r>
              <a:rPr lang="en-IN" sz="1600" dirty="0" smtClean="0"/>
              <a:t>  Thyroxine Medication</a:t>
            </a:r>
            <a:endParaRPr lang="en-IN" dirty="0"/>
          </a:p>
        </p:txBody>
      </p:sp>
      <p:sp>
        <p:nvSpPr>
          <p:cNvPr id="24" name="TextBox 23"/>
          <p:cNvSpPr txBox="1"/>
          <p:nvPr/>
        </p:nvSpPr>
        <p:spPr>
          <a:xfrm>
            <a:off x="203526" y="4023556"/>
            <a:ext cx="2389313" cy="338554"/>
          </a:xfrm>
          <a:prstGeom prst="rect">
            <a:avLst/>
          </a:prstGeom>
          <a:noFill/>
        </p:spPr>
        <p:txBody>
          <a:bodyPr wrap="square" rtlCol="0">
            <a:spAutoFit/>
          </a:bodyPr>
          <a:lstStyle/>
          <a:p>
            <a:r>
              <a:rPr lang="en-IN" sz="1600" dirty="0" smtClean="0"/>
              <a:t>AntiThyroid Medication</a:t>
            </a:r>
            <a:endParaRPr lang="en-IN" sz="1600" dirty="0"/>
          </a:p>
        </p:txBody>
      </p:sp>
      <p:sp>
        <p:nvSpPr>
          <p:cNvPr id="25" name="TextBox 24"/>
          <p:cNvSpPr txBox="1"/>
          <p:nvPr/>
        </p:nvSpPr>
        <p:spPr>
          <a:xfrm>
            <a:off x="7344307" y="3987441"/>
            <a:ext cx="1080120" cy="338554"/>
          </a:xfrm>
          <a:prstGeom prst="rect">
            <a:avLst/>
          </a:prstGeom>
          <a:noFill/>
        </p:spPr>
        <p:txBody>
          <a:bodyPr wrap="square" rtlCol="0">
            <a:spAutoFit/>
          </a:bodyPr>
          <a:lstStyle/>
          <a:p>
            <a:r>
              <a:rPr lang="en-IN" sz="1600" dirty="0" smtClean="0"/>
              <a:t>Goitre Test</a:t>
            </a:r>
            <a:endParaRPr lang="en-IN" sz="1600" dirty="0"/>
          </a:p>
        </p:txBody>
      </p:sp>
      <p:sp>
        <p:nvSpPr>
          <p:cNvPr id="26" name="TextBox 25"/>
          <p:cNvSpPr txBox="1"/>
          <p:nvPr/>
        </p:nvSpPr>
        <p:spPr>
          <a:xfrm>
            <a:off x="472592" y="4615859"/>
            <a:ext cx="1566317" cy="338554"/>
          </a:xfrm>
          <a:prstGeom prst="rect">
            <a:avLst/>
          </a:prstGeom>
          <a:noFill/>
        </p:spPr>
        <p:txBody>
          <a:bodyPr wrap="square" rtlCol="0">
            <a:spAutoFit/>
          </a:bodyPr>
          <a:lstStyle/>
          <a:p>
            <a:r>
              <a:rPr lang="en-IN" sz="1600" dirty="0" smtClean="0"/>
              <a:t>Hypopituitary</a:t>
            </a:r>
            <a:endParaRPr lang="en-IN" sz="1600" dirty="0"/>
          </a:p>
        </p:txBody>
      </p:sp>
      <p:sp>
        <p:nvSpPr>
          <p:cNvPr id="27" name="TextBox 26"/>
          <p:cNvSpPr txBox="1"/>
          <p:nvPr/>
        </p:nvSpPr>
        <p:spPr>
          <a:xfrm>
            <a:off x="220295" y="6485444"/>
            <a:ext cx="2307110" cy="307777"/>
          </a:xfrm>
          <a:prstGeom prst="rect">
            <a:avLst/>
          </a:prstGeom>
          <a:noFill/>
        </p:spPr>
        <p:txBody>
          <a:bodyPr wrap="square" rtlCol="0">
            <a:spAutoFit/>
          </a:bodyPr>
          <a:lstStyle/>
          <a:p>
            <a:r>
              <a:rPr lang="en-IN" sz="1400" dirty="0" smtClean="0"/>
              <a:t> Psychological Symptoms</a:t>
            </a:r>
            <a:endParaRPr lang="en-IN" sz="1400" dirty="0"/>
          </a:p>
        </p:txBody>
      </p:sp>
      <p:sp>
        <p:nvSpPr>
          <p:cNvPr id="28" name="TextBox 27"/>
          <p:cNvSpPr txBox="1"/>
          <p:nvPr/>
        </p:nvSpPr>
        <p:spPr>
          <a:xfrm>
            <a:off x="422955" y="5250636"/>
            <a:ext cx="1950454" cy="338554"/>
          </a:xfrm>
          <a:prstGeom prst="rect">
            <a:avLst/>
          </a:prstGeom>
          <a:noFill/>
        </p:spPr>
        <p:txBody>
          <a:bodyPr wrap="square" rtlCol="0">
            <a:spAutoFit/>
          </a:bodyPr>
          <a:lstStyle/>
          <a:p>
            <a:r>
              <a:rPr lang="en-IN" sz="1600" dirty="0" smtClean="0"/>
              <a:t>T3 Level Measure</a:t>
            </a:r>
            <a:endParaRPr lang="en-IN" sz="1600" dirty="0"/>
          </a:p>
        </p:txBody>
      </p:sp>
      <p:sp>
        <p:nvSpPr>
          <p:cNvPr id="29" name="Rectangle 28"/>
          <p:cNvSpPr/>
          <p:nvPr/>
        </p:nvSpPr>
        <p:spPr>
          <a:xfrm>
            <a:off x="247639" y="5867325"/>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6862500" y="5848726"/>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6821920" y="5183723"/>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98463" y="5886325"/>
            <a:ext cx="1731765" cy="338554"/>
          </a:xfrm>
          <a:prstGeom prst="rect">
            <a:avLst/>
          </a:prstGeom>
          <a:noFill/>
        </p:spPr>
        <p:txBody>
          <a:bodyPr wrap="square" rtlCol="0">
            <a:spAutoFit/>
          </a:bodyPr>
          <a:lstStyle/>
          <a:p>
            <a:r>
              <a:rPr lang="en-IN" sz="1600" dirty="0" smtClean="0"/>
              <a:t>T4 Level Measure</a:t>
            </a:r>
            <a:endParaRPr lang="en-IN" sz="1600" dirty="0"/>
          </a:p>
        </p:txBody>
      </p:sp>
      <p:sp>
        <p:nvSpPr>
          <p:cNvPr id="34" name="Rectangle 33"/>
          <p:cNvSpPr/>
          <p:nvPr/>
        </p:nvSpPr>
        <p:spPr>
          <a:xfrm>
            <a:off x="6808351" y="4574025"/>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6846512" y="6448569"/>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7276403" y="4576729"/>
            <a:ext cx="1080120" cy="338554"/>
          </a:xfrm>
          <a:prstGeom prst="rect">
            <a:avLst/>
          </a:prstGeom>
          <a:noFill/>
        </p:spPr>
        <p:txBody>
          <a:bodyPr wrap="square" rtlCol="0">
            <a:spAutoFit/>
          </a:bodyPr>
          <a:lstStyle/>
          <a:p>
            <a:r>
              <a:rPr lang="en-IN" sz="1600" dirty="0" smtClean="0"/>
              <a:t>Iodine Test</a:t>
            </a:r>
            <a:endParaRPr lang="en-IN" sz="1600" dirty="0"/>
          </a:p>
        </p:txBody>
      </p:sp>
      <p:sp>
        <p:nvSpPr>
          <p:cNvPr id="37" name="TextBox 36"/>
          <p:cNvSpPr txBox="1"/>
          <p:nvPr/>
        </p:nvSpPr>
        <p:spPr>
          <a:xfrm>
            <a:off x="7199181" y="5193223"/>
            <a:ext cx="1261703" cy="338554"/>
          </a:xfrm>
          <a:prstGeom prst="rect">
            <a:avLst/>
          </a:prstGeom>
          <a:noFill/>
        </p:spPr>
        <p:txBody>
          <a:bodyPr wrap="square" rtlCol="0">
            <a:spAutoFit/>
          </a:bodyPr>
          <a:lstStyle/>
          <a:p>
            <a:r>
              <a:rPr lang="en-IN" sz="1600" dirty="0" smtClean="0"/>
              <a:t>Lithium Test</a:t>
            </a:r>
            <a:endParaRPr lang="en-IN" sz="1600" dirty="0"/>
          </a:p>
        </p:txBody>
      </p:sp>
      <p:sp>
        <p:nvSpPr>
          <p:cNvPr id="38" name="TextBox 37"/>
          <p:cNvSpPr txBox="1"/>
          <p:nvPr/>
        </p:nvSpPr>
        <p:spPr>
          <a:xfrm>
            <a:off x="7172329" y="5867826"/>
            <a:ext cx="1396566" cy="338554"/>
          </a:xfrm>
          <a:prstGeom prst="rect">
            <a:avLst/>
          </a:prstGeom>
          <a:noFill/>
        </p:spPr>
        <p:txBody>
          <a:bodyPr wrap="square" rtlCol="0">
            <a:spAutoFit/>
          </a:bodyPr>
          <a:lstStyle/>
          <a:p>
            <a:r>
              <a:rPr lang="en-IN" sz="1600" dirty="0" smtClean="0"/>
              <a:t>Tumour Test</a:t>
            </a:r>
            <a:endParaRPr lang="en-IN" sz="1600" dirty="0"/>
          </a:p>
        </p:txBody>
      </p:sp>
      <p:sp>
        <p:nvSpPr>
          <p:cNvPr id="39" name="TextBox 38"/>
          <p:cNvSpPr txBox="1"/>
          <p:nvPr/>
        </p:nvSpPr>
        <p:spPr>
          <a:xfrm>
            <a:off x="6862500" y="6470055"/>
            <a:ext cx="1720714" cy="338554"/>
          </a:xfrm>
          <a:prstGeom prst="rect">
            <a:avLst/>
          </a:prstGeom>
          <a:noFill/>
        </p:spPr>
        <p:txBody>
          <a:bodyPr wrap="square" rtlCol="0">
            <a:spAutoFit/>
          </a:bodyPr>
          <a:lstStyle/>
          <a:p>
            <a:r>
              <a:rPr lang="en-IN" sz="1600" dirty="0" smtClean="0"/>
              <a:t>   TBG Blood Test</a:t>
            </a:r>
            <a:endParaRPr lang="en-IN" sz="1600" dirty="0"/>
          </a:p>
        </p:txBody>
      </p:sp>
      <p:cxnSp>
        <p:nvCxnSpPr>
          <p:cNvPr id="40" name="Straight Arrow Connector 39"/>
          <p:cNvCxnSpPr>
            <a:stCxn id="12" idx="3"/>
            <a:endCxn id="4" idx="1"/>
          </p:cNvCxnSpPr>
          <p:nvPr/>
        </p:nvCxnSpPr>
        <p:spPr>
          <a:xfrm>
            <a:off x="2249885" y="2284748"/>
            <a:ext cx="1264636" cy="1686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 idx="7"/>
            <a:endCxn id="11" idx="1"/>
          </p:cNvCxnSpPr>
          <p:nvPr/>
        </p:nvCxnSpPr>
        <p:spPr>
          <a:xfrm flipV="1">
            <a:off x="5428367" y="2274712"/>
            <a:ext cx="1393554" cy="1696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 idx="5"/>
            <a:endCxn id="35" idx="1"/>
          </p:cNvCxnSpPr>
          <p:nvPr/>
        </p:nvCxnSpPr>
        <p:spPr>
          <a:xfrm>
            <a:off x="5428367" y="5247693"/>
            <a:ext cx="1418145" cy="13808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 idx="3"/>
          </p:cNvCxnSpPr>
          <p:nvPr/>
        </p:nvCxnSpPr>
        <p:spPr>
          <a:xfrm flipH="1">
            <a:off x="2277841" y="5247693"/>
            <a:ext cx="1236680" cy="1391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97142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37661443"/>
              </p:ext>
            </p:extLst>
          </p:nvPr>
        </p:nvGraphicFramePr>
        <p:xfrm>
          <a:off x="1403648"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691680" y="692696"/>
            <a:ext cx="5744906"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Data Analysis Steps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70819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700808"/>
            <a:ext cx="7632848" cy="3969149"/>
          </a:xfrm>
          <a:prstGeom prst="rect">
            <a:avLst/>
          </a:prstGeom>
        </p:spPr>
      </p:pic>
      <p:sp>
        <p:nvSpPr>
          <p:cNvPr id="8" name="TextBox 7"/>
          <p:cNvSpPr txBox="1"/>
          <p:nvPr/>
        </p:nvSpPr>
        <p:spPr>
          <a:xfrm>
            <a:off x="1691680" y="404664"/>
            <a:ext cx="5040560" cy="1015663"/>
          </a:xfrm>
          <a:prstGeom prst="rect">
            <a:avLst/>
          </a:prstGeom>
          <a:noFill/>
        </p:spPr>
        <p:txBody>
          <a:bodyPr wrap="square" rtlCol="0">
            <a:spAutoFit/>
          </a:bodyPr>
          <a:lstStyle/>
          <a:p>
            <a:pPr algn="ctr"/>
            <a:r>
              <a:rPr lang="en-IN" sz="2000" b="1" dirty="0"/>
              <a:t>MODEL TRAINING</a:t>
            </a:r>
          </a:p>
          <a:p>
            <a:pPr algn="ctr"/>
            <a:r>
              <a:rPr lang="en-IN" sz="2000" b="1" dirty="0"/>
              <a:t>AND VALIDATION</a:t>
            </a:r>
          </a:p>
          <a:p>
            <a:pPr algn="ctr"/>
            <a:r>
              <a:rPr lang="en-IN" sz="2000" b="1" dirty="0"/>
              <a:t>WORKFLOW</a:t>
            </a:r>
          </a:p>
        </p:txBody>
      </p:sp>
      <p:sp>
        <p:nvSpPr>
          <p:cNvPr id="9" name="TextBox 8"/>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4087449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1411" y="404664"/>
            <a:ext cx="5040560" cy="1015663"/>
          </a:xfrm>
          <a:prstGeom prst="rect">
            <a:avLst/>
          </a:prstGeom>
          <a:noFill/>
        </p:spPr>
        <p:txBody>
          <a:bodyPr wrap="square" rtlCol="0">
            <a:spAutoFit/>
          </a:bodyPr>
          <a:lstStyle/>
          <a:p>
            <a:pPr algn="ctr"/>
            <a:r>
              <a:rPr lang="en-IN" sz="2000" b="1" dirty="0"/>
              <a:t>MODEL TRAINING</a:t>
            </a:r>
          </a:p>
          <a:p>
            <a:pPr algn="ctr"/>
            <a:r>
              <a:rPr lang="en-IN" sz="2000" b="1" dirty="0"/>
              <a:t>AND VALIDATION</a:t>
            </a:r>
          </a:p>
          <a:p>
            <a:pPr algn="ctr"/>
            <a:r>
              <a:rPr lang="en-IN" sz="2000" b="1" dirty="0"/>
              <a:t>WORKFLOW</a:t>
            </a:r>
          </a:p>
        </p:txBody>
      </p:sp>
      <p:sp>
        <p:nvSpPr>
          <p:cNvPr id="3" name="TextBox 2"/>
          <p:cNvSpPr txBox="1"/>
          <p:nvPr/>
        </p:nvSpPr>
        <p:spPr>
          <a:xfrm>
            <a:off x="305322" y="2060848"/>
            <a:ext cx="8458794" cy="1384995"/>
          </a:xfrm>
          <a:prstGeom prst="rect">
            <a:avLst/>
          </a:prstGeom>
          <a:noFill/>
        </p:spPr>
        <p:txBody>
          <a:bodyPr wrap="square" rtlCol="0">
            <a:spAutoFit/>
          </a:bodyPr>
          <a:lstStyle/>
          <a:p>
            <a:r>
              <a:rPr lang="en-IN" dirty="0" smtClean="0"/>
              <a:t>Data Collection</a:t>
            </a:r>
          </a:p>
          <a:p>
            <a:endParaRPr lang="en-IN" dirty="0" smtClean="0"/>
          </a:p>
          <a:p>
            <a:pPr marL="285750" indent="-285750">
              <a:buFont typeface="Arial" panose="020B0604020202020204" pitchFamily="34" charset="0"/>
              <a:buChar char="•"/>
            </a:pPr>
            <a:r>
              <a:rPr lang="en-IN" sz="1600" dirty="0" smtClean="0"/>
              <a:t>Thyroid Disease Data Set from UCI Machine Learning Repository</a:t>
            </a:r>
          </a:p>
          <a:p>
            <a:pPr marL="285750" indent="-285750">
              <a:buFont typeface="Arial" panose="020B0604020202020204" pitchFamily="34" charset="0"/>
              <a:buChar char="•"/>
            </a:pPr>
            <a:r>
              <a:rPr lang="en-IN" sz="1600" dirty="0" smtClean="0"/>
              <a:t>For Data Set: </a:t>
            </a:r>
            <a:r>
              <a:rPr lang="en-IN" sz="1600" u="sng" dirty="0" smtClean="0">
                <a:solidFill>
                  <a:schemeClr val="accent1"/>
                </a:solidFill>
                <a:hlinkClick r:id="rId2"/>
              </a:rPr>
              <a:t>https</a:t>
            </a:r>
            <a:r>
              <a:rPr lang="en-IN" sz="1600" u="sng" dirty="0">
                <a:solidFill>
                  <a:schemeClr val="accent1"/>
                </a:solidFill>
                <a:hlinkClick r:id="rId2"/>
              </a:rPr>
              <a:t>://archive.ics.uci.edu/ml/datasets/thyroid+disease </a:t>
            </a:r>
            <a:endParaRPr lang="en-IN" sz="1600" u="sng" dirty="0">
              <a:solidFill>
                <a:schemeClr val="accent1"/>
              </a:solidFill>
            </a:endParaRPr>
          </a:p>
          <a:p>
            <a:endParaRPr lang="en-IN" sz="1600" dirty="0"/>
          </a:p>
        </p:txBody>
      </p:sp>
      <p:sp>
        <p:nvSpPr>
          <p:cNvPr id="4" name="TextBox 3"/>
          <p:cNvSpPr txBox="1"/>
          <p:nvPr/>
        </p:nvSpPr>
        <p:spPr>
          <a:xfrm>
            <a:off x="395536" y="3717032"/>
            <a:ext cx="8458794" cy="2092881"/>
          </a:xfrm>
          <a:prstGeom prst="rect">
            <a:avLst/>
          </a:prstGeom>
          <a:noFill/>
        </p:spPr>
        <p:txBody>
          <a:bodyPr wrap="square" rtlCol="0">
            <a:spAutoFit/>
          </a:bodyPr>
          <a:lstStyle/>
          <a:p>
            <a:r>
              <a:rPr lang="en-IN" dirty="0" smtClean="0"/>
              <a:t>Data Pre-Processing</a:t>
            </a:r>
          </a:p>
          <a:p>
            <a:endParaRPr lang="en-IN" sz="1600" dirty="0" smtClean="0"/>
          </a:p>
          <a:p>
            <a:pPr marL="285750" indent="-285750">
              <a:buFont typeface="Arial" panose="020B0604020202020204" pitchFamily="34" charset="0"/>
              <a:buChar char="•"/>
            </a:pPr>
            <a:r>
              <a:rPr lang="en-IN" sz="1600" dirty="0" smtClean="0"/>
              <a:t>Missing </a:t>
            </a:r>
            <a:r>
              <a:rPr lang="en-IN" sz="1600" dirty="0"/>
              <a:t>values handling by Simple imputation </a:t>
            </a:r>
            <a:r>
              <a:rPr lang="en-IN" sz="1600" dirty="0" smtClean="0"/>
              <a:t>(Used KNN Imputer)</a:t>
            </a:r>
            <a:endParaRPr lang="en-IN" sz="1600" dirty="0"/>
          </a:p>
          <a:p>
            <a:pPr marL="285750" indent="-285750">
              <a:buFont typeface="Arial" panose="020B0604020202020204" pitchFamily="34" charset="0"/>
              <a:buChar char="•"/>
            </a:pPr>
            <a:r>
              <a:rPr lang="en-IN" sz="1600" dirty="0" smtClean="0"/>
              <a:t>Outliers</a:t>
            </a:r>
            <a:r>
              <a:rPr lang="en-IN" sz="1600" dirty="0"/>
              <a:t>' detection and removal by boxplot and percentile methods</a:t>
            </a:r>
          </a:p>
          <a:p>
            <a:pPr marL="285750" indent="-285750">
              <a:buFont typeface="Arial" panose="020B0604020202020204" pitchFamily="34" charset="0"/>
              <a:buChar char="•"/>
            </a:pPr>
            <a:r>
              <a:rPr lang="en-IN" sz="1600" dirty="0" smtClean="0"/>
              <a:t>Categorical </a:t>
            </a:r>
            <a:r>
              <a:rPr lang="en-IN" sz="1600" dirty="0"/>
              <a:t>features handling by ordinal encoding and label encoding</a:t>
            </a:r>
          </a:p>
          <a:p>
            <a:pPr marL="285750" indent="-285750">
              <a:buFont typeface="Arial" panose="020B0604020202020204" pitchFamily="34" charset="0"/>
              <a:buChar char="•"/>
            </a:pPr>
            <a:r>
              <a:rPr lang="en-IN" sz="1600" dirty="0" smtClean="0"/>
              <a:t>Feature </a:t>
            </a:r>
            <a:r>
              <a:rPr lang="en-IN" sz="1600" dirty="0"/>
              <a:t>scaling done by Standard Scalar method</a:t>
            </a:r>
          </a:p>
          <a:p>
            <a:pPr marL="285750" indent="-285750">
              <a:buFont typeface="Arial" panose="020B0604020202020204" pitchFamily="34" charset="0"/>
              <a:buChar char="•"/>
            </a:pPr>
            <a:r>
              <a:rPr lang="en-IN" sz="1600" dirty="0" smtClean="0"/>
              <a:t>Imbalanced </a:t>
            </a:r>
            <a:r>
              <a:rPr lang="en-IN" sz="1600" dirty="0"/>
              <a:t>dataset handled by SMOTE -Over sampling </a:t>
            </a:r>
            <a:endParaRPr lang="en-IN" sz="1600" dirty="0" smtClean="0"/>
          </a:p>
          <a:p>
            <a:pPr marL="285750" indent="-285750">
              <a:buFont typeface="Arial" panose="020B0604020202020204" pitchFamily="34" charset="0"/>
              <a:buChar char="•"/>
            </a:pPr>
            <a:r>
              <a:rPr lang="en-IN" sz="1600" dirty="0" smtClean="0"/>
              <a:t>Drop unnecessary columns</a:t>
            </a:r>
            <a:endParaRPr lang="en-IN" sz="1600" dirty="0"/>
          </a:p>
        </p:txBody>
      </p:sp>
      <p:sp>
        <p:nvSpPr>
          <p:cNvPr id="5" name="TextBox 4"/>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88098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459" y="2132856"/>
            <a:ext cx="8458794" cy="2369880"/>
          </a:xfrm>
          <a:prstGeom prst="rect">
            <a:avLst/>
          </a:prstGeom>
          <a:noFill/>
        </p:spPr>
        <p:txBody>
          <a:bodyPr wrap="square" rtlCol="0">
            <a:spAutoFit/>
          </a:bodyPr>
          <a:lstStyle/>
          <a:p>
            <a:r>
              <a:rPr lang="en-IN" dirty="0" smtClean="0"/>
              <a:t>Model Creation and Evaluation</a:t>
            </a:r>
          </a:p>
          <a:p>
            <a:endParaRPr lang="en-IN" dirty="0"/>
          </a:p>
          <a:p>
            <a:pPr marL="285750" indent="-285750">
              <a:buFont typeface="Arial" panose="020B0604020202020204" pitchFamily="34" charset="0"/>
              <a:buChar char="•"/>
            </a:pPr>
            <a:r>
              <a:rPr lang="en-IN" sz="1600" dirty="0"/>
              <a:t>Various classification algorithms like </a:t>
            </a:r>
            <a:r>
              <a:rPr lang="en-IN" sz="1600" dirty="0" smtClean="0"/>
              <a:t>Random Forest, XG Boost, KNN </a:t>
            </a:r>
            <a:r>
              <a:rPr lang="en-IN" sz="1600" dirty="0"/>
              <a:t> </a:t>
            </a:r>
            <a:r>
              <a:rPr lang="en-IN" sz="1600" dirty="0" smtClean="0"/>
              <a:t>etc tested</a:t>
            </a:r>
            <a:r>
              <a:rPr lang="en-IN" sz="1600" dirty="0"/>
              <a:t>.</a:t>
            </a:r>
          </a:p>
          <a:p>
            <a:pPr marL="285750" indent="-285750">
              <a:buFont typeface="Arial" panose="020B0604020202020204" pitchFamily="34" charset="0"/>
              <a:buChar char="•"/>
            </a:pPr>
            <a:r>
              <a:rPr lang="en-IN" sz="1600" dirty="0" smtClean="0"/>
              <a:t>Random </a:t>
            </a:r>
            <a:r>
              <a:rPr lang="en-IN" sz="1600" dirty="0"/>
              <a:t>Forest</a:t>
            </a:r>
            <a:r>
              <a:rPr lang="en-IN" sz="1600" dirty="0" smtClean="0"/>
              <a:t>, </a:t>
            </a:r>
            <a:r>
              <a:rPr lang="en-IN" sz="1600" dirty="0" err="1" smtClean="0"/>
              <a:t>XGBoost</a:t>
            </a:r>
            <a:r>
              <a:rPr lang="en-IN" sz="1600" dirty="0" smtClean="0"/>
              <a:t> </a:t>
            </a:r>
            <a:r>
              <a:rPr lang="en-IN" sz="1600" dirty="0"/>
              <a:t>and </a:t>
            </a:r>
            <a:r>
              <a:rPr lang="en-IN" sz="1600" dirty="0" smtClean="0"/>
              <a:t>KNN all </a:t>
            </a:r>
            <a:r>
              <a:rPr lang="en-IN" sz="1600" dirty="0"/>
              <a:t>were given better results. </a:t>
            </a:r>
            <a:r>
              <a:rPr lang="en-IN" sz="1600" dirty="0" smtClean="0"/>
              <a:t>XG Boost </a:t>
            </a:r>
            <a:r>
              <a:rPr lang="en-IN" sz="1600" dirty="0"/>
              <a:t>was chosen for the final model training and testing.</a:t>
            </a:r>
          </a:p>
          <a:p>
            <a:pPr marL="285750" indent="-285750">
              <a:buFont typeface="Arial" panose="020B0604020202020204" pitchFamily="34" charset="0"/>
              <a:buChar char="•"/>
            </a:pPr>
            <a:r>
              <a:rPr lang="en-IN" sz="1600" dirty="0" smtClean="0"/>
              <a:t>Hyper </a:t>
            </a:r>
            <a:r>
              <a:rPr lang="en-IN" sz="1600" dirty="0"/>
              <a:t>parameter tuning was performed.</a:t>
            </a:r>
          </a:p>
          <a:p>
            <a:pPr marL="285750" indent="-285750">
              <a:buFont typeface="Arial" panose="020B0604020202020204" pitchFamily="34" charset="0"/>
              <a:buChar char="•"/>
            </a:pPr>
            <a:r>
              <a:rPr lang="en-IN" sz="1600" dirty="0" smtClean="0"/>
              <a:t>Model </a:t>
            </a:r>
            <a:r>
              <a:rPr lang="en-IN" sz="1600" dirty="0"/>
              <a:t>performance evaluated based on accuracy, confusion matrix, classification report.</a:t>
            </a:r>
          </a:p>
          <a:p>
            <a:pPr marL="285750" indent="-285750">
              <a:buFont typeface="Arial" panose="020B0604020202020204" pitchFamily="34" charset="0"/>
              <a:buChar char="•"/>
            </a:pPr>
            <a:endParaRPr lang="en-IN" sz="1600" dirty="0" smtClean="0"/>
          </a:p>
          <a:p>
            <a:endParaRPr lang="en-IN" sz="1600" dirty="0" smtClean="0"/>
          </a:p>
        </p:txBody>
      </p:sp>
      <p:sp>
        <p:nvSpPr>
          <p:cNvPr id="3" name="TextBox 2"/>
          <p:cNvSpPr txBox="1"/>
          <p:nvPr/>
        </p:nvSpPr>
        <p:spPr>
          <a:xfrm>
            <a:off x="1681411" y="260648"/>
            <a:ext cx="5040560" cy="1015663"/>
          </a:xfrm>
          <a:prstGeom prst="rect">
            <a:avLst/>
          </a:prstGeom>
          <a:noFill/>
        </p:spPr>
        <p:txBody>
          <a:bodyPr wrap="square" rtlCol="0">
            <a:spAutoFit/>
          </a:bodyPr>
          <a:lstStyle/>
          <a:p>
            <a:pPr algn="ctr"/>
            <a:r>
              <a:rPr lang="en-IN" sz="2000" b="1" dirty="0"/>
              <a:t>MODEL TRAINING</a:t>
            </a:r>
          </a:p>
          <a:p>
            <a:pPr algn="ctr"/>
            <a:r>
              <a:rPr lang="en-IN" sz="2000" b="1" dirty="0"/>
              <a:t>AND VALIDATION</a:t>
            </a:r>
          </a:p>
          <a:p>
            <a:pPr algn="ctr"/>
            <a:r>
              <a:rPr lang="en-IN" sz="2000" b="1" dirty="0"/>
              <a:t>WORKFLOW</a:t>
            </a:r>
          </a:p>
        </p:txBody>
      </p:sp>
      <p:sp>
        <p:nvSpPr>
          <p:cNvPr id="4" name="TextBox 3"/>
          <p:cNvSpPr txBox="1"/>
          <p:nvPr/>
        </p:nvSpPr>
        <p:spPr>
          <a:xfrm>
            <a:off x="0" y="0"/>
            <a:ext cx="3528392" cy="261610"/>
          </a:xfrm>
          <a:prstGeom prst="rect">
            <a:avLst/>
          </a:prstGeom>
          <a:noFill/>
        </p:spPr>
        <p:txBody>
          <a:bodyPr wrap="square" rtlCol="0">
            <a:spAutoFit/>
          </a:bodyPr>
          <a:lstStyle/>
          <a:p>
            <a:r>
              <a:rPr lang="en-IN" sz="1050" dirty="0" smtClean="0"/>
              <a:t>DPR: Thyroid Disease Detection</a:t>
            </a:r>
            <a:endParaRPr lang="en-IN" sz="1050" dirty="0"/>
          </a:p>
        </p:txBody>
      </p:sp>
    </p:spTree>
    <p:extLst>
      <p:ext uri="{BB962C8B-B14F-4D97-AF65-F5344CB8AC3E}">
        <p14:creationId xmlns:p14="http://schemas.microsoft.com/office/powerpoint/2010/main" val="134950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1229</Words>
  <Application>Microsoft Office PowerPoint</Application>
  <PresentationFormat>On-screen Show (4:3)</PresentationFormat>
  <Paragraphs>142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29</cp:revision>
  <dcterms:created xsi:type="dcterms:W3CDTF">2021-09-21T08:17:51Z</dcterms:created>
  <dcterms:modified xsi:type="dcterms:W3CDTF">2021-10-11T05:48:15Z</dcterms:modified>
</cp:coreProperties>
</file>