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7556500" cy="10693400"/>
  <p:notesSz cx="7556500" cy="10693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02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5013" cy="5349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79900" y="0"/>
            <a:ext cx="3275013" cy="534988"/>
          </a:xfrm>
          <a:prstGeom prst="rect">
            <a:avLst/>
          </a:prstGeom>
        </p:spPr>
        <p:txBody>
          <a:bodyPr vert="horz" lIns="91440" tIns="45720" rIns="91440" bIns="45720" rtlCol="0"/>
          <a:lstStyle>
            <a:lvl1pPr algn="r">
              <a:defRPr sz="1200"/>
            </a:lvl1pPr>
          </a:lstStyle>
          <a:p>
            <a:fld id="{996E8214-F8ED-46B0-B5FF-EA854DE7D521}" type="datetimeFigureOut">
              <a:rPr lang="en-IN" smtClean="0"/>
              <a:t>13-10-2021</a:t>
            </a:fld>
            <a:endParaRPr lang="en-IN"/>
          </a:p>
        </p:txBody>
      </p:sp>
      <p:sp>
        <p:nvSpPr>
          <p:cNvPr id="4" name="Slide Image Placeholder 3"/>
          <p:cNvSpPr>
            <a:spLocks noGrp="1" noRot="1" noChangeAspect="1"/>
          </p:cNvSpPr>
          <p:nvPr>
            <p:ph type="sldImg" idx="2"/>
          </p:nvPr>
        </p:nvSpPr>
        <p:spPr>
          <a:xfrm>
            <a:off x="2360613" y="801688"/>
            <a:ext cx="2835275" cy="40100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080000"/>
            <a:ext cx="6045200" cy="481171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10156825"/>
            <a:ext cx="3275013" cy="534988"/>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279900" y="10156825"/>
            <a:ext cx="3275013" cy="534988"/>
          </a:xfrm>
          <a:prstGeom prst="rect">
            <a:avLst/>
          </a:prstGeom>
        </p:spPr>
        <p:txBody>
          <a:bodyPr vert="horz" lIns="91440" tIns="45720" rIns="91440" bIns="45720" rtlCol="0" anchor="b"/>
          <a:lstStyle>
            <a:lvl1pPr algn="r">
              <a:defRPr sz="1200"/>
            </a:lvl1pPr>
          </a:lstStyle>
          <a:p>
            <a:fld id="{F9858925-5856-45AD-9839-41B68B5FEBAE}" type="slidenum">
              <a:rPr lang="en-IN" smtClean="0"/>
              <a:t>‹#›</a:t>
            </a:fld>
            <a:endParaRPr lang="en-IN"/>
          </a:p>
        </p:txBody>
      </p:sp>
    </p:spTree>
    <p:extLst>
      <p:ext uri="{BB962C8B-B14F-4D97-AF65-F5344CB8AC3E}">
        <p14:creationId xmlns:p14="http://schemas.microsoft.com/office/powerpoint/2010/main" val="348755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9858925-5856-45AD-9839-41B68B5FEBAE}" type="slidenum">
              <a:rPr lang="en-IN" smtClean="0"/>
              <a:t>1</a:t>
            </a:fld>
            <a:endParaRPr lang="en-IN"/>
          </a:p>
        </p:txBody>
      </p:sp>
    </p:spTree>
    <p:extLst>
      <p:ext uri="{BB962C8B-B14F-4D97-AF65-F5344CB8AC3E}">
        <p14:creationId xmlns:p14="http://schemas.microsoft.com/office/powerpoint/2010/main" val="2032478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224561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4427" y="5988304"/>
            <a:ext cx="5293995" cy="2673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10/13/2021</a:t>
            </a:fld>
            <a:endParaRPr lang="en-US"/>
          </a:p>
        </p:txBody>
      </p:sp>
      <p:sp>
        <p:nvSpPr>
          <p:cNvPr id="6" name="Holder 6"/>
          <p:cNvSpPr>
            <a:spLocks noGrp="1"/>
          </p:cNvSpPr>
          <p:nvPr>
            <p:ph type="sldNum" sz="quarter" idx="7"/>
          </p:nvPr>
        </p:nvSpPr>
        <p:spPr/>
        <p:txBody>
          <a:bodyPr lIns="0" tIns="0" rIns="0" bIns="0"/>
          <a:lstStyle>
            <a:lvl1pPr>
              <a:defRPr sz="1100" b="0" i="0">
                <a:solidFill>
                  <a:schemeClr val="tx1"/>
                </a:solidFill>
                <a:latin typeface="Calibri"/>
                <a:cs typeface="Calibri"/>
              </a:defRPr>
            </a:lvl1pPr>
          </a:lstStyle>
          <a:p>
            <a:pPr marL="12700">
              <a:lnSpc>
                <a:spcPts val="1150"/>
              </a:lnSpc>
            </a:pPr>
            <a:r>
              <a:rPr dirty="0"/>
              <a:t>Page</a:t>
            </a:r>
            <a:r>
              <a:rPr spc="-25" dirty="0"/>
              <a:t> </a:t>
            </a:r>
            <a:r>
              <a:rPr dirty="0"/>
              <a:t>|</a:t>
            </a:r>
            <a:r>
              <a:rPr spc="-40" dirty="0"/>
              <a:t> </a:t>
            </a: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6426453" y="9756343"/>
            <a:ext cx="294640" cy="317500"/>
          </a:xfrm>
          <a:custGeom>
            <a:avLst/>
            <a:gdLst/>
            <a:ahLst/>
            <a:cxnLst/>
            <a:rect l="l" t="t" r="r" b="b"/>
            <a:pathLst>
              <a:path w="294640" h="317500">
                <a:moveTo>
                  <a:pt x="294131" y="0"/>
                </a:moveTo>
                <a:lnTo>
                  <a:pt x="0" y="0"/>
                </a:lnTo>
                <a:lnTo>
                  <a:pt x="0" y="316991"/>
                </a:lnTo>
                <a:lnTo>
                  <a:pt x="294131" y="316991"/>
                </a:lnTo>
                <a:lnTo>
                  <a:pt x="294131" y="0"/>
                </a:lnTo>
                <a:close/>
              </a:path>
            </a:pathLst>
          </a:custGeom>
          <a:solidFill>
            <a:srgbClr val="EC7C30"/>
          </a:solidFill>
        </p:spPr>
        <p:txBody>
          <a:bodyPr wrap="square" lIns="0" tIns="0" rIns="0" bIns="0" rtlCol="0"/>
          <a:lstStyle/>
          <a:p>
            <a:endParaRPr/>
          </a:p>
        </p:txBody>
      </p:sp>
      <p:sp>
        <p:nvSpPr>
          <p:cNvPr id="17" name="bg object 17"/>
          <p:cNvSpPr/>
          <p:nvPr/>
        </p:nvSpPr>
        <p:spPr>
          <a:xfrm>
            <a:off x="0" y="371474"/>
            <a:ext cx="914400" cy="170815"/>
          </a:xfrm>
          <a:custGeom>
            <a:avLst/>
            <a:gdLst/>
            <a:ahLst/>
            <a:cxnLst/>
            <a:rect l="l" t="t" r="r" b="b"/>
            <a:pathLst>
              <a:path w="914400" h="170815">
                <a:moveTo>
                  <a:pt x="914400" y="0"/>
                </a:moveTo>
                <a:lnTo>
                  <a:pt x="0" y="0"/>
                </a:lnTo>
                <a:lnTo>
                  <a:pt x="0" y="170815"/>
                </a:lnTo>
                <a:lnTo>
                  <a:pt x="914400" y="170815"/>
                </a:lnTo>
                <a:lnTo>
                  <a:pt x="914400" y="0"/>
                </a:lnTo>
                <a:close/>
              </a:path>
            </a:pathLst>
          </a:custGeom>
          <a:solidFill>
            <a:srgbClr val="A8D08D"/>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8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10/13/2021</a:t>
            </a:fld>
            <a:endParaRPr lang="en-US"/>
          </a:p>
        </p:txBody>
      </p:sp>
      <p:sp>
        <p:nvSpPr>
          <p:cNvPr id="6" name="Holder 6"/>
          <p:cNvSpPr>
            <a:spLocks noGrp="1"/>
          </p:cNvSpPr>
          <p:nvPr>
            <p:ph type="sldNum" sz="quarter" idx="7"/>
          </p:nvPr>
        </p:nvSpPr>
        <p:spPr/>
        <p:txBody>
          <a:bodyPr lIns="0" tIns="0" rIns="0" bIns="0"/>
          <a:lstStyle>
            <a:lvl1pPr>
              <a:defRPr sz="1100" b="0" i="0">
                <a:solidFill>
                  <a:schemeClr val="tx1"/>
                </a:solidFill>
                <a:latin typeface="Calibri"/>
                <a:cs typeface="Calibri"/>
              </a:defRPr>
            </a:lvl1pPr>
          </a:lstStyle>
          <a:p>
            <a:pPr marL="12700">
              <a:lnSpc>
                <a:spcPts val="1150"/>
              </a:lnSpc>
            </a:pPr>
            <a:r>
              <a:rPr dirty="0"/>
              <a:t>Page</a:t>
            </a:r>
            <a:r>
              <a:rPr spc="-25" dirty="0"/>
              <a:t> </a:t>
            </a:r>
            <a:r>
              <a:rPr dirty="0"/>
              <a:t>|</a:t>
            </a:r>
            <a:r>
              <a:rPr spc="-40" dirty="0"/>
              <a:t> </a:t>
            </a: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chemeClr val="tx1"/>
                </a:solidFill>
                <a:latin typeface="Calibri"/>
                <a:cs typeface="Calibri"/>
              </a:defRPr>
            </a:lvl1pPr>
          </a:lstStyle>
          <a:p>
            <a:endParaRPr/>
          </a:p>
        </p:txBody>
      </p:sp>
      <p:sp>
        <p:nvSpPr>
          <p:cNvPr id="3" name="Holder 3"/>
          <p:cNvSpPr>
            <a:spLocks noGrp="1"/>
          </p:cNvSpPr>
          <p:nvPr>
            <p:ph sz="half" idx="2"/>
          </p:nvPr>
        </p:nvSpPr>
        <p:spPr>
          <a:xfrm>
            <a:off x="378142" y="2459482"/>
            <a:ext cx="3289839"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4867" y="2459482"/>
            <a:ext cx="3289839" cy="70576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10/13/2021</a:t>
            </a:fld>
            <a:endParaRPr lang="en-US"/>
          </a:p>
        </p:txBody>
      </p:sp>
      <p:sp>
        <p:nvSpPr>
          <p:cNvPr id="7" name="Holder 7"/>
          <p:cNvSpPr>
            <a:spLocks noGrp="1"/>
          </p:cNvSpPr>
          <p:nvPr>
            <p:ph type="sldNum" sz="quarter" idx="7"/>
          </p:nvPr>
        </p:nvSpPr>
        <p:spPr/>
        <p:txBody>
          <a:bodyPr lIns="0" tIns="0" rIns="0" bIns="0"/>
          <a:lstStyle>
            <a:lvl1pPr>
              <a:defRPr sz="1100" b="0" i="0">
                <a:solidFill>
                  <a:schemeClr val="tx1"/>
                </a:solidFill>
                <a:latin typeface="Calibri"/>
                <a:cs typeface="Calibri"/>
              </a:defRPr>
            </a:lvl1pPr>
          </a:lstStyle>
          <a:p>
            <a:pPr marL="12700">
              <a:lnSpc>
                <a:spcPts val="1150"/>
              </a:lnSpc>
            </a:pPr>
            <a:r>
              <a:rPr dirty="0"/>
              <a:t>Page</a:t>
            </a:r>
            <a:r>
              <a:rPr spc="-25" dirty="0"/>
              <a:t> </a:t>
            </a:r>
            <a:r>
              <a:rPr dirty="0"/>
              <a:t>|</a:t>
            </a:r>
            <a:r>
              <a:rPr spc="-40" dirty="0"/>
              <a:t> </a:t>
            </a: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10/13/2021</a:t>
            </a:fld>
            <a:endParaRPr lang="en-US"/>
          </a:p>
        </p:txBody>
      </p:sp>
      <p:sp>
        <p:nvSpPr>
          <p:cNvPr id="5" name="Holder 5"/>
          <p:cNvSpPr>
            <a:spLocks noGrp="1"/>
          </p:cNvSpPr>
          <p:nvPr>
            <p:ph type="sldNum" sz="quarter" idx="7"/>
          </p:nvPr>
        </p:nvSpPr>
        <p:spPr/>
        <p:txBody>
          <a:bodyPr lIns="0" tIns="0" rIns="0" bIns="0"/>
          <a:lstStyle>
            <a:lvl1pPr>
              <a:defRPr sz="1100" b="0" i="0">
                <a:solidFill>
                  <a:schemeClr val="tx1"/>
                </a:solidFill>
                <a:latin typeface="Calibri"/>
                <a:cs typeface="Calibri"/>
              </a:defRPr>
            </a:lvl1pPr>
          </a:lstStyle>
          <a:p>
            <a:pPr marL="12700">
              <a:lnSpc>
                <a:spcPts val="1150"/>
              </a:lnSpc>
            </a:pPr>
            <a:r>
              <a:rPr dirty="0"/>
              <a:t>Page</a:t>
            </a:r>
            <a:r>
              <a:rPr spc="-25" dirty="0"/>
              <a:t> </a:t>
            </a:r>
            <a:r>
              <a:rPr dirty="0"/>
              <a:t>|</a:t>
            </a:r>
            <a:r>
              <a:rPr spc="-40" dirty="0"/>
              <a:t> </a:t>
            </a: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10/13/2021</a:t>
            </a:fld>
            <a:endParaRPr lang="en-US"/>
          </a:p>
        </p:txBody>
      </p:sp>
      <p:sp>
        <p:nvSpPr>
          <p:cNvPr id="4" name="Holder 4"/>
          <p:cNvSpPr>
            <a:spLocks noGrp="1"/>
          </p:cNvSpPr>
          <p:nvPr>
            <p:ph type="sldNum" sz="quarter" idx="7"/>
          </p:nvPr>
        </p:nvSpPr>
        <p:spPr/>
        <p:txBody>
          <a:bodyPr lIns="0" tIns="0" rIns="0" bIns="0"/>
          <a:lstStyle>
            <a:lvl1pPr>
              <a:defRPr sz="1100" b="0" i="0">
                <a:solidFill>
                  <a:schemeClr val="tx1"/>
                </a:solidFill>
                <a:latin typeface="Calibri"/>
                <a:cs typeface="Calibri"/>
              </a:defRPr>
            </a:lvl1pPr>
          </a:lstStyle>
          <a:p>
            <a:pPr marL="12700">
              <a:lnSpc>
                <a:spcPts val="1150"/>
              </a:lnSpc>
            </a:pPr>
            <a:r>
              <a:rPr dirty="0"/>
              <a:t>Page</a:t>
            </a:r>
            <a:r>
              <a:rPr spc="-25" dirty="0"/>
              <a:t> </a:t>
            </a:r>
            <a:r>
              <a:rPr dirty="0"/>
              <a:t>|</a:t>
            </a:r>
            <a:r>
              <a:rPr spc="-40" dirty="0"/>
              <a:t> </a:t>
            </a: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371474"/>
            <a:ext cx="914400" cy="170815"/>
          </a:xfrm>
          <a:custGeom>
            <a:avLst/>
            <a:gdLst/>
            <a:ahLst/>
            <a:cxnLst/>
            <a:rect l="l" t="t" r="r" b="b"/>
            <a:pathLst>
              <a:path w="914400" h="170815">
                <a:moveTo>
                  <a:pt x="914400" y="0"/>
                </a:moveTo>
                <a:lnTo>
                  <a:pt x="0" y="0"/>
                </a:lnTo>
                <a:lnTo>
                  <a:pt x="0" y="170815"/>
                </a:lnTo>
                <a:lnTo>
                  <a:pt x="914400" y="170815"/>
                </a:lnTo>
                <a:lnTo>
                  <a:pt x="914400" y="0"/>
                </a:lnTo>
                <a:close/>
              </a:path>
            </a:pathLst>
          </a:custGeom>
          <a:solidFill>
            <a:srgbClr val="A8D08D"/>
          </a:solidFill>
        </p:spPr>
        <p:txBody>
          <a:bodyPr wrap="square" lIns="0" tIns="0" rIns="0" bIns="0" rtlCol="0"/>
          <a:lstStyle/>
          <a:p>
            <a:endParaRPr/>
          </a:p>
        </p:txBody>
      </p:sp>
      <p:sp>
        <p:nvSpPr>
          <p:cNvPr id="2" name="Holder 2"/>
          <p:cNvSpPr>
            <a:spLocks noGrp="1"/>
          </p:cNvSpPr>
          <p:nvPr>
            <p:ph type="title"/>
          </p:nvPr>
        </p:nvSpPr>
        <p:spPr>
          <a:xfrm>
            <a:off x="902004" y="3255390"/>
            <a:ext cx="5758840" cy="756920"/>
          </a:xfrm>
          <a:prstGeom prst="rect">
            <a:avLst/>
          </a:prstGeom>
        </p:spPr>
        <p:txBody>
          <a:bodyPr wrap="square" lIns="0" tIns="0" rIns="0" bIns="0">
            <a:spAutoFit/>
          </a:bodyPr>
          <a:lstStyle>
            <a:lvl1pPr>
              <a:defRPr sz="4800" b="0" i="0">
                <a:solidFill>
                  <a:schemeClr val="tx1"/>
                </a:solidFill>
                <a:latin typeface="Calibri"/>
                <a:cs typeface="Calibri"/>
              </a:defRPr>
            </a:lvl1pPr>
          </a:lstStyle>
          <a:p>
            <a:endParaRPr/>
          </a:p>
        </p:txBody>
      </p:sp>
      <p:sp>
        <p:nvSpPr>
          <p:cNvPr id="3" name="Holder 3"/>
          <p:cNvSpPr>
            <a:spLocks noGrp="1"/>
          </p:cNvSpPr>
          <p:nvPr>
            <p:ph type="body" idx="1"/>
          </p:nvPr>
        </p:nvSpPr>
        <p:spPr>
          <a:xfrm>
            <a:off x="378142" y="2459482"/>
            <a:ext cx="6806565"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71369" y="9944862"/>
            <a:ext cx="2420112"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8142" y="9944862"/>
            <a:ext cx="173945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10/13/2021</a:t>
            </a:fld>
            <a:endParaRPr lang="en-US"/>
          </a:p>
        </p:txBody>
      </p:sp>
      <p:sp>
        <p:nvSpPr>
          <p:cNvPr id="6" name="Holder 6"/>
          <p:cNvSpPr>
            <a:spLocks noGrp="1"/>
          </p:cNvSpPr>
          <p:nvPr>
            <p:ph type="sldNum" sz="quarter" idx="7"/>
          </p:nvPr>
        </p:nvSpPr>
        <p:spPr>
          <a:xfrm>
            <a:off x="902004" y="9917379"/>
            <a:ext cx="537210" cy="165734"/>
          </a:xfrm>
          <a:prstGeom prst="rect">
            <a:avLst/>
          </a:prstGeom>
        </p:spPr>
        <p:txBody>
          <a:bodyPr wrap="square" lIns="0" tIns="0" rIns="0" bIns="0">
            <a:spAutoFit/>
          </a:bodyPr>
          <a:lstStyle>
            <a:lvl1pPr>
              <a:defRPr sz="1100" b="0" i="0">
                <a:solidFill>
                  <a:schemeClr val="tx1"/>
                </a:solidFill>
                <a:latin typeface="Calibri"/>
                <a:cs typeface="Calibri"/>
              </a:defRPr>
            </a:lvl1pPr>
          </a:lstStyle>
          <a:p>
            <a:pPr marL="12700">
              <a:lnSpc>
                <a:spcPts val="1150"/>
              </a:lnSpc>
            </a:pPr>
            <a:r>
              <a:rPr dirty="0"/>
              <a:t>Page</a:t>
            </a:r>
            <a:r>
              <a:rPr spc="-25" dirty="0"/>
              <a:t> </a:t>
            </a:r>
            <a:r>
              <a:rPr dirty="0"/>
              <a:t>|</a:t>
            </a:r>
            <a:r>
              <a:rPr spc="-40" dirty="0"/>
              <a:t> </a:t>
            </a: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78255" y="351535"/>
            <a:ext cx="57785" cy="193675"/>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FFFFFF"/>
                </a:solidFill>
                <a:latin typeface="Calibri"/>
                <a:cs typeface="Calibri"/>
              </a:rPr>
              <a:t>i</a:t>
            </a:r>
            <a:endParaRPr sz="1100">
              <a:latin typeface="Calibri"/>
              <a:cs typeface="Calibri"/>
            </a:endParaRPr>
          </a:p>
        </p:txBody>
      </p:sp>
      <p:sp>
        <p:nvSpPr>
          <p:cNvPr id="3" name="object 3"/>
          <p:cNvSpPr txBox="1"/>
          <p:nvPr/>
        </p:nvSpPr>
        <p:spPr>
          <a:xfrm>
            <a:off x="50227" y="144779"/>
            <a:ext cx="1449705" cy="193675"/>
          </a:xfrm>
          <a:prstGeom prst="rect">
            <a:avLst/>
          </a:prstGeom>
        </p:spPr>
        <p:txBody>
          <a:bodyPr vert="horz" wrap="square" lIns="0" tIns="12700" rIns="0" bIns="0" rtlCol="0">
            <a:spAutoFit/>
          </a:bodyPr>
          <a:lstStyle/>
          <a:p>
            <a:pPr marL="12700">
              <a:lnSpc>
                <a:spcPct val="100000"/>
              </a:lnSpc>
              <a:spcBef>
                <a:spcPts val="100"/>
              </a:spcBef>
            </a:pPr>
            <a:r>
              <a:rPr sz="1100" dirty="0">
                <a:latin typeface="Calibri"/>
                <a:cs typeface="Calibri"/>
              </a:rPr>
              <a:t>LOW</a:t>
            </a:r>
            <a:r>
              <a:rPr sz="1100" spc="-25" dirty="0">
                <a:latin typeface="Calibri"/>
                <a:cs typeface="Calibri"/>
              </a:rPr>
              <a:t> </a:t>
            </a:r>
            <a:r>
              <a:rPr sz="1100" spc="-5" dirty="0">
                <a:latin typeface="Calibri"/>
                <a:cs typeface="Calibri"/>
              </a:rPr>
              <a:t>LEVEL</a:t>
            </a:r>
            <a:r>
              <a:rPr sz="1100" spc="-20" dirty="0">
                <a:latin typeface="Calibri"/>
                <a:cs typeface="Calibri"/>
              </a:rPr>
              <a:t> </a:t>
            </a:r>
            <a:r>
              <a:rPr sz="1100" spc="-5" dirty="0">
                <a:latin typeface="Calibri"/>
                <a:cs typeface="Calibri"/>
              </a:rPr>
              <a:t>DESIGN</a:t>
            </a:r>
            <a:r>
              <a:rPr sz="1100" spc="-15" dirty="0">
                <a:latin typeface="Calibri"/>
                <a:cs typeface="Calibri"/>
              </a:rPr>
              <a:t> </a:t>
            </a:r>
            <a:r>
              <a:rPr sz="1100" spc="-5" dirty="0">
                <a:latin typeface="Calibri"/>
                <a:cs typeface="Calibri"/>
              </a:rPr>
              <a:t>(LLD)</a:t>
            </a:r>
            <a:endParaRPr sz="1100" dirty="0">
              <a:latin typeface="Calibri"/>
              <a:cs typeface="Calibri"/>
            </a:endParaRPr>
          </a:p>
        </p:txBody>
      </p:sp>
      <p:sp>
        <p:nvSpPr>
          <p:cNvPr id="5" name="object 5"/>
          <p:cNvSpPr txBox="1">
            <a:spLocks noGrp="1"/>
          </p:cNvSpPr>
          <p:nvPr>
            <p:ph type="title"/>
          </p:nvPr>
        </p:nvSpPr>
        <p:spPr>
          <a:xfrm>
            <a:off x="902004" y="3255390"/>
            <a:ext cx="4251960" cy="756920"/>
          </a:xfrm>
          <a:prstGeom prst="rect">
            <a:avLst/>
          </a:prstGeom>
        </p:spPr>
        <p:txBody>
          <a:bodyPr vert="horz" wrap="square" lIns="0" tIns="12700" rIns="0" bIns="0" rtlCol="0">
            <a:spAutoFit/>
          </a:bodyPr>
          <a:lstStyle/>
          <a:p>
            <a:pPr marL="12700">
              <a:lnSpc>
                <a:spcPct val="100000"/>
              </a:lnSpc>
              <a:spcBef>
                <a:spcPts val="100"/>
              </a:spcBef>
            </a:pPr>
            <a:r>
              <a:rPr spc="-5" dirty="0"/>
              <a:t>Low</a:t>
            </a:r>
            <a:r>
              <a:rPr spc="-50" dirty="0"/>
              <a:t> </a:t>
            </a:r>
            <a:r>
              <a:rPr spc="-5" dirty="0"/>
              <a:t>Level</a:t>
            </a:r>
            <a:r>
              <a:rPr spc="-45" dirty="0"/>
              <a:t> </a:t>
            </a:r>
            <a:r>
              <a:rPr spc="-5" dirty="0"/>
              <a:t>Design</a:t>
            </a:r>
          </a:p>
        </p:txBody>
      </p:sp>
      <p:sp>
        <p:nvSpPr>
          <p:cNvPr id="6" name="object 6"/>
          <p:cNvSpPr txBox="1"/>
          <p:nvPr/>
        </p:nvSpPr>
        <p:spPr>
          <a:xfrm>
            <a:off x="902004" y="4178934"/>
            <a:ext cx="2876246" cy="258404"/>
          </a:xfrm>
          <a:prstGeom prst="rect">
            <a:avLst/>
          </a:prstGeom>
        </p:spPr>
        <p:txBody>
          <a:bodyPr vert="horz" wrap="square" lIns="0" tIns="12065" rIns="0" bIns="0" rtlCol="0">
            <a:spAutoFit/>
          </a:bodyPr>
          <a:lstStyle/>
          <a:p>
            <a:pPr marL="12700">
              <a:lnSpc>
                <a:spcPct val="100000"/>
              </a:lnSpc>
              <a:spcBef>
                <a:spcPts val="95"/>
              </a:spcBef>
            </a:pPr>
            <a:r>
              <a:rPr lang="en-IN" sz="1600" spc="-10" dirty="0" smtClean="0">
                <a:solidFill>
                  <a:srgbClr val="5A5A5A"/>
                </a:solidFill>
                <a:latin typeface="Calibri"/>
                <a:cs typeface="Calibri"/>
              </a:rPr>
              <a:t>Thyroid Disease Detection </a:t>
            </a:r>
            <a:r>
              <a:rPr sz="1600" spc="-10" dirty="0" smtClean="0">
                <a:solidFill>
                  <a:srgbClr val="5A5A5A"/>
                </a:solidFill>
                <a:latin typeface="Calibri"/>
                <a:cs typeface="Calibri"/>
              </a:rPr>
              <a:t>System</a:t>
            </a:r>
            <a:endParaRPr sz="1600" dirty="0">
              <a:latin typeface="Calibri"/>
              <a:cs typeface="Calibri"/>
            </a:endParaRPr>
          </a:p>
        </p:txBody>
      </p:sp>
      <p:graphicFrame>
        <p:nvGraphicFramePr>
          <p:cNvPr id="10" name="Table 9"/>
          <p:cNvGraphicFramePr>
            <a:graphicFrameLocks noGrp="1"/>
          </p:cNvGraphicFramePr>
          <p:nvPr>
            <p:extLst>
              <p:ext uri="{D42A27DB-BD31-4B8C-83A1-F6EECF244321}">
                <p14:modId xmlns:p14="http://schemas.microsoft.com/office/powerpoint/2010/main" val="2026231858"/>
              </p:ext>
            </p:extLst>
          </p:nvPr>
        </p:nvGraphicFramePr>
        <p:xfrm>
          <a:off x="917879" y="5732780"/>
          <a:ext cx="5037668" cy="1097280"/>
        </p:xfrm>
        <a:graphic>
          <a:graphicData uri="http://schemas.openxmlformats.org/drawingml/2006/table">
            <a:tbl>
              <a:tblPr firstRow="1" bandRow="1">
                <a:tableStyleId>{5C22544A-7EE6-4342-B048-85BDC9FD1C3A}</a:tableStyleId>
              </a:tblPr>
              <a:tblGrid>
                <a:gridCol w="2518834"/>
                <a:gridCol w="2518834"/>
              </a:tblGrid>
              <a:tr h="264628">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4628">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304">
                <a:tc>
                  <a:txBody>
                    <a:bodyPr/>
                    <a:lstStyle/>
                    <a:p>
                      <a:pPr marL="0" marR="0" indent="0" algn="r" defTabSz="914400" eaLnBrk="1" fontAlgn="auto" latinLnBrk="0" hangingPunct="1">
                        <a:lnSpc>
                          <a:spcPct val="100000"/>
                        </a:lnSpc>
                        <a:spcBef>
                          <a:spcPts val="0"/>
                        </a:spcBef>
                        <a:spcAft>
                          <a:spcPts val="0"/>
                        </a:spcAft>
                        <a:buClrTx/>
                        <a:buSzTx/>
                        <a:buFontTx/>
                        <a:buNone/>
                        <a:tabLst/>
                        <a:defRPr/>
                      </a:pPr>
                      <a:endParaRPr lang="en-IN" sz="18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1" name="TextBox 10"/>
          <p:cNvSpPr txBox="1"/>
          <p:nvPr/>
        </p:nvSpPr>
        <p:spPr>
          <a:xfrm>
            <a:off x="1544243" y="5774094"/>
            <a:ext cx="1905000" cy="307777"/>
          </a:xfrm>
          <a:prstGeom prst="rect">
            <a:avLst/>
          </a:prstGeom>
          <a:noFill/>
        </p:spPr>
        <p:txBody>
          <a:bodyPr wrap="square" rtlCol="0">
            <a:spAutoFit/>
          </a:bodyPr>
          <a:lstStyle/>
          <a:p>
            <a:pPr algn="r"/>
            <a:r>
              <a:rPr lang="en-IN" sz="1400" dirty="0" smtClean="0"/>
              <a:t>Written By</a:t>
            </a:r>
            <a:endParaRPr lang="en-IN" sz="1400" dirty="0"/>
          </a:p>
        </p:txBody>
      </p:sp>
      <p:sp>
        <p:nvSpPr>
          <p:cNvPr id="12" name="TextBox 11"/>
          <p:cNvSpPr txBox="1"/>
          <p:nvPr/>
        </p:nvSpPr>
        <p:spPr>
          <a:xfrm>
            <a:off x="1949450" y="6178550"/>
            <a:ext cx="1600200" cy="307777"/>
          </a:xfrm>
          <a:prstGeom prst="rect">
            <a:avLst/>
          </a:prstGeom>
          <a:noFill/>
        </p:spPr>
        <p:txBody>
          <a:bodyPr wrap="square" rtlCol="0">
            <a:spAutoFit/>
          </a:bodyPr>
          <a:lstStyle/>
          <a:p>
            <a:r>
              <a:rPr lang="en-IN" sz="1400" dirty="0" smtClean="0"/>
              <a:t>Document Version</a:t>
            </a:r>
            <a:endParaRPr lang="en-IN" sz="1400" dirty="0"/>
          </a:p>
        </p:txBody>
      </p:sp>
      <p:sp>
        <p:nvSpPr>
          <p:cNvPr id="13" name="TextBox 12"/>
          <p:cNvSpPr txBox="1"/>
          <p:nvPr/>
        </p:nvSpPr>
        <p:spPr>
          <a:xfrm>
            <a:off x="1974850" y="6565900"/>
            <a:ext cx="2057400" cy="307777"/>
          </a:xfrm>
          <a:prstGeom prst="rect">
            <a:avLst/>
          </a:prstGeom>
          <a:noFill/>
        </p:spPr>
        <p:txBody>
          <a:bodyPr wrap="square" rtlCol="0">
            <a:spAutoFit/>
          </a:bodyPr>
          <a:lstStyle/>
          <a:p>
            <a:r>
              <a:rPr lang="en-IN" sz="1400" dirty="0" smtClean="0"/>
              <a:t>Last Revised Date</a:t>
            </a:r>
            <a:endParaRPr lang="en-IN" sz="1400" dirty="0"/>
          </a:p>
        </p:txBody>
      </p:sp>
      <p:sp>
        <p:nvSpPr>
          <p:cNvPr id="14" name="TextBox 13"/>
          <p:cNvSpPr txBox="1"/>
          <p:nvPr/>
        </p:nvSpPr>
        <p:spPr>
          <a:xfrm>
            <a:off x="3625850" y="5812650"/>
            <a:ext cx="2286000" cy="307777"/>
          </a:xfrm>
          <a:prstGeom prst="rect">
            <a:avLst/>
          </a:prstGeom>
          <a:noFill/>
        </p:spPr>
        <p:txBody>
          <a:bodyPr wrap="square" rtlCol="0">
            <a:spAutoFit/>
          </a:bodyPr>
          <a:lstStyle/>
          <a:p>
            <a:r>
              <a:rPr lang="en-IN" sz="1400" dirty="0" smtClean="0"/>
              <a:t>Upendra Kumar</a:t>
            </a:r>
            <a:endParaRPr lang="en-IN" sz="1400" dirty="0"/>
          </a:p>
        </p:txBody>
      </p:sp>
      <p:sp>
        <p:nvSpPr>
          <p:cNvPr id="15" name="TextBox 14"/>
          <p:cNvSpPr txBox="1"/>
          <p:nvPr/>
        </p:nvSpPr>
        <p:spPr>
          <a:xfrm>
            <a:off x="3641725" y="6164877"/>
            <a:ext cx="1143000" cy="307777"/>
          </a:xfrm>
          <a:prstGeom prst="rect">
            <a:avLst/>
          </a:prstGeom>
          <a:noFill/>
        </p:spPr>
        <p:txBody>
          <a:bodyPr wrap="square" rtlCol="0">
            <a:spAutoFit/>
          </a:bodyPr>
          <a:lstStyle/>
          <a:p>
            <a:r>
              <a:rPr lang="en-IN" sz="1400" dirty="0" smtClean="0"/>
              <a:t>1.1</a:t>
            </a:r>
            <a:endParaRPr lang="en-IN" sz="1400" dirty="0"/>
          </a:p>
        </p:txBody>
      </p:sp>
      <p:sp>
        <p:nvSpPr>
          <p:cNvPr id="7" name="Rectangle 6"/>
          <p:cNvSpPr/>
          <p:nvPr/>
        </p:nvSpPr>
        <p:spPr>
          <a:xfrm>
            <a:off x="6216650" y="9309100"/>
            <a:ext cx="6858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p:cNvSpPr/>
          <p:nvPr/>
        </p:nvSpPr>
        <p:spPr>
          <a:xfrm>
            <a:off x="6350" y="367726"/>
            <a:ext cx="902004" cy="1936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p:cNvSpPr txBox="1"/>
          <p:nvPr/>
        </p:nvSpPr>
        <p:spPr>
          <a:xfrm>
            <a:off x="5607050" y="10375900"/>
            <a:ext cx="1905000" cy="261610"/>
          </a:xfrm>
          <a:prstGeom prst="rect">
            <a:avLst/>
          </a:prstGeom>
          <a:noFill/>
        </p:spPr>
        <p:txBody>
          <a:bodyPr wrap="square" rtlCol="0">
            <a:spAutoFit/>
          </a:bodyPr>
          <a:lstStyle/>
          <a:p>
            <a:r>
              <a:rPr lang="en-IN" sz="1100" dirty="0" smtClean="0"/>
              <a:t>Thyroid Disease Detection 01</a:t>
            </a:r>
            <a:endParaRPr lang="en-IN" sz="1100" dirty="0"/>
          </a:p>
        </p:txBody>
      </p:sp>
      <p:sp>
        <p:nvSpPr>
          <p:cNvPr id="18" name="TextBox 17"/>
          <p:cNvSpPr txBox="1"/>
          <p:nvPr/>
        </p:nvSpPr>
        <p:spPr>
          <a:xfrm>
            <a:off x="3657600" y="6517104"/>
            <a:ext cx="1143000" cy="307777"/>
          </a:xfrm>
          <a:prstGeom prst="rect">
            <a:avLst/>
          </a:prstGeom>
          <a:noFill/>
        </p:spPr>
        <p:txBody>
          <a:bodyPr wrap="square" rtlCol="0">
            <a:spAutoFit/>
          </a:bodyPr>
          <a:lstStyle/>
          <a:p>
            <a:r>
              <a:rPr lang="en-IN" sz="1400" dirty="0" smtClean="0"/>
              <a:t>13-10-2021</a:t>
            </a:r>
            <a:endParaRPr lang="en-IN"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746251" y="351535"/>
            <a:ext cx="89535" cy="193675"/>
          </a:xfrm>
          <a:prstGeom prst="rect">
            <a:avLst/>
          </a:prstGeom>
        </p:spPr>
        <p:txBody>
          <a:bodyPr vert="horz" wrap="square" lIns="0" tIns="12700" rIns="0" bIns="0" rtlCol="0">
            <a:spAutoFit/>
          </a:bodyPr>
          <a:lstStyle/>
          <a:p>
            <a:pPr marL="12700">
              <a:lnSpc>
                <a:spcPct val="100000"/>
              </a:lnSpc>
              <a:spcBef>
                <a:spcPts val="100"/>
              </a:spcBef>
            </a:pPr>
            <a:r>
              <a:rPr sz="1100" spc="-5" dirty="0">
                <a:solidFill>
                  <a:srgbClr val="FFFFFF"/>
                </a:solidFill>
                <a:latin typeface="Calibri"/>
                <a:cs typeface="Calibri"/>
              </a:rPr>
              <a:t>ii</a:t>
            </a:r>
            <a:endParaRPr sz="1100">
              <a:latin typeface="Calibri"/>
              <a:cs typeface="Calibri"/>
            </a:endParaRPr>
          </a:p>
        </p:txBody>
      </p:sp>
      <p:sp>
        <p:nvSpPr>
          <p:cNvPr id="7" name="object 7"/>
          <p:cNvSpPr txBox="1"/>
          <p:nvPr/>
        </p:nvSpPr>
        <p:spPr>
          <a:xfrm>
            <a:off x="902004" y="892556"/>
            <a:ext cx="2158696" cy="525785"/>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Calibri"/>
                <a:cs typeface="Calibri"/>
              </a:rPr>
              <a:t>Document</a:t>
            </a:r>
            <a:r>
              <a:rPr sz="1400" b="1" spc="-55" dirty="0">
                <a:latin typeface="Calibri"/>
                <a:cs typeface="Calibri"/>
              </a:rPr>
              <a:t> </a:t>
            </a:r>
            <a:r>
              <a:rPr lang="en-IN" sz="1400" b="1" spc="-55" dirty="0" smtClean="0">
                <a:latin typeface="Calibri"/>
                <a:cs typeface="Calibri"/>
              </a:rPr>
              <a:t>Version </a:t>
            </a:r>
            <a:r>
              <a:rPr sz="1400" b="1" spc="-5" dirty="0" smtClean="0">
                <a:latin typeface="Calibri"/>
                <a:cs typeface="Calibri"/>
              </a:rPr>
              <a:t>Control</a:t>
            </a:r>
            <a:endParaRPr sz="1400" dirty="0">
              <a:latin typeface="Calibri"/>
              <a:cs typeface="Calibri"/>
            </a:endParaRPr>
          </a:p>
          <a:p>
            <a:pPr marL="12700">
              <a:lnSpc>
                <a:spcPct val="100000"/>
              </a:lnSpc>
              <a:spcBef>
                <a:spcPts val="975"/>
              </a:spcBef>
            </a:pPr>
            <a:r>
              <a:rPr sz="1100" b="1" spc="-5" dirty="0">
                <a:latin typeface="Calibri"/>
                <a:cs typeface="Calibri"/>
              </a:rPr>
              <a:t>Change</a:t>
            </a:r>
            <a:r>
              <a:rPr sz="1100" b="1" spc="-30" dirty="0">
                <a:latin typeface="Calibri"/>
                <a:cs typeface="Calibri"/>
              </a:rPr>
              <a:t> </a:t>
            </a:r>
            <a:r>
              <a:rPr sz="1100" b="1" spc="-5" dirty="0">
                <a:latin typeface="Calibri"/>
                <a:cs typeface="Calibri"/>
              </a:rPr>
              <a:t>Record:</a:t>
            </a:r>
            <a:endParaRPr sz="1100" dirty="0">
              <a:latin typeface="Calibri"/>
              <a:cs typeface="Calibri"/>
            </a:endParaRPr>
          </a:p>
        </p:txBody>
      </p:sp>
      <p:sp>
        <p:nvSpPr>
          <p:cNvPr id="14" name="object 14"/>
          <p:cNvSpPr txBox="1"/>
          <p:nvPr/>
        </p:nvSpPr>
        <p:spPr>
          <a:xfrm>
            <a:off x="6487414" y="9844227"/>
            <a:ext cx="185420" cy="165735"/>
          </a:xfrm>
          <a:prstGeom prst="rect">
            <a:avLst/>
          </a:prstGeom>
        </p:spPr>
        <p:txBody>
          <a:bodyPr vert="horz" wrap="square" lIns="0" tIns="0" rIns="0" bIns="0" rtlCol="0">
            <a:spAutoFit/>
          </a:bodyPr>
          <a:lstStyle/>
          <a:p>
            <a:pPr marL="38100">
              <a:lnSpc>
                <a:spcPts val="1150"/>
              </a:lnSpc>
            </a:pPr>
            <a:fld id="{81D60167-4931-47E6-BA6A-407CBD079E47}" type="slidenum">
              <a:rPr sz="1100" dirty="0">
                <a:solidFill>
                  <a:srgbClr val="FFFFFF"/>
                </a:solidFill>
                <a:latin typeface="Calibri"/>
                <a:cs typeface="Calibri"/>
              </a:rPr>
              <a:t>2</a:t>
            </a:fld>
            <a:endParaRPr sz="1100">
              <a:latin typeface="Calibri"/>
              <a:cs typeface="Calibri"/>
            </a:endParaRPr>
          </a:p>
        </p:txBody>
      </p:sp>
      <p:sp>
        <p:nvSpPr>
          <p:cNvPr id="9" name="object 9"/>
          <p:cNvSpPr txBox="1"/>
          <p:nvPr/>
        </p:nvSpPr>
        <p:spPr>
          <a:xfrm>
            <a:off x="902004" y="5111622"/>
            <a:ext cx="545465" cy="193675"/>
          </a:xfrm>
          <a:prstGeom prst="rect">
            <a:avLst/>
          </a:prstGeom>
        </p:spPr>
        <p:txBody>
          <a:bodyPr vert="horz" wrap="square" lIns="0" tIns="13335" rIns="0" bIns="0" rtlCol="0">
            <a:spAutoFit/>
          </a:bodyPr>
          <a:lstStyle/>
          <a:p>
            <a:pPr marL="12700">
              <a:lnSpc>
                <a:spcPct val="100000"/>
              </a:lnSpc>
              <a:spcBef>
                <a:spcPts val="105"/>
              </a:spcBef>
            </a:pPr>
            <a:r>
              <a:rPr sz="1100" b="1" spc="-5" dirty="0">
                <a:latin typeface="Calibri"/>
                <a:cs typeface="Calibri"/>
              </a:rPr>
              <a:t>Reviews:</a:t>
            </a:r>
            <a:endParaRPr sz="1100" dirty="0">
              <a:latin typeface="Calibri"/>
              <a:cs typeface="Calibri"/>
            </a:endParaRPr>
          </a:p>
        </p:txBody>
      </p:sp>
      <p:sp>
        <p:nvSpPr>
          <p:cNvPr id="11" name="object 11"/>
          <p:cNvSpPr txBox="1"/>
          <p:nvPr/>
        </p:nvSpPr>
        <p:spPr>
          <a:xfrm>
            <a:off x="902004" y="6792848"/>
            <a:ext cx="988694" cy="193675"/>
          </a:xfrm>
          <a:prstGeom prst="rect">
            <a:avLst/>
          </a:prstGeom>
        </p:spPr>
        <p:txBody>
          <a:bodyPr vert="horz" wrap="square" lIns="0" tIns="13335" rIns="0" bIns="0" rtlCol="0">
            <a:spAutoFit/>
          </a:bodyPr>
          <a:lstStyle/>
          <a:p>
            <a:pPr marL="12700">
              <a:lnSpc>
                <a:spcPct val="100000"/>
              </a:lnSpc>
              <a:spcBef>
                <a:spcPts val="105"/>
              </a:spcBef>
            </a:pPr>
            <a:r>
              <a:rPr sz="1100" b="1" spc="-5" dirty="0">
                <a:latin typeface="Calibri"/>
                <a:cs typeface="Calibri"/>
              </a:rPr>
              <a:t>Approval</a:t>
            </a:r>
            <a:r>
              <a:rPr sz="1100" b="1" spc="-60" dirty="0">
                <a:latin typeface="Calibri"/>
                <a:cs typeface="Calibri"/>
              </a:rPr>
              <a:t> </a:t>
            </a:r>
            <a:r>
              <a:rPr sz="1100" b="1" dirty="0">
                <a:latin typeface="Calibri"/>
                <a:cs typeface="Calibri"/>
              </a:rPr>
              <a:t>Status:</a:t>
            </a:r>
            <a:endParaRPr sz="1100">
              <a:latin typeface="Calibri"/>
              <a:cs typeface="Calibri"/>
            </a:endParaRPr>
          </a:p>
        </p:txBody>
      </p:sp>
      <p:graphicFrame>
        <p:nvGraphicFramePr>
          <p:cNvPr id="15" name="Table 14"/>
          <p:cNvGraphicFramePr>
            <a:graphicFrameLocks noGrp="1"/>
          </p:cNvGraphicFramePr>
          <p:nvPr>
            <p:extLst>
              <p:ext uri="{D42A27DB-BD31-4B8C-83A1-F6EECF244321}">
                <p14:modId xmlns:p14="http://schemas.microsoft.com/office/powerpoint/2010/main" val="4273626756"/>
              </p:ext>
            </p:extLst>
          </p:nvPr>
        </p:nvGraphicFramePr>
        <p:xfrm>
          <a:off x="939800" y="1612900"/>
          <a:ext cx="5733032" cy="2362200"/>
        </p:xfrm>
        <a:graphic>
          <a:graphicData uri="http://schemas.openxmlformats.org/drawingml/2006/table">
            <a:tbl>
              <a:tblPr firstRow="1" bandRow="1">
                <a:tableStyleId>{5C22544A-7EE6-4342-B048-85BDC9FD1C3A}</a:tableStyleId>
              </a:tblPr>
              <a:tblGrid>
                <a:gridCol w="704850"/>
                <a:gridCol w="1143000"/>
                <a:gridCol w="1295400"/>
                <a:gridCol w="2589782"/>
              </a:tblGrid>
              <a:tr h="304800">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tr>
              <a:tr h="472440">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a:p>
                  </a:txBody>
                  <a:tcPr/>
                </a:tc>
              </a:tr>
              <a:tr h="533400">
                <a:tc>
                  <a:txBody>
                    <a:bodyPr/>
                    <a:lstStyle/>
                    <a:p>
                      <a:r>
                        <a:rPr lang="en-IN" dirty="0" smtClean="0"/>
                        <a:t>   </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r h="533400">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a:p>
                  </a:txBody>
                  <a:tcPr/>
                </a:tc>
              </a:tr>
              <a:tr h="457200">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sp>
        <p:nvSpPr>
          <p:cNvPr id="16" name="TextBox 15"/>
          <p:cNvSpPr txBox="1"/>
          <p:nvPr/>
        </p:nvSpPr>
        <p:spPr>
          <a:xfrm>
            <a:off x="936611" y="1660515"/>
            <a:ext cx="723946" cy="276999"/>
          </a:xfrm>
          <a:prstGeom prst="rect">
            <a:avLst/>
          </a:prstGeom>
          <a:noFill/>
        </p:spPr>
        <p:txBody>
          <a:bodyPr wrap="square" rtlCol="0">
            <a:spAutoFit/>
          </a:bodyPr>
          <a:lstStyle/>
          <a:p>
            <a:pPr algn="ctr"/>
            <a:r>
              <a:rPr lang="en-IN" sz="1200" b="1" dirty="0" smtClean="0"/>
              <a:t>Version</a:t>
            </a:r>
            <a:endParaRPr lang="en-IN" sz="1200" b="1" dirty="0"/>
          </a:p>
        </p:txBody>
      </p:sp>
      <p:sp>
        <p:nvSpPr>
          <p:cNvPr id="17" name="TextBox 16"/>
          <p:cNvSpPr txBox="1"/>
          <p:nvPr/>
        </p:nvSpPr>
        <p:spPr>
          <a:xfrm>
            <a:off x="1890698" y="1660514"/>
            <a:ext cx="583488" cy="276999"/>
          </a:xfrm>
          <a:prstGeom prst="rect">
            <a:avLst/>
          </a:prstGeom>
          <a:noFill/>
        </p:spPr>
        <p:txBody>
          <a:bodyPr wrap="square" rtlCol="0">
            <a:spAutoFit/>
          </a:bodyPr>
          <a:lstStyle/>
          <a:p>
            <a:pPr algn="ctr"/>
            <a:r>
              <a:rPr lang="en-IN" sz="1200" b="1" dirty="0" smtClean="0"/>
              <a:t>Date</a:t>
            </a:r>
            <a:endParaRPr lang="en-IN" sz="1200" b="1" dirty="0"/>
          </a:p>
        </p:txBody>
      </p:sp>
      <p:sp>
        <p:nvSpPr>
          <p:cNvPr id="19" name="TextBox 18"/>
          <p:cNvSpPr txBox="1"/>
          <p:nvPr/>
        </p:nvSpPr>
        <p:spPr>
          <a:xfrm>
            <a:off x="3060700" y="1660515"/>
            <a:ext cx="914400" cy="276999"/>
          </a:xfrm>
          <a:prstGeom prst="rect">
            <a:avLst/>
          </a:prstGeom>
          <a:noFill/>
        </p:spPr>
        <p:txBody>
          <a:bodyPr wrap="square" rtlCol="0">
            <a:spAutoFit/>
          </a:bodyPr>
          <a:lstStyle/>
          <a:p>
            <a:r>
              <a:rPr lang="en-IN" sz="1200" b="1" dirty="0" smtClean="0"/>
              <a:t>Author</a:t>
            </a:r>
            <a:endParaRPr lang="en-IN" sz="1200" b="1" dirty="0"/>
          </a:p>
        </p:txBody>
      </p:sp>
      <p:sp>
        <p:nvSpPr>
          <p:cNvPr id="20" name="TextBox 19"/>
          <p:cNvSpPr txBox="1"/>
          <p:nvPr/>
        </p:nvSpPr>
        <p:spPr>
          <a:xfrm>
            <a:off x="4692650" y="1660513"/>
            <a:ext cx="1143000" cy="276999"/>
          </a:xfrm>
          <a:prstGeom prst="rect">
            <a:avLst/>
          </a:prstGeom>
          <a:noFill/>
        </p:spPr>
        <p:txBody>
          <a:bodyPr wrap="square" rtlCol="0">
            <a:spAutoFit/>
          </a:bodyPr>
          <a:lstStyle/>
          <a:p>
            <a:r>
              <a:rPr lang="en-IN" sz="1200" b="1" dirty="0" smtClean="0"/>
              <a:t>Comments</a:t>
            </a:r>
            <a:endParaRPr lang="en-IN" sz="1200" b="1" dirty="0"/>
          </a:p>
        </p:txBody>
      </p:sp>
      <p:sp>
        <p:nvSpPr>
          <p:cNvPr id="21" name="TextBox 20"/>
          <p:cNvSpPr txBox="1"/>
          <p:nvPr/>
        </p:nvSpPr>
        <p:spPr>
          <a:xfrm>
            <a:off x="1072424" y="2097900"/>
            <a:ext cx="406781" cy="276999"/>
          </a:xfrm>
          <a:prstGeom prst="rect">
            <a:avLst/>
          </a:prstGeom>
          <a:noFill/>
        </p:spPr>
        <p:txBody>
          <a:bodyPr wrap="square" rtlCol="0">
            <a:spAutoFit/>
          </a:bodyPr>
          <a:lstStyle/>
          <a:p>
            <a:r>
              <a:rPr lang="en-IN" sz="1200" b="1" dirty="0" smtClean="0"/>
              <a:t>1.0</a:t>
            </a:r>
            <a:endParaRPr lang="en-IN" sz="1200" b="1" dirty="0"/>
          </a:p>
        </p:txBody>
      </p:sp>
      <p:sp>
        <p:nvSpPr>
          <p:cNvPr id="23" name="TextBox 22"/>
          <p:cNvSpPr txBox="1"/>
          <p:nvPr/>
        </p:nvSpPr>
        <p:spPr>
          <a:xfrm>
            <a:off x="2778125" y="2109825"/>
            <a:ext cx="1479550" cy="276999"/>
          </a:xfrm>
          <a:prstGeom prst="rect">
            <a:avLst/>
          </a:prstGeom>
          <a:noFill/>
        </p:spPr>
        <p:txBody>
          <a:bodyPr wrap="square" rtlCol="0">
            <a:spAutoFit/>
          </a:bodyPr>
          <a:lstStyle/>
          <a:p>
            <a:r>
              <a:rPr lang="en-IN" sz="1200" b="1" dirty="0" smtClean="0"/>
              <a:t>Upendra Kumar</a:t>
            </a:r>
            <a:endParaRPr lang="en-IN" sz="1200" b="1" dirty="0"/>
          </a:p>
        </p:txBody>
      </p:sp>
      <p:sp>
        <p:nvSpPr>
          <p:cNvPr id="24" name="TextBox 23"/>
          <p:cNvSpPr txBox="1"/>
          <p:nvPr/>
        </p:nvSpPr>
        <p:spPr>
          <a:xfrm>
            <a:off x="4054093" y="2107849"/>
            <a:ext cx="2667000" cy="276999"/>
          </a:xfrm>
          <a:prstGeom prst="rect">
            <a:avLst/>
          </a:prstGeom>
          <a:noFill/>
        </p:spPr>
        <p:txBody>
          <a:bodyPr wrap="square" rtlCol="0">
            <a:spAutoFit/>
          </a:bodyPr>
          <a:lstStyle/>
          <a:p>
            <a:r>
              <a:rPr lang="en-IN" sz="1200" b="1" dirty="0" smtClean="0"/>
              <a:t>Introduction &amp; Architecture defined</a:t>
            </a:r>
            <a:endParaRPr lang="en-IN" sz="1200" b="1" dirty="0"/>
          </a:p>
        </p:txBody>
      </p:sp>
      <p:graphicFrame>
        <p:nvGraphicFramePr>
          <p:cNvPr id="26" name="Table 25"/>
          <p:cNvGraphicFramePr>
            <a:graphicFrameLocks noGrp="1"/>
          </p:cNvGraphicFramePr>
          <p:nvPr>
            <p:extLst>
              <p:ext uri="{D42A27DB-BD31-4B8C-83A1-F6EECF244321}">
                <p14:modId xmlns:p14="http://schemas.microsoft.com/office/powerpoint/2010/main" val="2238824918"/>
              </p:ext>
            </p:extLst>
          </p:nvPr>
        </p:nvGraphicFramePr>
        <p:xfrm>
          <a:off x="902004" y="5422900"/>
          <a:ext cx="5819088" cy="736600"/>
        </p:xfrm>
        <a:graphic>
          <a:graphicData uri="http://schemas.openxmlformats.org/drawingml/2006/table">
            <a:tbl>
              <a:tblPr firstRow="1" bandRow="1">
                <a:tableStyleId>{5C22544A-7EE6-4342-B048-85BDC9FD1C3A}</a:tableStyleId>
              </a:tblPr>
              <a:tblGrid>
                <a:gridCol w="1047446"/>
                <a:gridCol w="1143000"/>
                <a:gridCol w="1143000"/>
                <a:gridCol w="2485642"/>
              </a:tblGrid>
              <a:tr h="22860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7" name="TextBox 26"/>
          <p:cNvSpPr txBox="1"/>
          <p:nvPr/>
        </p:nvSpPr>
        <p:spPr>
          <a:xfrm>
            <a:off x="1059202" y="5468550"/>
            <a:ext cx="693116" cy="276999"/>
          </a:xfrm>
          <a:prstGeom prst="rect">
            <a:avLst/>
          </a:prstGeom>
          <a:noFill/>
        </p:spPr>
        <p:txBody>
          <a:bodyPr wrap="square" rtlCol="0">
            <a:spAutoFit/>
          </a:bodyPr>
          <a:lstStyle/>
          <a:p>
            <a:r>
              <a:rPr lang="en-IN" sz="1200" b="1" dirty="0" smtClean="0"/>
              <a:t>Version</a:t>
            </a:r>
            <a:endParaRPr lang="en-IN" sz="1200" b="1" dirty="0"/>
          </a:p>
        </p:txBody>
      </p:sp>
      <p:sp>
        <p:nvSpPr>
          <p:cNvPr id="28" name="TextBox 27"/>
          <p:cNvSpPr txBox="1"/>
          <p:nvPr/>
        </p:nvSpPr>
        <p:spPr>
          <a:xfrm>
            <a:off x="2182442" y="5479275"/>
            <a:ext cx="762000" cy="276999"/>
          </a:xfrm>
          <a:prstGeom prst="rect">
            <a:avLst/>
          </a:prstGeom>
          <a:noFill/>
        </p:spPr>
        <p:txBody>
          <a:bodyPr wrap="square" rtlCol="0">
            <a:spAutoFit/>
          </a:bodyPr>
          <a:lstStyle/>
          <a:p>
            <a:r>
              <a:rPr lang="en-IN" sz="1200" b="1" dirty="0" smtClean="0"/>
              <a:t>Date</a:t>
            </a:r>
            <a:endParaRPr lang="en-IN" sz="1200" b="1" dirty="0"/>
          </a:p>
        </p:txBody>
      </p:sp>
      <p:sp>
        <p:nvSpPr>
          <p:cNvPr id="29" name="TextBox 28"/>
          <p:cNvSpPr txBox="1"/>
          <p:nvPr/>
        </p:nvSpPr>
        <p:spPr>
          <a:xfrm>
            <a:off x="3181350" y="5468550"/>
            <a:ext cx="914400" cy="276999"/>
          </a:xfrm>
          <a:prstGeom prst="rect">
            <a:avLst/>
          </a:prstGeom>
          <a:noFill/>
        </p:spPr>
        <p:txBody>
          <a:bodyPr wrap="square" rtlCol="0">
            <a:spAutoFit/>
          </a:bodyPr>
          <a:lstStyle/>
          <a:p>
            <a:r>
              <a:rPr lang="en-IN" sz="1200" b="1" dirty="0" smtClean="0"/>
              <a:t>Reviewer</a:t>
            </a:r>
            <a:endParaRPr lang="en-IN" sz="1200" b="1" dirty="0"/>
          </a:p>
        </p:txBody>
      </p:sp>
      <p:sp>
        <p:nvSpPr>
          <p:cNvPr id="30" name="TextBox 29"/>
          <p:cNvSpPr txBox="1"/>
          <p:nvPr/>
        </p:nvSpPr>
        <p:spPr>
          <a:xfrm>
            <a:off x="4672139" y="5479275"/>
            <a:ext cx="1600200" cy="276999"/>
          </a:xfrm>
          <a:prstGeom prst="rect">
            <a:avLst/>
          </a:prstGeom>
          <a:noFill/>
        </p:spPr>
        <p:txBody>
          <a:bodyPr wrap="square" rtlCol="0">
            <a:spAutoFit/>
          </a:bodyPr>
          <a:lstStyle/>
          <a:p>
            <a:r>
              <a:rPr lang="en-IN" sz="1200" b="1" dirty="0" smtClean="0"/>
              <a:t>Comments</a:t>
            </a:r>
            <a:endParaRPr lang="en-IN" sz="1200" b="1" dirty="0"/>
          </a:p>
        </p:txBody>
      </p:sp>
      <p:graphicFrame>
        <p:nvGraphicFramePr>
          <p:cNvPr id="31" name="Table 30"/>
          <p:cNvGraphicFramePr>
            <a:graphicFrameLocks noGrp="1"/>
          </p:cNvGraphicFramePr>
          <p:nvPr>
            <p:extLst>
              <p:ext uri="{D42A27DB-BD31-4B8C-83A1-F6EECF244321}">
                <p14:modId xmlns:p14="http://schemas.microsoft.com/office/powerpoint/2010/main" val="1299878264"/>
              </p:ext>
            </p:extLst>
          </p:nvPr>
        </p:nvGraphicFramePr>
        <p:xfrm>
          <a:off x="914400" y="7175500"/>
          <a:ext cx="5961210" cy="736600"/>
        </p:xfrm>
        <a:graphic>
          <a:graphicData uri="http://schemas.openxmlformats.org/drawingml/2006/table">
            <a:tbl>
              <a:tblPr firstRow="1" bandRow="1">
                <a:tableStyleId>{5C22544A-7EE6-4342-B048-85BDC9FD1C3A}</a:tableStyleId>
              </a:tblPr>
              <a:tblGrid>
                <a:gridCol w="808565"/>
                <a:gridCol w="990600"/>
                <a:gridCol w="1219200"/>
                <a:gridCol w="1447800"/>
                <a:gridCol w="1495045"/>
              </a:tblGrid>
              <a:tr h="139418">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2" name="TextBox 31"/>
          <p:cNvSpPr txBox="1"/>
          <p:nvPr/>
        </p:nvSpPr>
        <p:spPr>
          <a:xfrm>
            <a:off x="1040688" y="7251700"/>
            <a:ext cx="1054912" cy="276999"/>
          </a:xfrm>
          <a:prstGeom prst="rect">
            <a:avLst/>
          </a:prstGeom>
          <a:noFill/>
        </p:spPr>
        <p:txBody>
          <a:bodyPr wrap="square" rtlCol="0">
            <a:spAutoFit/>
          </a:bodyPr>
          <a:lstStyle/>
          <a:p>
            <a:r>
              <a:rPr lang="en-IN" sz="1200" b="1" dirty="0" smtClean="0"/>
              <a:t>Version</a:t>
            </a:r>
            <a:endParaRPr lang="en-IN" sz="1200" b="1" dirty="0"/>
          </a:p>
        </p:txBody>
      </p:sp>
      <p:sp>
        <p:nvSpPr>
          <p:cNvPr id="33" name="TextBox 32"/>
          <p:cNvSpPr txBox="1"/>
          <p:nvPr/>
        </p:nvSpPr>
        <p:spPr>
          <a:xfrm>
            <a:off x="1752318" y="7251700"/>
            <a:ext cx="975934" cy="276999"/>
          </a:xfrm>
          <a:prstGeom prst="rect">
            <a:avLst/>
          </a:prstGeom>
          <a:noFill/>
        </p:spPr>
        <p:txBody>
          <a:bodyPr wrap="square" rtlCol="0">
            <a:spAutoFit/>
          </a:bodyPr>
          <a:lstStyle/>
          <a:p>
            <a:r>
              <a:rPr lang="en-IN" sz="1200" b="1" dirty="0" smtClean="0"/>
              <a:t>Review Date</a:t>
            </a:r>
            <a:endParaRPr lang="en-IN" sz="1200" b="1" dirty="0"/>
          </a:p>
        </p:txBody>
      </p:sp>
      <p:sp>
        <p:nvSpPr>
          <p:cNvPr id="34" name="TextBox 33"/>
          <p:cNvSpPr txBox="1"/>
          <p:nvPr/>
        </p:nvSpPr>
        <p:spPr>
          <a:xfrm>
            <a:off x="2788994" y="7251700"/>
            <a:ext cx="1076325" cy="276999"/>
          </a:xfrm>
          <a:prstGeom prst="rect">
            <a:avLst/>
          </a:prstGeom>
          <a:noFill/>
        </p:spPr>
        <p:txBody>
          <a:bodyPr wrap="square" rtlCol="0">
            <a:spAutoFit/>
          </a:bodyPr>
          <a:lstStyle/>
          <a:p>
            <a:r>
              <a:rPr lang="en-IN" sz="1200" b="1" dirty="0" smtClean="0"/>
              <a:t>Reviewed By</a:t>
            </a:r>
            <a:endParaRPr lang="en-IN" sz="1200" b="1" dirty="0"/>
          </a:p>
        </p:txBody>
      </p:sp>
      <p:sp>
        <p:nvSpPr>
          <p:cNvPr id="35" name="TextBox 34"/>
          <p:cNvSpPr txBox="1"/>
          <p:nvPr/>
        </p:nvSpPr>
        <p:spPr>
          <a:xfrm>
            <a:off x="4003675" y="7251700"/>
            <a:ext cx="1333500" cy="276999"/>
          </a:xfrm>
          <a:prstGeom prst="rect">
            <a:avLst/>
          </a:prstGeom>
          <a:noFill/>
        </p:spPr>
        <p:txBody>
          <a:bodyPr wrap="square" rtlCol="0">
            <a:spAutoFit/>
          </a:bodyPr>
          <a:lstStyle/>
          <a:p>
            <a:r>
              <a:rPr lang="en-IN" sz="1200" b="1" dirty="0" smtClean="0"/>
              <a:t>Approved By</a:t>
            </a:r>
            <a:endParaRPr lang="en-IN" sz="1200" b="1" dirty="0"/>
          </a:p>
        </p:txBody>
      </p:sp>
      <p:sp>
        <p:nvSpPr>
          <p:cNvPr id="36" name="TextBox 35"/>
          <p:cNvSpPr txBox="1"/>
          <p:nvPr/>
        </p:nvSpPr>
        <p:spPr>
          <a:xfrm>
            <a:off x="5602668" y="7251700"/>
            <a:ext cx="884746" cy="276999"/>
          </a:xfrm>
          <a:prstGeom prst="rect">
            <a:avLst/>
          </a:prstGeom>
          <a:noFill/>
        </p:spPr>
        <p:txBody>
          <a:bodyPr wrap="square" rtlCol="0">
            <a:spAutoFit/>
          </a:bodyPr>
          <a:lstStyle/>
          <a:p>
            <a:r>
              <a:rPr lang="en-IN" sz="1200" b="1" dirty="0" smtClean="0"/>
              <a:t>Comments</a:t>
            </a:r>
            <a:endParaRPr lang="en-IN" sz="1200" b="1" dirty="0"/>
          </a:p>
        </p:txBody>
      </p:sp>
      <p:sp>
        <p:nvSpPr>
          <p:cNvPr id="37" name="TextBox 36"/>
          <p:cNvSpPr txBox="1"/>
          <p:nvPr/>
        </p:nvSpPr>
        <p:spPr>
          <a:xfrm>
            <a:off x="5607050" y="10375900"/>
            <a:ext cx="1905000" cy="261610"/>
          </a:xfrm>
          <a:prstGeom prst="rect">
            <a:avLst/>
          </a:prstGeom>
          <a:noFill/>
        </p:spPr>
        <p:txBody>
          <a:bodyPr wrap="square" rtlCol="0">
            <a:spAutoFit/>
          </a:bodyPr>
          <a:lstStyle/>
          <a:p>
            <a:r>
              <a:rPr lang="en-IN" sz="1100" dirty="0" smtClean="0"/>
              <a:t>Thyroid Disease Detection 02</a:t>
            </a:r>
            <a:endParaRPr lang="en-IN" sz="1100" dirty="0"/>
          </a:p>
        </p:txBody>
      </p:sp>
      <p:sp>
        <p:nvSpPr>
          <p:cNvPr id="38" name="object 3"/>
          <p:cNvSpPr txBox="1"/>
          <p:nvPr/>
        </p:nvSpPr>
        <p:spPr>
          <a:xfrm>
            <a:off x="50227" y="144779"/>
            <a:ext cx="1449705" cy="193675"/>
          </a:xfrm>
          <a:prstGeom prst="rect">
            <a:avLst/>
          </a:prstGeom>
        </p:spPr>
        <p:txBody>
          <a:bodyPr vert="horz" wrap="square" lIns="0" tIns="12700" rIns="0" bIns="0" rtlCol="0">
            <a:spAutoFit/>
          </a:bodyPr>
          <a:lstStyle/>
          <a:p>
            <a:pPr marL="12700">
              <a:lnSpc>
                <a:spcPct val="100000"/>
              </a:lnSpc>
              <a:spcBef>
                <a:spcPts val="100"/>
              </a:spcBef>
            </a:pPr>
            <a:r>
              <a:rPr sz="1100" dirty="0">
                <a:latin typeface="Calibri"/>
                <a:cs typeface="Calibri"/>
              </a:rPr>
              <a:t>LOW</a:t>
            </a:r>
            <a:r>
              <a:rPr sz="1100" spc="-25" dirty="0">
                <a:latin typeface="Calibri"/>
                <a:cs typeface="Calibri"/>
              </a:rPr>
              <a:t> </a:t>
            </a:r>
            <a:r>
              <a:rPr sz="1100" spc="-5" dirty="0">
                <a:latin typeface="Calibri"/>
                <a:cs typeface="Calibri"/>
              </a:rPr>
              <a:t>LEVEL</a:t>
            </a:r>
            <a:r>
              <a:rPr sz="1100" spc="-20" dirty="0">
                <a:latin typeface="Calibri"/>
                <a:cs typeface="Calibri"/>
              </a:rPr>
              <a:t> </a:t>
            </a:r>
            <a:r>
              <a:rPr sz="1100" spc="-5" dirty="0">
                <a:latin typeface="Calibri"/>
                <a:cs typeface="Calibri"/>
              </a:rPr>
              <a:t>DESIGN</a:t>
            </a:r>
            <a:r>
              <a:rPr sz="1100" spc="-15" dirty="0">
                <a:latin typeface="Calibri"/>
                <a:cs typeface="Calibri"/>
              </a:rPr>
              <a:t> </a:t>
            </a:r>
            <a:r>
              <a:rPr sz="1100" spc="-5" dirty="0">
                <a:latin typeface="Calibri"/>
                <a:cs typeface="Calibri"/>
              </a:rPr>
              <a:t>(LLD)</a:t>
            </a:r>
            <a:endParaRPr sz="1100" dirty="0">
              <a:latin typeface="Calibri"/>
              <a:cs typeface="Calibri"/>
            </a:endParaRPr>
          </a:p>
        </p:txBody>
      </p:sp>
      <p:sp>
        <p:nvSpPr>
          <p:cNvPr id="39" name="TextBox 38"/>
          <p:cNvSpPr txBox="1"/>
          <p:nvPr/>
        </p:nvSpPr>
        <p:spPr>
          <a:xfrm>
            <a:off x="1663732" y="2109825"/>
            <a:ext cx="1479550" cy="276999"/>
          </a:xfrm>
          <a:prstGeom prst="rect">
            <a:avLst/>
          </a:prstGeom>
          <a:noFill/>
        </p:spPr>
        <p:txBody>
          <a:bodyPr wrap="square" rtlCol="0">
            <a:spAutoFit/>
          </a:bodyPr>
          <a:lstStyle/>
          <a:p>
            <a:r>
              <a:rPr lang="en-IN" sz="1200" b="1" dirty="0" smtClean="0"/>
              <a:t>22-08-2021</a:t>
            </a:r>
            <a:endParaRPr lang="en-IN" sz="1200" b="1" dirty="0"/>
          </a:p>
        </p:txBody>
      </p:sp>
      <p:sp>
        <p:nvSpPr>
          <p:cNvPr id="40" name="TextBox 39"/>
          <p:cNvSpPr txBox="1"/>
          <p:nvPr/>
        </p:nvSpPr>
        <p:spPr>
          <a:xfrm>
            <a:off x="1093151" y="2603500"/>
            <a:ext cx="406781" cy="276999"/>
          </a:xfrm>
          <a:prstGeom prst="rect">
            <a:avLst/>
          </a:prstGeom>
          <a:noFill/>
        </p:spPr>
        <p:txBody>
          <a:bodyPr wrap="square" rtlCol="0">
            <a:spAutoFit/>
          </a:bodyPr>
          <a:lstStyle/>
          <a:p>
            <a:r>
              <a:rPr lang="en-IN" sz="1200" b="1" dirty="0" smtClean="0"/>
              <a:t>1.1</a:t>
            </a:r>
            <a:endParaRPr lang="en-IN" sz="1200" b="1" dirty="0"/>
          </a:p>
        </p:txBody>
      </p:sp>
      <p:sp>
        <p:nvSpPr>
          <p:cNvPr id="41" name="TextBox 40"/>
          <p:cNvSpPr txBox="1"/>
          <p:nvPr/>
        </p:nvSpPr>
        <p:spPr>
          <a:xfrm>
            <a:off x="1660557" y="2601524"/>
            <a:ext cx="1479550" cy="276999"/>
          </a:xfrm>
          <a:prstGeom prst="rect">
            <a:avLst/>
          </a:prstGeom>
          <a:noFill/>
        </p:spPr>
        <p:txBody>
          <a:bodyPr wrap="square" rtlCol="0">
            <a:spAutoFit/>
          </a:bodyPr>
          <a:lstStyle/>
          <a:p>
            <a:r>
              <a:rPr lang="en-IN" sz="1200" b="1" dirty="0" smtClean="0"/>
              <a:t>13</a:t>
            </a:r>
            <a:r>
              <a:rPr lang="en-IN" sz="1200" b="1" dirty="0" smtClean="0"/>
              <a:t>-10-2021</a:t>
            </a:r>
            <a:endParaRPr lang="en-IN" sz="1200" b="1" dirty="0"/>
          </a:p>
        </p:txBody>
      </p:sp>
      <p:sp>
        <p:nvSpPr>
          <p:cNvPr id="42" name="TextBox 41"/>
          <p:cNvSpPr txBox="1"/>
          <p:nvPr/>
        </p:nvSpPr>
        <p:spPr>
          <a:xfrm>
            <a:off x="2801450" y="2596799"/>
            <a:ext cx="1479550" cy="276999"/>
          </a:xfrm>
          <a:prstGeom prst="rect">
            <a:avLst/>
          </a:prstGeom>
          <a:noFill/>
        </p:spPr>
        <p:txBody>
          <a:bodyPr wrap="square" rtlCol="0">
            <a:spAutoFit/>
          </a:bodyPr>
          <a:lstStyle/>
          <a:p>
            <a:r>
              <a:rPr lang="en-IN" sz="1200" b="1" dirty="0" smtClean="0"/>
              <a:t>Upendra Kumar</a:t>
            </a:r>
            <a:endParaRPr lang="en-IN" sz="1200" b="1" dirty="0"/>
          </a:p>
        </p:txBody>
      </p:sp>
      <p:sp>
        <p:nvSpPr>
          <p:cNvPr id="43" name="TextBox 42"/>
          <p:cNvSpPr txBox="1"/>
          <p:nvPr/>
        </p:nvSpPr>
        <p:spPr>
          <a:xfrm>
            <a:off x="4138739" y="2596798"/>
            <a:ext cx="2667000" cy="276999"/>
          </a:xfrm>
          <a:prstGeom prst="rect">
            <a:avLst/>
          </a:prstGeom>
          <a:noFill/>
        </p:spPr>
        <p:txBody>
          <a:bodyPr wrap="square" rtlCol="0">
            <a:spAutoFit/>
          </a:bodyPr>
          <a:lstStyle/>
          <a:p>
            <a:r>
              <a:rPr lang="en-IN" sz="1200" b="1" dirty="0" smtClean="0"/>
              <a:t>User Interface defined</a:t>
            </a:r>
            <a:endParaRPr lang="en-IN" sz="12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714248" y="351535"/>
            <a:ext cx="121920" cy="193675"/>
          </a:xfrm>
          <a:prstGeom prst="rect">
            <a:avLst/>
          </a:prstGeom>
        </p:spPr>
        <p:txBody>
          <a:bodyPr vert="horz" wrap="square" lIns="0" tIns="12700" rIns="0" bIns="0" rtlCol="0">
            <a:spAutoFit/>
          </a:bodyPr>
          <a:lstStyle/>
          <a:p>
            <a:pPr marL="12700">
              <a:lnSpc>
                <a:spcPct val="100000"/>
              </a:lnSpc>
              <a:spcBef>
                <a:spcPts val="100"/>
              </a:spcBef>
            </a:pPr>
            <a:r>
              <a:rPr sz="1100" spc="-5" dirty="0">
                <a:solidFill>
                  <a:srgbClr val="FFFFFF"/>
                </a:solidFill>
                <a:latin typeface="Calibri"/>
                <a:cs typeface="Calibri"/>
              </a:rPr>
              <a:t>iii</a:t>
            </a:r>
            <a:endParaRPr sz="1100">
              <a:latin typeface="Calibri"/>
              <a:cs typeface="Calibri"/>
            </a:endParaRPr>
          </a:p>
        </p:txBody>
      </p:sp>
      <p:sp>
        <p:nvSpPr>
          <p:cNvPr id="14" name="object 14"/>
          <p:cNvSpPr txBox="1"/>
          <p:nvPr/>
        </p:nvSpPr>
        <p:spPr>
          <a:xfrm>
            <a:off x="6487414" y="9844227"/>
            <a:ext cx="185420" cy="165735"/>
          </a:xfrm>
          <a:prstGeom prst="rect">
            <a:avLst/>
          </a:prstGeom>
        </p:spPr>
        <p:txBody>
          <a:bodyPr vert="horz" wrap="square" lIns="0" tIns="0" rIns="0" bIns="0" rtlCol="0">
            <a:spAutoFit/>
          </a:bodyPr>
          <a:lstStyle/>
          <a:p>
            <a:pPr marL="38100">
              <a:lnSpc>
                <a:spcPts val="1150"/>
              </a:lnSpc>
            </a:pPr>
            <a:fld id="{81D60167-4931-47E6-BA6A-407CBD079E47}" type="slidenum">
              <a:rPr sz="1100" dirty="0">
                <a:solidFill>
                  <a:srgbClr val="FFFFFF"/>
                </a:solidFill>
                <a:latin typeface="Calibri"/>
                <a:cs typeface="Calibri"/>
              </a:rPr>
              <a:t>3</a:t>
            </a:fld>
            <a:endParaRPr sz="1100">
              <a:latin typeface="Calibri"/>
              <a:cs typeface="Calibri"/>
            </a:endParaRPr>
          </a:p>
        </p:txBody>
      </p:sp>
      <p:sp>
        <p:nvSpPr>
          <p:cNvPr id="15" name="TextBox 14"/>
          <p:cNvSpPr txBox="1"/>
          <p:nvPr/>
        </p:nvSpPr>
        <p:spPr>
          <a:xfrm>
            <a:off x="5607050" y="10375900"/>
            <a:ext cx="1905000" cy="261610"/>
          </a:xfrm>
          <a:prstGeom prst="rect">
            <a:avLst/>
          </a:prstGeom>
          <a:noFill/>
        </p:spPr>
        <p:txBody>
          <a:bodyPr wrap="square" rtlCol="0">
            <a:spAutoFit/>
          </a:bodyPr>
          <a:lstStyle/>
          <a:p>
            <a:r>
              <a:rPr lang="en-IN" sz="1100" dirty="0" smtClean="0"/>
              <a:t>Thyroid Disease Detection 03</a:t>
            </a:r>
            <a:endParaRPr lang="en-IN" sz="1100" dirty="0"/>
          </a:p>
        </p:txBody>
      </p:sp>
      <p:sp>
        <p:nvSpPr>
          <p:cNvPr id="16" name="object 3"/>
          <p:cNvSpPr txBox="1"/>
          <p:nvPr/>
        </p:nvSpPr>
        <p:spPr>
          <a:xfrm>
            <a:off x="50227" y="144779"/>
            <a:ext cx="1449705" cy="193675"/>
          </a:xfrm>
          <a:prstGeom prst="rect">
            <a:avLst/>
          </a:prstGeom>
        </p:spPr>
        <p:txBody>
          <a:bodyPr vert="horz" wrap="square" lIns="0" tIns="12700" rIns="0" bIns="0" rtlCol="0">
            <a:spAutoFit/>
          </a:bodyPr>
          <a:lstStyle/>
          <a:p>
            <a:pPr marL="12700">
              <a:lnSpc>
                <a:spcPct val="100000"/>
              </a:lnSpc>
              <a:spcBef>
                <a:spcPts val="100"/>
              </a:spcBef>
            </a:pPr>
            <a:r>
              <a:rPr sz="1100" dirty="0">
                <a:latin typeface="Calibri"/>
                <a:cs typeface="Calibri"/>
              </a:rPr>
              <a:t>LOW</a:t>
            </a:r>
            <a:r>
              <a:rPr sz="1100" spc="-25" dirty="0">
                <a:latin typeface="Calibri"/>
                <a:cs typeface="Calibri"/>
              </a:rPr>
              <a:t> </a:t>
            </a:r>
            <a:r>
              <a:rPr sz="1100" spc="-5" dirty="0">
                <a:latin typeface="Calibri"/>
                <a:cs typeface="Calibri"/>
              </a:rPr>
              <a:t>LEVEL</a:t>
            </a:r>
            <a:r>
              <a:rPr sz="1100" spc="-20" dirty="0">
                <a:latin typeface="Calibri"/>
                <a:cs typeface="Calibri"/>
              </a:rPr>
              <a:t> </a:t>
            </a:r>
            <a:r>
              <a:rPr sz="1100" spc="-5" dirty="0">
                <a:latin typeface="Calibri"/>
                <a:cs typeface="Calibri"/>
              </a:rPr>
              <a:t>DESIGN</a:t>
            </a:r>
            <a:r>
              <a:rPr sz="1100" spc="-15" dirty="0">
                <a:latin typeface="Calibri"/>
                <a:cs typeface="Calibri"/>
              </a:rPr>
              <a:t> </a:t>
            </a:r>
            <a:r>
              <a:rPr sz="1100" spc="-5" dirty="0">
                <a:latin typeface="Calibri"/>
                <a:cs typeface="Calibri"/>
              </a:rPr>
              <a:t>(LLD)</a:t>
            </a:r>
            <a:endParaRPr sz="1100" dirty="0">
              <a:latin typeface="Calibri"/>
              <a:cs typeface="Calibri"/>
            </a:endParaRPr>
          </a:p>
        </p:txBody>
      </p:sp>
      <p:sp>
        <p:nvSpPr>
          <p:cNvPr id="13" name="TextBox 12"/>
          <p:cNvSpPr txBox="1"/>
          <p:nvPr/>
        </p:nvSpPr>
        <p:spPr>
          <a:xfrm>
            <a:off x="1013445" y="1035566"/>
            <a:ext cx="1897457" cy="369332"/>
          </a:xfrm>
          <a:prstGeom prst="rect">
            <a:avLst/>
          </a:prstGeom>
          <a:noFill/>
        </p:spPr>
        <p:txBody>
          <a:bodyPr wrap="square" rtlCol="0">
            <a:spAutoFit/>
          </a:bodyPr>
          <a:lstStyle/>
          <a:p>
            <a:r>
              <a:rPr lang="en-IN" b="1" dirty="0" smtClean="0">
                <a:solidFill>
                  <a:srgbClr val="0070C0"/>
                </a:solidFill>
              </a:rPr>
              <a:t>Contents</a:t>
            </a:r>
            <a:endParaRPr lang="en-IN" b="1" dirty="0">
              <a:solidFill>
                <a:srgbClr val="0070C0"/>
              </a:solidFill>
            </a:endParaRPr>
          </a:p>
        </p:txBody>
      </p:sp>
      <p:sp>
        <p:nvSpPr>
          <p:cNvPr id="2" name="TextBox 1"/>
          <p:cNvSpPr txBox="1"/>
          <p:nvPr/>
        </p:nvSpPr>
        <p:spPr>
          <a:xfrm>
            <a:off x="1010270" y="1689100"/>
            <a:ext cx="5791200" cy="5693866"/>
          </a:xfrm>
          <a:prstGeom prst="rect">
            <a:avLst/>
          </a:prstGeom>
          <a:noFill/>
        </p:spPr>
        <p:txBody>
          <a:bodyPr wrap="square" rtlCol="0">
            <a:spAutoFit/>
          </a:bodyPr>
          <a:lstStyle/>
          <a:p>
            <a:r>
              <a:rPr lang="en-IN" sz="1400" dirty="0" smtClean="0"/>
              <a:t>Document Version control----------------------------------------------------------2</a:t>
            </a:r>
          </a:p>
          <a:p>
            <a:endParaRPr lang="en-IN" sz="1400" dirty="0" smtClean="0"/>
          </a:p>
          <a:p>
            <a:r>
              <a:rPr lang="en-IN" sz="1400" dirty="0" smtClean="0"/>
              <a:t>1 Introduction-------------------------------------------------------------------------4</a:t>
            </a:r>
          </a:p>
          <a:p>
            <a:r>
              <a:rPr lang="en-IN" sz="1400" dirty="0"/>
              <a:t> </a:t>
            </a:r>
            <a:r>
              <a:rPr lang="en-IN" sz="1400" dirty="0" smtClean="0"/>
              <a:t>1.1 What is Low-Level Design Document--------------------------------------4</a:t>
            </a:r>
          </a:p>
          <a:p>
            <a:r>
              <a:rPr lang="en-IN" sz="1400" dirty="0"/>
              <a:t> </a:t>
            </a:r>
            <a:r>
              <a:rPr lang="en-IN" sz="1400" dirty="0" smtClean="0"/>
              <a:t> 1.2 Scope------------------------------------------------------------------------------4</a:t>
            </a:r>
          </a:p>
          <a:p>
            <a:endParaRPr lang="en-IN" sz="1400" dirty="0" smtClean="0"/>
          </a:p>
          <a:p>
            <a:r>
              <a:rPr lang="en-IN" sz="1400" dirty="0" smtClean="0"/>
              <a:t>2 Architecture--------------------------------------------------------------------------5</a:t>
            </a:r>
          </a:p>
          <a:p>
            <a:endParaRPr lang="en-IN" sz="1400" dirty="0" smtClean="0"/>
          </a:p>
          <a:p>
            <a:r>
              <a:rPr lang="en-IN" sz="1400" dirty="0" smtClean="0"/>
              <a:t>3 Architecture Description--------------------------------------------------------- 6</a:t>
            </a:r>
          </a:p>
          <a:p>
            <a:r>
              <a:rPr lang="en-IN" sz="1400" dirty="0"/>
              <a:t> </a:t>
            </a:r>
            <a:r>
              <a:rPr lang="en-IN" sz="1400" dirty="0" smtClean="0"/>
              <a:t> 3.1 Data Description ---------------------------------------------------------------6</a:t>
            </a:r>
          </a:p>
          <a:p>
            <a:r>
              <a:rPr lang="en-IN" sz="1400" dirty="0"/>
              <a:t> </a:t>
            </a:r>
            <a:r>
              <a:rPr lang="en-IN" sz="1400" dirty="0" smtClean="0"/>
              <a:t> 3.2 Export Data from DB to CSV for training----------------------------------6</a:t>
            </a:r>
          </a:p>
          <a:p>
            <a:r>
              <a:rPr lang="en-IN" sz="1400" dirty="0"/>
              <a:t> </a:t>
            </a:r>
            <a:r>
              <a:rPr lang="en-IN" sz="1400" dirty="0" smtClean="0"/>
              <a:t> 3.3 Data Preprocessing-------------------------------------------------------------6</a:t>
            </a:r>
          </a:p>
          <a:p>
            <a:r>
              <a:rPr lang="en-IN" sz="1400" dirty="0"/>
              <a:t> </a:t>
            </a:r>
            <a:r>
              <a:rPr lang="en-IN" sz="1400" dirty="0" smtClean="0"/>
              <a:t> 3.4 Data Clustering------------------------------------------------------------------6</a:t>
            </a:r>
          </a:p>
          <a:p>
            <a:r>
              <a:rPr lang="en-IN" sz="1400" dirty="0"/>
              <a:t> </a:t>
            </a:r>
            <a:r>
              <a:rPr lang="en-IN" sz="1400" dirty="0" smtClean="0"/>
              <a:t> 3.5 Get best model of each cluster----------------------------------------------6</a:t>
            </a:r>
          </a:p>
          <a:p>
            <a:r>
              <a:rPr lang="en-IN" sz="1400" dirty="0"/>
              <a:t> </a:t>
            </a:r>
            <a:r>
              <a:rPr lang="en-IN" sz="1400" dirty="0" smtClean="0"/>
              <a:t> 3.6 Hyperparameter Tuning-------------------------------------------------------6</a:t>
            </a:r>
          </a:p>
          <a:p>
            <a:r>
              <a:rPr lang="en-IN" sz="1400" dirty="0"/>
              <a:t> </a:t>
            </a:r>
            <a:r>
              <a:rPr lang="en-IN" sz="1400" dirty="0" smtClean="0"/>
              <a:t> 3.7 Model saving---------------------------------------------------------------------7</a:t>
            </a:r>
          </a:p>
          <a:p>
            <a:r>
              <a:rPr lang="en-IN" sz="1400" dirty="0"/>
              <a:t> </a:t>
            </a:r>
            <a:r>
              <a:rPr lang="en-IN" sz="1400" dirty="0" smtClean="0"/>
              <a:t> 3.8 Cloud setup-----------------------------------------------------------------------7</a:t>
            </a:r>
          </a:p>
          <a:p>
            <a:r>
              <a:rPr lang="en-IN" sz="1400" dirty="0"/>
              <a:t> </a:t>
            </a:r>
            <a:r>
              <a:rPr lang="en-IN" sz="1400" dirty="0" smtClean="0"/>
              <a:t> 3.9  Push App to cloud--------------------------------------------------------------7</a:t>
            </a:r>
          </a:p>
          <a:p>
            <a:r>
              <a:rPr lang="en-IN" sz="1400" dirty="0"/>
              <a:t> </a:t>
            </a:r>
            <a:r>
              <a:rPr lang="en-IN" sz="1400" dirty="0" smtClean="0"/>
              <a:t> 3.10 Data from client side for prediction---------------------------------------7</a:t>
            </a:r>
          </a:p>
          <a:p>
            <a:r>
              <a:rPr lang="en-IN" sz="1400" dirty="0"/>
              <a:t> </a:t>
            </a:r>
            <a:r>
              <a:rPr lang="en-IN" sz="1400" dirty="0" smtClean="0"/>
              <a:t> 3.11 Export prediction to CSV-----------------------------------------------------7</a:t>
            </a:r>
          </a:p>
          <a:p>
            <a:r>
              <a:rPr lang="en-IN" sz="1400" dirty="0"/>
              <a:t> </a:t>
            </a:r>
            <a:r>
              <a:rPr lang="en-IN" sz="1400" dirty="0" smtClean="0"/>
              <a:t> 3.12 User Interface-------------------------------------------------------------------7</a:t>
            </a:r>
          </a:p>
          <a:p>
            <a:endParaRPr lang="en-IN" sz="1400" dirty="0" smtClean="0"/>
          </a:p>
          <a:p>
            <a:r>
              <a:rPr lang="en-IN" sz="1400" dirty="0" smtClean="0"/>
              <a:t>Unit Test Case---------------------------------------------------------------------------8</a:t>
            </a:r>
          </a:p>
          <a:p>
            <a:r>
              <a:rPr lang="en-IN" sz="1400" dirty="0"/>
              <a:t> </a:t>
            </a:r>
            <a:r>
              <a:rPr lang="en-IN" sz="1400" dirty="0" smtClean="0"/>
              <a:t>  </a:t>
            </a:r>
          </a:p>
          <a:p>
            <a:r>
              <a:rPr lang="en-IN" sz="1400" dirty="0" smtClean="0"/>
              <a:t>  </a:t>
            </a:r>
          </a:p>
          <a:p>
            <a:pPr marL="342900" indent="-342900">
              <a:buAutoNum type="arabicPeriod"/>
            </a:pPr>
            <a:endParaRPr lang="en-IN"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074304" y="1917700"/>
            <a:ext cx="5787314" cy="1077218"/>
          </a:xfrm>
          <a:prstGeom prst="rect">
            <a:avLst/>
          </a:prstGeom>
          <a:noFill/>
        </p:spPr>
        <p:txBody>
          <a:bodyPr wrap="square" rtlCol="0">
            <a:spAutoFit/>
          </a:bodyPr>
          <a:lstStyle/>
          <a:p>
            <a:r>
              <a:rPr lang="en-IN" sz="1400" b="1" dirty="0" smtClean="0">
                <a:solidFill>
                  <a:srgbClr val="0070C0"/>
                </a:solidFill>
              </a:rPr>
              <a:t>1.1 What is Low-Level design document?</a:t>
            </a:r>
          </a:p>
          <a:p>
            <a:r>
              <a:rPr lang="en-IN" sz="1200" dirty="0" smtClean="0"/>
              <a:t>The goal of LLD or a low-level design document (LLD) is to give the internal logical design of the actual program code for Thyroid Disease Detection System. LLD describe the class diagrams with the methods and relations between classes and program specs. It describe the modules so that the programmer can directly code the program from the document.</a:t>
            </a:r>
            <a:r>
              <a:rPr lang="en-IN" sz="1400" b="1" dirty="0" smtClean="0">
                <a:solidFill>
                  <a:srgbClr val="0070C0"/>
                </a:solidFill>
              </a:rPr>
              <a:t> </a:t>
            </a:r>
          </a:p>
        </p:txBody>
      </p:sp>
      <p:sp>
        <p:nvSpPr>
          <p:cNvPr id="9" name="TextBox 8"/>
          <p:cNvSpPr txBox="1"/>
          <p:nvPr/>
        </p:nvSpPr>
        <p:spPr>
          <a:xfrm>
            <a:off x="1037513" y="1220232"/>
            <a:ext cx="1897457" cy="369332"/>
          </a:xfrm>
          <a:prstGeom prst="rect">
            <a:avLst/>
          </a:prstGeom>
          <a:noFill/>
        </p:spPr>
        <p:txBody>
          <a:bodyPr wrap="square" rtlCol="0">
            <a:spAutoFit/>
          </a:bodyPr>
          <a:lstStyle/>
          <a:p>
            <a:r>
              <a:rPr lang="en-IN" b="1" dirty="0" smtClean="0">
                <a:solidFill>
                  <a:srgbClr val="0070C0"/>
                </a:solidFill>
              </a:rPr>
              <a:t>1. Introduction</a:t>
            </a:r>
            <a:endParaRPr lang="en-IN" b="1" dirty="0">
              <a:solidFill>
                <a:srgbClr val="0070C0"/>
              </a:solidFill>
            </a:endParaRPr>
          </a:p>
        </p:txBody>
      </p:sp>
      <p:sp>
        <p:nvSpPr>
          <p:cNvPr id="10" name="TextBox 9"/>
          <p:cNvSpPr txBox="1"/>
          <p:nvPr/>
        </p:nvSpPr>
        <p:spPr>
          <a:xfrm>
            <a:off x="1074304" y="3749675"/>
            <a:ext cx="5787314" cy="1231106"/>
          </a:xfrm>
          <a:prstGeom prst="rect">
            <a:avLst/>
          </a:prstGeom>
          <a:noFill/>
        </p:spPr>
        <p:txBody>
          <a:bodyPr wrap="square" rtlCol="0">
            <a:spAutoFit/>
          </a:bodyPr>
          <a:lstStyle/>
          <a:p>
            <a:r>
              <a:rPr lang="en-IN" sz="1400" b="1" dirty="0" smtClean="0">
                <a:solidFill>
                  <a:srgbClr val="0070C0"/>
                </a:solidFill>
              </a:rPr>
              <a:t>1.2  Scope</a:t>
            </a:r>
          </a:p>
          <a:p>
            <a:r>
              <a:rPr lang="en-IN" sz="1200" dirty="0" smtClean="0"/>
              <a:t>Low-level design (LLD) is a component-level design process that follows a step-by-step refinement process. This process can be used for designing data structures, required software architecture, source code and ultimately, performance algorithms. Overall, the data organization may be defined during requirement analysis and then refined during data design work. </a:t>
            </a:r>
            <a:endParaRPr lang="en-IN" sz="1100" dirty="0"/>
          </a:p>
        </p:txBody>
      </p:sp>
      <p:sp>
        <p:nvSpPr>
          <p:cNvPr id="6" name="Rectangle 5"/>
          <p:cNvSpPr/>
          <p:nvPr/>
        </p:nvSpPr>
        <p:spPr>
          <a:xfrm>
            <a:off x="6350" y="313384"/>
            <a:ext cx="1074304" cy="27635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5607050" y="10375900"/>
            <a:ext cx="1905000" cy="261610"/>
          </a:xfrm>
          <a:prstGeom prst="rect">
            <a:avLst/>
          </a:prstGeom>
          <a:noFill/>
        </p:spPr>
        <p:txBody>
          <a:bodyPr wrap="square" rtlCol="0">
            <a:spAutoFit/>
          </a:bodyPr>
          <a:lstStyle/>
          <a:p>
            <a:r>
              <a:rPr lang="en-IN" sz="1100" dirty="0" smtClean="0"/>
              <a:t>Thyroid Disease Detection 04</a:t>
            </a:r>
            <a:endParaRPr lang="en-IN" sz="1100" dirty="0"/>
          </a:p>
        </p:txBody>
      </p:sp>
      <p:sp>
        <p:nvSpPr>
          <p:cNvPr id="12" name="object 3"/>
          <p:cNvSpPr txBox="1"/>
          <p:nvPr/>
        </p:nvSpPr>
        <p:spPr>
          <a:xfrm>
            <a:off x="50227" y="144779"/>
            <a:ext cx="1449705" cy="193675"/>
          </a:xfrm>
          <a:prstGeom prst="rect">
            <a:avLst/>
          </a:prstGeom>
        </p:spPr>
        <p:txBody>
          <a:bodyPr vert="horz" wrap="square" lIns="0" tIns="12700" rIns="0" bIns="0" rtlCol="0">
            <a:spAutoFit/>
          </a:bodyPr>
          <a:lstStyle/>
          <a:p>
            <a:pPr marL="12700">
              <a:lnSpc>
                <a:spcPct val="100000"/>
              </a:lnSpc>
              <a:spcBef>
                <a:spcPts val="100"/>
              </a:spcBef>
            </a:pPr>
            <a:r>
              <a:rPr sz="1100" dirty="0">
                <a:latin typeface="Calibri"/>
                <a:cs typeface="Calibri"/>
              </a:rPr>
              <a:t>LOW</a:t>
            </a:r>
            <a:r>
              <a:rPr sz="1100" spc="-25" dirty="0">
                <a:latin typeface="Calibri"/>
                <a:cs typeface="Calibri"/>
              </a:rPr>
              <a:t> </a:t>
            </a:r>
            <a:r>
              <a:rPr sz="1100" spc="-5" dirty="0">
                <a:latin typeface="Calibri"/>
                <a:cs typeface="Calibri"/>
              </a:rPr>
              <a:t>LEVEL</a:t>
            </a:r>
            <a:r>
              <a:rPr sz="1100" spc="-20" dirty="0">
                <a:latin typeface="Calibri"/>
                <a:cs typeface="Calibri"/>
              </a:rPr>
              <a:t> </a:t>
            </a:r>
            <a:r>
              <a:rPr sz="1100" spc="-5" dirty="0">
                <a:latin typeface="Calibri"/>
                <a:cs typeface="Calibri"/>
              </a:rPr>
              <a:t>DESIGN</a:t>
            </a:r>
            <a:r>
              <a:rPr sz="1100" spc="-15" dirty="0">
                <a:latin typeface="Calibri"/>
                <a:cs typeface="Calibri"/>
              </a:rPr>
              <a:t> </a:t>
            </a:r>
            <a:r>
              <a:rPr sz="1100" spc="-5" dirty="0">
                <a:latin typeface="Calibri"/>
                <a:cs typeface="Calibri"/>
              </a:rPr>
              <a:t>(LLD)</a:t>
            </a:r>
            <a:endParaRPr sz="1100" dirty="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40155" y="351535"/>
            <a:ext cx="96520" cy="193675"/>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FFFFFF"/>
                </a:solidFill>
                <a:latin typeface="Calibri"/>
                <a:cs typeface="Calibri"/>
              </a:rPr>
              <a:t>2</a:t>
            </a:r>
            <a:endParaRPr sz="1100">
              <a:latin typeface="Calibri"/>
              <a:cs typeface="Calibri"/>
            </a:endParaRPr>
          </a:p>
        </p:txBody>
      </p:sp>
      <p:sp>
        <p:nvSpPr>
          <p:cNvPr id="29" name="TextBox 28"/>
          <p:cNvSpPr txBox="1"/>
          <p:nvPr/>
        </p:nvSpPr>
        <p:spPr>
          <a:xfrm>
            <a:off x="184530" y="1097061"/>
            <a:ext cx="1821257" cy="307777"/>
          </a:xfrm>
          <a:prstGeom prst="rect">
            <a:avLst/>
          </a:prstGeom>
          <a:noFill/>
        </p:spPr>
        <p:txBody>
          <a:bodyPr wrap="square" rtlCol="0">
            <a:spAutoFit/>
          </a:bodyPr>
          <a:lstStyle/>
          <a:p>
            <a:r>
              <a:rPr lang="en-IN" sz="1400" b="1" dirty="0" smtClean="0">
                <a:solidFill>
                  <a:srgbClr val="0070C0"/>
                </a:solidFill>
              </a:rPr>
              <a:t>2. Architecture</a:t>
            </a:r>
            <a:endParaRPr lang="en-IN" sz="1400" b="1" dirty="0">
              <a:solidFill>
                <a:srgbClr val="0070C0"/>
              </a:solidFill>
            </a:endParaRPr>
          </a:p>
        </p:txBody>
      </p:sp>
      <p:sp>
        <p:nvSpPr>
          <p:cNvPr id="31" name="Rectangle 30"/>
          <p:cNvSpPr/>
          <p:nvPr/>
        </p:nvSpPr>
        <p:spPr>
          <a:xfrm>
            <a:off x="6100219" y="1875301"/>
            <a:ext cx="1002920"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Rectangle 59"/>
          <p:cNvSpPr/>
          <p:nvPr/>
        </p:nvSpPr>
        <p:spPr>
          <a:xfrm>
            <a:off x="184530" y="2847975"/>
            <a:ext cx="1002920"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Rectangle 60"/>
          <p:cNvSpPr/>
          <p:nvPr/>
        </p:nvSpPr>
        <p:spPr>
          <a:xfrm>
            <a:off x="1590485" y="2865437"/>
            <a:ext cx="1002920"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Rectangle 61"/>
          <p:cNvSpPr/>
          <p:nvPr/>
        </p:nvSpPr>
        <p:spPr>
          <a:xfrm>
            <a:off x="3114710" y="2865437"/>
            <a:ext cx="1002920"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Rectangle 62"/>
          <p:cNvSpPr/>
          <p:nvPr/>
        </p:nvSpPr>
        <p:spPr>
          <a:xfrm>
            <a:off x="4616450" y="2847975"/>
            <a:ext cx="1002920"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Rectangle 63"/>
          <p:cNvSpPr/>
          <p:nvPr/>
        </p:nvSpPr>
        <p:spPr>
          <a:xfrm>
            <a:off x="6106569" y="2847975"/>
            <a:ext cx="1002920"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5" name="Rectangle 64"/>
          <p:cNvSpPr/>
          <p:nvPr/>
        </p:nvSpPr>
        <p:spPr>
          <a:xfrm>
            <a:off x="4651375" y="4927600"/>
            <a:ext cx="1056993" cy="554335"/>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Rectangle 65"/>
          <p:cNvSpPr/>
          <p:nvPr/>
        </p:nvSpPr>
        <p:spPr>
          <a:xfrm>
            <a:off x="6109744" y="3898900"/>
            <a:ext cx="1002920"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Rectangle 66"/>
          <p:cNvSpPr/>
          <p:nvPr/>
        </p:nvSpPr>
        <p:spPr>
          <a:xfrm>
            <a:off x="4651375" y="3876675"/>
            <a:ext cx="1002920"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Rectangle 67"/>
          <p:cNvSpPr/>
          <p:nvPr/>
        </p:nvSpPr>
        <p:spPr>
          <a:xfrm>
            <a:off x="3175000" y="3876675"/>
            <a:ext cx="1002920"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Rectangle 68"/>
          <p:cNvSpPr/>
          <p:nvPr/>
        </p:nvSpPr>
        <p:spPr>
          <a:xfrm>
            <a:off x="1632520" y="3898900"/>
            <a:ext cx="1002920"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Rectangle 69"/>
          <p:cNvSpPr/>
          <p:nvPr/>
        </p:nvSpPr>
        <p:spPr>
          <a:xfrm>
            <a:off x="190880" y="3898900"/>
            <a:ext cx="1002920"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Rectangle 70"/>
          <p:cNvSpPr/>
          <p:nvPr/>
        </p:nvSpPr>
        <p:spPr>
          <a:xfrm>
            <a:off x="1608443" y="4974877"/>
            <a:ext cx="1002920"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Rectangle 71"/>
          <p:cNvSpPr/>
          <p:nvPr/>
        </p:nvSpPr>
        <p:spPr>
          <a:xfrm>
            <a:off x="190880" y="5006279"/>
            <a:ext cx="1002920"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Rectangle 72"/>
          <p:cNvSpPr/>
          <p:nvPr/>
        </p:nvSpPr>
        <p:spPr>
          <a:xfrm>
            <a:off x="3175000" y="4940384"/>
            <a:ext cx="1056095" cy="541551"/>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Rectangle 73"/>
          <p:cNvSpPr/>
          <p:nvPr/>
        </p:nvSpPr>
        <p:spPr>
          <a:xfrm>
            <a:off x="6116094" y="4927600"/>
            <a:ext cx="1002920"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Rectangle 77"/>
          <p:cNvSpPr/>
          <p:nvPr/>
        </p:nvSpPr>
        <p:spPr>
          <a:xfrm>
            <a:off x="190880" y="6013450"/>
            <a:ext cx="1062002" cy="53975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Rectangle 78"/>
          <p:cNvSpPr/>
          <p:nvPr/>
        </p:nvSpPr>
        <p:spPr>
          <a:xfrm>
            <a:off x="1633273" y="6013450"/>
            <a:ext cx="1002920"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1" name="TextBox 210"/>
          <p:cNvSpPr txBox="1"/>
          <p:nvPr/>
        </p:nvSpPr>
        <p:spPr>
          <a:xfrm>
            <a:off x="6306970" y="2003501"/>
            <a:ext cx="853319" cy="276999"/>
          </a:xfrm>
          <a:prstGeom prst="rect">
            <a:avLst/>
          </a:prstGeom>
          <a:noFill/>
        </p:spPr>
        <p:txBody>
          <a:bodyPr wrap="square" rtlCol="0">
            <a:spAutoFit/>
          </a:bodyPr>
          <a:lstStyle/>
          <a:p>
            <a:r>
              <a:rPr lang="en-IN" sz="1200" b="1" dirty="0" smtClean="0"/>
              <a:t>Start</a:t>
            </a:r>
            <a:endParaRPr lang="en-IN" sz="1200" b="1" dirty="0"/>
          </a:p>
        </p:txBody>
      </p:sp>
      <p:sp>
        <p:nvSpPr>
          <p:cNvPr id="218" name="TextBox 217"/>
          <p:cNvSpPr txBox="1"/>
          <p:nvPr/>
        </p:nvSpPr>
        <p:spPr>
          <a:xfrm>
            <a:off x="6084344" y="2870218"/>
            <a:ext cx="1028320" cy="507831"/>
          </a:xfrm>
          <a:prstGeom prst="rect">
            <a:avLst/>
          </a:prstGeom>
          <a:noFill/>
        </p:spPr>
        <p:txBody>
          <a:bodyPr wrap="square" rtlCol="0">
            <a:spAutoFit/>
          </a:bodyPr>
          <a:lstStyle/>
          <a:p>
            <a:r>
              <a:rPr lang="en-IN" sz="900" b="1" dirty="0" smtClean="0"/>
              <a:t>Export data from</a:t>
            </a:r>
          </a:p>
          <a:p>
            <a:r>
              <a:rPr lang="en-IN" sz="900" b="1" dirty="0" smtClean="0"/>
              <a:t> database to csv </a:t>
            </a:r>
          </a:p>
          <a:p>
            <a:r>
              <a:rPr lang="en-IN" sz="900" b="1" dirty="0"/>
              <a:t> </a:t>
            </a:r>
            <a:r>
              <a:rPr lang="en-IN" sz="900" b="1" dirty="0" smtClean="0"/>
              <a:t>    for training</a:t>
            </a:r>
          </a:p>
        </p:txBody>
      </p:sp>
      <p:sp>
        <p:nvSpPr>
          <p:cNvPr id="219" name="TextBox 218"/>
          <p:cNvSpPr txBox="1"/>
          <p:nvPr/>
        </p:nvSpPr>
        <p:spPr>
          <a:xfrm>
            <a:off x="4616450" y="2889357"/>
            <a:ext cx="1518022" cy="461665"/>
          </a:xfrm>
          <a:prstGeom prst="rect">
            <a:avLst/>
          </a:prstGeom>
          <a:noFill/>
        </p:spPr>
        <p:txBody>
          <a:bodyPr wrap="square" rtlCol="0">
            <a:spAutoFit/>
          </a:bodyPr>
          <a:lstStyle/>
          <a:p>
            <a:r>
              <a:rPr lang="en-IN" sz="1200" b="1" dirty="0" smtClean="0"/>
              <a:t>      Data </a:t>
            </a:r>
          </a:p>
          <a:p>
            <a:r>
              <a:rPr lang="en-IN" sz="1200" b="1" dirty="0" smtClean="0"/>
              <a:t>Preprocessing</a:t>
            </a:r>
            <a:endParaRPr lang="en-IN" sz="1200" b="1" dirty="0"/>
          </a:p>
        </p:txBody>
      </p:sp>
      <p:sp>
        <p:nvSpPr>
          <p:cNvPr id="220" name="TextBox 219"/>
          <p:cNvSpPr txBox="1"/>
          <p:nvPr/>
        </p:nvSpPr>
        <p:spPr>
          <a:xfrm>
            <a:off x="3114710" y="2901304"/>
            <a:ext cx="1322272" cy="461665"/>
          </a:xfrm>
          <a:prstGeom prst="rect">
            <a:avLst/>
          </a:prstGeom>
          <a:noFill/>
        </p:spPr>
        <p:txBody>
          <a:bodyPr wrap="square" rtlCol="0">
            <a:spAutoFit/>
          </a:bodyPr>
          <a:lstStyle/>
          <a:p>
            <a:r>
              <a:rPr lang="en-IN" sz="1200" b="1" dirty="0" smtClean="0"/>
              <a:t>      Data </a:t>
            </a:r>
          </a:p>
          <a:p>
            <a:r>
              <a:rPr lang="en-IN" sz="1200" b="1" dirty="0" smtClean="0"/>
              <a:t> Clustering</a:t>
            </a:r>
            <a:endParaRPr lang="en-IN" sz="1200" b="1" dirty="0"/>
          </a:p>
        </p:txBody>
      </p:sp>
      <p:sp>
        <p:nvSpPr>
          <p:cNvPr id="221" name="TextBox 220"/>
          <p:cNvSpPr txBox="1"/>
          <p:nvPr/>
        </p:nvSpPr>
        <p:spPr>
          <a:xfrm>
            <a:off x="1538528" y="2916693"/>
            <a:ext cx="1271316" cy="430887"/>
          </a:xfrm>
          <a:prstGeom prst="rect">
            <a:avLst/>
          </a:prstGeom>
          <a:noFill/>
        </p:spPr>
        <p:txBody>
          <a:bodyPr wrap="square" rtlCol="0">
            <a:spAutoFit/>
          </a:bodyPr>
          <a:lstStyle/>
          <a:p>
            <a:r>
              <a:rPr lang="en-IN" sz="1100" b="1" dirty="0" smtClean="0"/>
              <a:t>Get best model for each cluster</a:t>
            </a:r>
            <a:endParaRPr lang="en-IN" sz="1100" b="1" dirty="0"/>
          </a:p>
        </p:txBody>
      </p:sp>
      <p:sp>
        <p:nvSpPr>
          <p:cNvPr id="222" name="TextBox 221"/>
          <p:cNvSpPr txBox="1"/>
          <p:nvPr/>
        </p:nvSpPr>
        <p:spPr>
          <a:xfrm>
            <a:off x="175514" y="2900995"/>
            <a:ext cx="1426309" cy="400110"/>
          </a:xfrm>
          <a:prstGeom prst="rect">
            <a:avLst/>
          </a:prstGeom>
          <a:noFill/>
        </p:spPr>
        <p:txBody>
          <a:bodyPr wrap="square" rtlCol="0">
            <a:spAutoFit/>
          </a:bodyPr>
          <a:lstStyle/>
          <a:p>
            <a:r>
              <a:rPr lang="en-IN" sz="1000" b="1" dirty="0" smtClean="0"/>
              <a:t>Hyperparameter          Tuning</a:t>
            </a:r>
            <a:endParaRPr lang="en-IN" sz="1000" b="1" dirty="0"/>
          </a:p>
        </p:txBody>
      </p:sp>
      <p:sp>
        <p:nvSpPr>
          <p:cNvPr id="223" name="TextBox 222"/>
          <p:cNvSpPr txBox="1"/>
          <p:nvPr/>
        </p:nvSpPr>
        <p:spPr>
          <a:xfrm>
            <a:off x="355060" y="3949094"/>
            <a:ext cx="792724" cy="461665"/>
          </a:xfrm>
          <a:prstGeom prst="rect">
            <a:avLst/>
          </a:prstGeom>
          <a:noFill/>
        </p:spPr>
        <p:txBody>
          <a:bodyPr wrap="square" rtlCol="0">
            <a:spAutoFit/>
          </a:bodyPr>
          <a:lstStyle/>
          <a:p>
            <a:r>
              <a:rPr lang="en-IN" sz="1200" b="1" dirty="0" smtClean="0"/>
              <a:t>Model saving</a:t>
            </a:r>
            <a:endParaRPr lang="en-IN" sz="1200" b="1" dirty="0"/>
          </a:p>
        </p:txBody>
      </p:sp>
      <p:sp>
        <p:nvSpPr>
          <p:cNvPr id="224" name="TextBox 223"/>
          <p:cNvSpPr txBox="1"/>
          <p:nvPr/>
        </p:nvSpPr>
        <p:spPr>
          <a:xfrm>
            <a:off x="1633273" y="4041426"/>
            <a:ext cx="1141142" cy="276999"/>
          </a:xfrm>
          <a:prstGeom prst="rect">
            <a:avLst/>
          </a:prstGeom>
          <a:noFill/>
        </p:spPr>
        <p:txBody>
          <a:bodyPr wrap="square" rtlCol="0">
            <a:spAutoFit/>
          </a:bodyPr>
          <a:lstStyle/>
          <a:p>
            <a:r>
              <a:rPr lang="en-IN" sz="1200" b="1" dirty="0" smtClean="0"/>
              <a:t>Cloud Setup</a:t>
            </a:r>
            <a:endParaRPr lang="en-IN" sz="1200" b="1" dirty="0"/>
          </a:p>
        </p:txBody>
      </p:sp>
      <p:sp>
        <p:nvSpPr>
          <p:cNvPr id="225" name="TextBox 224"/>
          <p:cNvSpPr txBox="1"/>
          <p:nvPr/>
        </p:nvSpPr>
        <p:spPr>
          <a:xfrm>
            <a:off x="3188278" y="3937594"/>
            <a:ext cx="1007579" cy="461665"/>
          </a:xfrm>
          <a:prstGeom prst="rect">
            <a:avLst/>
          </a:prstGeom>
          <a:noFill/>
        </p:spPr>
        <p:txBody>
          <a:bodyPr wrap="square" rtlCol="0">
            <a:spAutoFit/>
          </a:bodyPr>
          <a:lstStyle/>
          <a:p>
            <a:r>
              <a:rPr lang="en-IN" sz="1200" b="1" dirty="0" smtClean="0"/>
              <a:t>Pushing app    to cloud</a:t>
            </a:r>
            <a:endParaRPr lang="en-IN" sz="1200" b="1" dirty="0"/>
          </a:p>
        </p:txBody>
      </p:sp>
      <p:sp>
        <p:nvSpPr>
          <p:cNvPr id="226" name="TextBox 225"/>
          <p:cNvSpPr txBox="1"/>
          <p:nvPr/>
        </p:nvSpPr>
        <p:spPr>
          <a:xfrm>
            <a:off x="4651375" y="3949094"/>
            <a:ext cx="1315264" cy="461665"/>
          </a:xfrm>
          <a:prstGeom prst="rect">
            <a:avLst/>
          </a:prstGeom>
          <a:noFill/>
        </p:spPr>
        <p:txBody>
          <a:bodyPr wrap="square" rtlCol="0">
            <a:spAutoFit/>
          </a:bodyPr>
          <a:lstStyle/>
          <a:p>
            <a:r>
              <a:rPr lang="en-IN" sz="1200" b="1" dirty="0" smtClean="0"/>
              <a:t>Application </a:t>
            </a:r>
          </a:p>
          <a:p>
            <a:r>
              <a:rPr lang="en-IN" sz="1200" b="1" dirty="0" smtClean="0"/>
              <a:t>Start</a:t>
            </a:r>
            <a:endParaRPr lang="en-IN" sz="1200" b="1" dirty="0"/>
          </a:p>
        </p:txBody>
      </p:sp>
      <p:sp>
        <p:nvSpPr>
          <p:cNvPr id="227" name="TextBox 226"/>
          <p:cNvSpPr txBox="1"/>
          <p:nvPr/>
        </p:nvSpPr>
        <p:spPr>
          <a:xfrm>
            <a:off x="6168212" y="3902075"/>
            <a:ext cx="1687777" cy="577081"/>
          </a:xfrm>
          <a:prstGeom prst="rect">
            <a:avLst/>
          </a:prstGeom>
          <a:noFill/>
        </p:spPr>
        <p:txBody>
          <a:bodyPr wrap="square" rtlCol="0">
            <a:spAutoFit/>
          </a:bodyPr>
          <a:lstStyle/>
          <a:p>
            <a:r>
              <a:rPr lang="en-IN" sz="1050" b="1" dirty="0" smtClean="0"/>
              <a:t> Data from </a:t>
            </a:r>
          </a:p>
          <a:p>
            <a:r>
              <a:rPr lang="en-IN" sz="1050" b="1" dirty="0" smtClean="0"/>
              <a:t>client to be</a:t>
            </a:r>
          </a:p>
          <a:p>
            <a:r>
              <a:rPr lang="en-IN" sz="1050" b="1" dirty="0" smtClean="0"/>
              <a:t> predicted</a:t>
            </a:r>
            <a:endParaRPr lang="en-IN" sz="1050" b="1" dirty="0"/>
          </a:p>
        </p:txBody>
      </p:sp>
      <p:sp>
        <p:nvSpPr>
          <p:cNvPr id="235" name="TextBox 234"/>
          <p:cNvSpPr txBox="1"/>
          <p:nvPr/>
        </p:nvSpPr>
        <p:spPr>
          <a:xfrm>
            <a:off x="6087519" y="4940384"/>
            <a:ext cx="1028320" cy="507831"/>
          </a:xfrm>
          <a:prstGeom prst="rect">
            <a:avLst/>
          </a:prstGeom>
          <a:noFill/>
        </p:spPr>
        <p:txBody>
          <a:bodyPr wrap="square" rtlCol="0">
            <a:spAutoFit/>
          </a:bodyPr>
          <a:lstStyle/>
          <a:p>
            <a:r>
              <a:rPr lang="en-IN" sz="900" b="1" dirty="0" smtClean="0"/>
              <a:t>Export data from</a:t>
            </a:r>
          </a:p>
          <a:p>
            <a:r>
              <a:rPr lang="en-IN" sz="900" b="1" dirty="0" smtClean="0"/>
              <a:t> database to csv </a:t>
            </a:r>
          </a:p>
          <a:p>
            <a:r>
              <a:rPr lang="en-IN" sz="900" b="1" dirty="0"/>
              <a:t> </a:t>
            </a:r>
            <a:r>
              <a:rPr lang="en-IN" sz="900" b="1" dirty="0" smtClean="0"/>
              <a:t>    to prediction</a:t>
            </a:r>
          </a:p>
        </p:txBody>
      </p:sp>
      <p:sp>
        <p:nvSpPr>
          <p:cNvPr id="236" name="TextBox 235"/>
          <p:cNvSpPr txBox="1"/>
          <p:nvPr/>
        </p:nvSpPr>
        <p:spPr>
          <a:xfrm>
            <a:off x="4667250" y="4971702"/>
            <a:ext cx="1518022" cy="461665"/>
          </a:xfrm>
          <a:prstGeom prst="rect">
            <a:avLst/>
          </a:prstGeom>
          <a:noFill/>
        </p:spPr>
        <p:txBody>
          <a:bodyPr wrap="square" rtlCol="0">
            <a:spAutoFit/>
          </a:bodyPr>
          <a:lstStyle/>
          <a:p>
            <a:r>
              <a:rPr lang="en-IN" sz="1200" b="1" dirty="0" smtClean="0"/>
              <a:t>      Data </a:t>
            </a:r>
          </a:p>
          <a:p>
            <a:r>
              <a:rPr lang="en-IN" sz="1200" b="1" dirty="0" smtClean="0"/>
              <a:t>Preprocessing</a:t>
            </a:r>
            <a:endParaRPr lang="en-IN" sz="1200" b="1" dirty="0"/>
          </a:p>
        </p:txBody>
      </p:sp>
      <p:sp>
        <p:nvSpPr>
          <p:cNvPr id="237" name="TextBox 236"/>
          <p:cNvSpPr txBox="1"/>
          <p:nvPr/>
        </p:nvSpPr>
        <p:spPr>
          <a:xfrm>
            <a:off x="3184525" y="5004395"/>
            <a:ext cx="1322272" cy="461665"/>
          </a:xfrm>
          <a:prstGeom prst="rect">
            <a:avLst/>
          </a:prstGeom>
          <a:noFill/>
        </p:spPr>
        <p:txBody>
          <a:bodyPr wrap="square" rtlCol="0">
            <a:spAutoFit/>
          </a:bodyPr>
          <a:lstStyle/>
          <a:p>
            <a:r>
              <a:rPr lang="en-IN" sz="1200" b="1" dirty="0" smtClean="0"/>
              <a:t>      Data </a:t>
            </a:r>
          </a:p>
          <a:p>
            <a:r>
              <a:rPr lang="en-IN" sz="1200" b="1" dirty="0" smtClean="0"/>
              <a:t> Clustering</a:t>
            </a:r>
            <a:endParaRPr lang="en-IN" sz="1200" b="1" dirty="0"/>
          </a:p>
        </p:txBody>
      </p:sp>
      <p:sp>
        <p:nvSpPr>
          <p:cNvPr id="239" name="TextBox 238"/>
          <p:cNvSpPr txBox="1"/>
          <p:nvPr/>
        </p:nvSpPr>
        <p:spPr>
          <a:xfrm>
            <a:off x="1619616" y="5059223"/>
            <a:ext cx="1271316" cy="430887"/>
          </a:xfrm>
          <a:prstGeom prst="rect">
            <a:avLst/>
          </a:prstGeom>
          <a:noFill/>
        </p:spPr>
        <p:txBody>
          <a:bodyPr wrap="square" rtlCol="0">
            <a:spAutoFit/>
          </a:bodyPr>
          <a:lstStyle/>
          <a:p>
            <a:r>
              <a:rPr lang="en-IN" sz="1100" b="1" dirty="0" smtClean="0"/>
              <a:t>Model call for specific cluster</a:t>
            </a:r>
            <a:endParaRPr lang="en-IN" sz="1100" b="1" dirty="0"/>
          </a:p>
        </p:txBody>
      </p:sp>
      <p:sp>
        <p:nvSpPr>
          <p:cNvPr id="240" name="TextBox 239"/>
          <p:cNvSpPr txBox="1"/>
          <p:nvPr/>
        </p:nvSpPr>
        <p:spPr>
          <a:xfrm>
            <a:off x="175514" y="6056509"/>
            <a:ext cx="1251311" cy="430887"/>
          </a:xfrm>
          <a:prstGeom prst="rect">
            <a:avLst/>
          </a:prstGeom>
          <a:noFill/>
        </p:spPr>
        <p:txBody>
          <a:bodyPr wrap="square" rtlCol="0">
            <a:spAutoFit/>
          </a:bodyPr>
          <a:lstStyle/>
          <a:p>
            <a:r>
              <a:rPr lang="en-IN" sz="1050" b="1" dirty="0" smtClean="0"/>
              <a:t>         Export prediction to csv</a:t>
            </a:r>
            <a:endParaRPr lang="en-IN" sz="1050" b="1" dirty="0"/>
          </a:p>
        </p:txBody>
      </p:sp>
      <p:sp>
        <p:nvSpPr>
          <p:cNvPr id="241" name="TextBox 240"/>
          <p:cNvSpPr txBox="1"/>
          <p:nvPr/>
        </p:nvSpPr>
        <p:spPr>
          <a:xfrm>
            <a:off x="1544065" y="6148000"/>
            <a:ext cx="1251311" cy="276999"/>
          </a:xfrm>
          <a:prstGeom prst="rect">
            <a:avLst/>
          </a:prstGeom>
          <a:noFill/>
        </p:spPr>
        <p:txBody>
          <a:bodyPr wrap="square" rtlCol="0">
            <a:spAutoFit/>
          </a:bodyPr>
          <a:lstStyle/>
          <a:p>
            <a:r>
              <a:rPr lang="en-IN" sz="1200" b="1" dirty="0" smtClean="0"/>
              <a:t>         End</a:t>
            </a:r>
            <a:endParaRPr lang="en-IN" sz="1200" b="1" dirty="0"/>
          </a:p>
        </p:txBody>
      </p:sp>
      <p:sp>
        <p:nvSpPr>
          <p:cNvPr id="242" name="TextBox 241"/>
          <p:cNvSpPr txBox="1"/>
          <p:nvPr/>
        </p:nvSpPr>
        <p:spPr>
          <a:xfrm>
            <a:off x="-51294" y="5171215"/>
            <a:ext cx="1251311" cy="276999"/>
          </a:xfrm>
          <a:prstGeom prst="rect">
            <a:avLst/>
          </a:prstGeom>
          <a:noFill/>
        </p:spPr>
        <p:txBody>
          <a:bodyPr wrap="square" rtlCol="0">
            <a:spAutoFit/>
          </a:bodyPr>
          <a:lstStyle/>
          <a:p>
            <a:r>
              <a:rPr lang="en-IN" sz="1200" b="1" dirty="0" smtClean="0"/>
              <a:t>         Prediction</a:t>
            </a:r>
            <a:endParaRPr lang="en-IN" sz="1200" b="1" dirty="0"/>
          </a:p>
        </p:txBody>
      </p:sp>
      <p:sp>
        <p:nvSpPr>
          <p:cNvPr id="5" name="Rectangle 4"/>
          <p:cNvSpPr/>
          <p:nvPr/>
        </p:nvSpPr>
        <p:spPr>
          <a:xfrm>
            <a:off x="13802" y="351535"/>
            <a:ext cx="915062" cy="1936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1" name="TextBox 80"/>
          <p:cNvSpPr txBox="1"/>
          <p:nvPr/>
        </p:nvSpPr>
        <p:spPr>
          <a:xfrm>
            <a:off x="5607050" y="10375900"/>
            <a:ext cx="1905000" cy="261610"/>
          </a:xfrm>
          <a:prstGeom prst="rect">
            <a:avLst/>
          </a:prstGeom>
          <a:noFill/>
        </p:spPr>
        <p:txBody>
          <a:bodyPr wrap="square" rtlCol="0">
            <a:spAutoFit/>
          </a:bodyPr>
          <a:lstStyle/>
          <a:p>
            <a:r>
              <a:rPr lang="en-IN" sz="1100" dirty="0" smtClean="0"/>
              <a:t>Thyroid Disease Detection 05</a:t>
            </a:r>
            <a:endParaRPr lang="en-IN" sz="1100" dirty="0"/>
          </a:p>
        </p:txBody>
      </p:sp>
      <p:sp>
        <p:nvSpPr>
          <p:cNvPr id="82" name="object 3"/>
          <p:cNvSpPr txBox="1"/>
          <p:nvPr/>
        </p:nvSpPr>
        <p:spPr>
          <a:xfrm>
            <a:off x="50227" y="144779"/>
            <a:ext cx="1449705" cy="193675"/>
          </a:xfrm>
          <a:prstGeom prst="rect">
            <a:avLst/>
          </a:prstGeom>
        </p:spPr>
        <p:txBody>
          <a:bodyPr vert="horz" wrap="square" lIns="0" tIns="12700" rIns="0" bIns="0" rtlCol="0">
            <a:spAutoFit/>
          </a:bodyPr>
          <a:lstStyle/>
          <a:p>
            <a:pPr marL="12700">
              <a:lnSpc>
                <a:spcPct val="100000"/>
              </a:lnSpc>
              <a:spcBef>
                <a:spcPts val="100"/>
              </a:spcBef>
            </a:pPr>
            <a:r>
              <a:rPr sz="1100" dirty="0">
                <a:latin typeface="Calibri"/>
                <a:cs typeface="Calibri"/>
              </a:rPr>
              <a:t>LOW</a:t>
            </a:r>
            <a:r>
              <a:rPr sz="1100" spc="-25" dirty="0">
                <a:latin typeface="Calibri"/>
                <a:cs typeface="Calibri"/>
              </a:rPr>
              <a:t> </a:t>
            </a:r>
            <a:r>
              <a:rPr sz="1100" spc="-5" dirty="0">
                <a:latin typeface="Calibri"/>
                <a:cs typeface="Calibri"/>
              </a:rPr>
              <a:t>LEVEL</a:t>
            </a:r>
            <a:r>
              <a:rPr sz="1100" spc="-20" dirty="0">
                <a:latin typeface="Calibri"/>
                <a:cs typeface="Calibri"/>
              </a:rPr>
              <a:t> </a:t>
            </a:r>
            <a:r>
              <a:rPr sz="1100" spc="-5" dirty="0">
                <a:latin typeface="Calibri"/>
                <a:cs typeface="Calibri"/>
              </a:rPr>
              <a:t>DESIGN</a:t>
            </a:r>
            <a:r>
              <a:rPr sz="1100" spc="-15" dirty="0">
                <a:latin typeface="Calibri"/>
                <a:cs typeface="Calibri"/>
              </a:rPr>
              <a:t> </a:t>
            </a:r>
            <a:r>
              <a:rPr sz="1100" spc="-5" dirty="0">
                <a:latin typeface="Calibri"/>
                <a:cs typeface="Calibri"/>
              </a:rPr>
              <a:t>(LLD)</a:t>
            </a:r>
            <a:endParaRPr sz="1100" dirty="0">
              <a:latin typeface="Calibri"/>
              <a:cs typeface="Calibri"/>
            </a:endParaRPr>
          </a:p>
        </p:txBody>
      </p:sp>
      <p:sp>
        <p:nvSpPr>
          <p:cNvPr id="13" name="Right Arrow 12"/>
          <p:cNvSpPr/>
          <p:nvPr/>
        </p:nvSpPr>
        <p:spPr>
          <a:xfrm rot="5400000">
            <a:off x="6339912" y="2494988"/>
            <a:ext cx="439274" cy="26670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2" name="Right Arrow 91"/>
          <p:cNvSpPr/>
          <p:nvPr/>
        </p:nvSpPr>
        <p:spPr>
          <a:xfrm rot="10800000">
            <a:off x="5645070" y="3034404"/>
            <a:ext cx="439274" cy="26670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3" name="Right Arrow 92"/>
          <p:cNvSpPr/>
          <p:nvPr/>
        </p:nvSpPr>
        <p:spPr>
          <a:xfrm rot="10800000">
            <a:off x="4117630" y="3011283"/>
            <a:ext cx="488114" cy="33629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4" name="Right Arrow 93"/>
          <p:cNvSpPr/>
          <p:nvPr/>
        </p:nvSpPr>
        <p:spPr>
          <a:xfrm rot="10800000">
            <a:off x="2590230" y="3016593"/>
            <a:ext cx="498820" cy="30232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5" name="Right Arrow 94"/>
          <p:cNvSpPr/>
          <p:nvPr/>
        </p:nvSpPr>
        <p:spPr>
          <a:xfrm rot="10800000">
            <a:off x="1200016" y="2998779"/>
            <a:ext cx="390467" cy="3488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6" name="Right Arrow 95"/>
          <p:cNvSpPr/>
          <p:nvPr/>
        </p:nvSpPr>
        <p:spPr>
          <a:xfrm rot="5400000">
            <a:off x="350016" y="3486538"/>
            <a:ext cx="495301" cy="28497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7" name="Right Arrow 96"/>
          <p:cNvSpPr/>
          <p:nvPr/>
        </p:nvSpPr>
        <p:spPr>
          <a:xfrm>
            <a:off x="1216518" y="4042162"/>
            <a:ext cx="416755" cy="29531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8" name="Right Arrow 97"/>
          <p:cNvSpPr/>
          <p:nvPr/>
        </p:nvSpPr>
        <p:spPr>
          <a:xfrm>
            <a:off x="2635440" y="4023112"/>
            <a:ext cx="539560" cy="31436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9" name="Right Arrow 98"/>
          <p:cNvSpPr/>
          <p:nvPr/>
        </p:nvSpPr>
        <p:spPr>
          <a:xfrm>
            <a:off x="4195857" y="4023112"/>
            <a:ext cx="455518" cy="29531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0" name="Right Arrow 99"/>
          <p:cNvSpPr/>
          <p:nvPr/>
        </p:nvSpPr>
        <p:spPr>
          <a:xfrm>
            <a:off x="5678954" y="4032636"/>
            <a:ext cx="427615" cy="30483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1" name="Right Arrow 100"/>
          <p:cNvSpPr/>
          <p:nvPr/>
        </p:nvSpPr>
        <p:spPr>
          <a:xfrm rot="5400000">
            <a:off x="6313194" y="4507166"/>
            <a:ext cx="495300" cy="34556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2" name="Right Arrow 101"/>
          <p:cNvSpPr/>
          <p:nvPr/>
        </p:nvSpPr>
        <p:spPr>
          <a:xfrm rot="10800000">
            <a:off x="5708367" y="5021515"/>
            <a:ext cx="403047" cy="28819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3" name="Right Arrow 102"/>
          <p:cNvSpPr/>
          <p:nvPr/>
        </p:nvSpPr>
        <p:spPr>
          <a:xfrm rot="10800000">
            <a:off x="4235458" y="5091127"/>
            <a:ext cx="403047" cy="28819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4" name="Right Arrow 103"/>
          <p:cNvSpPr/>
          <p:nvPr/>
        </p:nvSpPr>
        <p:spPr>
          <a:xfrm rot="10800000">
            <a:off x="2636192" y="5097476"/>
            <a:ext cx="514221" cy="28819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5" name="Right Arrow 104"/>
          <p:cNvSpPr/>
          <p:nvPr/>
        </p:nvSpPr>
        <p:spPr>
          <a:xfrm rot="10800000">
            <a:off x="1216517" y="5157717"/>
            <a:ext cx="373965" cy="27565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6" name="Right Arrow 105"/>
          <p:cNvSpPr/>
          <p:nvPr/>
        </p:nvSpPr>
        <p:spPr>
          <a:xfrm rot="5400000">
            <a:off x="436741" y="5613518"/>
            <a:ext cx="452242" cy="34762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7" name="Right Arrow 106"/>
          <p:cNvSpPr/>
          <p:nvPr/>
        </p:nvSpPr>
        <p:spPr>
          <a:xfrm>
            <a:off x="1267411" y="6148000"/>
            <a:ext cx="352206" cy="27699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40155" y="351535"/>
            <a:ext cx="96520" cy="193675"/>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FFFFFF"/>
                </a:solidFill>
                <a:latin typeface="Calibri"/>
                <a:cs typeface="Calibri"/>
              </a:rPr>
              <a:t>3</a:t>
            </a:r>
            <a:endParaRPr sz="1100">
              <a:latin typeface="Calibri"/>
              <a:cs typeface="Calibri"/>
            </a:endParaRPr>
          </a:p>
        </p:txBody>
      </p:sp>
      <p:sp>
        <p:nvSpPr>
          <p:cNvPr id="7" name="TextBox 6"/>
          <p:cNvSpPr txBox="1"/>
          <p:nvPr/>
        </p:nvSpPr>
        <p:spPr>
          <a:xfrm>
            <a:off x="425450" y="927100"/>
            <a:ext cx="3200400" cy="369332"/>
          </a:xfrm>
          <a:prstGeom prst="rect">
            <a:avLst/>
          </a:prstGeom>
          <a:noFill/>
        </p:spPr>
        <p:txBody>
          <a:bodyPr wrap="square" rtlCol="0">
            <a:spAutoFit/>
          </a:bodyPr>
          <a:lstStyle/>
          <a:p>
            <a:r>
              <a:rPr lang="en-IN" b="1" dirty="0" smtClean="0">
                <a:solidFill>
                  <a:srgbClr val="0070C0"/>
                </a:solidFill>
              </a:rPr>
              <a:t>3. Architecture Description</a:t>
            </a:r>
            <a:endParaRPr lang="en-IN" b="1" dirty="0">
              <a:solidFill>
                <a:srgbClr val="0070C0"/>
              </a:solidFill>
            </a:endParaRPr>
          </a:p>
        </p:txBody>
      </p:sp>
      <p:sp>
        <p:nvSpPr>
          <p:cNvPr id="8" name="TextBox 7"/>
          <p:cNvSpPr txBox="1"/>
          <p:nvPr/>
        </p:nvSpPr>
        <p:spPr>
          <a:xfrm>
            <a:off x="577850" y="1296432"/>
            <a:ext cx="5791200" cy="1785104"/>
          </a:xfrm>
          <a:prstGeom prst="rect">
            <a:avLst/>
          </a:prstGeom>
          <a:noFill/>
        </p:spPr>
        <p:txBody>
          <a:bodyPr wrap="square" rtlCol="0">
            <a:spAutoFit/>
          </a:bodyPr>
          <a:lstStyle/>
          <a:p>
            <a:r>
              <a:rPr lang="en-IN" sz="1400" b="1" dirty="0" smtClean="0">
                <a:solidFill>
                  <a:srgbClr val="0070C0"/>
                </a:solidFill>
              </a:rPr>
              <a:t>3.1 Data Description</a:t>
            </a:r>
          </a:p>
          <a:p>
            <a:endParaRPr lang="en-IN" sz="1400" b="1" dirty="0" smtClean="0">
              <a:solidFill>
                <a:srgbClr val="0070C0"/>
              </a:solidFill>
            </a:endParaRPr>
          </a:p>
          <a:p>
            <a:r>
              <a:rPr lang="en-IN" sz="1400" dirty="0" smtClean="0"/>
              <a:t>We will be using Thyroid Disease Data Set present in UCI Machine Learning Repository. This Data set is satisfying our data requirement. Total 7200 instances present in different batches of </a:t>
            </a:r>
            <a:r>
              <a:rPr lang="en-IN" sz="1400" dirty="0" smtClean="0"/>
              <a:t>data. Data is consists of categorical and numerical attributes. </a:t>
            </a:r>
          </a:p>
          <a:p>
            <a:endParaRPr lang="en-IN" sz="1200" dirty="0" smtClean="0"/>
          </a:p>
          <a:p>
            <a:endParaRPr lang="en-IN" sz="1400" b="1" dirty="0">
              <a:solidFill>
                <a:srgbClr val="0070C0"/>
              </a:solidFill>
            </a:endParaRPr>
          </a:p>
        </p:txBody>
      </p:sp>
      <p:sp>
        <p:nvSpPr>
          <p:cNvPr id="12" name="TextBox 11"/>
          <p:cNvSpPr txBox="1"/>
          <p:nvPr/>
        </p:nvSpPr>
        <p:spPr>
          <a:xfrm>
            <a:off x="530225" y="2755900"/>
            <a:ext cx="5791200" cy="1384995"/>
          </a:xfrm>
          <a:prstGeom prst="rect">
            <a:avLst/>
          </a:prstGeom>
          <a:noFill/>
        </p:spPr>
        <p:txBody>
          <a:bodyPr wrap="square" rtlCol="0">
            <a:spAutoFit/>
          </a:bodyPr>
          <a:lstStyle/>
          <a:p>
            <a:r>
              <a:rPr lang="en-IN" sz="1400" b="1" dirty="0" smtClean="0">
                <a:solidFill>
                  <a:srgbClr val="0070C0"/>
                </a:solidFill>
              </a:rPr>
              <a:t>3.2 Export Data from database to CSV for </a:t>
            </a:r>
            <a:r>
              <a:rPr lang="en-IN" sz="1400" b="1" dirty="0" smtClean="0">
                <a:solidFill>
                  <a:srgbClr val="0070C0"/>
                </a:solidFill>
              </a:rPr>
              <a:t>Training</a:t>
            </a:r>
          </a:p>
          <a:p>
            <a:endParaRPr lang="en-IN" sz="1400" b="1" dirty="0">
              <a:solidFill>
                <a:srgbClr val="0070C0"/>
              </a:solidFill>
            </a:endParaRPr>
          </a:p>
          <a:p>
            <a:r>
              <a:rPr lang="en-IN" sz="1400" dirty="0" smtClean="0"/>
              <a:t>All those batch file which after passing through data validation step get stored in Database. And here we will be exporting all those CSV files in a single CSV file for training purpose. For</a:t>
            </a:r>
            <a:r>
              <a:rPr lang="en-IN" sz="1400" dirty="0" smtClean="0"/>
              <a:t> this  we need to write a separate module.</a:t>
            </a:r>
            <a:endParaRPr lang="en-IN" sz="1400" b="1" dirty="0">
              <a:solidFill>
                <a:srgbClr val="0070C0"/>
              </a:solidFill>
            </a:endParaRPr>
          </a:p>
        </p:txBody>
      </p:sp>
      <p:sp>
        <p:nvSpPr>
          <p:cNvPr id="13" name="TextBox 12"/>
          <p:cNvSpPr txBox="1"/>
          <p:nvPr/>
        </p:nvSpPr>
        <p:spPr>
          <a:xfrm>
            <a:off x="504825" y="4134545"/>
            <a:ext cx="5791200" cy="1815882"/>
          </a:xfrm>
          <a:prstGeom prst="rect">
            <a:avLst/>
          </a:prstGeom>
          <a:noFill/>
        </p:spPr>
        <p:txBody>
          <a:bodyPr wrap="square" rtlCol="0">
            <a:spAutoFit/>
          </a:bodyPr>
          <a:lstStyle/>
          <a:p>
            <a:r>
              <a:rPr lang="en-IN" sz="1400" b="1" dirty="0" smtClean="0">
                <a:solidFill>
                  <a:srgbClr val="0070C0"/>
                </a:solidFill>
              </a:rPr>
              <a:t>3.3 Data Preprocessing</a:t>
            </a:r>
          </a:p>
          <a:p>
            <a:endParaRPr lang="en-IN" sz="1400" b="1" dirty="0">
              <a:solidFill>
                <a:srgbClr val="0070C0"/>
              </a:solidFill>
            </a:endParaRPr>
          </a:p>
          <a:p>
            <a:r>
              <a:rPr lang="en-IN" sz="1400" dirty="0" smtClean="0"/>
              <a:t>We will be exploring our data set here and do EDA if required and perform data preprocessing depending on the data set. We first explore our data set in Jupyter Notebook and decide what pre-processing  and Validation we have to do such as imputation of null values, dropping some column, etc and then we have to write separate modules according to our analysis, so that we can implement that for training as well as prediction data.</a:t>
            </a:r>
            <a:endParaRPr lang="en-IN" sz="1400" b="1" dirty="0">
              <a:solidFill>
                <a:srgbClr val="0070C0"/>
              </a:solidFill>
            </a:endParaRPr>
          </a:p>
        </p:txBody>
      </p:sp>
      <p:sp>
        <p:nvSpPr>
          <p:cNvPr id="6" name="Rectangle 5"/>
          <p:cNvSpPr/>
          <p:nvPr/>
        </p:nvSpPr>
        <p:spPr>
          <a:xfrm>
            <a:off x="12700" y="352232"/>
            <a:ext cx="1035050" cy="1936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p:cNvSpPr txBox="1"/>
          <p:nvPr/>
        </p:nvSpPr>
        <p:spPr>
          <a:xfrm>
            <a:off x="5607050" y="10375900"/>
            <a:ext cx="1905000" cy="261610"/>
          </a:xfrm>
          <a:prstGeom prst="rect">
            <a:avLst/>
          </a:prstGeom>
          <a:noFill/>
        </p:spPr>
        <p:txBody>
          <a:bodyPr wrap="square" rtlCol="0">
            <a:spAutoFit/>
          </a:bodyPr>
          <a:lstStyle/>
          <a:p>
            <a:r>
              <a:rPr lang="en-IN" sz="1100" dirty="0" smtClean="0"/>
              <a:t>Thyroid Disease Detection 06</a:t>
            </a:r>
            <a:endParaRPr lang="en-IN" sz="1100" dirty="0"/>
          </a:p>
        </p:txBody>
      </p:sp>
      <p:sp>
        <p:nvSpPr>
          <p:cNvPr id="15" name="object 3"/>
          <p:cNvSpPr txBox="1"/>
          <p:nvPr/>
        </p:nvSpPr>
        <p:spPr>
          <a:xfrm>
            <a:off x="50227" y="144779"/>
            <a:ext cx="1449705" cy="193675"/>
          </a:xfrm>
          <a:prstGeom prst="rect">
            <a:avLst/>
          </a:prstGeom>
        </p:spPr>
        <p:txBody>
          <a:bodyPr vert="horz" wrap="square" lIns="0" tIns="12700" rIns="0" bIns="0" rtlCol="0">
            <a:spAutoFit/>
          </a:bodyPr>
          <a:lstStyle/>
          <a:p>
            <a:pPr marL="12700">
              <a:lnSpc>
                <a:spcPct val="100000"/>
              </a:lnSpc>
              <a:spcBef>
                <a:spcPts val="100"/>
              </a:spcBef>
            </a:pPr>
            <a:r>
              <a:rPr sz="1100" dirty="0">
                <a:latin typeface="Calibri"/>
                <a:cs typeface="Calibri"/>
              </a:rPr>
              <a:t>LOW</a:t>
            </a:r>
            <a:r>
              <a:rPr sz="1100" spc="-25" dirty="0">
                <a:latin typeface="Calibri"/>
                <a:cs typeface="Calibri"/>
              </a:rPr>
              <a:t> </a:t>
            </a:r>
            <a:r>
              <a:rPr sz="1100" spc="-5" dirty="0">
                <a:latin typeface="Calibri"/>
                <a:cs typeface="Calibri"/>
              </a:rPr>
              <a:t>LEVEL</a:t>
            </a:r>
            <a:r>
              <a:rPr sz="1100" spc="-20" dirty="0">
                <a:latin typeface="Calibri"/>
                <a:cs typeface="Calibri"/>
              </a:rPr>
              <a:t> </a:t>
            </a:r>
            <a:r>
              <a:rPr sz="1100" spc="-5" dirty="0">
                <a:latin typeface="Calibri"/>
                <a:cs typeface="Calibri"/>
              </a:rPr>
              <a:t>DESIGN</a:t>
            </a:r>
            <a:r>
              <a:rPr sz="1100" spc="-15" dirty="0">
                <a:latin typeface="Calibri"/>
                <a:cs typeface="Calibri"/>
              </a:rPr>
              <a:t> </a:t>
            </a:r>
            <a:r>
              <a:rPr sz="1100" spc="-5" dirty="0">
                <a:latin typeface="Calibri"/>
                <a:cs typeface="Calibri"/>
              </a:rPr>
              <a:t>(LLD)</a:t>
            </a:r>
            <a:endParaRPr sz="1100" dirty="0">
              <a:latin typeface="Calibri"/>
              <a:cs typeface="Calibri"/>
            </a:endParaRPr>
          </a:p>
        </p:txBody>
      </p:sp>
      <p:sp>
        <p:nvSpPr>
          <p:cNvPr id="16" name="TextBox 15"/>
          <p:cNvSpPr txBox="1"/>
          <p:nvPr/>
        </p:nvSpPr>
        <p:spPr>
          <a:xfrm>
            <a:off x="504825" y="6032500"/>
            <a:ext cx="5791200" cy="1600438"/>
          </a:xfrm>
          <a:prstGeom prst="rect">
            <a:avLst/>
          </a:prstGeom>
          <a:noFill/>
        </p:spPr>
        <p:txBody>
          <a:bodyPr wrap="square" rtlCol="0">
            <a:spAutoFit/>
          </a:bodyPr>
          <a:lstStyle/>
          <a:p>
            <a:r>
              <a:rPr lang="en-IN" sz="1400" b="1" dirty="0" smtClean="0">
                <a:solidFill>
                  <a:srgbClr val="0070C0"/>
                </a:solidFill>
              </a:rPr>
              <a:t>3.4 Data Clustering</a:t>
            </a:r>
          </a:p>
          <a:p>
            <a:endParaRPr lang="en-IN" sz="1400" b="1" dirty="0">
              <a:solidFill>
                <a:srgbClr val="0070C0"/>
              </a:solidFill>
            </a:endParaRPr>
          </a:p>
          <a:p>
            <a:r>
              <a:rPr lang="en-IN" sz="1400" dirty="0"/>
              <a:t>K-Means algorithm will be used to create clusters in the pre-processed data. The optimum number of clusters is selected by plotting the elbow plot. The idea behind clustering is to implement different algorithms to train data in different clusters. The K-means model is trained over </a:t>
            </a:r>
            <a:r>
              <a:rPr lang="en-IN" sz="1400" dirty="0" smtClean="0"/>
              <a:t>pre-processed </a:t>
            </a:r>
            <a:r>
              <a:rPr lang="en-IN" sz="1400" dirty="0"/>
              <a:t>data and the model is saved for further use in prediction </a:t>
            </a:r>
            <a:endParaRPr lang="en-IN" sz="1400" b="1" dirty="0">
              <a:solidFill>
                <a:srgbClr val="0070C0"/>
              </a:solidFill>
            </a:endParaRPr>
          </a:p>
        </p:txBody>
      </p:sp>
      <p:sp>
        <p:nvSpPr>
          <p:cNvPr id="17" name="TextBox 16"/>
          <p:cNvSpPr txBox="1"/>
          <p:nvPr/>
        </p:nvSpPr>
        <p:spPr>
          <a:xfrm>
            <a:off x="536575" y="7937500"/>
            <a:ext cx="5791200" cy="954107"/>
          </a:xfrm>
          <a:prstGeom prst="rect">
            <a:avLst/>
          </a:prstGeom>
          <a:noFill/>
        </p:spPr>
        <p:txBody>
          <a:bodyPr wrap="square" rtlCol="0">
            <a:spAutoFit/>
          </a:bodyPr>
          <a:lstStyle/>
          <a:p>
            <a:r>
              <a:rPr lang="en-IN" sz="1400" b="1" dirty="0" smtClean="0">
                <a:solidFill>
                  <a:srgbClr val="0070C0"/>
                </a:solidFill>
              </a:rPr>
              <a:t>3.5 Get best model of each cluster</a:t>
            </a:r>
          </a:p>
          <a:p>
            <a:endParaRPr lang="en-IN" sz="1400" b="1" dirty="0">
              <a:solidFill>
                <a:srgbClr val="0070C0"/>
              </a:solidFill>
            </a:endParaRPr>
          </a:p>
          <a:p>
            <a:r>
              <a:rPr lang="en-IN" sz="1400" dirty="0" smtClean="0"/>
              <a:t>Here we will train various model on each cluster which we will obtain in Data </a:t>
            </a:r>
            <a:r>
              <a:rPr lang="en-IN" sz="1400" dirty="0" smtClean="0"/>
              <a:t>Clustering step, </a:t>
            </a:r>
            <a:r>
              <a:rPr lang="en-IN" sz="1400" dirty="0" smtClean="0"/>
              <a:t>and then </a:t>
            </a:r>
            <a:r>
              <a:rPr lang="en-IN" sz="1400" dirty="0" smtClean="0"/>
              <a:t>will try to get best </a:t>
            </a:r>
            <a:r>
              <a:rPr lang="en-IN" sz="1400" dirty="0" smtClean="0"/>
              <a:t>model </a:t>
            </a:r>
            <a:r>
              <a:rPr lang="en-IN" sz="1400" dirty="0" smtClean="0"/>
              <a:t>for</a:t>
            </a:r>
            <a:r>
              <a:rPr lang="en-IN" sz="1400" dirty="0" smtClean="0"/>
              <a:t> </a:t>
            </a:r>
            <a:r>
              <a:rPr lang="en-IN" sz="1400" dirty="0" smtClean="0"/>
              <a:t>each cluster</a:t>
            </a:r>
            <a:r>
              <a:rPr lang="en-IN" sz="1400" dirty="0" smtClean="0"/>
              <a:t>. </a:t>
            </a:r>
            <a:endParaRPr lang="en-IN" sz="1400" b="1" dirty="0">
              <a:solidFill>
                <a:srgbClr val="0070C0"/>
              </a:solidFill>
            </a:endParaRPr>
          </a:p>
        </p:txBody>
      </p:sp>
      <p:sp>
        <p:nvSpPr>
          <p:cNvPr id="18" name="TextBox 17"/>
          <p:cNvSpPr txBox="1"/>
          <p:nvPr/>
        </p:nvSpPr>
        <p:spPr>
          <a:xfrm>
            <a:off x="530225" y="9187526"/>
            <a:ext cx="5791200" cy="1169551"/>
          </a:xfrm>
          <a:prstGeom prst="rect">
            <a:avLst/>
          </a:prstGeom>
          <a:noFill/>
        </p:spPr>
        <p:txBody>
          <a:bodyPr wrap="square" rtlCol="0">
            <a:spAutoFit/>
          </a:bodyPr>
          <a:lstStyle/>
          <a:p>
            <a:r>
              <a:rPr lang="en-IN" sz="1400" b="1" dirty="0" smtClean="0">
                <a:solidFill>
                  <a:srgbClr val="0070C0"/>
                </a:solidFill>
              </a:rPr>
              <a:t>3.6 Hyperparameter Tuning</a:t>
            </a:r>
          </a:p>
          <a:p>
            <a:r>
              <a:rPr lang="en-IN" sz="1400" dirty="0" smtClean="0"/>
              <a:t>After selecting best model for  each cluster, we will do hyperparameter tuning for each selected model, and try to increase performance of the models</a:t>
            </a:r>
            <a:r>
              <a:rPr lang="en-IN" sz="1400" dirty="0" smtClean="0"/>
              <a:t>. And finally save model for each cluster. </a:t>
            </a:r>
            <a:endParaRPr lang="en-IN" sz="1400" dirty="0" smtClean="0"/>
          </a:p>
          <a:p>
            <a:endParaRPr lang="en-IN" sz="1400" b="1" dirty="0">
              <a:solidFill>
                <a:srgbClr val="0070C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26807" y="536695"/>
            <a:ext cx="5791200" cy="1600438"/>
          </a:xfrm>
          <a:prstGeom prst="rect">
            <a:avLst/>
          </a:prstGeom>
          <a:noFill/>
        </p:spPr>
        <p:txBody>
          <a:bodyPr wrap="square" rtlCol="0">
            <a:spAutoFit/>
          </a:bodyPr>
          <a:lstStyle/>
          <a:p>
            <a:r>
              <a:rPr lang="en-IN" sz="1400" b="1" dirty="0" smtClean="0">
                <a:solidFill>
                  <a:srgbClr val="0070C0"/>
                </a:solidFill>
              </a:rPr>
              <a:t>3.7 Model Saving</a:t>
            </a:r>
          </a:p>
          <a:p>
            <a:endParaRPr lang="en-IN" sz="1400" b="1" dirty="0" smtClean="0">
              <a:solidFill>
                <a:srgbClr val="0070C0"/>
              </a:solidFill>
            </a:endParaRPr>
          </a:p>
          <a:p>
            <a:r>
              <a:rPr lang="en-IN" sz="1400" dirty="0" smtClean="0"/>
              <a:t>After performing hyperparameter tuning for models, we will save our models </a:t>
            </a:r>
            <a:r>
              <a:rPr lang="en-IN" sz="1400" dirty="0" smtClean="0"/>
              <a:t> as per cluster number. so </a:t>
            </a:r>
            <a:r>
              <a:rPr lang="en-IN" sz="1400" dirty="0" smtClean="0"/>
              <a:t>that we can use them for prediction </a:t>
            </a:r>
            <a:r>
              <a:rPr lang="en-IN" sz="1400" dirty="0" smtClean="0"/>
              <a:t>purpose and according to cluster number we will call model for making prediction over client data.</a:t>
            </a:r>
            <a:endParaRPr lang="en-IN" sz="1400" dirty="0" smtClean="0"/>
          </a:p>
          <a:p>
            <a:endParaRPr lang="en-IN" sz="1400" b="1" dirty="0">
              <a:solidFill>
                <a:srgbClr val="0070C0"/>
              </a:solidFill>
            </a:endParaRPr>
          </a:p>
        </p:txBody>
      </p:sp>
      <p:sp>
        <p:nvSpPr>
          <p:cNvPr id="9" name="TextBox 8"/>
          <p:cNvSpPr txBox="1"/>
          <p:nvPr/>
        </p:nvSpPr>
        <p:spPr>
          <a:xfrm>
            <a:off x="600075" y="1892300"/>
            <a:ext cx="5791200" cy="1169551"/>
          </a:xfrm>
          <a:prstGeom prst="rect">
            <a:avLst/>
          </a:prstGeom>
          <a:noFill/>
        </p:spPr>
        <p:txBody>
          <a:bodyPr wrap="square" rtlCol="0">
            <a:spAutoFit/>
          </a:bodyPr>
          <a:lstStyle/>
          <a:p>
            <a:r>
              <a:rPr lang="en-IN" sz="1400" b="1" dirty="0" smtClean="0">
                <a:solidFill>
                  <a:srgbClr val="0070C0"/>
                </a:solidFill>
              </a:rPr>
              <a:t>3.8  Cloud Setup</a:t>
            </a:r>
          </a:p>
          <a:p>
            <a:endParaRPr lang="en-IN" sz="1400" b="1" dirty="0" smtClean="0">
              <a:solidFill>
                <a:srgbClr val="0070C0"/>
              </a:solidFill>
            </a:endParaRPr>
          </a:p>
          <a:p>
            <a:r>
              <a:rPr lang="en-IN" sz="1400" dirty="0" smtClean="0"/>
              <a:t>Here We will do cloud setup for model deployment</a:t>
            </a:r>
            <a:r>
              <a:rPr lang="en-IN" sz="1400" dirty="0" smtClean="0"/>
              <a:t>. Creating all required files needed for cloud deployment of app. </a:t>
            </a:r>
            <a:r>
              <a:rPr lang="en-IN" sz="1400" dirty="0" smtClean="0"/>
              <a:t>Here we also create our flask app and user interface and integrate our model with flask app and UI</a:t>
            </a:r>
            <a:endParaRPr lang="en-IN" sz="1400" b="1" dirty="0">
              <a:solidFill>
                <a:srgbClr val="0070C0"/>
              </a:solidFill>
            </a:endParaRPr>
          </a:p>
        </p:txBody>
      </p:sp>
      <p:sp>
        <p:nvSpPr>
          <p:cNvPr id="10" name="TextBox 9"/>
          <p:cNvSpPr txBox="1"/>
          <p:nvPr/>
        </p:nvSpPr>
        <p:spPr>
          <a:xfrm>
            <a:off x="649032" y="3213100"/>
            <a:ext cx="5791200" cy="954107"/>
          </a:xfrm>
          <a:prstGeom prst="rect">
            <a:avLst/>
          </a:prstGeom>
          <a:noFill/>
        </p:spPr>
        <p:txBody>
          <a:bodyPr wrap="square" rtlCol="0">
            <a:spAutoFit/>
          </a:bodyPr>
          <a:lstStyle/>
          <a:p>
            <a:r>
              <a:rPr lang="en-IN" sz="1400" b="1" dirty="0" smtClean="0">
                <a:solidFill>
                  <a:srgbClr val="0070C0"/>
                </a:solidFill>
              </a:rPr>
              <a:t>3.9  Push app to cloud</a:t>
            </a:r>
          </a:p>
          <a:p>
            <a:r>
              <a:rPr lang="en-IN" sz="1400" dirty="0" smtClean="0"/>
              <a:t>After doing cloud setup and checking app locally, we will push our app to cloud to start the application</a:t>
            </a:r>
            <a:r>
              <a:rPr lang="en-IN" sz="1400" dirty="0" smtClean="0"/>
              <a:t>. </a:t>
            </a:r>
            <a:r>
              <a:rPr lang="en-US" sz="1400" dirty="0" smtClean="0"/>
              <a:t>We </a:t>
            </a:r>
            <a:r>
              <a:rPr lang="en-US" sz="1400" dirty="0"/>
              <a:t>will be deploying the model </a:t>
            </a:r>
            <a:r>
              <a:rPr lang="en-US" sz="1400" dirty="0" smtClean="0"/>
              <a:t>to Heroku and  </a:t>
            </a:r>
            <a:r>
              <a:rPr lang="en-US" sz="1400" dirty="0"/>
              <a:t>AWS. </a:t>
            </a:r>
          </a:p>
        </p:txBody>
      </p:sp>
      <p:sp>
        <p:nvSpPr>
          <p:cNvPr id="13" name="Rectangle 12"/>
          <p:cNvSpPr/>
          <p:nvPr/>
        </p:nvSpPr>
        <p:spPr>
          <a:xfrm>
            <a:off x="6350" y="292285"/>
            <a:ext cx="1187450" cy="2792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p:cNvSpPr txBox="1"/>
          <p:nvPr/>
        </p:nvSpPr>
        <p:spPr>
          <a:xfrm>
            <a:off x="5607050" y="10375900"/>
            <a:ext cx="1905000" cy="261610"/>
          </a:xfrm>
          <a:prstGeom prst="rect">
            <a:avLst/>
          </a:prstGeom>
          <a:noFill/>
        </p:spPr>
        <p:txBody>
          <a:bodyPr wrap="square" rtlCol="0">
            <a:spAutoFit/>
          </a:bodyPr>
          <a:lstStyle/>
          <a:p>
            <a:r>
              <a:rPr lang="en-IN" sz="1100" dirty="0" smtClean="0"/>
              <a:t>Thyroid Disease Detection 07</a:t>
            </a:r>
            <a:endParaRPr lang="en-IN" sz="1100" dirty="0"/>
          </a:p>
        </p:txBody>
      </p:sp>
      <p:sp>
        <p:nvSpPr>
          <p:cNvPr id="15" name="object 3"/>
          <p:cNvSpPr txBox="1"/>
          <p:nvPr/>
        </p:nvSpPr>
        <p:spPr>
          <a:xfrm>
            <a:off x="50227" y="144779"/>
            <a:ext cx="1449705" cy="193675"/>
          </a:xfrm>
          <a:prstGeom prst="rect">
            <a:avLst/>
          </a:prstGeom>
        </p:spPr>
        <p:txBody>
          <a:bodyPr vert="horz" wrap="square" lIns="0" tIns="12700" rIns="0" bIns="0" rtlCol="0">
            <a:spAutoFit/>
          </a:bodyPr>
          <a:lstStyle/>
          <a:p>
            <a:pPr marL="12700">
              <a:lnSpc>
                <a:spcPct val="100000"/>
              </a:lnSpc>
              <a:spcBef>
                <a:spcPts val="100"/>
              </a:spcBef>
            </a:pPr>
            <a:r>
              <a:rPr sz="1100" dirty="0">
                <a:latin typeface="Calibri"/>
                <a:cs typeface="Calibri"/>
              </a:rPr>
              <a:t>LOW</a:t>
            </a:r>
            <a:r>
              <a:rPr sz="1100" spc="-25" dirty="0">
                <a:latin typeface="Calibri"/>
                <a:cs typeface="Calibri"/>
              </a:rPr>
              <a:t> </a:t>
            </a:r>
            <a:r>
              <a:rPr sz="1100" spc="-5" dirty="0">
                <a:latin typeface="Calibri"/>
                <a:cs typeface="Calibri"/>
              </a:rPr>
              <a:t>LEVEL</a:t>
            </a:r>
            <a:r>
              <a:rPr sz="1100" spc="-20" dirty="0">
                <a:latin typeface="Calibri"/>
                <a:cs typeface="Calibri"/>
              </a:rPr>
              <a:t> </a:t>
            </a:r>
            <a:r>
              <a:rPr sz="1100" spc="-5" dirty="0">
                <a:latin typeface="Calibri"/>
                <a:cs typeface="Calibri"/>
              </a:rPr>
              <a:t>DESIGN</a:t>
            </a:r>
            <a:r>
              <a:rPr sz="1100" spc="-15" dirty="0">
                <a:latin typeface="Calibri"/>
                <a:cs typeface="Calibri"/>
              </a:rPr>
              <a:t> </a:t>
            </a:r>
            <a:r>
              <a:rPr sz="1100" spc="-5" dirty="0">
                <a:latin typeface="Calibri"/>
                <a:cs typeface="Calibri"/>
              </a:rPr>
              <a:t>(LLD)</a:t>
            </a:r>
            <a:endParaRPr sz="1100" dirty="0">
              <a:latin typeface="Calibri"/>
              <a:cs typeface="Calibri"/>
            </a:endParaRPr>
          </a:p>
        </p:txBody>
      </p:sp>
      <p:sp>
        <p:nvSpPr>
          <p:cNvPr id="12" name="TextBox 11"/>
          <p:cNvSpPr txBox="1"/>
          <p:nvPr/>
        </p:nvSpPr>
        <p:spPr>
          <a:xfrm>
            <a:off x="626807" y="4584700"/>
            <a:ext cx="5791200" cy="2246769"/>
          </a:xfrm>
          <a:prstGeom prst="rect">
            <a:avLst/>
          </a:prstGeom>
          <a:noFill/>
        </p:spPr>
        <p:txBody>
          <a:bodyPr wrap="square" rtlCol="0">
            <a:spAutoFit/>
          </a:bodyPr>
          <a:lstStyle/>
          <a:p>
            <a:r>
              <a:rPr lang="en-IN" sz="1400" b="1" dirty="0" smtClean="0">
                <a:solidFill>
                  <a:srgbClr val="0070C0"/>
                </a:solidFill>
              </a:rPr>
              <a:t>3.10  Data from client side for prediction purpose</a:t>
            </a:r>
          </a:p>
          <a:p>
            <a:endParaRPr lang="en-IN" sz="1400" b="1" dirty="0" smtClean="0">
              <a:solidFill>
                <a:srgbClr val="0070C0"/>
              </a:solidFill>
            </a:endParaRPr>
          </a:p>
          <a:p>
            <a:r>
              <a:rPr lang="en-IN" sz="1400" dirty="0" smtClean="0"/>
              <a:t>Now our application on cloud is ready for doing prediction. The prediction data which we receive from client side will be exported from DB and further will do same data cleansing process as we have done for training data using modules we will write for training data. </a:t>
            </a:r>
            <a:r>
              <a:rPr lang="en-IN" sz="1400" dirty="0"/>
              <a:t>Client data will also go along the same process of </a:t>
            </a:r>
            <a:r>
              <a:rPr lang="en-IN" sz="1400" b="1" dirty="0"/>
              <a:t>Exporting data from DB</a:t>
            </a:r>
            <a:r>
              <a:rPr lang="en-IN" sz="1400" dirty="0"/>
              <a:t>, </a:t>
            </a:r>
            <a:r>
              <a:rPr lang="en-IN" sz="1400" b="1" dirty="0"/>
              <a:t>Data </a:t>
            </a:r>
            <a:r>
              <a:rPr lang="en-IN" sz="1400" b="1" dirty="0" smtClean="0"/>
              <a:t>pre-processing</a:t>
            </a:r>
            <a:r>
              <a:rPr lang="en-IN" sz="1400" dirty="0" smtClean="0"/>
              <a:t>, </a:t>
            </a:r>
            <a:r>
              <a:rPr lang="en-IN" sz="1400" b="1" dirty="0"/>
              <a:t>Data clustering </a:t>
            </a:r>
            <a:r>
              <a:rPr lang="en-IN" sz="1400" dirty="0"/>
              <a:t>and according to each cluster number we will use our </a:t>
            </a:r>
            <a:r>
              <a:rPr lang="en-IN" sz="1400" b="1" dirty="0"/>
              <a:t>saved model </a:t>
            </a:r>
            <a:r>
              <a:rPr lang="en-IN" sz="1400" dirty="0"/>
              <a:t>for prediction on that </a:t>
            </a:r>
            <a:r>
              <a:rPr lang="en-IN" sz="1400" dirty="0" smtClean="0"/>
              <a:t> particular cluster</a:t>
            </a:r>
            <a:r>
              <a:rPr lang="en-IN" sz="1400" dirty="0"/>
              <a:t>. </a:t>
            </a:r>
          </a:p>
          <a:p>
            <a:r>
              <a:rPr lang="en-IN" sz="1400" dirty="0" smtClean="0"/>
              <a:t> </a:t>
            </a:r>
            <a:endParaRPr lang="en-IN" sz="1400" b="1" dirty="0">
              <a:solidFill>
                <a:srgbClr val="0070C0"/>
              </a:solidFill>
            </a:endParaRPr>
          </a:p>
        </p:txBody>
      </p:sp>
      <p:sp>
        <p:nvSpPr>
          <p:cNvPr id="16" name="TextBox 15"/>
          <p:cNvSpPr txBox="1"/>
          <p:nvPr/>
        </p:nvSpPr>
        <p:spPr>
          <a:xfrm>
            <a:off x="626807" y="6718300"/>
            <a:ext cx="5791200" cy="954107"/>
          </a:xfrm>
          <a:prstGeom prst="rect">
            <a:avLst/>
          </a:prstGeom>
          <a:noFill/>
        </p:spPr>
        <p:txBody>
          <a:bodyPr wrap="square" rtlCol="0">
            <a:spAutoFit/>
          </a:bodyPr>
          <a:lstStyle/>
          <a:p>
            <a:r>
              <a:rPr lang="en-IN" sz="1400" b="1" dirty="0" smtClean="0">
                <a:solidFill>
                  <a:srgbClr val="0070C0"/>
                </a:solidFill>
              </a:rPr>
              <a:t>3.11 Export Prediction to CSV</a:t>
            </a:r>
          </a:p>
          <a:p>
            <a:endParaRPr lang="en-IN" sz="1400" b="1" dirty="0" smtClean="0">
              <a:solidFill>
                <a:srgbClr val="0070C0"/>
              </a:solidFill>
            </a:endParaRPr>
          </a:p>
          <a:p>
            <a:r>
              <a:rPr lang="en-IN" sz="1400" dirty="0" smtClean="0"/>
              <a:t>Finally when we get all the prediction for client data, then our final task is to export prediction to csv file and hand over it to client.</a:t>
            </a:r>
            <a:endParaRPr lang="en-IN" sz="1400" b="1" dirty="0">
              <a:solidFill>
                <a:srgbClr val="0070C0"/>
              </a:solidFill>
            </a:endParaRPr>
          </a:p>
        </p:txBody>
      </p:sp>
      <p:sp>
        <p:nvSpPr>
          <p:cNvPr id="11" name="TextBox 10"/>
          <p:cNvSpPr txBox="1"/>
          <p:nvPr/>
        </p:nvSpPr>
        <p:spPr>
          <a:xfrm>
            <a:off x="577850" y="7861300"/>
            <a:ext cx="5791200" cy="2893100"/>
          </a:xfrm>
          <a:prstGeom prst="rect">
            <a:avLst/>
          </a:prstGeom>
          <a:noFill/>
        </p:spPr>
        <p:txBody>
          <a:bodyPr wrap="square" rtlCol="0">
            <a:spAutoFit/>
          </a:bodyPr>
          <a:lstStyle/>
          <a:p>
            <a:r>
              <a:rPr lang="en-IN" sz="1400" b="1" dirty="0" smtClean="0">
                <a:solidFill>
                  <a:srgbClr val="0070C0"/>
                </a:solidFill>
              </a:rPr>
              <a:t>3.12 User Interface</a:t>
            </a:r>
          </a:p>
          <a:p>
            <a:endParaRPr lang="en-IN" sz="1400" b="1" dirty="0">
              <a:solidFill>
                <a:srgbClr val="0070C0"/>
              </a:solidFill>
            </a:endParaRPr>
          </a:p>
          <a:p>
            <a:r>
              <a:rPr lang="en-IN" sz="1400" b="1" dirty="0" smtClean="0">
                <a:solidFill>
                  <a:srgbClr val="0070C0"/>
                </a:solidFill>
              </a:rPr>
              <a:t>We will make two type of User Interface.</a:t>
            </a:r>
          </a:p>
          <a:p>
            <a:r>
              <a:rPr lang="en-IN" sz="1400" b="1" dirty="0" smtClean="0">
                <a:solidFill>
                  <a:srgbClr val="0070C0"/>
                </a:solidFill>
              </a:rPr>
              <a:t> </a:t>
            </a:r>
            <a:endParaRPr lang="en-IN" sz="1400" b="1" dirty="0" smtClean="0">
              <a:solidFill>
                <a:srgbClr val="0070C0"/>
              </a:solidFill>
            </a:endParaRPr>
          </a:p>
          <a:p>
            <a:pPr marL="342900" indent="-342900">
              <a:buAutoNum type="arabicPeriod"/>
            </a:pPr>
            <a:r>
              <a:rPr lang="en-IN" sz="1400" dirty="0" smtClean="0"/>
              <a:t>For single user input prediction, We will make a separate UI which will take all inputs from a  single user and give back th</a:t>
            </a:r>
            <a:r>
              <a:rPr lang="en-IN" sz="1400" dirty="0" smtClean="0"/>
              <a:t>e prediction there only. So that any single user can also use this system for single prediction.</a:t>
            </a:r>
            <a:r>
              <a:rPr lang="en-IN" sz="1400" dirty="0"/>
              <a:t> </a:t>
            </a:r>
          </a:p>
          <a:p>
            <a:pPr marL="342900" indent="-342900">
              <a:buAutoNum type="arabicPeriod"/>
            </a:pPr>
            <a:r>
              <a:rPr lang="en-IN" sz="1400" dirty="0" smtClean="0"/>
              <a:t>For batch or bulk prediction</a:t>
            </a:r>
            <a:r>
              <a:rPr lang="en-IN" sz="1400" dirty="0"/>
              <a:t>, We will make a separate UI which will </a:t>
            </a:r>
            <a:r>
              <a:rPr lang="en-IN" sz="1400" dirty="0" smtClean="0"/>
              <a:t>take a CSV file from client and make bulk prediction at a single time and save those prediction in result.csv file and UI will give option to download that particular file. </a:t>
            </a:r>
            <a:endParaRPr lang="en-IN" sz="1400" b="1" dirty="0">
              <a:solidFill>
                <a:srgbClr val="0070C0"/>
              </a:solidFill>
            </a:endParaRPr>
          </a:p>
          <a:p>
            <a:endParaRPr lang="en-IN" sz="1400" b="1" dirty="0">
              <a:solidFill>
                <a:srgbClr val="0070C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40155" y="351535"/>
            <a:ext cx="96520" cy="193675"/>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FFFFFF"/>
                </a:solidFill>
                <a:latin typeface="Calibri"/>
                <a:cs typeface="Calibri"/>
              </a:rPr>
              <a:t>5</a:t>
            </a:r>
            <a:endParaRPr sz="1100">
              <a:latin typeface="Calibri"/>
              <a:cs typeface="Calibri"/>
            </a:endParaRPr>
          </a:p>
        </p:txBody>
      </p:sp>
      <p:sp>
        <p:nvSpPr>
          <p:cNvPr id="5" name="object 5"/>
          <p:cNvSpPr txBox="1"/>
          <p:nvPr/>
        </p:nvSpPr>
        <p:spPr>
          <a:xfrm>
            <a:off x="577850" y="471610"/>
            <a:ext cx="2952446" cy="517449"/>
          </a:xfrm>
          <a:prstGeom prst="rect">
            <a:avLst/>
          </a:prstGeom>
        </p:spPr>
        <p:txBody>
          <a:bodyPr vert="horz" wrap="square" lIns="0" tIns="12065" rIns="0" bIns="0" rtlCol="0">
            <a:spAutoFit/>
          </a:bodyPr>
          <a:lstStyle/>
          <a:p>
            <a:pPr marL="12700">
              <a:spcBef>
                <a:spcPts val="95"/>
              </a:spcBef>
            </a:pPr>
            <a:r>
              <a:rPr lang="en-IN" sz="1600" b="1" dirty="0" smtClean="0">
                <a:solidFill>
                  <a:srgbClr val="0070C0"/>
                </a:solidFill>
              </a:rPr>
              <a:t>4 Unit Test Cases</a:t>
            </a:r>
            <a:endParaRPr lang="en-IN" sz="1600" b="1" dirty="0">
              <a:solidFill>
                <a:srgbClr val="0070C0"/>
              </a:solidFill>
            </a:endParaRPr>
          </a:p>
          <a:p>
            <a:pPr marL="12700">
              <a:lnSpc>
                <a:spcPct val="100000"/>
              </a:lnSpc>
              <a:spcBef>
                <a:spcPts val="95"/>
              </a:spcBef>
            </a:pPr>
            <a:endParaRPr sz="1600" dirty="0">
              <a:latin typeface="Calibri Light"/>
              <a:cs typeface="Calibri Light"/>
            </a:endParaRPr>
          </a:p>
        </p:txBody>
      </p:sp>
      <p:graphicFrame>
        <p:nvGraphicFramePr>
          <p:cNvPr id="6" name="object 6"/>
          <p:cNvGraphicFramePr>
            <a:graphicFrameLocks noGrp="1"/>
          </p:cNvGraphicFramePr>
          <p:nvPr>
            <p:extLst>
              <p:ext uri="{D42A27DB-BD31-4B8C-83A1-F6EECF244321}">
                <p14:modId xmlns:p14="http://schemas.microsoft.com/office/powerpoint/2010/main" val="1704451116"/>
              </p:ext>
            </p:extLst>
          </p:nvPr>
        </p:nvGraphicFramePr>
        <p:xfrm>
          <a:off x="624473" y="1003300"/>
          <a:ext cx="5907200" cy="9270997"/>
        </p:xfrm>
        <a:graphic>
          <a:graphicData uri="http://schemas.openxmlformats.org/drawingml/2006/table">
            <a:tbl>
              <a:tblPr firstRow="1" bandRow="1">
                <a:tableStyleId>{2D5ABB26-0587-4C30-8999-92F81FD0307C}</a:tableStyleId>
              </a:tblPr>
              <a:tblGrid>
                <a:gridCol w="2467977"/>
                <a:gridCol w="1228788"/>
                <a:gridCol w="2210435"/>
              </a:tblGrid>
              <a:tr h="402931">
                <a:tc>
                  <a:txBody>
                    <a:bodyPr/>
                    <a:lstStyle/>
                    <a:p>
                      <a:pPr marL="566420">
                        <a:lnSpc>
                          <a:spcPct val="100000"/>
                        </a:lnSpc>
                        <a:spcBef>
                          <a:spcPts val="830"/>
                        </a:spcBef>
                      </a:pPr>
                      <a:r>
                        <a:rPr sz="1100" b="1" dirty="0">
                          <a:solidFill>
                            <a:srgbClr val="FFFFFF"/>
                          </a:solidFill>
                          <a:latin typeface="Calibri"/>
                          <a:cs typeface="Calibri"/>
                        </a:rPr>
                        <a:t>Test</a:t>
                      </a:r>
                      <a:r>
                        <a:rPr sz="1100" b="1" spc="-30" dirty="0">
                          <a:solidFill>
                            <a:srgbClr val="FFFFFF"/>
                          </a:solidFill>
                          <a:latin typeface="Calibri"/>
                          <a:cs typeface="Calibri"/>
                        </a:rPr>
                        <a:t> </a:t>
                      </a:r>
                      <a:r>
                        <a:rPr sz="1100" b="1" spc="-5" dirty="0">
                          <a:solidFill>
                            <a:srgbClr val="FFFFFF"/>
                          </a:solidFill>
                          <a:latin typeface="Calibri"/>
                          <a:cs typeface="Calibri"/>
                        </a:rPr>
                        <a:t>Case</a:t>
                      </a:r>
                      <a:r>
                        <a:rPr sz="1100" b="1" spc="-25" dirty="0">
                          <a:solidFill>
                            <a:srgbClr val="FFFFFF"/>
                          </a:solidFill>
                          <a:latin typeface="Calibri"/>
                          <a:cs typeface="Calibri"/>
                        </a:rPr>
                        <a:t> </a:t>
                      </a:r>
                      <a:r>
                        <a:rPr sz="1100" b="1" spc="-5" dirty="0">
                          <a:solidFill>
                            <a:srgbClr val="FFFFFF"/>
                          </a:solidFill>
                          <a:latin typeface="Calibri"/>
                          <a:cs typeface="Calibri"/>
                        </a:rPr>
                        <a:t>Description</a:t>
                      </a:r>
                      <a:endParaRPr sz="1100" dirty="0">
                        <a:latin typeface="Calibri"/>
                        <a:cs typeface="Calibri"/>
                      </a:endParaRPr>
                    </a:p>
                  </a:txBody>
                  <a:tcPr marL="0" marR="0" marT="10541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4471C4"/>
                    </a:solidFill>
                  </a:tcPr>
                </a:tc>
                <a:tc>
                  <a:txBody>
                    <a:bodyPr/>
                    <a:lstStyle/>
                    <a:p>
                      <a:pPr marL="252729">
                        <a:lnSpc>
                          <a:spcPct val="100000"/>
                        </a:lnSpc>
                        <a:spcBef>
                          <a:spcPts val="830"/>
                        </a:spcBef>
                      </a:pPr>
                      <a:r>
                        <a:rPr sz="1100" b="1" spc="-5" dirty="0">
                          <a:solidFill>
                            <a:srgbClr val="FFFFFF"/>
                          </a:solidFill>
                          <a:latin typeface="Calibri"/>
                          <a:cs typeface="Calibri"/>
                        </a:rPr>
                        <a:t>Pre-Requisite</a:t>
                      </a:r>
                      <a:endParaRPr sz="1100" dirty="0">
                        <a:latin typeface="Calibri"/>
                        <a:cs typeface="Calibri"/>
                      </a:endParaRPr>
                    </a:p>
                  </a:txBody>
                  <a:tcPr marL="0" marR="0" marT="10541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4471C4"/>
                    </a:solidFill>
                  </a:tcPr>
                </a:tc>
                <a:tc>
                  <a:txBody>
                    <a:bodyPr/>
                    <a:lstStyle/>
                    <a:p>
                      <a:pPr marL="642620">
                        <a:lnSpc>
                          <a:spcPct val="100000"/>
                        </a:lnSpc>
                        <a:spcBef>
                          <a:spcPts val="830"/>
                        </a:spcBef>
                      </a:pPr>
                      <a:r>
                        <a:rPr sz="1100" b="1" dirty="0">
                          <a:solidFill>
                            <a:srgbClr val="FFFFFF"/>
                          </a:solidFill>
                          <a:latin typeface="Calibri"/>
                          <a:cs typeface="Calibri"/>
                        </a:rPr>
                        <a:t>Expected</a:t>
                      </a:r>
                      <a:r>
                        <a:rPr sz="1100" b="1" spc="-45" dirty="0">
                          <a:solidFill>
                            <a:srgbClr val="FFFFFF"/>
                          </a:solidFill>
                          <a:latin typeface="Calibri"/>
                          <a:cs typeface="Calibri"/>
                        </a:rPr>
                        <a:t> </a:t>
                      </a:r>
                      <a:r>
                        <a:rPr sz="1100" b="1" spc="-5" dirty="0">
                          <a:solidFill>
                            <a:srgbClr val="FFFFFF"/>
                          </a:solidFill>
                          <a:latin typeface="Calibri"/>
                          <a:cs typeface="Calibri"/>
                        </a:rPr>
                        <a:t>Result</a:t>
                      </a:r>
                      <a:endParaRPr sz="1100">
                        <a:latin typeface="Calibri"/>
                        <a:cs typeface="Calibri"/>
                      </a:endParaRPr>
                    </a:p>
                  </a:txBody>
                  <a:tcPr marL="0" marR="0" marT="10541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4471C4"/>
                    </a:solidFill>
                  </a:tcPr>
                </a:tc>
              </a:tr>
              <a:tr h="353778">
                <a:tc>
                  <a:txBody>
                    <a:bodyPr/>
                    <a:lstStyle/>
                    <a:p>
                      <a:pPr marL="68580" marR="177800">
                        <a:lnSpc>
                          <a:spcPts val="1330"/>
                        </a:lnSpc>
                      </a:pPr>
                      <a:r>
                        <a:rPr sz="1100" spc="-5" dirty="0">
                          <a:latin typeface="Calibri"/>
                          <a:cs typeface="Calibri"/>
                        </a:rPr>
                        <a:t>Verify </a:t>
                      </a:r>
                      <a:r>
                        <a:rPr sz="1100" dirty="0">
                          <a:latin typeface="Calibri"/>
                          <a:cs typeface="Calibri"/>
                        </a:rPr>
                        <a:t>whether the </a:t>
                      </a:r>
                      <a:r>
                        <a:rPr sz="1100" spc="-5" dirty="0">
                          <a:latin typeface="Calibri"/>
                          <a:cs typeface="Calibri"/>
                        </a:rPr>
                        <a:t>Application URL </a:t>
                      </a:r>
                      <a:r>
                        <a:rPr sz="1100" dirty="0">
                          <a:latin typeface="Calibri"/>
                          <a:cs typeface="Calibri"/>
                        </a:rPr>
                        <a:t>is </a:t>
                      </a:r>
                      <a:r>
                        <a:rPr sz="1100" spc="-235" dirty="0">
                          <a:latin typeface="Calibri"/>
                          <a:cs typeface="Calibri"/>
                        </a:rPr>
                        <a:t> </a:t>
                      </a:r>
                      <a:r>
                        <a:rPr sz="1100" spc="-5" dirty="0">
                          <a:latin typeface="Calibri"/>
                          <a:cs typeface="Calibri"/>
                        </a:rPr>
                        <a:t>accessible</a:t>
                      </a:r>
                      <a:r>
                        <a:rPr sz="1100" spc="-20" dirty="0">
                          <a:latin typeface="Calibri"/>
                          <a:cs typeface="Calibri"/>
                        </a:rPr>
                        <a:t> </a:t>
                      </a:r>
                      <a:r>
                        <a:rPr sz="1100" spc="-5" dirty="0">
                          <a:latin typeface="Calibri"/>
                          <a:cs typeface="Calibri"/>
                        </a:rPr>
                        <a:t>to</a:t>
                      </a:r>
                      <a:r>
                        <a:rPr sz="1100" spc="5" dirty="0">
                          <a:latin typeface="Calibri"/>
                          <a:cs typeface="Calibri"/>
                        </a:rPr>
                        <a:t> </a:t>
                      </a:r>
                      <a:r>
                        <a:rPr sz="1100" dirty="0">
                          <a:latin typeface="Calibri"/>
                          <a:cs typeface="Calibri"/>
                        </a:rPr>
                        <a:t>the</a:t>
                      </a:r>
                      <a:r>
                        <a:rPr sz="1100" spc="-10" dirty="0">
                          <a:latin typeface="Calibri"/>
                          <a:cs typeface="Calibri"/>
                        </a:rPr>
                        <a:t> </a:t>
                      </a:r>
                      <a:r>
                        <a:rPr sz="1100" spc="-5" dirty="0">
                          <a:latin typeface="Calibri"/>
                          <a:cs typeface="Calibri"/>
                        </a:rPr>
                        <a:t>user</a:t>
                      </a:r>
                      <a:endParaRPr sz="110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marR="169545">
                        <a:lnSpc>
                          <a:spcPts val="1330"/>
                        </a:lnSpc>
                      </a:pPr>
                      <a:r>
                        <a:rPr sz="1100" dirty="0">
                          <a:latin typeface="Calibri"/>
                          <a:cs typeface="Calibri"/>
                        </a:rPr>
                        <a:t>1.</a:t>
                      </a:r>
                      <a:r>
                        <a:rPr sz="1100" spc="-50" dirty="0">
                          <a:latin typeface="Calibri"/>
                          <a:cs typeface="Calibri"/>
                        </a:rPr>
                        <a:t> </a:t>
                      </a:r>
                      <a:r>
                        <a:rPr sz="1100" dirty="0">
                          <a:latin typeface="Calibri"/>
                          <a:cs typeface="Calibri"/>
                        </a:rPr>
                        <a:t>Application</a:t>
                      </a:r>
                      <a:r>
                        <a:rPr sz="1100" spc="-55" dirty="0">
                          <a:latin typeface="Calibri"/>
                          <a:cs typeface="Calibri"/>
                        </a:rPr>
                        <a:t> </a:t>
                      </a:r>
                      <a:r>
                        <a:rPr sz="1100" dirty="0">
                          <a:latin typeface="Calibri"/>
                          <a:cs typeface="Calibri"/>
                        </a:rPr>
                        <a:t>URL </a:t>
                      </a:r>
                      <a:r>
                        <a:rPr sz="1100" spc="-235" dirty="0">
                          <a:latin typeface="Calibri"/>
                          <a:cs typeface="Calibri"/>
                        </a:rPr>
                        <a:t> </a:t>
                      </a:r>
                      <a:r>
                        <a:rPr sz="1100" spc="-5" dirty="0">
                          <a:latin typeface="Calibri"/>
                          <a:cs typeface="Calibri"/>
                        </a:rPr>
                        <a:t>should</a:t>
                      </a:r>
                      <a:r>
                        <a:rPr sz="1100" spc="-40" dirty="0">
                          <a:latin typeface="Calibri"/>
                          <a:cs typeface="Calibri"/>
                        </a:rPr>
                        <a:t> </a:t>
                      </a:r>
                      <a:r>
                        <a:rPr sz="1100" spc="-5" dirty="0">
                          <a:latin typeface="Calibri"/>
                          <a:cs typeface="Calibri"/>
                        </a:rPr>
                        <a:t>be</a:t>
                      </a:r>
                      <a:r>
                        <a:rPr sz="1100" spc="-25" dirty="0">
                          <a:latin typeface="Calibri"/>
                          <a:cs typeface="Calibri"/>
                        </a:rPr>
                        <a:t> </a:t>
                      </a:r>
                      <a:r>
                        <a:rPr sz="1100" dirty="0">
                          <a:latin typeface="Calibri"/>
                          <a:cs typeface="Calibri"/>
                        </a:rPr>
                        <a:t>defined</a:t>
                      </a:r>
                      <a:endParaRPr sz="110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marR="646430">
                        <a:lnSpc>
                          <a:spcPts val="1330"/>
                        </a:lnSpc>
                      </a:pPr>
                      <a:r>
                        <a:rPr sz="1100" dirty="0">
                          <a:latin typeface="Calibri"/>
                          <a:cs typeface="Calibri"/>
                        </a:rPr>
                        <a:t>Application</a:t>
                      </a:r>
                      <a:r>
                        <a:rPr sz="1100" spc="-25" dirty="0">
                          <a:latin typeface="Calibri"/>
                          <a:cs typeface="Calibri"/>
                        </a:rPr>
                        <a:t> </a:t>
                      </a:r>
                      <a:r>
                        <a:rPr sz="1100" spc="-5" dirty="0">
                          <a:latin typeface="Calibri"/>
                          <a:cs typeface="Calibri"/>
                        </a:rPr>
                        <a:t>URL</a:t>
                      </a:r>
                      <a:r>
                        <a:rPr sz="1100" spc="-20" dirty="0">
                          <a:latin typeface="Calibri"/>
                          <a:cs typeface="Calibri"/>
                        </a:rPr>
                        <a:t> </a:t>
                      </a:r>
                      <a:r>
                        <a:rPr sz="1100" spc="-5" dirty="0">
                          <a:latin typeface="Calibri"/>
                          <a:cs typeface="Calibri"/>
                        </a:rPr>
                        <a:t>should</a:t>
                      </a:r>
                      <a:r>
                        <a:rPr sz="1100" spc="-25" dirty="0">
                          <a:latin typeface="Calibri"/>
                          <a:cs typeface="Calibri"/>
                        </a:rPr>
                        <a:t> </a:t>
                      </a:r>
                      <a:r>
                        <a:rPr sz="1100" spc="-5" dirty="0">
                          <a:latin typeface="Calibri"/>
                          <a:cs typeface="Calibri"/>
                        </a:rPr>
                        <a:t>be </a:t>
                      </a:r>
                      <a:r>
                        <a:rPr sz="1100" spc="-229" dirty="0">
                          <a:latin typeface="Calibri"/>
                          <a:cs typeface="Calibri"/>
                        </a:rPr>
                        <a:t> </a:t>
                      </a:r>
                      <a:r>
                        <a:rPr sz="1100" spc="-5" dirty="0">
                          <a:latin typeface="Calibri"/>
                          <a:cs typeface="Calibri"/>
                        </a:rPr>
                        <a:t>accessible</a:t>
                      </a:r>
                      <a:r>
                        <a:rPr sz="1100" spc="-20" dirty="0">
                          <a:latin typeface="Calibri"/>
                          <a:cs typeface="Calibri"/>
                        </a:rPr>
                        <a:t> </a:t>
                      </a:r>
                      <a:r>
                        <a:rPr sz="1100" spc="-5" dirty="0">
                          <a:latin typeface="Calibri"/>
                          <a:cs typeface="Calibri"/>
                        </a:rPr>
                        <a:t>to</a:t>
                      </a:r>
                      <a:r>
                        <a:rPr sz="1100" dirty="0">
                          <a:latin typeface="Calibri"/>
                          <a:cs typeface="Calibri"/>
                        </a:rPr>
                        <a:t> the</a:t>
                      </a:r>
                      <a:r>
                        <a:rPr sz="1100" spc="-15" dirty="0">
                          <a:latin typeface="Calibri"/>
                          <a:cs typeface="Calibri"/>
                        </a:rPr>
                        <a:t> </a:t>
                      </a:r>
                      <a:r>
                        <a:rPr sz="1100" spc="-5" dirty="0">
                          <a:latin typeface="Calibri"/>
                          <a:cs typeface="Calibri"/>
                        </a:rPr>
                        <a:t>user</a:t>
                      </a:r>
                      <a:endParaRPr sz="110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701088">
                <a:tc>
                  <a:txBody>
                    <a:bodyPr/>
                    <a:lstStyle/>
                    <a:p>
                      <a:pPr>
                        <a:lnSpc>
                          <a:spcPct val="100000"/>
                        </a:lnSpc>
                        <a:spcBef>
                          <a:spcPts val="20"/>
                        </a:spcBef>
                      </a:pPr>
                      <a:endParaRPr sz="1100">
                        <a:latin typeface="Times New Roman"/>
                        <a:cs typeface="Times New Roman"/>
                      </a:endParaRPr>
                    </a:p>
                    <a:p>
                      <a:pPr marL="68580" marR="146050">
                        <a:lnSpc>
                          <a:spcPct val="101800"/>
                        </a:lnSpc>
                      </a:pPr>
                      <a:r>
                        <a:rPr sz="1100" spc="-5" dirty="0">
                          <a:latin typeface="Calibri"/>
                          <a:cs typeface="Calibri"/>
                        </a:rPr>
                        <a:t>Verify </a:t>
                      </a:r>
                      <a:r>
                        <a:rPr sz="1100" dirty="0">
                          <a:latin typeface="Calibri"/>
                          <a:cs typeface="Calibri"/>
                        </a:rPr>
                        <a:t>whether the </a:t>
                      </a:r>
                      <a:r>
                        <a:rPr sz="1100" spc="-5" dirty="0">
                          <a:latin typeface="Calibri"/>
                          <a:cs typeface="Calibri"/>
                        </a:rPr>
                        <a:t>Application loads </a:t>
                      </a:r>
                      <a:r>
                        <a:rPr sz="1100" dirty="0">
                          <a:latin typeface="Calibri"/>
                          <a:cs typeface="Calibri"/>
                        </a:rPr>
                        <a:t> </a:t>
                      </a:r>
                      <a:r>
                        <a:rPr sz="1100" spc="-5" dirty="0">
                          <a:latin typeface="Calibri"/>
                          <a:cs typeface="Calibri"/>
                        </a:rPr>
                        <a:t>completely for </a:t>
                      </a:r>
                      <a:r>
                        <a:rPr sz="1100" dirty="0">
                          <a:latin typeface="Calibri"/>
                          <a:cs typeface="Calibri"/>
                        </a:rPr>
                        <a:t>the </a:t>
                      </a:r>
                      <a:r>
                        <a:rPr sz="1100" spc="-5" dirty="0">
                          <a:latin typeface="Calibri"/>
                          <a:cs typeface="Calibri"/>
                        </a:rPr>
                        <a:t>user when </a:t>
                      </a:r>
                      <a:r>
                        <a:rPr sz="1100" dirty="0">
                          <a:latin typeface="Calibri"/>
                          <a:cs typeface="Calibri"/>
                        </a:rPr>
                        <a:t>the </a:t>
                      </a:r>
                      <a:r>
                        <a:rPr sz="1100" spc="-5" dirty="0">
                          <a:latin typeface="Calibri"/>
                          <a:cs typeface="Calibri"/>
                        </a:rPr>
                        <a:t>URL </a:t>
                      </a:r>
                      <a:r>
                        <a:rPr sz="1100" spc="-235" dirty="0">
                          <a:latin typeface="Calibri"/>
                          <a:cs typeface="Calibri"/>
                        </a:rPr>
                        <a:t> </a:t>
                      </a:r>
                      <a:r>
                        <a:rPr sz="1100" dirty="0">
                          <a:latin typeface="Calibri"/>
                          <a:cs typeface="Calibri"/>
                        </a:rPr>
                        <a:t>is</a:t>
                      </a:r>
                      <a:r>
                        <a:rPr sz="1100" spc="-5" dirty="0">
                          <a:latin typeface="Calibri"/>
                          <a:cs typeface="Calibri"/>
                        </a:rPr>
                        <a:t> accessed</a:t>
                      </a:r>
                      <a:endParaRPr sz="1100">
                        <a:latin typeface="Calibri"/>
                        <a:cs typeface="Calibri"/>
                      </a:endParaRPr>
                    </a:p>
                  </a:txBody>
                  <a:tcPr marL="0" marR="0" marT="25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marR="168910">
                        <a:lnSpc>
                          <a:spcPts val="1330"/>
                        </a:lnSpc>
                        <a:spcBef>
                          <a:spcPts val="15"/>
                        </a:spcBef>
                        <a:buAutoNum type="arabicPeriod"/>
                        <a:tabLst>
                          <a:tab pos="207645" algn="l"/>
                        </a:tabLst>
                      </a:pPr>
                      <a:r>
                        <a:rPr sz="1100" dirty="0">
                          <a:latin typeface="Calibri"/>
                          <a:cs typeface="Calibri"/>
                        </a:rPr>
                        <a:t>A</a:t>
                      </a:r>
                      <a:r>
                        <a:rPr sz="1100" spc="-10" dirty="0">
                          <a:latin typeface="Calibri"/>
                          <a:cs typeface="Calibri"/>
                        </a:rPr>
                        <a:t>p</a:t>
                      </a:r>
                      <a:r>
                        <a:rPr sz="1100" spc="-5" dirty="0">
                          <a:latin typeface="Calibri"/>
                          <a:cs typeface="Calibri"/>
                        </a:rPr>
                        <a:t>p</a:t>
                      </a:r>
                      <a:r>
                        <a:rPr sz="1100" dirty="0">
                          <a:latin typeface="Calibri"/>
                          <a:cs typeface="Calibri"/>
                        </a:rPr>
                        <a:t>l</a:t>
                      </a:r>
                      <a:r>
                        <a:rPr sz="1100" spc="-5" dirty="0">
                          <a:latin typeface="Calibri"/>
                          <a:cs typeface="Calibri"/>
                        </a:rPr>
                        <a:t>i</a:t>
                      </a:r>
                      <a:r>
                        <a:rPr sz="1100" dirty="0">
                          <a:latin typeface="Calibri"/>
                          <a:cs typeface="Calibri"/>
                        </a:rPr>
                        <a:t>cati</a:t>
                      </a:r>
                      <a:r>
                        <a:rPr sz="1100" spc="5" dirty="0">
                          <a:latin typeface="Calibri"/>
                          <a:cs typeface="Calibri"/>
                        </a:rPr>
                        <a:t>o</a:t>
                      </a:r>
                      <a:r>
                        <a:rPr sz="1100" dirty="0">
                          <a:latin typeface="Calibri"/>
                          <a:cs typeface="Calibri"/>
                        </a:rPr>
                        <a:t>n</a:t>
                      </a:r>
                      <a:r>
                        <a:rPr sz="1100" spc="-15" dirty="0">
                          <a:latin typeface="Calibri"/>
                          <a:cs typeface="Calibri"/>
                        </a:rPr>
                        <a:t> </a:t>
                      </a:r>
                      <a:r>
                        <a:rPr sz="1100" dirty="0">
                          <a:latin typeface="Calibri"/>
                          <a:cs typeface="Calibri"/>
                        </a:rPr>
                        <a:t>URL  is</a:t>
                      </a:r>
                      <a:r>
                        <a:rPr sz="1100" spc="-10" dirty="0">
                          <a:latin typeface="Calibri"/>
                          <a:cs typeface="Calibri"/>
                        </a:rPr>
                        <a:t> </a:t>
                      </a:r>
                      <a:r>
                        <a:rPr sz="1100" spc="-5" dirty="0">
                          <a:latin typeface="Calibri"/>
                          <a:cs typeface="Calibri"/>
                        </a:rPr>
                        <a:t>accessible</a:t>
                      </a:r>
                      <a:endParaRPr sz="1100">
                        <a:latin typeface="Calibri"/>
                        <a:cs typeface="Calibri"/>
                      </a:endParaRPr>
                    </a:p>
                    <a:p>
                      <a:pPr marL="67945" marR="307975">
                        <a:lnSpc>
                          <a:spcPts val="1340"/>
                        </a:lnSpc>
                        <a:buAutoNum type="arabicPeriod"/>
                        <a:tabLst>
                          <a:tab pos="207645" algn="l"/>
                        </a:tabLst>
                      </a:pPr>
                      <a:r>
                        <a:rPr sz="1100" dirty="0">
                          <a:latin typeface="Calibri"/>
                          <a:cs typeface="Calibri"/>
                        </a:rPr>
                        <a:t>A</a:t>
                      </a:r>
                      <a:r>
                        <a:rPr sz="1100" spc="-10" dirty="0">
                          <a:latin typeface="Calibri"/>
                          <a:cs typeface="Calibri"/>
                        </a:rPr>
                        <a:t>p</a:t>
                      </a:r>
                      <a:r>
                        <a:rPr sz="1100" spc="-5" dirty="0">
                          <a:latin typeface="Calibri"/>
                          <a:cs typeface="Calibri"/>
                        </a:rPr>
                        <a:t>p</a:t>
                      </a:r>
                      <a:r>
                        <a:rPr sz="1100" dirty="0">
                          <a:latin typeface="Calibri"/>
                          <a:cs typeface="Calibri"/>
                        </a:rPr>
                        <a:t>l</a:t>
                      </a:r>
                      <a:r>
                        <a:rPr sz="1100" spc="-5" dirty="0">
                          <a:latin typeface="Calibri"/>
                          <a:cs typeface="Calibri"/>
                        </a:rPr>
                        <a:t>i</a:t>
                      </a:r>
                      <a:r>
                        <a:rPr sz="1100" dirty="0">
                          <a:latin typeface="Calibri"/>
                          <a:cs typeface="Calibri"/>
                        </a:rPr>
                        <a:t>cati</a:t>
                      </a:r>
                      <a:r>
                        <a:rPr sz="1100" spc="5" dirty="0">
                          <a:latin typeface="Calibri"/>
                          <a:cs typeface="Calibri"/>
                        </a:rPr>
                        <a:t>o</a:t>
                      </a:r>
                      <a:r>
                        <a:rPr sz="1100" dirty="0">
                          <a:latin typeface="Calibri"/>
                          <a:cs typeface="Calibri"/>
                        </a:rPr>
                        <a:t>n</a:t>
                      </a:r>
                      <a:r>
                        <a:rPr sz="1100" spc="-20" dirty="0">
                          <a:latin typeface="Calibri"/>
                          <a:cs typeface="Calibri"/>
                        </a:rPr>
                        <a:t> </a:t>
                      </a:r>
                      <a:r>
                        <a:rPr sz="1100" dirty="0">
                          <a:latin typeface="Calibri"/>
                          <a:cs typeface="Calibri"/>
                        </a:rPr>
                        <a:t>is  deployed</a:t>
                      </a:r>
                      <a:endParaRPr sz="1100">
                        <a:latin typeface="Calibri"/>
                        <a:cs typeface="Calibri"/>
                      </a:endParaRPr>
                    </a:p>
                  </a:txBody>
                  <a:tcPr marL="0" marR="0" marT="190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spcBef>
                          <a:spcPts val="20"/>
                        </a:spcBef>
                      </a:pPr>
                      <a:endParaRPr sz="1100" dirty="0">
                        <a:latin typeface="Times New Roman"/>
                        <a:cs typeface="Times New Roman"/>
                      </a:endParaRPr>
                    </a:p>
                    <a:p>
                      <a:pPr marL="67945" marR="236854">
                        <a:lnSpc>
                          <a:spcPct val="101800"/>
                        </a:lnSpc>
                      </a:pPr>
                      <a:r>
                        <a:rPr sz="1100" spc="-5" dirty="0">
                          <a:latin typeface="Calibri"/>
                          <a:cs typeface="Calibri"/>
                        </a:rPr>
                        <a:t>The Application should load </a:t>
                      </a:r>
                      <a:r>
                        <a:rPr sz="1100" dirty="0">
                          <a:latin typeface="Calibri"/>
                          <a:cs typeface="Calibri"/>
                        </a:rPr>
                        <a:t> </a:t>
                      </a:r>
                      <a:r>
                        <a:rPr sz="1100" spc="-5" dirty="0">
                          <a:latin typeface="Calibri"/>
                          <a:cs typeface="Calibri"/>
                        </a:rPr>
                        <a:t>completely for </a:t>
                      </a:r>
                      <a:r>
                        <a:rPr sz="1100" dirty="0">
                          <a:latin typeface="Calibri"/>
                          <a:cs typeface="Calibri"/>
                        </a:rPr>
                        <a:t>the </a:t>
                      </a:r>
                      <a:r>
                        <a:rPr sz="1100" spc="-5" dirty="0">
                          <a:latin typeface="Calibri"/>
                          <a:cs typeface="Calibri"/>
                        </a:rPr>
                        <a:t>user when </a:t>
                      </a:r>
                      <a:r>
                        <a:rPr sz="1100" dirty="0">
                          <a:latin typeface="Calibri"/>
                          <a:cs typeface="Calibri"/>
                        </a:rPr>
                        <a:t>the </a:t>
                      </a:r>
                      <a:r>
                        <a:rPr sz="1100" spc="-235" dirty="0">
                          <a:latin typeface="Calibri"/>
                          <a:cs typeface="Calibri"/>
                        </a:rPr>
                        <a:t> </a:t>
                      </a:r>
                      <a:r>
                        <a:rPr sz="1100" dirty="0">
                          <a:latin typeface="Calibri"/>
                          <a:cs typeface="Calibri"/>
                        </a:rPr>
                        <a:t>URL</a:t>
                      </a:r>
                      <a:r>
                        <a:rPr sz="1100" spc="-5" dirty="0">
                          <a:latin typeface="Calibri"/>
                          <a:cs typeface="Calibri"/>
                        </a:rPr>
                        <a:t> </a:t>
                      </a:r>
                      <a:r>
                        <a:rPr sz="1100" dirty="0">
                          <a:latin typeface="Calibri"/>
                          <a:cs typeface="Calibri"/>
                        </a:rPr>
                        <a:t>is</a:t>
                      </a:r>
                      <a:r>
                        <a:rPr sz="1100" spc="-10" dirty="0">
                          <a:latin typeface="Calibri"/>
                          <a:cs typeface="Calibri"/>
                        </a:rPr>
                        <a:t> </a:t>
                      </a:r>
                      <a:r>
                        <a:rPr sz="1100" spc="-5" dirty="0">
                          <a:latin typeface="Calibri"/>
                          <a:cs typeface="Calibri"/>
                        </a:rPr>
                        <a:t>accessed</a:t>
                      </a:r>
                      <a:endParaRPr sz="1100" dirty="0">
                        <a:latin typeface="Calibri"/>
                        <a:cs typeface="Calibri"/>
                      </a:endParaRPr>
                    </a:p>
                  </a:txBody>
                  <a:tcPr marL="0" marR="0" marT="25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353778">
                <a:tc>
                  <a:txBody>
                    <a:bodyPr/>
                    <a:lstStyle/>
                    <a:p>
                      <a:pPr marL="68580">
                        <a:lnSpc>
                          <a:spcPts val="1290"/>
                        </a:lnSpc>
                      </a:pPr>
                      <a:r>
                        <a:rPr sz="1100" spc="-5" dirty="0">
                          <a:latin typeface="Calibri"/>
                          <a:cs typeface="Calibri"/>
                        </a:rPr>
                        <a:t>Verify</a:t>
                      </a:r>
                      <a:r>
                        <a:rPr sz="1100" spc="-20" dirty="0">
                          <a:latin typeface="Calibri"/>
                          <a:cs typeface="Calibri"/>
                        </a:rPr>
                        <a:t> </a:t>
                      </a:r>
                      <a:r>
                        <a:rPr sz="1100" dirty="0">
                          <a:latin typeface="Calibri"/>
                          <a:cs typeface="Calibri"/>
                        </a:rPr>
                        <a:t>whether</a:t>
                      </a:r>
                      <a:r>
                        <a:rPr sz="1100" spc="-15" dirty="0">
                          <a:latin typeface="Calibri"/>
                          <a:cs typeface="Calibri"/>
                        </a:rPr>
                        <a:t> </a:t>
                      </a:r>
                      <a:r>
                        <a:rPr sz="1100" dirty="0">
                          <a:latin typeface="Calibri"/>
                          <a:cs typeface="Calibri"/>
                        </a:rPr>
                        <a:t>the</a:t>
                      </a:r>
                      <a:r>
                        <a:rPr sz="1100" spc="-15" dirty="0">
                          <a:latin typeface="Calibri"/>
                          <a:cs typeface="Calibri"/>
                        </a:rPr>
                        <a:t> </a:t>
                      </a:r>
                      <a:r>
                        <a:rPr sz="1100" dirty="0">
                          <a:latin typeface="Calibri"/>
                          <a:cs typeface="Calibri"/>
                        </a:rPr>
                        <a:t>User</a:t>
                      </a:r>
                      <a:r>
                        <a:rPr sz="1100" spc="-20" dirty="0">
                          <a:latin typeface="Calibri"/>
                          <a:cs typeface="Calibri"/>
                        </a:rPr>
                        <a:t> </a:t>
                      </a:r>
                      <a:r>
                        <a:rPr sz="1100" dirty="0">
                          <a:latin typeface="Calibri"/>
                          <a:cs typeface="Calibri"/>
                        </a:rPr>
                        <a:t>is</a:t>
                      </a:r>
                      <a:r>
                        <a:rPr sz="1100" spc="-15" dirty="0">
                          <a:latin typeface="Calibri"/>
                          <a:cs typeface="Calibri"/>
                        </a:rPr>
                        <a:t> </a:t>
                      </a:r>
                      <a:r>
                        <a:rPr sz="1100" dirty="0">
                          <a:latin typeface="Calibri"/>
                          <a:cs typeface="Calibri"/>
                        </a:rPr>
                        <a:t>able</a:t>
                      </a:r>
                      <a:r>
                        <a:rPr sz="1100" spc="-5" dirty="0">
                          <a:latin typeface="Calibri"/>
                          <a:cs typeface="Calibri"/>
                        </a:rPr>
                        <a:t> </a:t>
                      </a:r>
                      <a:r>
                        <a:rPr sz="1100" dirty="0">
                          <a:latin typeface="Calibri"/>
                          <a:cs typeface="Calibri"/>
                        </a:rPr>
                        <a:t>to</a:t>
                      </a:r>
                      <a:r>
                        <a:rPr sz="1100" spc="-15" dirty="0">
                          <a:latin typeface="Calibri"/>
                          <a:cs typeface="Calibri"/>
                        </a:rPr>
                        <a:t> </a:t>
                      </a:r>
                      <a:r>
                        <a:rPr sz="1100" spc="-5" dirty="0">
                          <a:latin typeface="Calibri"/>
                          <a:cs typeface="Calibri"/>
                        </a:rPr>
                        <a:t>sign</a:t>
                      </a:r>
                      <a:endParaRPr sz="1100">
                        <a:latin typeface="Calibri"/>
                        <a:cs typeface="Calibri"/>
                      </a:endParaRPr>
                    </a:p>
                    <a:p>
                      <a:pPr marL="68580">
                        <a:lnSpc>
                          <a:spcPct val="100000"/>
                        </a:lnSpc>
                        <a:spcBef>
                          <a:spcPts val="25"/>
                        </a:spcBef>
                      </a:pPr>
                      <a:r>
                        <a:rPr sz="1100" spc="-5" dirty="0">
                          <a:latin typeface="Calibri"/>
                          <a:cs typeface="Calibri"/>
                        </a:rPr>
                        <a:t>up</a:t>
                      </a:r>
                      <a:r>
                        <a:rPr sz="1100" spc="-15" dirty="0">
                          <a:latin typeface="Calibri"/>
                          <a:cs typeface="Calibri"/>
                        </a:rPr>
                        <a:t> </a:t>
                      </a:r>
                      <a:r>
                        <a:rPr sz="1100" dirty="0">
                          <a:latin typeface="Calibri"/>
                          <a:cs typeface="Calibri"/>
                        </a:rPr>
                        <a:t>in</a:t>
                      </a:r>
                      <a:r>
                        <a:rPr sz="1100" spc="-10" dirty="0">
                          <a:latin typeface="Calibri"/>
                          <a:cs typeface="Calibri"/>
                        </a:rPr>
                        <a:t> </a:t>
                      </a:r>
                      <a:r>
                        <a:rPr sz="1100" dirty="0">
                          <a:latin typeface="Calibri"/>
                          <a:cs typeface="Calibri"/>
                        </a:rPr>
                        <a:t>the</a:t>
                      </a:r>
                      <a:r>
                        <a:rPr sz="1100" spc="-10" dirty="0">
                          <a:latin typeface="Calibri"/>
                          <a:cs typeface="Calibri"/>
                        </a:rPr>
                        <a:t> </a:t>
                      </a:r>
                      <a:r>
                        <a:rPr sz="1100" spc="-5" dirty="0">
                          <a:latin typeface="Calibri"/>
                          <a:cs typeface="Calibri"/>
                        </a:rPr>
                        <a:t>application</a:t>
                      </a:r>
                      <a:endParaRPr sz="110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1290"/>
                        </a:lnSpc>
                      </a:pPr>
                      <a:r>
                        <a:rPr sz="1100" dirty="0">
                          <a:latin typeface="Calibri"/>
                          <a:cs typeface="Calibri"/>
                        </a:rPr>
                        <a:t>1.</a:t>
                      </a:r>
                      <a:r>
                        <a:rPr sz="1100" spc="-30" dirty="0">
                          <a:latin typeface="Calibri"/>
                          <a:cs typeface="Calibri"/>
                        </a:rPr>
                        <a:t> </a:t>
                      </a:r>
                      <a:r>
                        <a:rPr sz="1100" dirty="0">
                          <a:latin typeface="Calibri"/>
                          <a:cs typeface="Calibri"/>
                        </a:rPr>
                        <a:t>Application</a:t>
                      </a:r>
                      <a:r>
                        <a:rPr sz="1100" spc="-40" dirty="0">
                          <a:latin typeface="Calibri"/>
                          <a:cs typeface="Calibri"/>
                        </a:rPr>
                        <a:t> </a:t>
                      </a:r>
                      <a:r>
                        <a:rPr sz="1100" dirty="0">
                          <a:latin typeface="Calibri"/>
                          <a:cs typeface="Calibri"/>
                        </a:rPr>
                        <a:t>is</a:t>
                      </a:r>
                      <a:endParaRPr sz="1100">
                        <a:latin typeface="Calibri"/>
                        <a:cs typeface="Calibri"/>
                      </a:endParaRPr>
                    </a:p>
                    <a:p>
                      <a:pPr marL="67945">
                        <a:lnSpc>
                          <a:spcPct val="100000"/>
                        </a:lnSpc>
                        <a:spcBef>
                          <a:spcPts val="25"/>
                        </a:spcBef>
                      </a:pPr>
                      <a:r>
                        <a:rPr sz="1100" spc="-5" dirty="0">
                          <a:latin typeface="Calibri"/>
                          <a:cs typeface="Calibri"/>
                        </a:rPr>
                        <a:t>accessible</a:t>
                      </a:r>
                      <a:endParaRPr sz="110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1290"/>
                        </a:lnSpc>
                      </a:pPr>
                      <a:r>
                        <a:rPr sz="1100" spc="-5" dirty="0">
                          <a:latin typeface="Calibri"/>
                          <a:cs typeface="Calibri"/>
                        </a:rPr>
                        <a:t>The User should</a:t>
                      </a:r>
                      <a:r>
                        <a:rPr sz="1100" spc="-15" dirty="0">
                          <a:latin typeface="Calibri"/>
                          <a:cs typeface="Calibri"/>
                        </a:rPr>
                        <a:t> </a:t>
                      </a:r>
                      <a:r>
                        <a:rPr sz="1100" spc="-10" dirty="0">
                          <a:latin typeface="Calibri"/>
                          <a:cs typeface="Calibri"/>
                        </a:rPr>
                        <a:t>be</a:t>
                      </a:r>
                      <a:r>
                        <a:rPr sz="1100" dirty="0">
                          <a:latin typeface="Calibri"/>
                          <a:cs typeface="Calibri"/>
                        </a:rPr>
                        <a:t> able</a:t>
                      </a:r>
                      <a:r>
                        <a:rPr sz="1100" spc="-15" dirty="0">
                          <a:latin typeface="Calibri"/>
                          <a:cs typeface="Calibri"/>
                        </a:rPr>
                        <a:t> </a:t>
                      </a:r>
                      <a:r>
                        <a:rPr sz="1100" dirty="0">
                          <a:latin typeface="Calibri"/>
                          <a:cs typeface="Calibri"/>
                        </a:rPr>
                        <a:t>to</a:t>
                      </a:r>
                      <a:r>
                        <a:rPr sz="1100" spc="-15" dirty="0">
                          <a:latin typeface="Calibri"/>
                          <a:cs typeface="Calibri"/>
                        </a:rPr>
                        <a:t> </a:t>
                      </a:r>
                      <a:r>
                        <a:rPr sz="1100" spc="-5" dirty="0">
                          <a:latin typeface="Calibri"/>
                          <a:cs typeface="Calibri"/>
                        </a:rPr>
                        <a:t>sign</a:t>
                      </a:r>
                      <a:r>
                        <a:rPr sz="1100" spc="-10" dirty="0">
                          <a:latin typeface="Calibri"/>
                          <a:cs typeface="Calibri"/>
                        </a:rPr>
                        <a:t> </a:t>
                      </a:r>
                      <a:r>
                        <a:rPr sz="1100" spc="-5" dirty="0">
                          <a:latin typeface="Calibri"/>
                          <a:cs typeface="Calibri"/>
                        </a:rPr>
                        <a:t>up</a:t>
                      </a:r>
                      <a:endParaRPr sz="1100">
                        <a:latin typeface="Calibri"/>
                        <a:cs typeface="Calibri"/>
                      </a:endParaRPr>
                    </a:p>
                    <a:p>
                      <a:pPr marL="67945">
                        <a:lnSpc>
                          <a:spcPct val="100000"/>
                        </a:lnSpc>
                        <a:spcBef>
                          <a:spcPts val="25"/>
                        </a:spcBef>
                      </a:pPr>
                      <a:r>
                        <a:rPr sz="1100" dirty="0">
                          <a:latin typeface="Calibri"/>
                          <a:cs typeface="Calibri"/>
                        </a:rPr>
                        <a:t>in</a:t>
                      </a:r>
                      <a:r>
                        <a:rPr sz="1100" spc="-20" dirty="0">
                          <a:latin typeface="Calibri"/>
                          <a:cs typeface="Calibri"/>
                        </a:rPr>
                        <a:t> </a:t>
                      </a:r>
                      <a:r>
                        <a:rPr sz="1100" dirty="0">
                          <a:latin typeface="Calibri"/>
                          <a:cs typeface="Calibri"/>
                        </a:rPr>
                        <a:t>the</a:t>
                      </a:r>
                      <a:r>
                        <a:rPr sz="1100" spc="-10" dirty="0">
                          <a:latin typeface="Calibri"/>
                          <a:cs typeface="Calibri"/>
                        </a:rPr>
                        <a:t> </a:t>
                      </a:r>
                      <a:r>
                        <a:rPr sz="1100" spc="-5" dirty="0">
                          <a:latin typeface="Calibri"/>
                          <a:cs typeface="Calibri"/>
                        </a:rPr>
                        <a:t>application</a:t>
                      </a:r>
                      <a:endParaRPr sz="110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701734">
                <a:tc>
                  <a:txBody>
                    <a:bodyPr/>
                    <a:lstStyle/>
                    <a:p>
                      <a:pPr>
                        <a:lnSpc>
                          <a:spcPct val="100000"/>
                        </a:lnSpc>
                      </a:pPr>
                      <a:endParaRPr sz="1100">
                        <a:latin typeface="Times New Roman"/>
                        <a:cs typeface="Times New Roman"/>
                      </a:endParaRPr>
                    </a:p>
                    <a:p>
                      <a:pPr>
                        <a:lnSpc>
                          <a:spcPct val="100000"/>
                        </a:lnSpc>
                        <a:spcBef>
                          <a:spcPts val="45"/>
                        </a:spcBef>
                      </a:pPr>
                      <a:endParaRPr sz="1150">
                        <a:latin typeface="Times New Roman"/>
                        <a:cs typeface="Times New Roman"/>
                      </a:endParaRPr>
                    </a:p>
                    <a:p>
                      <a:pPr marL="68580" marR="284480">
                        <a:lnSpc>
                          <a:spcPct val="101800"/>
                        </a:lnSpc>
                      </a:pPr>
                      <a:r>
                        <a:rPr sz="1100" spc="-5" dirty="0">
                          <a:latin typeface="Calibri"/>
                          <a:cs typeface="Calibri"/>
                        </a:rPr>
                        <a:t>Verify </a:t>
                      </a:r>
                      <a:r>
                        <a:rPr sz="1100" dirty="0">
                          <a:latin typeface="Calibri"/>
                          <a:cs typeface="Calibri"/>
                        </a:rPr>
                        <a:t>whether </a:t>
                      </a:r>
                      <a:r>
                        <a:rPr sz="1100" spc="-5" dirty="0">
                          <a:latin typeface="Calibri"/>
                          <a:cs typeface="Calibri"/>
                        </a:rPr>
                        <a:t>user </a:t>
                      </a:r>
                      <a:r>
                        <a:rPr sz="1100" dirty="0">
                          <a:latin typeface="Calibri"/>
                          <a:cs typeface="Calibri"/>
                        </a:rPr>
                        <a:t>is able to </a:t>
                      </a:r>
                      <a:r>
                        <a:rPr sz="1100" spc="5" dirty="0">
                          <a:latin typeface="Calibri"/>
                          <a:cs typeface="Calibri"/>
                        </a:rPr>
                        <a:t> </a:t>
                      </a:r>
                      <a:r>
                        <a:rPr sz="1100" spc="-5" dirty="0">
                          <a:latin typeface="Calibri"/>
                          <a:cs typeface="Calibri"/>
                        </a:rPr>
                        <a:t>successfully</a:t>
                      </a:r>
                      <a:r>
                        <a:rPr sz="1100" spc="-15" dirty="0">
                          <a:latin typeface="Calibri"/>
                          <a:cs typeface="Calibri"/>
                        </a:rPr>
                        <a:t> </a:t>
                      </a:r>
                      <a:r>
                        <a:rPr sz="1100" dirty="0">
                          <a:latin typeface="Calibri"/>
                          <a:cs typeface="Calibri"/>
                        </a:rPr>
                        <a:t>login</a:t>
                      </a:r>
                      <a:r>
                        <a:rPr sz="1100" spc="-15" dirty="0">
                          <a:latin typeface="Calibri"/>
                          <a:cs typeface="Calibri"/>
                        </a:rPr>
                        <a:t> </a:t>
                      </a:r>
                      <a:r>
                        <a:rPr sz="1100" dirty="0">
                          <a:latin typeface="Calibri"/>
                          <a:cs typeface="Calibri"/>
                        </a:rPr>
                        <a:t>to</a:t>
                      </a:r>
                      <a:r>
                        <a:rPr sz="1100" spc="-5" dirty="0">
                          <a:latin typeface="Calibri"/>
                          <a:cs typeface="Calibri"/>
                        </a:rPr>
                        <a:t> </a:t>
                      </a:r>
                      <a:r>
                        <a:rPr sz="1100" dirty="0">
                          <a:latin typeface="Calibri"/>
                          <a:cs typeface="Calibri"/>
                        </a:rPr>
                        <a:t>the </a:t>
                      </a:r>
                      <a:r>
                        <a:rPr sz="1100" spc="-5" dirty="0">
                          <a:latin typeface="Calibri"/>
                          <a:cs typeface="Calibri"/>
                        </a:rPr>
                        <a:t>application</a:t>
                      </a:r>
                      <a:endParaRPr sz="110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07010" indent="-139700">
                        <a:lnSpc>
                          <a:spcPts val="1290"/>
                        </a:lnSpc>
                        <a:buAutoNum type="arabicPeriod"/>
                        <a:tabLst>
                          <a:tab pos="207645" algn="l"/>
                        </a:tabLst>
                      </a:pPr>
                      <a:r>
                        <a:rPr sz="1100" dirty="0">
                          <a:latin typeface="Calibri"/>
                          <a:cs typeface="Calibri"/>
                        </a:rPr>
                        <a:t>Application</a:t>
                      </a:r>
                      <a:r>
                        <a:rPr sz="1100" spc="-55" dirty="0">
                          <a:latin typeface="Calibri"/>
                          <a:cs typeface="Calibri"/>
                        </a:rPr>
                        <a:t> </a:t>
                      </a:r>
                      <a:r>
                        <a:rPr sz="1100" dirty="0">
                          <a:latin typeface="Calibri"/>
                          <a:cs typeface="Calibri"/>
                        </a:rPr>
                        <a:t>is</a:t>
                      </a:r>
                      <a:endParaRPr sz="1100">
                        <a:latin typeface="Calibri"/>
                        <a:cs typeface="Calibri"/>
                      </a:endParaRPr>
                    </a:p>
                    <a:p>
                      <a:pPr marL="67945">
                        <a:lnSpc>
                          <a:spcPct val="100000"/>
                        </a:lnSpc>
                        <a:spcBef>
                          <a:spcPts val="25"/>
                        </a:spcBef>
                      </a:pPr>
                      <a:r>
                        <a:rPr sz="1100" spc="-5" dirty="0">
                          <a:latin typeface="Calibri"/>
                          <a:cs typeface="Calibri"/>
                        </a:rPr>
                        <a:t>accessible</a:t>
                      </a:r>
                      <a:endParaRPr sz="1100">
                        <a:latin typeface="Calibri"/>
                        <a:cs typeface="Calibri"/>
                      </a:endParaRPr>
                    </a:p>
                    <a:p>
                      <a:pPr marL="67945" marR="108585">
                        <a:lnSpc>
                          <a:spcPct val="101800"/>
                        </a:lnSpc>
                        <a:buAutoNum type="arabicPeriod" startAt="2"/>
                        <a:tabLst>
                          <a:tab pos="207645" algn="l"/>
                        </a:tabLst>
                      </a:pPr>
                      <a:r>
                        <a:rPr sz="1100" dirty="0">
                          <a:latin typeface="Calibri"/>
                          <a:cs typeface="Calibri"/>
                        </a:rPr>
                        <a:t>User</a:t>
                      </a:r>
                      <a:r>
                        <a:rPr sz="1100" spc="-35" dirty="0">
                          <a:latin typeface="Calibri"/>
                          <a:cs typeface="Calibri"/>
                        </a:rPr>
                        <a:t> </a:t>
                      </a:r>
                      <a:r>
                        <a:rPr sz="1100" dirty="0">
                          <a:latin typeface="Calibri"/>
                          <a:cs typeface="Calibri"/>
                        </a:rPr>
                        <a:t>is</a:t>
                      </a:r>
                      <a:r>
                        <a:rPr sz="1100" spc="-20" dirty="0">
                          <a:latin typeface="Calibri"/>
                          <a:cs typeface="Calibri"/>
                        </a:rPr>
                        <a:t> </a:t>
                      </a:r>
                      <a:r>
                        <a:rPr sz="1100" spc="-5" dirty="0">
                          <a:latin typeface="Calibri"/>
                          <a:cs typeface="Calibri"/>
                        </a:rPr>
                        <a:t>signed</a:t>
                      </a:r>
                      <a:r>
                        <a:rPr sz="1100" spc="-25" dirty="0">
                          <a:latin typeface="Calibri"/>
                          <a:cs typeface="Calibri"/>
                        </a:rPr>
                        <a:t> </a:t>
                      </a:r>
                      <a:r>
                        <a:rPr sz="1100" spc="-5" dirty="0">
                          <a:latin typeface="Calibri"/>
                          <a:cs typeface="Calibri"/>
                        </a:rPr>
                        <a:t>up </a:t>
                      </a:r>
                      <a:r>
                        <a:rPr sz="1100" spc="-229" dirty="0">
                          <a:latin typeface="Calibri"/>
                          <a:cs typeface="Calibri"/>
                        </a:rPr>
                        <a:t> </a:t>
                      </a:r>
                      <a:r>
                        <a:rPr sz="1100" dirty="0">
                          <a:latin typeface="Calibri"/>
                          <a:cs typeface="Calibri"/>
                        </a:rPr>
                        <a:t>to</a:t>
                      </a:r>
                      <a:r>
                        <a:rPr sz="1100" spc="-15" dirty="0">
                          <a:latin typeface="Calibri"/>
                          <a:cs typeface="Calibri"/>
                        </a:rPr>
                        <a:t> </a:t>
                      </a:r>
                      <a:r>
                        <a:rPr sz="1100" dirty="0">
                          <a:latin typeface="Calibri"/>
                          <a:cs typeface="Calibri"/>
                        </a:rPr>
                        <a:t>the</a:t>
                      </a:r>
                      <a:r>
                        <a:rPr sz="1100" spc="-5" dirty="0">
                          <a:latin typeface="Calibri"/>
                          <a:cs typeface="Calibri"/>
                        </a:rPr>
                        <a:t> application</a:t>
                      </a:r>
                      <a:endParaRPr sz="110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a:cs typeface="Times New Roman"/>
                      </a:endParaRPr>
                    </a:p>
                    <a:p>
                      <a:pPr>
                        <a:lnSpc>
                          <a:spcPct val="100000"/>
                        </a:lnSpc>
                        <a:spcBef>
                          <a:spcPts val="45"/>
                        </a:spcBef>
                      </a:pPr>
                      <a:endParaRPr sz="1150">
                        <a:latin typeface="Times New Roman"/>
                        <a:cs typeface="Times New Roman"/>
                      </a:endParaRPr>
                    </a:p>
                    <a:p>
                      <a:pPr marL="67945" marR="156845">
                        <a:lnSpc>
                          <a:spcPct val="101800"/>
                        </a:lnSpc>
                      </a:pPr>
                      <a:r>
                        <a:rPr sz="1100" dirty="0">
                          <a:latin typeface="Calibri"/>
                          <a:cs typeface="Calibri"/>
                        </a:rPr>
                        <a:t>User </a:t>
                      </a:r>
                      <a:r>
                        <a:rPr sz="1100" spc="-5" dirty="0">
                          <a:latin typeface="Calibri"/>
                          <a:cs typeface="Calibri"/>
                        </a:rPr>
                        <a:t>should be </a:t>
                      </a:r>
                      <a:r>
                        <a:rPr sz="1100" dirty="0">
                          <a:latin typeface="Calibri"/>
                          <a:cs typeface="Calibri"/>
                        </a:rPr>
                        <a:t>able </a:t>
                      </a:r>
                      <a:r>
                        <a:rPr sz="1100" spc="-5" dirty="0">
                          <a:latin typeface="Calibri"/>
                          <a:cs typeface="Calibri"/>
                        </a:rPr>
                        <a:t>to successfully </a:t>
                      </a:r>
                      <a:r>
                        <a:rPr sz="1100" spc="-235" dirty="0">
                          <a:latin typeface="Calibri"/>
                          <a:cs typeface="Calibri"/>
                        </a:rPr>
                        <a:t> </a:t>
                      </a:r>
                      <a:r>
                        <a:rPr sz="1100" dirty="0">
                          <a:latin typeface="Calibri"/>
                          <a:cs typeface="Calibri"/>
                        </a:rPr>
                        <a:t>login</a:t>
                      </a:r>
                      <a:r>
                        <a:rPr sz="1100" spc="-10" dirty="0">
                          <a:latin typeface="Calibri"/>
                          <a:cs typeface="Calibri"/>
                        </a:rPr>
                        <a:t> </a:t>
                      </a:r>
                      <a:r>
                        <a:rPr sz="1100" dirty="0">
                          <a:latin typeface="Calibri"/>
                          <a:cs typeface="Calibri"/>
                        </a:rPr>
                        <a:t>to</a:t>
                      </a:r>
                      <a:r>
                        <a:rPr sz="1100" spc="-15" dirty="0">
                          <a:latin typeface="Calibri"/>
                          <a:cs typeface="Calibri"/>
                        </a:rPr>
                        <a:t> </a:t>
                      </a:r>
                      <a:r>
                        <a:rPr sz="1100" dirty="0">
                          <a:latin typeface="Calibri"/>
                          <a:cs typeface="Calibri"/>
                        </a:rPr>
                        <a:t>the</a:t>
                      </a:r>
                      <a:r>
                        <a:rPr sz="1100" spc="-15" dirty="0">
                          <a:latin typeface="Calibri"/>
                          <a:cs typeface="Calibri"/>
                        </a:rPr>
                        <a:t> </a:t>
                      </a:r>
                      <a:r>
                        <a:rPr sz="1100" dirty="0">
                          <a:latin typeface="Calibri"/>
                          <a:cs typeface="Calibri"/>
                        </a:rPr>
                        <a:t>application</a:t>
                      </a:r>
                      <a:endParaRPr sz="110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1058875">
                <a:tc>
                  <a:txBody>
                    <a:bodyPr/>
                    <a:lstStyle/>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spcBef>
                          <a:spcPts val="40"/>
                        </a:spcBef>
                      </a:pPr>
                      <a:endParaRPr sz="1300">
                        <a:latin typeface="Times New Roman"/>
                        <a:cs typeface="Times New Roman"/>
                      </a:endParaRPr>
                    </a:p>
                    <a:p>
                      <a:pPr marL="68580" marR="71120">
                        <a:lnSpc>
                          <a:spcPct val="100899"/>
                        </a:lnSpc>
                      </a:pPr>
                      <a:r>
                        <a:rPr sz="1100" spc="-5" dirty="0">
                          <a:latin typeface="Calibri"/>
                          <a:cs typeface="Calibri"/>
                        </a:rPr>
                        <a:t>Verify </a:t>
                      </a:r>
                      <a:r>
                        <a:rPr sz="1100" dirty="0">
                          <a:latin typeface="Calibri"/>
                          <a:cs typeface="Calibri"/>
                        </a:rPr>
                        <a:t>whether </a:t>
                      </a:r>
                      <a:r>
                        <a:rPr sz="1100" spc="-5" dirty="0">
                          <a:latin typeface="Calibri"/>
                          <a:cs typeface="Calibri"/>
                        </a:rPr>
                        <a:t>user </a:t>
                      </a:r>
                      <a:r>
                        <a:rPr sz="1100" dirty="0">
                          <a:latin typeface="Calibri"/>
                          <a:cs typeface="Calibri"/>
                        </a:rPr>
                        <a:t>is able to </a:t>
                      </a:r>
                      <a:r>
                        <a:rPr sz="1100" spc="-5" dirty="0">
                          <a:latin typeface="Calibri"/>
                          <a:cs typeface="Calibri"/>
                        </a:rPr>
                        <a:t>see input </a:t>
                      </a:r>
                      <a:r>
                        <a:rPr sz="1100" spc="-235" dirty="0">
                          <a:latin typeface="Calibri"/>
                          <a:cs typeface="Calibri"/>
                        </a:rPr>
                        <a:t> </a:t>
                      </a:r>
                      <a:r>
                        <a:rPr sz="1100" spc="-5" dirty="0">
                          <a:latin typeface="Calibri"/>
                          <a:cs typeface="Calibri"/>
                        </a:rPr>
                        <a:t>fields </a:t>
                      </a:r>
                      <a:r>
                        <a:rPr sz="1100" dirty="0">
                          <a:latin typeface="Calibri"/>
                          <a:cs typeface="Calibri"/>
                        </a:rPr>
                        <a:t>on</a:t>
                      </a:r>
                      <a:r>
                        <a:rPr sz="1100" spc="-5" dirty="0">
                          <a:latin typeface="Calibri"/>
                          <a:cs typeface="Calibri"/>
                        </a:rPr>
                        <a:t> logging </a:t>
                      </a:r>
                      <a:r>
                        <a:rPr sz="1100" dirty="0">
                          <a:latin typeface="Calibri"/>
                          <a:cs typeface="Calibri"/>
                        </a:rPr>
                        <a:t>in</a:t>
                      </a:r>
                      <a:endParaRPr sz="110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07010" indent="-139700">
                        <a:lnSpc>
                          <a:spcPts val="1290"/>
                        </a:lnSpc>
                        <a:buAutoNum type="arabicPeriod"/>
                        <a:tabLst>
                          <a:tab pos="207645" algn="l"/>
                        </a:tabLst>
                      </a:pPr>
                      <a:r>
                        <a:rPr sz="1100" dirty="0">
                          <a:latin typeface="Calibri"/>
                          <a:cs typeface="Calibri"/>
                        </a:rPr>
                        <a:t>Application</a:t>
                      </a:r>
                      <a:r>
                        <a:rPr sz="1100" spc="-55" dirty="0">
                          <a:latin typeface="Calibri"/>
                          <a:cs typeface="Calibri"/>
                        </a:rPr>
                        <a:t> </a:t>
                      </a:r>
                      <a:r>
                        <a:rPr sz="1100" dirty="0">
                          <a:latin typeface="Calibri"/>
                          <a:cs typeface="Calibri"/>
                        </a:rPr>
                        <a:t>is</a:t>
                      </a:r>
                      <a:endParaRPr sz="1100">
                        <a:latin typeface="Calibri"/>
                        <a:cs typeface="Calibri"/>
                      </a:endParaRPr>
                    </a:p>
                    <a:p>
                      <a:pPr marL="67945">
                        <a:lnSpc>
                          <a:spcPct val="100000"/>
                        </a:lnSpc>
                        <a:spcBef>
                          <a:spcPts val="25"/>
                        </a:spcBef>
                      </a:pPr>
                      <a:r>
                        <a:rPr sz="1100" spc="-5" dirty="0">
                          <a:latin typeface="Calibri"/>
                          <a:cs typeface="Calibri"/>
                        </a:rPr>
                        <a:t>accessible</a:t>
                      </a:r>
                      <a:endParaRPr sz="1100">
                        <a:latin typeface="Calibri"/>
                        <a:cs typeface="Calibri"/>
                      </a:endParaRPr>
                    </a:p>
                    <a:p>
                      <a:pPr marL="67945" marR="108585">
                        <a:lnSpc>
                          <a:spcPct val="101800"/>
                        </a:lnSpc>
                        <a:buAutoNum type="arabicPeriod" startAt="2"/>
                        <a:tabLst>
                          <a:tab pos="207645" algn="l"/>
                        </a:tabLst>
                      </a:pPr>
                      <a:r>
                        <a:rPr sz="1100" dirty="0">
                          <a:latin typeface="Calibri"/>
                          <a:cs typeface="Calibri"/>
                        </a:rPr>
                        <a:t>User</a:t>
                      </a:r>
                      <a:r>
                        <a:rPr sz="1100" spc="-35" dirty="0">
                          <a:latin typeface="Calibri"/>
                          <a:cs typeface="Calibri"/>
                        </a:rPr>
                        <a:t> </a:t>
                      </a:r>
                      <a:r>
                        <a:rPr sz="1100" dirty="0">
                          <a:latin typeface="Calibri"/>
                          <a:cs typeface="Calibri"/>
                        </a:rPr>
                        <a:t>is</a:t>
                      </a:r>
                      <a:r>
                        <a:rPr sz="1100" spc="-20" dirty="0">
                          <a:latin typeface="Calibri"/>
                          <a:cs typeface="Calibri"/>
                        </a:rPr>
                        <a:t> </a:t>
                      </a:r>
                      <a:r>
                        <a:rPr sz="1100" spc="-5" dirty="0">
                          <a:latin typeface="Calibri"/>
                          <a:cs typeface="Calibri"/>
                        </a:rPr>
                        <a:t>signed</a:t>
                      </a:r>
                      <a:r>
                        <a:rPr sz="1100" spc="-25" dirty="0">
                          <a:latin typeface="Calibri"/>
                          <a:cs typeface="Calibri"/>
                        </a:rPr>
                        <a:t> </a:t>
                      </a:r>
                      <a:r>
                        <a:rPr sz="1100" spc="-5" dirty="0">
                          <a:latin typeface="Calibri"/>
                          <a:cs typeface="Calibri"/>
                        </a:rPr>
                        <a:t>up </a:t>
                      </a:r>
                      <a:r>
                        <a:rPr sz="1100" spc="-229" dirty="0">
                          <a:latin typeface="Calibri"/>
                          <a:cs typeface="Calibri"/>
                        </a:rPr>
                        <a:t> </a:t>
                      </a:r>
                      <a:r>
                        <a:rPr sz="1100" dirty="0">
                          <a:latin typeface="Calibri"/>
                          <a:cs typeface="Calibri"/>
                        </a:rPr>
                        <a:t>to</a:t>
                      </a:r>
                      <a:r>
                        <a:rPr sz="1100" spc="-15" dirty="0">
                          <a:latin typeface="Calibri"/>
                          <a:cs typeface="Calibri"/>
                        </a:rPr>
                        <a:t> </a:t>
                      </a:r>
                      <a:r>
                        <a:rPr sz="1100" dirty="0">
                          <a:latin typeface="Calibri"/>
                          <a:cs typeface="Calibri"/>
                        </a:rPr>
                        <a:t>the</a:t>
                      </a:r>
                      <a:r>
                        <a:rPr sz="1100" spc="-5" dirty="0">
                          <a:latin typeface="Calibri"/>
                          <a:cs typeface="Calibri"/>
                        </a:rPr>
                        <a:t> application</a:t>
                      </a:r>
                      <a:endParaRPr sz="1100">
                        <a:latin typeface="Calibri"/>
                        <a:cs typeface="Calibri"/>
                      </a:endParaRPr>
                    </a:p>
                    <a:p>
                      <a:pPr marL="67945" marR="139700">
                        <a:lnSpc>
                          <a:spcPct val="100899"/>
                        </a:lnSpc>
                        <a:spcBef>
                          <a:spcPts val="10"/>
                        </a:spcBef>
                        <a:buAutoNum type="arabicPeriod" startAt="2"/>
                        <a:tabLst>
                          <a:tab pos="207645" algn="l"/>
                        </a:tabLst>
                      </a:pPr>
                      <a:r>
                        <a:rPr sz="1100" dirty="0">
                          <a:latin typeface="Calibri"/>
                          <a:cs typeface="Calibri"/>
                        </a:rPr>
                        <a:t>User</a:t>
                      </a:r>
                      <a:r>
                        <a:rPr sz="1100" spc="-35" dirty="0">
                          <a:latin typeface="Calibri"/>
                          <a:cs typeface="Calibri"/>
                        </a:rPr>
                        <a:t> </a:t>
                      </a:r>
                      <a:r>
                        <a:rPr sz="1100" dirty="0">
                          <a:latin typeface="Calibri"/>
                          <a:cs typeface="Calibri"/>
                        </a:rPr>
                        <a:t>is</a:t>
                      </a:r>
                      <a:r>
                        <a:rPr sz="1100" spc="-20" dirty="0">
                          <a:latin typeface="Calibri"/>
                          <a:cs typeface="Calibri"/>
                        </a:rPr>
                        <a:t> </a:t>
                      </a:r>
                      <a:r>
                        <a:rPr sz="1100" spc="-5" dirty="0">
                          <a:latin typeface="Calibri"/>
                          <a:cs typeface="Calibri"/>
                        </a:rPr>
                        <a:t>logged</a:t>
                      </a:r>
                      <a:r>
                        <a:rPr sz="1100" spc="-20" dirty="0">
                          <a:latin typeface="Calibri"/>
                          <a:cs typeface="Calibri"/>
                        </a:rPr>
                        <a:t> </a:t>
                      </a:r>
                      <a:r>
                        <a:rPr sz="1100" dirty="0">
                          <a:latin typeface="Calibri"/>
                          <a:cs typeface="Calibri"/>
                        </a:rPr>
                        <a:t>in </a:t>
                      </a:r>
                      <a:r>
                        <a:rPr sz="1100" spc="-235" dirty="0">
                          <a:latin typeface="Calibri"/>
                          <a:cs typeface="Calibri"/>
                        </a:rPr>
                        <a:t> </a:t>
                      </a:r>
                      <a:r>
                        <a:rPr sz="1100" dirty="0">
                          <a:latin typeface="Calibri"/>
                          <a:cs typeface="Calibri"/>
                        </a:rPr>
                        <a:t>to</a:t>
                      </a:r>
                      <a:r>
                        <a:rPr sz="1100" spc="-15" dirty="0">
                          <a:latin typeface="Calibri"/>
                          <a:cs typeface="Calibri"/>
                        </a:rPr>
                        <a:t> </a:t>
                      </a:r>
                      <a:r>
                        <a:rPr sz="1100" dirty="0">
                          <a:latin typeface="Calibri"/>
                          <a:cs typeface="Calibri"/>
                        </a:rPr>
                        <a:t>the</a:t>
                      </a:r>
                      <a:r>
                        <a:rPr sz="1100" spc="-10" dirty="0">
                          <a:latin typeface="Calibri"/>
                          <a:cs typeface="Calibri"/>
                        </a:rPr>
                        <a:t> </a:t>
                      </a:r>
                      <a:r>
                        <a:rPr sz="1100" spc="-5" dirty="0">
                          <a:latin typeface="Calibri"/>
                          <a:cs typeface="Calibri"/>
                        </a:rPr>
                        <a:t>application</a:t>
                      </a:r>
                      <a:endParaRPr sz="110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dirty="0">
                        <a:latin typeface="Times New Roman"/>
                        <a:cs typeface="Times New Roman"/>
                      </a:endParaRPr>
                    </a:p>
                    <a:p>
                      <a:pPr>
                        <a:lnSpc>
                          <a:spcPct val="100000"/>
                        </a:lnSpc>
                      </a:pPr>
                      <a:endParaRPr sz="1100" dirty="0">
                        <a:latin typeface="Times New Roman"/>
                        <a:cs typeface="Times New Roman"/>
                      </a:endParaRPr>
                    </a:p>
                    <a:p>
                      <a:pPr>
                        <a:lnSpc>
                          <a:spcPct val="100000"/>
                        </a:lnSpc>
                      </a:pPr>
                      <a:endParaRPr sz="1100" dirty="0">
                        <a:latin typeface="Times New Roman"/>
                        <a:cs typeface="Times New Roman"/>
                      </a:endParaRPr>
                    </a:p>
                    <a:p>
                      <a:pPr>
                        <a:lnSpc>
                          <a:spcPct val="100000"/>
                        </a:lnSpc>
                        <a:spcBef>
                          <a:spcPts val="40"/>
                        </a:spcBef>
                      </a:pPr>
                      <a:endParaRPr sz="1300" dirty="0">
                        <a:latin typeface="Times New Roman"/>
                        <a:cs typeface="Times New Roman"/>
                      </a:endParaRPr>
                    </a:p>
                    <a:p>
                      <a:pPr marL="67945" marR="303530">
                        <a:lnSpc>
                          <a:spcPct val="100899"/>
                        </a:lnSpc>
                      </a:pPr>
                      <a:r>
                        <a:rPr sz="1100" dirty="0">
                          <a:latin typeface="Calibri"/>
                          <a:cs typeface="Calibri"/>
                        </a:rPr>
                        <a:t>User </a:t>
                      </a:r>
                      <a:r>
                        <a:rPr sz="1100" spc="-5" dirty="0">
                          <a:latin typeface="Calibri"/>
                          <a:cs typeface="Calibri"/>
                        </a:rPr>
                        <a:t>should be </a:t>
                      </a:r>
                      <a:r>
                        <a:rPr sz="1100" dirty="0">
                          <a:latin typeface="Calibri"/>
                          <a:cs typeface="Calibri"/>
                        </a:rPr>
                        <a:t>able </a:t>
                      </a:r>
                      <a:r>
                        <a:rPr sz="1100" spc="-5" dirty="0">
                          <a:latin typeface="Calibri"/>
                          <a:cs typeface="Calibri"/>
                        </a:rPr>
                        <a:t>to see input </a:t>
                      </a:r>
                      <a:r>
                        <a:rPr sz="1100" spc="-235" dirty="0">
                          <a:latin typeface="Calibri"/>
                          <a:cs typeface="Calibri"/>
                        </a:rPr>
                        <a:t> </a:t>
                      </a:r>
                      <a:r>
                        <a:rPr sz="1100" spc="-5" dirty="0">
                          <a:latin typeface="Calibri"/>
                          <a:cs typeface="Calibri"/>
                        </a:rPr>
                        <a:t>fields </a:t>
                      </a:r>
                      <a:r>
                        <a:rPr sz="1100" dirty="0">
                          <a:latin typeface="Calibri"/>
                          <a:cs typeface="Calibri"/>
                        </a:rPr>
                        <a:t>on </a:t>
                      </a:r>
                      <a:r>
                        <a:rPr sz="1100" spc="-5" dirty="0">
                          <a:latin typeface="Calibri"/>
                          <a:cs typeface="Calibri"/>
                        </a:rPr>
                        <a:t>logging</a:t>
                      </a:r>
                      <a:r>
                        <a:rPr sz="1100" spc="-10" dirty="0">
                          <a:latin typeface="Calibri"/>
                          <a:cs typeface="Calibri"/>
                        </a:rPr>
                        <a:t> </a:t>
                      </a:r>
                      <a:r>
                        <a:rPr sz="1100" dirty="0">
                          <a:latin typeface="Calibri"/>
                          <a:cs typeface="Calibri"/>
                        </a:rPr>
                        <a:t>in</a:t>
                      </a: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1062368">
                <a:tc>
                  <a:txBody>
                    <a:bodyPr/>
                    <a:lstStyle/>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spcBef>
                          <a:spcPts val="30"/>
                        </a:spcBef>
                      </a:pPr>
                      <a:endParaRPr sz="1300">
                        <a:latin typeface="Times New Roman"/>
                        <a:cs typeface="Times New Roman"/>
                      </a:endParaRPr>
                    </a:p>
                    <a:p>
                      <a:pPr marL="68580" marR="210820">
                        <a:lnSpc>
                          <a:spcPct val="101800"/>
                        </a:lnSpc>
                      </a:pPr>
                      <a:r>
                        <a:rPr sz="1100" spc="-5" dirty="0">
                          <a:latin typeface="Calibri"/>
                          <a:cs typeface="Calibri"/>
                        </a:rPr>
                        <a:t>Verify</a:t>
                      </a:r>
                      <a:r>
                        <a:rPr sz="1100" spc="-20" dirty="0">
                          <a:latin typeface="Calibri"/>
                          <a:cs typeface="Calibri"/>
                        </a:rPr>
                        <a:t> </a:t>
                      </a:r>
                      <a:r>
                        <a:rPr sz="1100" dirty="0">
                          <a:latin typeface="Calibri"/>
                          <a:cs typeface="Calibri"/>
                        </a:rPr>
                        <a:t>whether</a:t>
                      </a:r>
                      <a:r>
                        <a:rPr sz="1100" spc="-15" dirty="0">
                          <a:latin typeface="Calibri"/>
                          <a:cs typeface="Calibri"/>
                        </a:rPr>
                        <a:t> </a:t>
                      </a:r>
                      <a:r>
                        <a:rPr sz="1100" spc="-5" dirty="0">
                          <a:latin typeface="Calibri"/>
                          <a:cs typeface="Calibri"/>
                        </a:rPr>
                        <a:t>user</a:t>
                      </a:r>
                      <a:r>
                        <a:rPr sz="1100" spc="-10" dirty="0">
                          <a:latin typeface="Calibri"/>
                          <a:cs typeface="Calibri"/>
                        </a:rPr>
                        <a:t> </a:t>
                      </a:r>
                      <a:r>
                        <a:rPr sz="1100" dirty="0">
                          <a:latin typeface="Calibri"/>
                          <a:cs typeface="Calibri"/>
                        </a:rPr>
                        <a:t>is</a:t>
                      </a:r>
                      <a:r>
                        <a:rPr sz="1100" spc="-15" dirty="0">
                          <a:latin typeface="Calibri"/>
                          <a:cs typeface="Calibri"/>
                        </a:rPr>
                        <a:t> </a:t>
                      </a:r>
                      <a:r>
                        <a:rPr sz="1100" dirty="0">
                          <a:latin typeface="Calibri"/>
                          <a:cs typeface="Calibri"/>
                        </a:rPr>
                        <a:t>able</a:t>
                      </a:r>
                      <a:r>
                        <a:rPr sz="1100" spc="-20" dirty="0">
                          <a:latin typeface="Calibri"/>
                          <a:cs typeface="Calibri"/>
                        </a:rPr>
                        <a:t> </a:t>
                      </a:r>
                      <a:r>
                        <a:rPr sz="1100" dirty="0">
                          <a:latin typeface="Calibri"/>
                          <a:cs typeface="Calibri"/>
                        </a:rPr>
                        <a:t>to</a:t>
                      </a:r>
                      <a:r>
                        <a:rPr sz="1100" spc="-10" dirty="0">
                          <a:latin typeface="Calibri"/>
                          <a:cs typeface="Calibri"/>
                        </a:rPr>
                        <a:t> </a:t>
                      </a:r>
                      <a:r>
                        <a:rPr sz="1100" dirty="0">
                          <a:latin typeface="Calibri"/>
                          <a:cs typeface="Calibri"/>
                        </a:rPr>
                        <a:t>edit</a:t>
                      </a:r>
                      <a:r>
                        <a:rPr sz="1100" spc="-5" dirty="0">
                          <a:latin typeface="Calibri"/>
                          <a:cs typeface="Calibri"/>
                        </a:rPr>
                        <a:t> </a:t>
                      </a:r>
                      <a:r>
                        <a:rPr sz="1100" dirty="0">
                          <a:latin typeface="Calibri"/>
                          <a:cs typeface="Calibri"/>
                        </a:rPr>
                        <a:t>all </a:t>
                      </a:r>
                      <a:r>
                        <a:rPr sz="1100" spc="-235" dirty="0">
                          <a:latin typeface="Calibri"/>
                          <a:cs typeface="Calibri"/>
                        </a:rPr>
                        <a:t> </a:t>
                      </a:r>
                      <a:r>
                        <a:rPr sz="1100" spc="-5" dirty="0">
                          <a:latin typeface="Calibri"/>
                          <a:cs typeface="Calibri"/>
                        </a:rPr>
                        <a:t>input fields</a:t>
                      </a:r>
                      <a:endParaRPr sz="110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marR="307340">
                        <a:lnSpc>
                          <a:spcPts val="1330"/>
                        </a:lnSpc>
                        <a:spcBef>
                          <a:spcPts val="15"/>
                        </a:spcBef>
                        <a:buAutoNum type="arabicPeriod"/>
                        <a:tabLst>
                          <a:tab pos="207645" algn="l"/>
                        </a:tabLst>
                      </a:pPr>
                      <a:r>
                        <a:rPr sz="1100" dirty="0">
                          <a:latin typeface="Calibri"/>
                          <a:cs typeface="Calibri"/>
                        </a:rPr>
                        <a:t>A</a:t>
                      </a:r>
                      <a:r>
                        <a:rPr sz="1100" spc="-10" dirty="0">
                          <a:latin typeface="Calibri"/>
                          <a:cs typeface="Calibri"/>
                        </a:rPr>
                        <a:t>p</a:t>
                      </a:r>
                      <a:r>
                        <a:rPr sz="1100" spc="-5" dirty="0">
                          <a:latin typeface="Calibri"/>
                          <a:cs typeface="Calibri"/>
                        </a:rPr>
                        <a:t>p</a:t>
                      </a:r>
                      <a:r>
                        <a:rPr sz="1100" dirty="0">
                          <a:latin typeface="Calibri"/>
                          <a:cs typeface="Calibri"/>
                        </a:rPr>
                        <a:t>l</a:t>
                      </a:r>
                      <a:r>
                        <a:rPr sz="1100" spc="-5" dirty="0">
                          <a:latin typeface="Calibri"/>
                          <a:cs typeface="Calibri"/>
                        </a:rPr>
                        <a:t>i</a:t>
                      </a:r>
                      <a:r>
                        <a:rPr sz="1100" dirty="0">
                          <a:latin typeface="Calibri"/>
                          <a:cs typeface="Calibri"/>
                        </a:rPr>
                        <a:t>cati</a:t>
                      </a:r>
                      <a:r>
                        <a:rPr sz="1100" spc="5" dirty="0">
                          <a:latin typeface="Calibri"/>
                          <a:cs typeface="Calibri"/>
                        </a:rPr>
                        <a:t>o</a:t>
                      </a:r>
                      <a:r>
                        <a:rPr sz="1100" dirty="0">
                          <a:latin typeface="Calibri"/>
                          <a:cs typeface="Calibri"/>
                        </a:rPr>
                        <a:t>n</a:t>
                      </a:r>
                      <a:r>
                        <a:rPr sz="1100" spc="-15" dirty="0">
                          <a:latin typeface="Calibri"/>
                          <a:cs typeface="Calibri"/>
                        </a:rPr>
                        <a:t> </a:t>
                      </a:r>
                      <a:r>
                        <a:rPr sz="1100" dirty="0">
                          <a:latin typeface="Calibri"/>
                          <a:cs typeface="Calibri"/>
                        </a:rPr>
                        <a:t>is  </a:t>
                      </a:r>
                      <a:r>
                        <a:rPr sz="1100" spc="-5" dirty="0">
                          <a:latin typeface="Calibri"/>
                          <a:cs typeface="Calibri"/>
                        </a:rPr>
                        <a:t>accessible</a:t>
                      </a:r>
                      <a:endParaRPr sz="1100">
                        <a:latin typeface="Calibri"/>
                        <a:cs typeface="Calibri"/>
                      </a:endParaRPr>
                    </a:p>
                    <a:p>
                      <a:pPr marL="67945" marR="108585">
                        <a:lnSpc>
                          <a:spcPts val="1340"/>
                        </a:lnSpc>
                        <a:spcBef>
                          <a:spcPts val="10"/>
                        </a:spcBef>
                        <a:buAutoNum type="arabicPeriod"/>
                        <a:tabLst>
                          <a:tab pos="207645" algn="l"/>
                        </a:tabLst>
                      </a:pPr>
                      <a:r>
                        <a:rPr sz="1100" dirty="0">
                          <a:latin typeface="Calibri"/>
                          <a:cs typeface="Calibri"/>
                        </a:rPr>
                        <a:t>User</a:t>
                      </a:r>
                      <a:r>
                        <a:rPr sz="1100" spc="-35" dirty="0">
                          <a:latin typeface="Calibri"/>
                          <a:cs typeface="Calibri"/>
                        </a:rPr>
                        <a:t> </a:t>
                      </a:r>
                      <a:r>
                        <a:rPr sz="1100" dirty="0">
                          <a:latin typeface="Calibri"/>
                          <a:cs typeface="Calibri"/>
                        </a:rPr>
                        <a:t>is</a:t>
                      </a:r>
                      <a:r>
                        <a:rPr sz="1100" spc="-20" dirty="0">
                          <a:latin typeface="Calibri"/>
                          <a:cs typeface="Calibri"/>
                        </a:rPr>
                        <a:t> </a:t>
                      </a:r>
                      <a:r>
                        <a:rPr sz="1100" spc="-5" dirty="0">
                          <a:latin typeface="Calibri"/>
                          <a:cs typeface="Calibri"/>
                        </a:rPr>
                        <a:t>signed</a:t>
                      </a:r>
                      <a:r>
                        <a:rPr sz="1100" spc="-25" dirty="0">
                          <a:latin typeface="Calibri"/>
                          <a:cs typeface="Calibri"/>
                        </a:rPr>
                        <a:t> </a:t>
                      </a:r>
                      <a:r>
                        <a:rPr sz="1100" spc="-5" dirty="0">
                          <a:latin typeface="Calibri"/>
                          <a:cs typeface="Calibri"/>
                        </a:rPr>
                        <a:t>up </a:t>
                      </a:r>
                      <a:r>
                        <a:rPr sz="1100" spc="-229" dirty="0">
                          <a:latin typeface="Calibri"/>
                          <a:cs typeface="Calibri"/>
                        </a:rPr>
                        <a:t> </a:t>
                      </a:r>
                      <a:r>
                        <a:rPr sz="1100" dirty="0">
                          <a:latin typeface="Calibri"/>
                          <a:cs typeface="Calibri"/>
                        </a:rPr>
                        <a:t>to</a:t>
                      </a:r>
                      <a:r>
                        <a:rPr sz="1100" spc="-15" dirty="0">
                          <a:latin typeface="Calibri"/>
                          <a:cs typeface="Calibri"/>
                        </a:rPr>
                        <a:t> </a:t>
                      </a:r>
                      <a:r>
                        <a:rPr sz="1100" dirty="0">
                          <a:latin typeface="Calibri"/>
                          <a:cs typeface="Calibri"/>
                        </a:rPr>
                        <a:t>the</a:t>
                      </a:r>
                      <a:r>
                        <a:rPr sz="1100" spc="-5" dirty="0">
                          <a:latin typeface="Calibri"/>
                          <a:cs typeface="Calibri"/>
                        </a:rPr>
                        <a:t> application</a:t>
                      </a:r>
                      <a:endParaRPr sz="1100">
                        <a:latin typeface="Calibri"/>
                        <a:cs typeface="Calibri"/>
                      </a:endParaRPr>
                    </a:p>
                    <a:p>
                      <a:pPr marL="67945" marR="139700">
                        <a:lnSpc>
                          <a:spcPts val="1340"/>
                        </a:lnSpc>
                        <a:buAutoNum type="arabicPeriod"/>
                        <a:tabLst>
                          <a:tab pos="207645" algn="l"/>
                        </a:tabLst>
                      </a:pPr>
                      <a:r>
                        <a:rPr sz="1100" dirty="0">
                          <a:latin typeface="Calibri"/>
                          <a:cs typeface="Calibri"/>
                        </a:rPr>
                        <a:t>User</a:t>
                      </a:r>
                      <a:r>
                        <a:rPr sz="1100" spc="-35" dirty="0">
                          <a:latin typeface="Calibri"/>
                          <a:cs typeface="Calibri"/>
                        </a:rPr>
                        <a:t> </a:t>
                      </a:r>
                      <a:r>
                        <a:rPr sz="1100" dirty="0">
                          <a:latin typeface="Calibri"/>
                          <a:cs typeface="Calibri"/>
                        </a:rPr>
                        <a:t>is</a:t>
                      </a:r>
                      <a:r>
                        <a:rPr sz="1100" spc="-20" dirty="0">
                          <a:latin typeface="Calibri"/>
                          <a:cs typeface="Calibri"/>
                        </a:rPr>
                        <a:t> </a:t>
                      </a:r>
                      <a:r>
                        <a:rPr sz="1100" spc="-5" dirty="0">
                          <a:latin typeface="Calibri"/>
                          <a:cs typeface="Calibri"/>
                        </a:rPr>
                        <a:t>logged</a:t>
                      </a:r>
                      <a:r>
                        <a:rPr sz="1100" spc="-20" dirty="0">
                          <a:latin typeface="Calibri"/>
                          <a:cs typeface="Calibri"/>
                        </a:rPr>
                        <a:t> </a:t>
                      </a:r>
                      <a:r>
                        <a:rPr sz="1100" dirty="0">
                          <a:latin typeface="Calibri"/>
                          <a:cs typeface="Calibri"/>
                        </a:rPr>
                        <a:t>in </a:t>
                      </a:r>
                      <a:r>
                        <a:rPr sz="1100" spc="-235" dirty="0">
                          <a:latin typeface="Calibri"/>
                          <a:cs typeface="Calibri"/>
                        </a:rPr>
                        <a:t> </a:t>
                      </a:r>
                      <a:r>
                        <a:rPr sz="1100" dirty="0">
                          <a:latin typeface="Calibri"/>
                          <a:cs typeface="Calibri"/>
                        </a:rPr>
                        <a:t>to</a:t>
                      </a:r>
                      <a:r>
                        <a:rPr sz="1100" spc="-15" dirty="0">
                          <a:latin typeface="Calibri"/>
                          <a:cs typeface="Calibri"/>
                        </a:rPr>
                        <a:t> </a:t>
                      </a:r>
                      <a:r>
                        <a:rPr sz="1100" dirty="0">
                          <a:latin typeface="Calibri"/>
                          <a:cs typeface="Calibri"/>
                        </a:rPr>
                        <a:t>the</a:t>
                      </a:r>
                      <a:r>
                        <a:rPr sz="1100" spc="-10" dirty="0">
                          <a:latin typeface="Calibri"/>
                          <a:cs typeface="Calibri"/>
                        </a:rPr>
                        <a:t> </a:t>
                      </a:r>
                      <a:r>
                        <a:rPr sz="1100" spc="-5" dirty="0">
                          <a:latin typeface="Calibri"/>
                          <a:cs typeface="Calibri"/>
                        </a:rPr>
                        <a:t>application</a:t>
                      </a:r>
                      <a:endParaRPr sz="1100">
                        <a:latin typeface="Calibri"/>
                        <a:cs typeface="Calibri"/>
                      </a:endParaRPr>
                    </a:p>
                  </a:txBody>
                  <a:tcPr marL="0" marR="0" marT="190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spcBef>
                          <a:spcPts val="30"/>
                        </a:spcBef>
                      </a:pPr>
                      <a:endParaRPr sz="1300">
                        <a:latin typeface="Times New Roman"/>
                        <a:cs typeface="Times New Roman"/>
                      </a:endParaRPr>
                    </a:p>
                    <a:p>
                      <a:pPr marL="67945" marR="113664">
                        <a:lnSpc>
                          <a:spcPct val="101800"/>
                        </a:lnSpc>
                      </a:pPr>
                      <a:r>
                        <a:rPr sz="1100" dirty="0">
                          <a:latin typeface="Calibri"/>
                          <a:cs typeface="Calibri"/>
                        </a:rPr>
                        <a:t>User</a:t>
                      </a:r>
                      <a:r>
                        <a:rPr sz="1100" spc="-5" dirty="0">
                          <a:latin typeface="Calibri"/>
                          <a:cs typeface="Calibri"/>
                        </a:rPr>
                        <a:t> should</a:t>
                      </a:r>
                      <a:r>
                        <a:rPr sz="1100" spc="-10" dirty="0">
                          <a:latin typeface="Calibri"/>
                          <a:cs typeface="Calibri"/>
                        </a:rPr>
                        <a:t> </a:t>
                      </a:r>
                      <a:r>
                        <a:rPr sz="1100" spc="-5" dirty="0">
                          <a:latin typeface="Calibri"/>
                          <a:cs typeface="Calibri"/>
                        </a:rPr>
                        <a:t>be </a:t>
                      </a:r>
                      <a:r>
                        <a:rPr sz="1100" dirty="0">
                          <a:latin typeface="Calibri"/>
                          <a:cs typeface="Calibri"/>
                        </a:rPr>
                        <a:t>able</a:t>
                      </a:r>
                      <a:r>
                        <a:rPr sz="1100" spc="-20" dirty="0">
                          <a:latin typeface="Calibri"/>
                          <a:cs typeface="Calibri"/>
                        </a:rPr>
                        <a:t> </a:t>
                      </a:r>
                      <a:r>
                        <a:rPr sz="1100" spc="-5" dirty="0">
                          <a:latin typeface="Calibri"/>
                          <a:cs typeface="Calibri"/>
                        </a:rPr>
                        <a:t>to</a:t>
                      </a:r>
                      <a:r>
                        <a:rPr sz="1100" dirty="0">
                          <a:latin typeface="Calibri"/>
                          <a:cs typeface="Calibri"/>
                        </a:rPr>
                        <a:t> edit</a:t>
                      </a:r>
                      <a:r>
                        <a:rPr sz="1100" spc="-30" dirty="0">
                          <a:latin typeface="Calibri"/>
                          <a:cs typeface="Calibri"/>
                        </a:rPr>
                        <a:t> </a:t>
                      </a:r>
                      <a:r>
                        <a:rPr sz="1100" dirty="0">
                          <a:latin typeface="Calibri"/>
                          <a:cs typeface="Calibri"/>
                        </a:rPr>
                        <a:t>all</a:t>
                      </a:r>
                      <a:r>
                        <a:rPr sz="1100" spc="-10" dirty="0">
                          <a:latin typeface="Calibri"/>
                          <a:cs typeface="Calibri"/>
                        </a:rPr>
                        <a:t> </a:t>
                      </a:r>
                      <a:r>
                        <a:rPr sz="1100" spc="-5" dirty="0">
                          <a:latin typeface="Calibri"/>
                          <a:cs typeface="Calibri"/>
                        </a:rPr>
                        <a:t>input </a:t>
                      </a:r>
                      <a:r>
                        <a:rPr sz="1100" spc="-235" dirty="0">
                          <a:latin typeface="Calibri"/>
                          <a:cs typeface="Calibri"/>
                        </a:rPr>
                        <a:t> </a:t>
                      </a:r>
                      <a:r>
                        <a:rPr sz="1100" spc="-5" dirty="0">
                          <a:latin typeface="Calibri"/>
                          <a:cs typeface="Calibri"/>
                        </a:rPr>
                        <a:t>fields</a:t>
                      </a:r>
                      <a:endParaRPr sz="110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1062368">
                <a:tc>
                  <a:txBody>
                    <a:bodyPr/>
                    <a:lstStyle/>
                    <a:p>
                      <a:pPr>
                        <a:lnSpc>
                          <a:spcPct val="100000"/>
                        </a:lnSpc>
                      </a:pPr>
                      <a:endParaRPr sz="1100" dirty="0">
                        <a:latin typeface="Times New Roman"/>
                        <a:cs typeface="Times New Roman"/>
                      </a:endParaRPr>
                    </a:p>
                    <a:p>
                      <a:pPr>
                        <a:lnSpc>
                          <a:spcPct val="100000"/>
                        </a:lnSpc>
                      </a:pPr>
                      <a:endParaRPr sz="1100" dirty="0">
                        <a:latin typeface="Times New Roman"/>
                        <a:cs typeface="Times New Roman"/>
                      </a:endParaRPr>
                    </a:p>
                    <a:p>
                      <a:pPr>
                        <a:lnSpc>
                          <a:spcPct val="100000"/>
                        </a:lnSpc>
                      </a:pPr>
                      <a:endParaRPr sz="1100" dirty="0">
                        <a:latin typeface="Times New Roman"/>
                        <a:cs typeface="Times New Roman"/>
                      </a:endParaRPr>
                    </a:p>
                    <a:p>
                      <a:pPr>
                        <a:lnSpc>
                          <a:spcPct val="100000"/>
                        </a:lnSpc>
                        <a:spcBef>
                          <a:spcPts val="30"/>
                        </a:spcBef>
                      </a:pPr>
                      <a:endParaRPr sz="1300" dirty="0">
                        <a:latin typeface="Times New Roman"/>
                        <a:cs typeface="Times New Roman"/>
                      </a:endParaRPr>
                    </a:p>
                    <a:p>
                      <a:pPr marL="68580" marR="469265">
                        <a:lnSpc>
                          <a:spcPct val="101800"/>
                        </a:lnSpc>
                      </a:pPr>
                      <a:r>
                        <a:rPr sz="1100" spc="-5" dirty="0">
                          <a:latin typeface="Calibri"/>
                          <a:cs typeface="Calibri"/>
                        </a:rPr>
                        <a:t>Verify </a:t>
                      </a:r>
                      <a:r>
                        <a:rPr sz="1100" dirty="0">
                          <a:latin typeface="Calibri"/>
                          <a:cs typeface="Calibri"/>
                        </a:rPr>
                        <a:t>whether </a:t>
                      </a:r>
                      <a:r>
                        <a:rPr sz="1100" spc="-5" dirty="0">
                          <a:latin typeface="Calibri"/>
                          <a:cs typeface="Calibri"/>
                        </a:rPr>
                        <a:t>user gets Submit </a:t>
                      </a:r>
                      <a:r>
                        <a:rPr sz="1100" spc="-235" dirty="0">
                          <a:latin typeface="Calibri"/>
                          <a:cs typeface="Calibri"/>
                        </a:rPr>
                        <a:t> </a:t>
                      </a:r>
                      <a:r>
                        <a:rPr sz="1100" dirty="0">
                          <a:latin typeface="Calibri"/>
                          <a:cs typeface="Calibri"/>
                        </a:rPr>
                        <a:t>button</a:t>
                      </a:r>
                      <a:r>
                        <a:rPr sz="1100" spc="-10" dirty="0">
                          <a:latin typeface="Calibri"/>
                          <a:cs typeface="Calibri"/>
                        </a:rPr>
                        <a:t> </a:t>
                      </a:r>
                      <a:r>
                        <a:rPr sz="1100" spc="-5" dirty="0">
                          <a:latin typeface="Calibri"/>
                          <a:cs typeface="Calibri"/>
                        </a:rPr>
                        <a:t>to</a:t>
                      </a:r>
                      <a:r>
                        <a:rPr sz="1100" dirty="0">
                          <a:latin typeface="Calibri"/>
                          <a:cs typeface="Calibri"/>
                        </a:rPr>
                        <a:t> </a:t>
                      </a:r>
                      <a:r>
                        <a:rPr sz="1100" spc="-5" dirty="0">
                          <a:latin typeface="Calibri"/>
                          <a:cs typeface="Calibri"/>
                        </a:rPr>
                        <a:t>submit</a:t>
                      </a:r>
                      <a:r>
                        <a:rPr sz="1100" spc="-15" dirty="0">
                          <a:latin typeface="Calibri"/>
                          <a:cs typeface="Calibri"/>
                        </a:rPr>
                        <a:t> </a:t>
                      </a:r>
                      <a:r>
                        <a:rPr sz="1100" dirty="0">
                          <a:latin typeface="Calibri"/>
                          <a:cs typeface="Calibri"/>
                        </a:rPr>
                        <a:t>the</a:t>
                      </a:r>
                      <a:r>
                        <a:rPr sz="1100" spc="-5" dirty="0">
                          <a:latin typeface="Calibri"/>
                          <a:cs typeface="Calibri"/>
                        </a:rPr>
                        <a:t> inputs</a:t>
                      </a:r>
                      <a:endParaRPr sz="1100" dirty="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07010" indent="-139700">
                        <a:lnSpc>
                          <a:spcPts val="1290"/>
                        </a:lnSpc>
                        <a:buAutoNum type="arabicPeriod"/>
                        <a:tabLst>
                          <a:tab pos="207645" algn="l"/>
                        </a:tabLst>
                      </a:pPr>
                      <a:r>
                        <a:rPr sz="1100" dirty="0">
                          <a:latin typeface="Calibri"/>
                          <a:cs typeface="Calibri"/>
                        </a:rPr>
                        <a:t>Application</a:t>
                      </a:r>
                      <a:r>
                        <a:rPr sz="1100" spc="-55" dirty="0">
                          <a:latin typeface="Calibri"/>
                          <a:cs typeface="Calibri"/>
                        </a:rPr>
                        <a:t> </a:t>
                      </a:r>
                      <a:r>
                        <a:rPr sz="1100" dirty="0">
                          <a:latin typeface="Calibri"/>
                          <a:cs typeface="Calibri"/>
                        </a:rPr>
                        <a:t>is</a:t>
                      </a:r>
                    </a:p>
                    <a:p>
                      <a:pPr marL="67945">
                        <a:lnSpc>
                          <a:spcPct val="100000"/>
                        </a:lnSpc>
                        <a:spcBef>
                          <a:spcPts val="25"/>
                        </a:spcBef>
                      </a:pPr>
                      <a:r>
                        <a:rPr sz="1100" spc="-5" dirty="0">
                          <a:latin typeface="Calibri"/>
                          <a:cs typeface="Calibri"/>
                        </a:rPr>
                        <a:t>accessible</a:t>
                      </a:r>
                      <a:endParaRPr sz="1100" dirty="0">
                        <a:latin typeface="Calibri"/>
                        <a:cs typeface="Calibri"/>
                      </a:endParaRPr>
                    </a:p>
                    <a:p>
                      <a:pPr marL="67945" marR="108585">
                        <a:lnSpc>
                          <a:spcPct val="101800"/>
                        </a:lnSpc>
                        <a:buAutoNum type="arabicPeriod" startAt="2"/>
                        <a:tabLst>
                          <a:tab pos="207645" algn="l"/>
                        </a:tabLst>
                      </a:pPr>
                      <a:r>
                        <a:rPr sz="1100" dirty="0">
                          <a:latin typeface="Calibri"/>
                          <a:cs typeface="Calibri"/>
                        </a:rPr>
                        <a:t>User</a:t>
                      </a:r>
                      <a:r>
                        <a:rPr sz="1100" spc="-35" dirty="0">
                          <a:latin typeface="Calibri"/>
                          <a:cs typeface="Calibri"/>
                        </a:rPr>
                        <a:t> </a:t>
                      </a:r>
                      <a:r>
                        <a:rPr sz="1100" dirty="0">
                          <a:latin typeface="Calibri"/>
                          <a:cs typeface="Calibri"/>
                        </a:rPr>
                        <a:t>is</a:t>
                      </a:r>
                      <a:r>
                        <a:rPr sz="1100" spc="-20" dirty="0">
                          <a:latin typeface="Calibri"/>
                          <a:cs typeface="Calibri"/>
                        </a:rPr>
                        <a:t> </a:t>
                      </a:r>
                      <a:r>
                        <a:rPr sz="1100" spc="-5" dirty="0">
                          <a:latin typeface="Calibri"/>
                          <a:cs typeface="Calibri"/>
                        </a:rPr>
                        <a:t>signed</a:t>
                      </a:r>
                      <a:r>
                        <a:rPr sz="1100" spc="-25" dirty="0">
                          <a:latin typeface="Calibri"/>
                          <a:cs typeface="Calibri"/>
                        </a:rPr>
                        <a:t> </a:t>
                      </a:r>
                      <a:r>
                        <a:rPr sz="1100" spc="-5" dirty="0">
                          <a:latin typeface="Calibri"/>
                          <a:cs typeface="Calibri"/>
                        </a:rPr>
                        <a:t>up </a:t>
                      </a:r>
                      <a:r>
                        <a:rPr sz="1100" spc="-229" dirty="0">
                          <a:latin typeface="Calibri"/>
                          <a:cs typeface="Calibri"/>
                        </a:rPr>
                        <a:t> </a:t>
                      </a:r>
                      <a:r>
                        <a:rPr sz="1100" dirty="0">
                          <a:latin typeface="Calibri"/>
                          <a:cs typeface="Calibri"/>
                        </a:rPr>
                        <a:t>to</a:t>
                      </a:r>
                      <a:r>
                        <a:rPr sz="1100" spc="-15" dirty="0">
                          <a:latin typeface="Calibri"/>
                          <a:cs typeface="Calibri"/>
                        </a:rPr>
                        <a:t> </a:t>
                      </a:r>
                      <a:r>
                        <a:rPr sz="1100" dirty="0">
                          <a:latin typeface="Calibri"/>
                          <a:cs typeface="Calibri"/>
                        </a:rPr>
                        <a:t>the</a:t>
                      </a:r>
                      <a:r>
                        <a:rPr sz="1100" spc="-5" dirty="0">
                          <a:latin typeface="Calibri"/>
                          <a:cs typeface="Calibri"/>
                        </a:rPr>
                        <a:t> application</a:t>
                      </a:r>
                      <a:endParaRPr sz="1100" dirty="0">
                        <a:latin typeface="Calibri"/>
                        <a:cs typeface="Calibri"/>
                      </a:endParaRPr>
                    </a:p>
                    <a:p>
                      <a:pPr marL="67945" marR="139700">
                        <a:lnSpc>
                          <a:spcPct val="101800"/>
                        </a:lnSpc>
                        <a:buAutoNum type="arabicPeriod" startAt="2"/>
                        <a:tabLst>
                          <a:tab pos="207645" algn="l"/>
                        </a:tabLst>
                      </a:pPr>
                      <a:r>
                        <a:rPr sz="1100" dirty="0">
                          <a:latin typeface="Calibri"/>
                          <a:cs typeface="Calibri"/>
                        </a:rPr>
                        <a:t>User</a:t>
                      </a:r>
                      <a:r>
                        <a:rPr sz="1100" spc="-35" dirty="0">
                          <a:latin typeface="Calibri"/>
                          <a:cs typeface="Calibri"/>
                        </a:rPr>
                        <a:t> </a:t>
                      </a:r>
                      <a:r>
                        <a:rPr sz="1100" dirty="0">
                          <a:latin typeface="Calibri"/>
                          <a:cs typeface="Calibri"/>
                        </a:rPr>
                        <a:t>is</a:t>
                      </a:r>
                      <a:r>
                        <a:rPr sz="1100" spc="-20" dirty="0">
                          <a:latin typeface="Calibri"/>
                          <a:cs typeface="Calibri"/>
                        </a:rPr>
                        <a:t> </a:t>
                      </a:r>
                      <a:r>
                        <a:rPr sz="1100" spc="-5" dirty="0">
                          <a:latin typeface="Calibri"/>
                          <a:cs typeface="Calibri"/>
                        </a:rPr>
                        <a:t>logged</a:t>
                      </a:r>
                      <a:r>
                        <a:rPr sz="1100" spc="-20" dirty="0">
                          <a:latin typeface="Calibri"/>
                          <a:cs typeface="Calibri"/>
                        </a:rPr>
                        <a:t> </a:t>
                      </a:r>
                      <a:r>
                        <a:rPr sz="1100" dirty="0">
                          <a:latin typeface="Calibri"/>
                          <a:cs typeface="Calibri"/>
                        </a:rPr>
                        <a:t>in </a:t>
                      </a:r>
                      <a:r>
                        <a:rPr sz="1100" spc="-235" dirty="0">
                          <a:latin typeface="Calibri"/>
                          <a:cs typeface="Calibri"/>
                        </a:rPr>
                        <a:t> </a:t>
                      </a:r>
                      <a:r>
                        <a:rPr sz="1100" dirty="0">
                          <a:latin typeface="Calibri"/>
                          <a:cs typeface="Calibri"/>
                        </a:rPr>
                        <a:t>to</a:t>
                      </a:r>
                      <a:r>
                        <a:rPr sz="1100" spc="-15" dirty="0">
                          <a:latin typeface="Calibri"/>
                          <a:cs typeface="Calibri"/>
                        </a:rPr>
                        <a:t> </a:t>
                      </a:r>
                      <a:r>
                        <a:rPr sz="1100" dirty="0">
                          <a:latin typeface="Calibri"/>
                          <a:cs typeface="Calibri"/>
                        </a:rPr>
                        <a:t>the</a:t>
                      </a:r>
                      <a:r>
                        <a:rPr sz="1100" spc="-10" dirty="0">
                          <a:latin typeface="Calibri"/>
                          <a:cs typeface="Calibri"/>
                        </a:rPr>
                        <a:t> </a:t>
                      </a:r>
                      <a:r>
                        <a:rPr sz="1100" spc="-5" dirty="0">
                          <a:latin typeface="Calibri"/>
                          <a:cs typeface="Calibri"/>
                        </a:rPr>
                        <a:t>application</a:t>
                      </a:r>
                      <a:endParaRPr sz="1100" dirty="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dirty="0">
                        <a:latin typeface="Times New Roman"/>
                        <a:cs typeface="Times New Roman"/>
                      </a:endParaRPr>
                    </a:p>
                    <a:p>
                      <a:pPr>
                        <a:lnSpc>
                          <a:spcPct val="100000"/>
                        </a:lnSpc>
                      </a:pPr>
                      <a:endParaRPr sz="1100" dirty="0">
                        <a:latin typeface="Times New Roman"/>
                        <a:cs typeface="Times New Roman"/>
                      </a:endParaRPr>
                    </a:p>
                    <a:p>
                      <a:pPr>
                        <a:lnSpc>
                          <a:spcPct val="100000"/>
                        </a:lnSpc>
                      </a:pPr>
                      <a:endParaRPr sz="1100" dirty="0">
                        <a:latin typeface="Times New Roman"/>
                        <a:cs typeface="Times New Roman"/>
                      </a:endParaRPr>
                    </a:p>
                    <a:p>
                      <a:pPr>
                        <a:lnSpc>
                          <a:spcPct val="100000"/>
                        </a:lnSpc>
                        <a:spcBef>
                          <a:spcPts val="30"/>
                        </a:spcBef>
                      </a:pPr>
                      <a:endParaRPr sz="1300" dirty="0">
                        <a:latin typeface="Times New Roman"/>
                        <a:cs typeface="Times New Roman"/>
                      </a:endParaRPr>
                    </a:p>
                    <a:p>
                      <a:pPr marL="67945" marR="240029">
                        <a:lnSpc>
                          <a:spcPct val="101800"/>
                        </a:lnSpc>
                      </a:pPr>
                      <a:r>
                        <a:rPr sz="1100" dirty="0">
                          <a:latin typeface="Calibri"/>
                          <a:cs typeface="Calibri"/>
                        </a:rPr>
                        <a:t>User </a:t>
                      </a:r>
                      <a:r>
                        <a:rPr sz="1100" spc="-5" dirty="0">
                          <a:latin typeface="Calibri"/>
                          <a:cs typeface="Calibri"/>
                        </a:rPr>
                        <a:t>should </a:t>
                      </a:r>
                      <a:r>
                        <a:rPr sz="1100" dirty="0">
                          <a:latin typeface="Calibri"/>
                          <a:cs typeface="Calibri"/>
                        </a:rPr>
                        <a:t>get </a:t>
                      </a:r>
                      <a:r>
                        <a:rPr sz="1100" spc="-5" dirty="0">
                          <a:latin typeface="Calibri"/>
                          <a:cs typeface="Calibri"/>
                        </a:rPr>
                        <a:t>Submit button to </a:t>
                      </a:r>
                      <a:r>
                        <a:rPr sz="1100" spc="-235" dirty="0">
                          <a:latin typeface="Calibri"/>
                          <a:cs typeface="Calibri"/>
                        </a:rPr>
                        <a:t> </a:t>
                      </a:r>
                      <a:r>
                        <a:rPr sz="1100" spc="-5" dirty="0">
                          <a:latin typeface="Calibri"/>
                          <a:cs typeface="Calibri"/>
                        </a:rPr>
                        <a:t>submit the</a:t>
                      </a:r>
                      <a:r>
                        <a:rPr sz="1100" spc="5" dirty="0">
                          <a:latin typeface="Calibri"/>
                          <a:cs typeface="Calibri"/>
                        </a:rPr>
                        <a:t> </a:t>
                      </a:r>
                      <a:r>
                        <a:rPr sz="1100" spc="-5" dirty="0">
                          <a:latin typeface="Calibri"/>
                          <a:cs typeface="Calibri"/>
                        </a:rPr>
                        <a:t>inputs</a:t>
                      </a:r>
                      <a:endParaRPr sz="1100" dirty="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1171958">
                <a:tc>
                  <a:txBody>
                    <a:bodyPr/>
                    <a:lstStyle/>
                    <a:p>
                      <a:pPr>
                        <a:lnSpc>
                          <a:spcPct val="100000"/>
                        </a:lnSpc>
                      </a:pPr>
                      <a:endParaRPr sz="1100" dirty="0">
                        <a:latin typeface="Times New Roman"/>
                        <a:cs typeface="Times New Roman"/>
                      </a:endParaRPr>
                    </a:p>
                    <a:p>
                      <a:pPr>
                        <a:lnSpc>
                          <a:spcPct val="100000"/>
                        </a:lnSpc>
                      </a:pPr>
                      <a:endParaRPr sz="1100" dirty="0">
                        <a:latin typeface="Times New Roman"/>
                        <a:cs typeface="Times New Roman"/>
                      </a:endParaRPr>
                    </a:p>
                    <a:p>
                      <a:pPr marL="0" marR="0" indent="0" defTabSz="914400" eaLnBrk="1" fontAlgn="auto" latinLnBrk="0" hangingPunct="1">
                        <a:lnSpc>
                          <a:spcPct val="100000"/>
                        </a:lnSpc>
                        <a:spcBef>
                          <a:spcPts val="50"/>
                        </a:spcBef>
                        <a:spcAft>
                          <a:spcPts val="0"/>
                        </a:spcAft>
                        <a:buClrTx/>
                        <a:buSzTx/>
                        <a:buFontTx/>
                        <a:buNone/>
                        <a:tabLst/>
                        <a:defRPr/>
                      </a:pPr>
                      <a:r>
                        <a:rPr lang="en-US" sz="1800" b="0" i="0" u="none" strike="noStrike" baseline="0" dirty="0" smtClean="0">
                          <a:solidFill>
                            <a:schemeClr val="tx1"/>
                          </a:solidFill>
                          <a:latin typeface="+mn-lt"/>
                          <a:ea typeface="+mn-ea"/>
                          <a:cs typeface="+mn-cs"/>
                        </a:rPr>
                        <a:t>	</a:t>
                      </a:r>
                    </a:p>
                    <a:p>
                      <a:pPr>
                        <a:lnSpc>
                          <a:spcPct val="100000"/>
                        </a:lnSpc>
                        <a:spcBef>
                          <a:spcPts val="50"/>
                        </a:spcBef>
                      </a:pPr>
                      <a:r>
                        <a:rPr lang="en-US" sz="1100" spc="-5" dirty="0" smtClean="0">
                          <a:latin typeface="+mn-lt"/>
                          <a:cs typeface="Calibri"/>
                        </a:rPr>
                        <a:t>Verify </a:t>
                      </a:r>
                      <a:r>
                        <a:rPr lang="en-US" sz="1100" dirty="0" smtClean="0">
                          <a:latin typeface="+mn-lt"/>
                          <a:cs typeface="Calibri"/>
                        </a:rPr>
                        <a:t>whether </a:t>
                      </a:r>
                      <a:r>
                        <a:rPr lang="en-US" sz="1100" spc="-5" dirty="0" smtClean="0">
                          <a:latin typeface="+mn-lt"/>
                          <a:cs typeface="Calibri"/>
                        </a:rPr>
                        <a:t>user get</a:t>
                      </a:r>
                      <a:r>
                        <a:rPr lang="en-US" sz="1100" spc="-5" baseline="0" dirty="0" smtClean="0">
                          <a:latin typeface="+mn-lt"/>
                          <a:cs typeface="Calibri"/>
                        </a:rPr>
                        <a:t> </a:t>
                      </a:r>
                      <a:r>
                        <a:rPr lang="en-US" sz="1100" spc="0" baseline="0" dirty="0" smtClean="0">
                          <a:latin typeface="+mn-lt"/>
                          <a:cs typeface="Calibri"/>
                        </a:rPr>
                        <a:t>prediction/output      back after</a:t>
                      </a:r>
                      <a:r>
                        <a:rPr lang="en-US" sz="1100" spc="-10" baseline="0" dirty="0" smtClean="0">
                          <a:latin typeface="+mn-lt"/>
                          <a:cs typeface="Calibri"/>
                        </a:rPr>
                        <a:t> </a:t>
                      </a:r>
                      <a:r>
                        <a:rPr lang="en-US" sz="1100" spc="-5" dirty="0" smtClean="0">
                          <a:latin typeface="+mn-lt"/>
                          <a:cs typeface="Calibri"/>
                        </a:rPr>
                        <a:t>submitting </a:t>
                      </a:r>
                      <a:r>
                        <a:rPr lang="en-US" sz="1100" spc="-15" dirty="0" smtClean="0">
                          <a:latin typeface="+mn-lt"/>
                          <a:cs typeface="Calibri"/>
                        </a:rPr>
                        <a:t> </a:t>
                      </a:r>
                      <a:r>
                        <a:rPr lang="en-US" sz="1100" dirty="0" smtClean="0">
                          <a:latin typeface="+mn-lt"/>
                          <a:cs typeface="Calibri"/>
                        </a:rPr>
                        <a:t>the</a:t>
                      </a:r>
                      <a:r>
                        <a:rPr lang="en-US" sz="1100" spc="-5" dirty="0" smtClean="0">
                          <a:latin typeface="+mn-lt"/>
                          <a:cs typeface="Calibri"/>
                        </a:rPr>
                        <a:t> inputs</a:t>
                      </a:r>
                      <a:endParaRPr sz="1200" dirty="0">
                        <a:latin typeface="+mn-lt"/>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07010" indent="-139700">
                        <a:lnSpc>
                          <a:spcPts val="1290"/>
                        </a:lnSpc>
                        <a:buAutoNum type="arabicPeriod"/>
                        <a:tabLst>
                          <a:tab pos="207645" algn="l"/>
                        </a:tabLst>
                      </a:pPr>
                      <a:r>
                        <a:rPr lang="en-US" sz="1100" dirty="0" smtClean="0">
                          <a:latin typeface="+mn-lt"/>
                          <a:cs typeface="Calibri"/>
                        </a:rPr>
                        <a:t>Application</a:t>
                      </a:r>
                      <a:r>
                        <a:rPr lang="en-US" sz="1100" spc="-55" dirty="0" smtClean="0">
                          <a:latin typeface="+mn-lt"/>
                          <a:cs typeface="Calibri"/>
                        </a:rPr>
                        <a:t> </a:t>
                      </a:r>
                      <a:r>
                        <a:rPr lang="en-US" sz="1100" dirty="0" smtClean="0">
                          <a:latin typeface="+mn-lt"/>
                          <a:cs typeface="Calibri"/>
                        </a:rPr>
                        <a:t>is</a:t>
                      </a:r>
                    </a:p>
                    <a:p>
                      <a:pPr marL="67945">
                        <a:lnSpc>
                          <a:spcPct val="100000"/>
                        </a:lnSpc>
                        <a:spcBef>
                          <a:spcPts val="25"/>
                        </a:spcBef>
                      </a:pPr>
                      <a:r>
                        <a:rPr lang="en-US" sz="1100" spc="-5" dirty="0" smtClean="0">
                          <a:latin typeface="+mn-lt"/>
                          <a:cs typeface="Calibri"/>
                        </a:rPr>
                        <a:t>accessible</a:t>
                      </a:r>
                      <a:endParaRPr lang="en-US" sz="1100" dirty="0" smtClean="0">
                        <a:latin typeface="+mn-lt"/>
                        <a:cs typeface="Calibri"/>
                      </a:endParaRPr>
                    </a:p>
                    <a:p>
                      <a:pPr marL="67945" marR="108585">
                        <a:lnSpc>
                          <a:spcPct val="101800"/>
                        </a:lnSpc>
                        <a:buAutoNum type="arabicPeriod" startAt="2"/>
                        <a:tabLst>
                          <a:tab pos="207645" algn="l"/>
                        </a:tabLst>
                      </a:pPr>
                      <a:r>
                        <a:rPr lang="en-US" sz="1100" dirty="0" smtClean="0">
                          <a:latin typeface="+mn-lt"/>
                          <a:cs typeface="Calibri"/>
                        </a:rPr>
                        <a:t>User</a:t>
                      </a:r>
                      <a:r>
                        <a:rPr lang="en-US" sz="1100" spc="-35" dirty="0" smtClean="0">
                          <a:latin typeface="+mn-lt"/>
                          <a:cs typeface="Calibri"/>
                        </a:rPr>
                        <a:t> </a:t>
                      </a:r>
                      <a:r>
                        <a:rPr lang="en-US" sz="1100" dirty="0" smtClean="0">
                          <a:latin typeface="+mn-lt"/>
                          <a:cs typeface="Calibri"/>
                        </a:rPr>
                        <a:t>is</a:t>
                      </a:r>
                      <a:r>
                        <a:rPr lang="en-US" sz="1100" spc="-20" dirty="0" smtClean="0">
                          <a:latin typeface="+mn-lt"/>
                          <a:cs typeface="Calibri"/>
                        </a:rPr>
                        <a:t> </a:t>
                      </a:r>
                      <a:r>
                        <a:rPr lang="en-US" sz="1100" spc="-5" dirty="0" smtClean="0">
                          <a:latin typeface="+mn-lt"/>
                          <a:cs typeface="Calibri"/>
                        </a:rPr>
                        <a:t>signed</a:t>
                      </a:r>
                      <a:r>
                        <a:rPr lang="en-US" sz="1100" spc="-25" dirty="0" smtClean="0">
                          <a:latin typeface="+mn-lt"/>
                          <a:cs typeface="Calibri"/>
                        </a:rPr>
                        <a:t> </a:t>
                      </a:r>
                      <a:r>
                        <a:rPr lang="en-US" sz="1100" spc="-5" dirty="0" smtClean="0">
                          <a:latin typeface="+mn-lt"/>
                          <a:cs typeface="Calibri"/>
                        </a:rPr>
                        <a:t>up </a:t>
                      </a:r>
                      <a:r>
                        <a:rPr lang="en-US" sz="1100" spc="-229" dirty="0" smtClean="0">
                          <a:latin typeface="+mn-lt"/>
                          <a:cs typeface="Calibri"/>
                        </a:rPr>
                        <a:t> </a:t>
                      </a:r>
                      <a:r>
                        <a:rPr lang="en-US" sz="1100" dirty="0" smtClean="0">
                          <a:latin typeface="+mn-lt"/>
                          <a:cs typeface="Calibri"/>
                        </a:rPr>
                        <a:t>to</a:t>
                      </a:r>
                      <a:r>
                        <a:rPr lang="en-US" sz="1100" spc="-15" dirty="0" smtClean="0">
                          <a:latin typeface="+mn-lt"/>
                          <a:cs typeface="Calibri"/>
                        </a:rPr>
                        <a:t> </a:t>
                      </a:r>
                      <a:r>
                        <a:rPr lang="en-US" sz="1100" dirty="0" smtClean="0">
                          <a:latin typeface="+mn-lt"/>
                          <a:cs typeface="Calibri"/>
                        </a:rPr>
                        <a:t>the</a:t>
                      </a:r>
                      <a:r>
                        <a:rPr lang="en-US" sz="1100" spc="-5" dirty="0" smtClean="0">
                          <a:latin typeface="+mn-lt"/>
                          <a:cs typeface="Calibri"/>
                        </a:rPr>
                        <a:t> application</a:t>
                      </a:r>
                      <a:endParaRPr lang="en-US" sz="1100" dirty="0" smtClean="0">
                        <a:latin typeface="+mn-lt"/>
                        <a:cs typeface="Calibri"/>
                      </a:endParaRPr>
                    </a:p>
                    <a:p>
                      <a:pPr marL="67945" marR="139700">
                        <a:lnSpc>
                          <a:spcPct val="101800"/>
                        </a:lnSpc>
                        <a:buAutoNum type="arabicPeriod" startAt="2"/>
                        <a:tabLst>
                          <a:tab pos="207645" algn="l"/>
                        </a:tabLst>
                      </a:pPr>
                      <a:r>
                        <a:rPr lang="en-US" sz="1100" dirty="0" smtClean="0">
                          <a:latin typeface="+mn-lt"/>
                          <a:cs typeface="Calibri"/>
                        </a:rPr>
                        <a:t>User</a:t>
                      </a:r>
                      <a:r>
                        <a:rPr lang="en-US" sz="1100" spc="-35" dirty="0" smtClean="0">
                          <a:latin typeface="+mn-lt"/>
                          <a:cs typeface="Calibri"/>
                        </a:rPr>
                        <a:t> </a:t>
                      </a:r>
                      <a:r>
                        <a:rPr lang="en-US" sz="1100" dirty="0" smtClean="0">
                          <a:latin typeface="+mn-lt"/>
                          <a:cs typeface="Calibri"/>
                        </a:rPr>
                        <a:t>is</a:t>
                      </a:r>
                      <a:r>
                        <a:rPr lang="en-US" sz="1100" spc="-20" dirty="0" smtClean="0">
                          <a:latin typeface="+mn-lt"/>
                          <a:cs typeface="Calibri"/>
                        </a:rPr>
                        <a:t> </a:t>
                      </a:r>
                      <a:r>
                        <a:rPr lang="en-US" sz="1100" spc="-5" dirty="0" smtClean="0">
                          <a:latin typeface="+mn-lt"/>
                          <a:cs typeface="Calibri"/>
                        </a:rPr>
                        <a:t>logged</a:t>
                      </a:r>
                      <a:r>
                        <a:rPr lang="en-US" sz="1100" spc="-20" dirty="0" smtClean="0">
                          <a:latin typeface="+mn-lt"/>
                          <a:cs typeface="Calibri"/>
                        </a:rPr>
                        <a:t> </a:t>
                      </a:r>
                      <a:r>
                        <a:rPr lang="en-US" sz="1100" dirty="0" smtClean="0">
                          <a:latin typeface="+mn-lt"/>
                          <a:cs typeface="Calibri"/>
                        </a:rPr>
                        <a:t>in </a:t>
                      </a:r>
                      <a:r>
                        <a:rPr lang="en-US" sz="1100" spc="-235" dirty="0" smtClean="0">
                          <a:latin typeface="+mn-lt"/>
                          <a:cs typeface="Calibri"/>
                        </a:rPr>
                        <a:t> </a:t>
                      </a:r>
                      <a:r>
                        <a:rPr lang="en-US" sz="1100" dirty="0" smtClean="0">
                          <a:latin typeface="+mn-lt"/>
                          <a:cs typeface="Calibri"/>
                        </a:rPr>
                        <a:t>to</a:t>
                      </a:r>
                      <a:r>
                        <a:rPr lang="en-US" sz="1100" spc="-15" dirty="0" smtClean="0">
                          <a:latin typeface="+mn-lt"/>
                          <a:cs typeface="Calibri"/>
                        </a:rPr>
                        <a:t> </a:t>
                      </a:r>
                      <a:r>
                        <a:rPr lang="en-US" sz="1100" dirty="0" smtClean="0">
                          <a:latin typeface="+mn-lt"/>
                          <a:cs typeface="Calibri"/>
                        </a:rPr>
                        <a:t>the</a:t>
                      </a:r>
                      <a:r>
                        <a:rPr lang="en-US" sz="1100" spc="-10" dirty="0" smtClean="0">
                          <a:latin typeface="+mn-lt"/>
                          <a:cs typeface="Calibri"/>
                        </a:rPr>
                        <a:t> </a:t>
                      </a:r>
                      <a:r>
                        <a:rPr lang="en-US" sz="1100" spc="-5" dirty="0" smtClean="0">
                          <a:latin typeface="+mn-lt"/>
                          <a:cs typeface="Calibri"/>
                        </a:rPr>
                        <a:t>application</a:t>
                      </a:r>
                      <a:endParaRPr lang="en-US" sz="1100" dirty="0" smtClean="0">
                        <a:latin typeface="+mn-lt"/>
                        <a:cs typeface="Calibri"/>
                      </a:endParaRPr>
                    </a:p>
                    <a:p>
                      <a:pPr marL="67310" indent="0">
                        <a:lnSpc>
                          <a:spcPts val="1290"/>
                        </a:lnSpc>
                        <a:buNone/>
                        <a:tabLst>
                          <a:tab pos="207645" algn="l"/>
                        </a:tabLst>
                      </a:pPr>
                      <a:endParaRPr sz="1100" dirty="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dirty="0">
                        <a:latin typeface="Times New Roman"/>
                        <a:cs typeface="Times New Roman"/>
                      </a:endParaRPr>
                    </a:p>
                    <a:p>
                      <a:pPr>
                        <a:lnSpc>
                          <a:spcPct val="100000"/>
                        </a:lnSpc>
                      </a:pPr>
                      <a:endParaRPr sz="1100" dirty="0">
                        <a:latin typeface="Times New Roman"/>
                        <a:cs typeface="Times New Roman"/>
                      </a:endParaRPr>
                    </a:p>
                    <a:p>
                      <a:pPr marL="0" marR="0" indent="0" defTabSz="914400" eaLnBrk="1" fontAlgn="auto" latinLnBrk="0" hangingPunct="1">
                        <a:lnSpc>
                          <a:spcPct val="100000"/>
                        </a:lnSpc>
                        <a:spcBef>
                          <a:spcPts val="50"/>
                        </a:spcBef>
                        <a:spcAft>
                          <a:spcPts val="0"/>
                        </a:spcAft>
                        <a:buClrTx/>
                        <a:buSzTx/>
                        <a:buFontTx/>
                        <a:buNone/>
                        <a:tabLst/>
                        <a:defRPr/>
                      </a:pPr>
                      <a:endParaRPr lang="en-US" sz="1200" dirty="0" smtClean="0">
                        <a:latin typeface="+mn-lt"/>
                        <a:cs typeface="Calibri"/>
                      </a:endParaRPr>
                    </a:p>
                    <a:p>
                      <a:pPr marL="0" marR="0" indent="0" defTabSz="914400" eaLnBrk="1" fontAlgn="auto" latinLnBrk="0" hangingPunct="1">
                        <a:lnSpc>
                          <a:spcPct val="100000"/>
                        </a:lnSpc>
                        <a:spcBef>
                          <a:spcPts val="50"/>
                        </a:spcBef>
                        <a:spcAft>
                          <a:spcPts val="0"/>
                        </a:spcAft>
                        <a:buClrTx/>
                        <a:buSzTx/>
                        <a:buFontTx/>
                        <a:buNone/>
                        <a:tabLst/>
                        <a:defRPr/>
                      </a:pPr>
                      <a:r>
                        <a:rPr lang="en-US" sz="1100" dirty="0" smtClean="0">
                          <a:latin typeface="+mn-lt"/>
                          <a:cs typeface="Calibri"/>
                        </a:rPr>
                        <a:t>User </a:t>
                      </a:r>
                      <a:r>
                        <a:rPr lang="en-US" sz="1100" spc="-5" dirty="0" smtClean="0">
                          <a:latin typeface="+mn-lt"/>
                          <a:cs typeface="Calibri"/>
                        </a:rPr>
                        <a:t>should </a:t>
                      </a:r>
                      <a:r>
                        <a:rPr lang="en-US" sz="1100" dirty="0" smtClean="0">
                          <a:latin typeface="+mn-lt"/>
                          <a:cs typeface="Calibri"/>
                        </a:rPr>
                        <a:t>get </a:t>
                      </a:r>
                      <a:r>
                        <a:rPr lang="en-US" sz="1100" spc="-5" baseline="0" dirty="0" smtClean="0">
                          <a:latin typeface="+mn-lt"/>
                          <a:cs typeface="Calibri"/>
                        </a:rPr>
                        <a:t> their output</a:t>
                      </a:r>
                      <a:r>
                        <a:rPr lang="en-US" sz="1100" spc="-5" dirty="0" smtClean="0">
                          <a:latin typeface="+mn-lt"/>
                          <a:cs typeface="Calibri"/>
                        </a:rPr>
                        <a:t> after submitting the</a:t>
                      </a:r>
                      <a:r>
                        <a:rPr lang="en-US" sz="1100" spc="5" dirty="0" smtClean="0">
                          <a:latin typeface="+mn-lt"/>
                          <a:cs typeface="Calibri"/>
                        </a:rPr>
                        <a:t> </a:t>
                      </a:r>
                      <a:r>
                        <a:rPr lang="en-US" sz="1100" spc="-5" dirty="0" smtClean="0">
                          <a:latin typeface="+mn-lt"/>
                          <a:cs typeface="Calibri"/>
                        </a:rPr>
                        <a:t>inputs.</a:t>
                      </a:r>
                      <a:endParaRPr lang="en-US" sz="1100" dirty="0" smtClean="0">
                        <a:latin typeface="+mn-lt"/>
                        <a:cs typeface="Calibri"/>
                      </a:endParaRPr>
                    </a:p>
                    <a:p>
                      <a:pPr>
                        <a:lnSpc>
                          <a:spcPct val="100000"/>
                        </a:lnSpc>
                        <a:spcBef>
                          <a:spcPts val="50"/>
                        </a:spcBef>
                      </a:pPr>
                      <a:endParaRPr sz="12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1049043">
                <a:tc>
                  <a:txBody>
                    <a:bodyPr/>
                    <a:lstStyle/>
                    <a:p>
                      <a:pPr>
                        <a:lnSpc>
                          <a:spcPct val="100000"/>
                        </a:lnSpc>
                      </a:pPr>
                      <a:endParaRPr sz="1100" dirty="0">
                        <a:latin typeface="Times New Roman"/>
                        <a:cs typeface="Times New Roman"/>
                      </a:endParaRPr>
                    </a:p>
                    <a:p>
                      <a:pPr>
                        <a:lnSpc>
                          <a:spcPct val="100000"/>
                        </a:lnSpc>
                      </a:pPr>
                      <a:endParaRPr lang="en-IN" sz="1100" dirty="0" smtClean="0">
                        <a:latin typeface="Times New Roman"/>
                        <a:cs typeface="Times New Roman"/>
                      </a:endParaRPr>
                    </a:p>
                    <a:p>
                      <a:pPr>
                        <a:lnSpc>
                          <a:spcPct val="100000"/>
                        </a:lnSpc>
                      </a:pPr>
                      <a:endParaRPr lang="en-IN" sz="1100" dirty="0" smtClean="0">
                        <a:latin typeface="Times New Roman"/>
                        <a:cs typeface="Times New Roman"/>
                      </a:endParaRPr>
                    </a:p>
                    <a:p>
                      <a:pPr>
                        <a:lnSpc>
                          <a:spcPct val="100000"/>
                        </a:lnSpc>
                      </a:pPr>
                      <a:endParaRPr lang="en-IN" sz="1100" dirty="0" smtClean="0">
                        <a:latin typeface="Times New Roman"/>
                        <a:cs typeface="Times New Roman"/>
                      </a:endParaRPr>
                    </a:p>
                    <a:p>
                      <a:pPr>
                        <a:lnSpc>
                          <a:spcPct val="100000"/>
                        </a:lnSpc>
                      </a:pPr>
                      <a:r>
                        <a:rPr lang="en-IN" sz="1100" dirty="0" smtClean="0">
                          <a:latin typeface="Times New Roman"/>
                          <a:cs typeface="Times New Roman"/>
                        </a:rPr>
                        <a:t>Verify whether the</a:t>
                      </a:r>
                      <a:r>
                        <a:rPr lang="en-IN" sz="1100" baseline="0" dirty="0" smtClean="0">
                          <a:latin typeface="Times New Roman"/>
                          <a:cs typeface="Times New Roman"/>
                        </a:rPr>
                        <a:t> output which user get is accordance to inputs user made.</a:t>
                      </a:r>
                      <a:endParaRPr sz="11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07010" indent="-139700">
                        <a:lnSpc>
                          <a:spcPts val="1290"/>
                        </a:lnSpc>
                        <a:buAutoNum type="arabicPeriod"/>
                        <a:tabLst>
                          <a:tab pos="207645" algn="l"/>
                        </a:tabLst>
                      </a:pPr>
                      <a:r>
                        <a:rPr lang="en-US" sz="1100" dirty="0" smtClean="0">
                          <a:latin typeface="+mn-lt"/>
                          <a:cs typeface="Calibri"/>
                        </a:rPr>
                        <a:t>Application</a:t>
                      </a:r>
                      <a:r>
                        <a:rPr lang="en-US" sz="1100" spc="-55" dirty="0" smtClean="0">
                          <a:latin typeface="+mn-lt"/>
                          <a:cs typeface="Calibri"/>
                        </a:rPr>
                        <a:t> </a:t>
                      </a:r>
                      <a:r>
                        <a:rPr lang="en-US" sz="1100" dirty="0" smtClean="0">
                          <a:latin typeface="+mn-lt"/>
                          <a:cs typeface="Calibri"/>
                        </a:rPr>
                        <a:t>is</a:t>
                      </a:r>
                    </a:p>
                    <a:p>
                      <a:pPr marL="67945">
                        <a:lnSpc>
                          <a:spcPct val="100000"/>
                        </a:lnSpc>
                        <a:spcBef>
                          <a:spcPts val="25"/>
                        </a:spcBef>
                      </a:pPr>
                      <a:r>
                        <a:rPr lang="en-US" sz="1100" spc="-5" dirty="0" smtClean="0">
                          <a:latin typeface="+mn-lt"/>
                          <a:cs typeface="Calibri"/>
                        </a:rPr>
                        <a:t>accessible</a:t>
                      </a:r>
                      <a:endParaRPr lang="en-US" sz="1100" dirty="0" smtClean="0">
                        <a:latin typeface="+mn-lt"/>
                        <a:cs typeface="Calibri"/>
                      </a:endParaRPr>
                    </a:p>
                    <a:p>
                      <a:pPr marL="67945" marR="108585">
                        <a:lnSpc>
                          <a:spcPct val="101800"/>
                        </a:lnSpc>
                        <a:buAutoNum type="arabicPeriod" startAt="2"/>
                        <a:tabLst>
                          <a:tab pos="207645" algn="l"/>
                        </a:tabLst>
                      </a:pPr>
                      <a:r>
                        <a:rPr lang="en-US" sz="1100" dirty="0" smtClean="0">
                          <a:latin typeface="+mn-lt"/>
                          <a:cs typeface="Calibri"/>
                        </a:rPr>
                        <a:t>User</a:t>
                      </a:r>
                      <a:r>
                        <a:rPr lang="en-US" sz="1100" spc="-35" dirty="0" smtClean="0">
                          <a:latin typeface="+mn-lt"/>
                          <a:cs typeface="Calibri"/>
                        </a:rPr>
                        <a:t> </a:t>
                      </a:r>
                      <a:r>
                        <a:rPr lang="en-US" sz="1100" dirty="0" smtClean="0">
                          <a:latin typeface="+mn-lt"/>
                          <a:cs typeface="Calibri"/>
                        </a:rPr>
                        <a:t>is</a:t>
                      </a:r>
                      <a:r>
                        <a:rPr lang="en-US" sz="1100" spc="-20" dirty="0" smtClean="0">
                          <a:latin typeface="+mn-lt"/>
                          <a:cs typeface="Calibri"/>
                        </a:rPr>
                        <a:t> </a:t>
                      </a:r>
                      <a:r>
                        <a:rPr lang="en-US" sz="1100" spc="-5" dirty="0" smtClean="0">
                          <a:latin typeface="+mn-lt"/>
                          <a:cs typeface="Calibri"/>
                        </a:rPr>
                        <a:t>signed</a:t>
                      </a:r>
                      <a:r>
                        <a:rPr lang="en-US" sz="1100" spc="-25" dirty="0" smtClean="0">
                          <a:latin typeface="+mn-lt"/>
                          <a:cs typeface="Calibri"/>
                        </a:rPr>
                        <a:t> </a:t>
                      </a:r>
                      <a:r>
                        <a:rPr lang="en-US" sz="1100" spc="-5" dirty="0" smtClean="0">
                          <a:latin typeface="+mn-lt"/>
                          <a:cs typeface="Calibri"/>
                        </a:rPr>
                        <a:t>up </a:t>
                      </a:r>
                      <a:r>
                        <a:rPr lang="en-US" sz="1100" spc="-229" dirty="0" smtClean="0">
                          <a:latin typeface="+mn-lt"/>
                          <a:cs typeface="Calibri"/>
                        </a:rPr>
                        <a:t> </a:t>
                      </a:r>
                      <a:r>
                        <a:rPr lang="en-US" sz="1100" dirty="0" smtClean="0">
                          <a:latin typeface="+mn-lt"/>
                          <a:cs typeface="Calibri"/>
                        </a:rPr>
                        <a:t>to</a:t>
                      </a:r>
                      <a:r>
                        <a:rPr lang="en-US" sz="1100" spc="-15" dirty="0" smtClean="0">
                          <a:latin typeface="+mn-lt"/>
                          <a:cs typeface="Calibri"/>
                        </a:rPr>
                        <a:t> </a:t>
                      </a:r>
                      <a:r>
                        <a:rPr lang="en-US" sz="1100" dirty="0" smtClean="0">
                          <a:latin typeface="+mn-lt"/>
                          <a:cs typeface="Calibri"/>
                        </a:rPr>
                        <a:t>the</a:t>
                      </a:r>
                      <a:r>
                        <a:rPr lang="en-US" sz="1100" spc="-5" dirty="0" smtClean="0">
                          <a:latin typeface="+mn-lt"/>
                          <a:cs typeface="Calibri"/>
                        </a:rPr>
                        <a:t> application</a:t>
                      </a:r>
                      <a:endParaRPr lang="en-US" sz="1100" dirty="0" smtClean="0">
                        <a:latin typeface="+mn-lt"/>
                        <a:cs typeface="Calibri"/>
                      </a:endParaRPr>
                    </a:p>
                    <a:p>
                      <a:pPr marL="67945" marR="139700">
                        <a:lnSpc>
                          <a:spcPct val="101800"/>
                        </a:lnSpc>
                        <a:buAutoNum type="arabicPeriod" startAt="2"/>
                        <a:tabLst>
                          <a:tab pos="207645" algn="l"/>
                        </a:tabLst>
                      </a:pPr>
                      <a:r>
                        <a:rPr lang="en-US" sz="1100" dirty="0" smtClean="0">
                          <a:latin typeface="+mn-lt"/>
                          <a:cs typeface="Calibri"/>
                        </a:rPr>
                        <a:t>User</a:t>
                      </a:r>
                      <a:r>
                        <a:rPr lang="en-US" sz="1100" spc="-35" dirty="0" smtClean="0">
                          <a:latin typeface="+mn-lt"/>
                          <a:cs typeface="Calibri"/>
                        </a:rPr>
                        <a:t> </a:t>
                      </a:r>
                      <a:r>
                        <a:rPr lang="en-US" sz="1100" dirty="0" smtClean="0">
                          <a:latin typeface="+mn-lt"/>
                          <a:cs typeface="Calibri"/>
                        </a:rPr>
                        <a:t>is</a:t>
                      </a:r>
                      <a:r>
                        <a:rPr lang="en-US" sz="1100" spc="-20" dirty="0" smtClean="0">
                          <a:latin typeface="+mn-lt"/>
                          <a:cs typeface="Calibri"/>
                        </a:rPr>
                        <a:t> </a:t>
                      </a:r>
                      <a:r>
                        <a:rPr lang="en-US" sz="1100" spc="-5" dirty="0" smtClean="0">
                          <a:latin typeface="+mn-lt"/>
                          <a:cs typeface="Calibri"/>
                        </a:rPr>
                        <a:t>logged</a:t>
                      </a:r>
                      <a:r>
                        <a:rPr lang="en-US" sz="1100" spc="-20" dirty="0" smtClean="0">
                          <a:latin typeface="+mn-lt"/>
                          <a:cs typeface="Calibri"/>
                        </a:rPr>
                        <a:t> </a:t>
                      </a:r>
                      <a:r>
                        <a:rPr lang="en-US" sz="1100" dirty="0" smtClean="0">
                          <a:latin typeface="+mn-lt"/>
                          <a:cs typeface="Calibri"/>
                        </a:rPr>
                        <a:t>in </a:t>
                      </a:r>
                      <a:r>
                        <a:rPr lang="en-US" sz="1100" spc="-235" dirty="0" smtClean="0">
                          <a:latin typeface="+mn-lt"/>
                          <a:cs typeface="Calibri"/>
                        </a:rPr>
                        <a:t> </a:t>
                      </a:r>
                      <a:r>
                        <a:rPr lang="en-US" sz="1100" dirty="0" smtClean="0">
                          <a:latin typeface="+mn-lt"/>
                          <a:cs typeface="Calibri"/>
                        </a:rPr>
                        <a:t>to</a:t>
                      </a:r>
                      <a:r>
                        <a:rPr lang="en-US" sz="1100" spc="-15" dirty="0" smtClean="0">
                          <a:latin typeface="+mn-lt"/>
                          <a:cs typeface="Calibri"/>
                        </a:rPr>
                        <a:t> </a:t>
                      </a:r>
                      <a:r>
                        <a:rPr lang="en-US" sz="1100" dirty="0" smtClean="0">
                          <a:latin typeface="+mn-lt"/>
                          <a:cs typeface="Calibri"/>
                        </a:rPr>
                        <a:t>the</a:t>
                      </a:r>
                      <a:r>
                        <a:rPr lang="en-US" sz="1100" spc="-10" dirty="0" smtClean="0">
                          <a:latin typeface="+mn-lt"/>
                          <a:cs typeface="Calibri"/>
                        </a:rPr>
                        <a:t> </a:t>
                      </a:r>
                      <a:r>
                        <a:rPr lang="en-US" sz="1100" spc="-5" dirty="0" smtClean="0">
                          <a:latin typeface="+mn-lt"/>
                          <a:cs typeface="Calibri"/>
                        </a:rPr>
                        <a:t>application</a:t>
                      </a:r>
                      <a:endParaRPr lang="en-US" sz="1100" dirty="0" smtClean="0">
                        <a:latin typeface="+mn-lt"/>
                        <a:cs typeface="Calibri"/>
                      </a:endParaRPr>
                    </a:p>
                    <a:p>
                      <a:pPr marL="67310" indent="0">
                        <a:lnSpc>
                          <a:spcPts val="1290"/>
                        </a:lnSpc>
                        <a:buNone/>
                        <a:tabLst>
                          <a:tab pos="207645" algn="l"/>
                        </a:tabLst>
                      </a:pPr>
                      <a:endParaRPr sz="1100" dirty="0">
                        <a:latin typeface="Calibri"/>
                        <a:cs typeface="Calibri"/>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dirty="0">
                        <a:latin typeface="Times New Roman"/>
                        <a:cs typeface="Times New Roman"/>
                      </a:endParaRPr>
                    </a:p>
                    <a:p>
                      <a:pPr>
                        <a:lnSpc>
                          <a:spcPct val="100000"/>
                        </a:lnSpc>
                      </a:pPr>
                      <a:endParaRPr sz="1100" dirty="0">
                        <a:latin typeface="Times New Roman"/>
                        <a:cs typeface="Times New Roman"/>
                      </a:endParaRPr>
                    </a:p>
                    <a:p>
                      <a:pPr>
                        <a:lnSpc>
                          <a:spcPct val="100000"/>
                        </a:lnSpc>
                        <a:spcBef>
                          <a:spcPts val="5"/>
                        </a:spcBef>
                      </a:pPr>
                      <a:endParaRPr lang="en-IN" sz="1250" dirty="0" smtClean="0">
                        <a:latin typeface="Times New Roman"/>
                        <a:cs typeface="Times New Roman"/>
                      </a:endParaRPr>
                    </a:p>
                    <a:p>
                      <a:pPr>
                        <a:lnSpc>
                          <a:spcPct val="100000"/>
                        </a:lnSpc>
                        <a:spcBef>
                          <a:spcPts val="5"/>
                        </a:spcBef>
                      </a:pPr>
                      <a:r>
                        <a:rPr lang="en-IN" sz="1250" baseline="0" dirty="0" smtClean="0">
                          <a:latin typeface="Times New Roman"/>
                          <a:cs typeface="Times New Roman"/>
                        </a:rPr>
                        <a:t> </a:t>
                      </a:r>
                      <a:r>
                        <a:rPr lang="en-IN" sz="1100" baseline="0" dirty="0" smtClean="0">
                          <a:latin typeface="Times New Roman"/>
                          <a:cs typeface="Times New Roman"/>
                        </a:rPr>
                        <a:t>The output should be in accordance with the inputs user made.</a:t>
                      </a:r>
                      <a:endParaRPr sz="11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587905">
                <a:tc>
                  <a:txBody>
                    <a:bodyPr/>
                    <a:lstStyle/>
                    <a:p>
                      <a:pPr>
                        <a:lnSpc>
                          <a:spcPct val="100000"/>
                        </a:lnSpc>
                        <a:spcBef>
                          <a:spcPts val="30"/>
                        </a:spcBef>
                      </a:pPr>
                      <a:endParaRPr lang="en-IN" sz="1500" dirty="0" smtClean="0">
                        <a:latin typeface="Times New Roman"/>
                        <a:cs typeface="Times New Roman"/>
                      </a:endParaRPr>
                    </a:p>
                    <a:p>
                      <a:pPr>
                        <a:lnSpc>
                          <a:spcPct val="100000"/>
                        </a:lnSpc>
                        <a:spcBef>
                          <a:spcPts val="30"/>
                        </a:spcBef>
                      </a:pPr>
                      <a:r>
                        <a:rPr lang="en-IN" sz="1500" baseline="0" dirty="0" smtClean="0">
                          <a:latin typeface="Times New Roman"/>
                          <a:cs typeface="Times New Roman"/>
                        </a:rPr>
                        <a:t> </a:t>
                      </a:r>
                      <a:r>
                        <a:rPr lang="en-IN" sz="1100" baseline="0" dirty="0" smtClean="0">
                          <a:latin typeface="Times New Roman"/>
                          <a:cs typeface="Times New Roman"/>
                        </a:rPr>
                        <a:t>Verify whether user have option to download their result or not.</a:t>
                      </a:r>
                      <a:endParaRPr sz="1500" dirty="0">
                        <a:latin typeface="Times New Roman"/>
                        <a:cs typeface="Times New Roman"/>
                      </a:endParaRPr>
                    </a:p>
                  </a:txBody>
                  <a:tcPr marL="0" marR="0" marT="381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07010" indent="-139700">
                        <a:lnSpc>
                          <a:spcPts val="1290"/>
                        </a:lnSpc>
                        <a:buAutoNum type="arabicPeriod"/>
                        <a:tabLst>
                          <a:tab pos="207645" algn="l"/>
                        </a:tabLst>
                      </a:pPr>
                      <a:r>
                        <a:rPr lang="en-US" sz="1100" dirty="0" smtClean="0">
                          <a:latin typeface="+mn-lt"/>
                          <a:cs typeface="Calibri"/>
                        </a:rPr>
                        <a:t>Application</a:t>
                      </a:r>
                      <a:r>
                        <a:rPr lang="en-US" sz="1100" spc="-55" dirty="0" smtClean="0">
                          <a:latin typeface="+mn-lt"/>
                          <a:cs typeface="Calibri"/>
                        </a:rPr>
                        <a:t> </a:t>
                      </a:r>
                      <a:r>
                        <a:rPr lang="en-US" sz="1100" dirty="0" smtClean="0">
                          <a:latin typeface="+mn-lt"/>
                          <a:cs typeface="Calibri"/>
                        </a:rPr>
                        <a:t>is</a:t>
                      </a:r>
                    </a:p>
                    <a:p>
                      <a:pPr marL="67945">
                        <a:lnSpc>
                          <a:spcPct val="100000"/>
                        </a:lnSpc>
                        <a:spcBef>
                          <a:spcPts val="25"/>
                        </a:spcBef>
                      </a:pPr>
                      <a:r>
                        <a:rPr lang="en-US" sz="1100" spc="-5" dirty="0" smtClean="0">
                          <a:latin typeface="+mn-lt"/>
                          <a:cs typeface="Calibri"/>
                        </a:rPr>
                        <a:t>accessible</a:t>
                      </a:r>
                      <a:endParaRPr lang="en-US" sz="1100" dirty="0" smtClean="0">
                        <a:latin typeface="+mn-lt"/>
                        <a:cs typeface="Calibri"/>
                      </a:endParaRPr>
                    </a:p>
                    <a:p>
                      <a:pPr marL="67945" marR="108585">
                        <a:lnSpc>
                          <a:spcPct val="101800"/>
                        </a:lnSpc>
                        <a:buAutoNum type="arabicPeriod" startAt="2"/>
                        <a:tabLst>
                          <a:tab pos="207645" algn="l"/>
                        </a:tabLst>
                      </a:pPr>
                      <a:r>
                        <a:rPr lang="en-US" sz="1100" dirty="0" smtClean="0">
                          <a:latin typeface="+mn-lt"/>
                          <a:cs typeface="Calibri"/>
                        </a:rPr>
                        <a:t>User</a:t>
                      </a:r>
                      <a:r>
                        <a:rPr lang="en-US" sz="1100" spc="-35" dirty="0" smtClean="0">
                          <a:latin typeface="+mn-lt"/>
                          <a:cs typeface="Calibri"/>
                        </a:rPr>
                        <a:t> </a:t>
                      </a:r>
                      <a:r>
                        <a:rPr lang="en-US" sz="1100" dirty="0" smtClean="0">
                          <a:latin typeface="+mn-lt"/>
                          <a:cs typeface="Calibri"/>
                        </a:rPr>
                        <a:t>is</a:t>
                      </a:r>
                      <a:r>
                        <a:rPr lang="en-US" sz="1100" spc="-20" dirty="0" smtClean="0">
                          <a:latin typeface="+mn-lt"/>
                          <a:cs typeface="Calibri"/>
                        </a:rPr>
                        <a:t> </a:t>
                      </a:r>
                      <a:r>
                        <a:rPr lang="en-US" sz="1100" spc="-5" dirty="0" smtClean="0">
                          <a:latin typeface="+mn-lt"/>
                          <a:cs typeface="Calibri"/>
                        </a:rPr>
                        <a:t>signed</a:t>
                      </a:r>
                      <a:r>
                        <a:rPr lang="en-US" sz="1100" spc="-25" dirty="0" smtClean="0">
                          <a:latin typeface="+mn-lt"/>
                          <a:cs typeface="Calibri"/>
                        </a:rPr>
                        <a:t> </a:t>
                      </a:r>
                      <a:r>
                        <a:rPr lang="en-US" sz="1100" spc="-5" dirty="0" smtClean="0">
                          <a:latin typeface="+mn-lt"/>
                          <a:cs typeface="Calibri"/>
                        </a:rPr>
                        <a:t>up </a:t>
                      </a:r>
                      <a:r>
                        <a:rPr lang="en-US" sz="1100" spc="-229" dirty="0" smtClean="0">
                          <a:latin typeface="+mn-lt"/>
                          <a:cs typeface="Calibri"/>
                        </a:rPr>
                        <a:t> </a:t>
                      </a:r>
                      <a:r>
                        <a:rPr lang="en-US" sz="1100" dirty="0" smtClean="0">
                          <a:latin typeface="+mn-lt"/>
                          <a:cs typeface="Calibri"/>
                        </a:rPr>
                        <a:t>to</a:t>
                      </a:r>
                      <a:r>
                        <a:rPr lang="en-US" sz="1100" spc="-15" dirty="0" smtClean="0">
                          <a:latin typeface="+mn-lt"/>
                          <a:cs typeface="Calibri"/>
                        </a:rPr>
                        <a:t> </a:t>
                      </a:r>
                      <a:r>
                        <a:rPr lang="en-US" sz="1100" dirty="0" smtClean="0">
                          <a:latin typeface="+mn-lt"/>
                          <a:cs typeface="Calibri"/>
                        </a:rPr>
                        <a:t>the</a:t>
                      </a:r>
                      <a:r>
                        <a:rPr lang="en-US" sz="1100" spc="-5" dirty="0" smtClean="0">
                          <a:latin typeface="+mn-lt"/>
                          <a:cs typeface="Calibri"/>
                        </a:rPr>
                        <a:t> application</a:t>
                      </a:r>
                      <a:endParaRPr lang="en-US" sz="1100" dirty="0" smtClean="0">
                        <a:latin typeface="+mn-lt"/>
                        <a:cs typeface="Calibri"/>
                      </a:endParaRPr>
                    </a:p>
                    <a:p>
                      <a:pPr marL="67945" marR="139700">
                        <a:lnSpc>
                          <a:spcPct val="101800"/>
                        </a:lnSpc>
                        <a:buAutoNum type="arabicPeriod" startAt="2"/>
                        <a:tabLst>
                          <a:tab pos="207645" algn="l"/>
                        </a:tabLst>
                      </a:pPr>
                      <a:r>
                        <a:rPr lang="en-US" sz="1100" dirty="0" smtClean="0">
                          <a:latin typeface="+mn-lt"/>
                          <a:cs typeface="Calibri"/>
                        </a:rPr>
                        <a:t>User</a:t>
                      </a:r>
                      <a:r>
                        <a:rPr lang="en-US" sz="1100" spc="-35" dirty="0" smtClean="0">
                          <a:latin typeface="+mn-lt"/>
                          <a:cs typeface="Calibri"/>
                        </a:rPr>
                        <a:t> </a:t>
                      </a:r>
                      <a:r>
                        <a:rPr lang="en-US" sz="1100" dirty="0" smtClean="0">
                          <a:latin typeface="+mn-lt"/>
                          <a:cs typeface="Calibri"/>
                        </a:rPr>
                        <a:t>is</a:t>
                      </a:r>
                      <a:r>
                        <a:rPr lang="en-US" sz="1100" spc="-20" dirty="0" smtClean="0">
                          <a:latin typeface="+mn-lt"/>
                          <a:cs typeface="Calibri"/>
                        </a:rPr>
                        <a:t> </a:t>
                      </a:r>
                      <a:r>
                        <a:rPr lang="en-US" sz="1100" spc="-5" dirty="0" smtClean="0">
                          <a:latin typeface="+mn-lt"/>
                          <a:cs typeface="Calibri"/>
                        </a:rPr>
                        <a:t>logged</a:t>
                      </a:r>
                      <a:r>
                        <a:rPr lang="en-US" sz="1100" spc="-20" dirty="0" smtClean="0">
                          <a:latin typeface="+mn-lt"/>
                          <a:cs typeface="Calibri"/>
                        </a:rPr>
                        <a:t> </a:t>
                      </a:r>
                      <a:r>
                        <a:rPr lang="en-US" sz="1100" dirty="0" smtClean="0">
                          <a:latin typeface="+mn-lt"/>
                          <a:cs typeface="Calibri"/>
                        </a:rPr>
                        <a:t>in </a:t>
                      </a:r>
                      <a:r>
                        <a:rPr lang="en-US" sz="1100" spc="-235" dirty="0" smtClean="0">
                          <a:latin typeface="+mn-lt"/>
                          <a:cs typeface="Calibri"/>
                        </a:rPr>
                        <a:t> </a:t>
                      </a:r>
                      <a:r>
                        <a:rPr lang="en-US" sz="1100" dirty="0" smtClean="0">
                          <a:latin typeface="+mn-lt"/>
                          <a:cs typeface="Calibri"/>
                        </a:rPr>
                        <a:t>to</a:t>
                      </a:r>
                      <a:r>
                        <a:rPr lang="en-US" sz="1100" spc="-15" dirty="0" smtClean="0">
                          <a:latin typeface="+mn-lt"/>
                          <a:cs typeface="Calibri"/>
                        </a:rPr>
                        <a:t> </a:t>
                      </a:r>
                      <a:r>
                        <a:rPr lang="en-US" sz="1100" dirty="0" smtClean="0">
                          <a:latin typeface="+mn-lt"/>
                          <a:cs typeface="Calibri"/>
                        </a:rPr>
                        <a:t>the</a:t>
                      </a:r>
                      <a:r>
                        <a:rPr lang="en-US" sz="1100" spc="-10" dirty="0" smtClean="0">
                          <a:latin typeface="+mn-lt"/>
                          <a:cs typeface="Calibri"/>
                        </a:rPr>
                        <a:t> </a:t>
                      </a:r>
                      <a:r>
                        <a:rPr lang="en-US" sz="1100" spc="-5" dirty="0" smtClean="0">
                          <a:latin typeface="+mn-lt"/>
                          <a:cs typeface="Calibri"/>
                        </a:rPr>
                        <a:t>application</a:t>
                      </a:r>
                      <a:endParaRPr lang="en-US" sz="1100" dirty="0" smtClean="0">
                        <a:latin typeface="+mn-lt"/>
                        <a:cs typeface="Calibri"/>
                      </a:endParaRPr>
                    </a:p>
                  </a:txBody>
                  <a:tcPr marL="0" marR="0" marT="52069"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spcBef>
                          <a:spcPts val="30"/>
                        </a:spcBef>
                      </a:pPr>
                      <a:endParaRPr lang="en-IN" sz="1500" dirty="0" smtClean="0">
                        <a:latin typeface="Times New Roman"/>
                        <a:cs typeface="Times New Roman"/>
                      </a:endParaRPr>
                    </a:p>
                    <a:p>
                      <a:pPr>
                        <a:lnSpc>
                          <a:spcPct val="100000"/>
                        </a:lnSpc>
                        <a:spcBef>
                          <a:spcPts val="30"/>
                        </a:spcBef>
                      </a:pPr>
                      <a:r>
                        <a:rPr lang="en-IN" sz="1100" dirty="0" smtClean="0">
                          <a:latin typeface="Times New Roman"/>
                          <a:cs typeface="Times New Roman"/>
                        </a:rPr>
                        <a:t>User</a:t>
                      </a:r>
                      <a:r>
                        <a:rPr lang="en-IN" sz="1100" baseline="0" dirty="0" smtClean="0">
                          <a:latin typeface="Times New Roman"/>
                          <a:cs typeface="Times New Roman"/>
                        </a:rPr>
                        <a:t> should have option to download their output result.</a:t>
                      </a:r>
                      <a:endParaRPr sz="1400" dirty="0">
                        <a:latin typeface="Times New Roman"/>
                        <a:cs typeface="Times New Roman"/>
                      </a:endParaRPr>
                    </a:p>
                    <a:p>
                      <a:pPr marL="67945" marR="240029">
                        <a:lnSpc>
                          <a:spcPct val="101800"/>
                        </a:lnSpc>
                      </a:pPr>
                      <a:endParaRPr sz="1100" dirty="0">
                        <a:latin typeface="Calibri"/>
                        <a:cs typeface="Calibri"/>
                      </a:endParaRPr>
                    </a:p>
                  </a:txBody>
                  <a:tcPr marL="0" marR="0" marT="381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bl>
          </a:graphicData>
        </a:graphic>
      </p:graphicFrame>
      <p:sp>
        <p:nvSpPr>
          <p:cNvPr id="11" name="Rectangle 10"/>
          <p:cNvSpPr/>
          <p:nvPr/>
        </p:nvSpPr>
        <p:spPr>
          <a:xfrm>
            <a:off x="6350" y="342707"/>
            <a:ext cx="902004" cy="1936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bject 3"/>
          <p:cNvSpPr txBox="1"/>
          <p:nvPr/>
        </p:nvSpPr>
        <p:spPr>
          <a:xfrm>
            <a:off x="50227" y="144779"/>
            <a:ext cx="1449705" cy="193675"/>
          </a:xfrm>
          <a:prstGeom prst="rect">
            <a:avLst/>
          </a:prstGeom>
        </p:spPr>
        <p:txBody>
          <a:bodyPr vert="horz" wrap="square" lIns="0" tIns="12700" rIns="0" bIns="0" rtlCol="0">
            <a:spAutoFit/>
          </a:bodyPr>
          <a:lstStyle/>
          <a:p>
            <a:pPr marL="12700">
              <a:lnSpc>
                <a:spcPct val="100000"/>
              </a:lnSpc>
              <a:spcBef>
                <a:spcPts val="100"/>
              </a:spcBef>
            </a:pPr>
            <a:r>
              <a:rPr sz="1100" dirty="0">
                <a:latin typeface="Calibri"/>
                <a:cs typeface="Calibri"/>
              </a:rPr>
              <a:t>LOW</a:t>
            </a:r>
            <a:r>
              <a:rPr sz="1100" spc="-25" dirty="0">
                <a:latin typeface="Calibri"/>
                <a:cs typeface="Calibri"/>
              </a:rPr>
              <a:t> </a:t>
            </a:r>
            <a:r>
              <a:rPr sz="1100" spc="-5" dirty="0">
                <a:latin typeface="Calibri"/>
                <a:cs typeface="Calibri"/>
              </a:rPr>
              <a:t>LEVEL</a:t>
            </a:r>
            <a:r>
              <a:rPr sz="1100" spc="-20" dirty="0">
                <a:latin typeface="Calibri"/>
                <a:cs typeface="Calibri"/>
              </a:rPr>
              <a:t> </a:t>
            </a:r>
            <a:r>
              <a:rPr sz="1100" spc="-5" dirty="0">
                <a:latin typeface="Calibri"/>
                <a:cs typeface="Calibri"/>
              </a:rPr>
              <a:t>DESIGN</a:t>
            </a:r>
            <a:r>
              <a:rPr sz="1100" spc="-15" dirty="0">
                <a:latin typeface="Calibri"/>
                <a:cs typeface="Calibri"/>
              </a:rPr>
              <a:t> </a:t>
            </a:r>
            <a:r>
              <a:rPr sz="1100" spc="-5" dirty="0">
                <a:latin typeface="Calibri"/>
                <a:cs typeface="Calibri"/>
              </a:rPr>
              <a:t>(LLD)</a:t>
            </a:r>
            <a:endParaRPr sz="1100" dirty="0">
              <a:latin typeface="Calibri"/>
              <a:cs typeface="Calibri"/>
            </a:endParaRPr>
          </a:p>
        </p:txBody>
      </p:sp>
      <p:sp>
        <p:nvSpPr>
          <p:cNvPr id="8" name="TextBox 7"/>
          <p:cNvSpPr txBox="1"/>
          <p:nvPr/>
        </p:nvSpPr>
        <p:spPr>
          <a:xfrm>
            <a:off x="5607050" y="10375900"/>
            <a:ext cx="1905000" cy="261610"/>
          </a:xfrm>
          <a:prstGeom prst="rect">
            <a:avLst/>
          </a:prstGeom>
          <a:noFill/>
        </p:spPr>
        <p:txBody>
          <a:bodyPr wrap="square" rtlCol="0">
            <a:spAutoFit/>
          </a:bodyPr>
          <a:lstStyle/>
          <a:p>
            <a:r>
              <a:rPr lang="en-IN" sz="1100" dirty="0" smtClean="0"/>
              <a:t>Thyroid Disease Detection 08</a:t>
            </a:r>
            <a:endParaRPr lang="en-IN" sz="11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921</TotalTime>
  <Words>1526</Words>
  <Application>Microsoft Office PowerPoint</Application>
  <PresentationFormat>Custom</PresentationFormat>
  <Paragraphs>261</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Low Level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Low Level Design</dc:title>
  <dc:creator>Food RECOMMENDATION LLD</dc:creator>
  <cp:lastModifiedBy>Home</cp:lastModifiedBy>
  <cp:revision>46</cp:revision>
  <dcterms:created xsi:type="dcterms:W3CDTF">2021-08-06T04:45:47Z</dcterms:created>
  <dcterms:modified xsi:type="dcterms:W3CDTF">2021-10-13T14:32:34Z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2021-06-14T00:00:00Z</vt:filetime>
  </property>
  <property fmtid="{D5CDD505-2E9C-101B-9397-08002B2CF9AE}" pid="3" name="Creator">
    <vt:lpwstr>Microsoft® Word 2019</vt:lpwstr>
  </property>
  <property fmtid="{D5CDD505-2E9C-101B-9397-08002B2CF9AE}" pid="4" name="LastSaved">
    <vt:filetime>2021-08-06T00:00:00Z</vt:filetime>
  </property>
</Properties>
</file>