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86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6150864" y="231647"/>
            <a:ext cx="1234439" cy="327660"/>
          </a:xfrm>
          <a:prstGeom prst="rect">
            <a:avLst/>
          </a:prstGeom>
        </p:spPr>
      </p:pic>
      <p:sp>
        <p:nvSpPr>
          <p:cNvPr id="17" name="bg object 17"/>
          <p:cNvSpPr/>
          <p:nvPr/>
        </p:nvSpPr>
        <p:spPr>
          <a:xfrm>
            <a:off x="7620" y="332232"/>
            <a:ext cx="850900" cy="180340"/>
          </a:xfrm>
          <a:custGeom>
            <a:avLst/>
            <a:gdLst/>
            <a:ahLst/>
            <a:cxnLst/>
            <a:rect l="l" t="t" r="r" b="b"/>
            <a:pathLst>
              <a:path w="850900" h="180340">
                <a:moveTo>
                  <a:pt x="850392" y="179831"/>
                </a:moveTo>
                <a:lnTo>
                  <a:pt x="0" y="179831"/>
                </a:lnTo>
                <a:lnTo>
                  <a:pt x="0" y="0"/>
                </a:lnTo>
                <a:lnTo>
                  <a:pt x="850392" y="0"/>
                </a:lnTo>
                <a:lnTo>
                  <a:pt x="850392" y="179831"/>
                </a:lnTo>
                <a:close/>
              </a:path>
            </a:pathLst>
          </a:custGeom>
          <a:solidFill>
            <a:srgbClr val="A8D18E"/>
          </a:solidFill>
        </p:spPr>
        <p:txBody>
          <a:bodyPr wrap="square" lIns="0" tIns="0" rIns="0" bIns="0" rtlCol="0"/>
          <a:lstStyle/>
          <a:p>
            <a:endParaRPr/>
          </a:p>
        </p:txBody>
      </p:sp>
      <p:sp>
        <p:nvSpPr>
          <p:cNvPr id="18" name="bg object 18"/>
          <p:cNvSpPr/>
          <p:nvPr/>
        </p:nvSpPr>
        <p:spPr>
          <a:xfrm>
            <a:off x="934212"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19" name="bg object 19"/>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sp>
        <p:nvSpPr>
          <p:cNvPr id="20" name="bg object 20"/>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10.png"/><Relationship Id="rId4" Type="http://schemas.openxmlformats.org/officeDocument/2006/relationships/image" Target="../media/image29.png"/><Relationship Id="rId9" Type="http://schemas.openxmlformats.org/officeDocument/2006/relationships/image" Target="../media/image32.jp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10.png"/><Relationship Id="rId4" Type="http://schemas.openxmlformats.org/officeDocument/2006/relationships/image" Target="../media/image29.png"/><Relationship Id="rId9" Type="http://schemas.openxmlformats.org/officeDocument/2006/relationships/image" Target="../media/image33.jp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1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jp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10.png"/><Relationship Id="rId10" Type="http://schemas.openxmlformats.org/officeDocument/2006/relationships/image" Target="../media/image38.jpg"/><Relationship Id="rId4" Type="http://schemas.openxmlformats.org/officeDocument/2006/relationships/image" Target="../media/image29.png"/><Relationship Id="rId9" Type="http://schemas.openxmlformats.org/officeDocument/2006/relationships/image" Target="../media/image37.jp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4.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image" Target="../media/image21.jp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20.jpg"/><Relationship Id="rId2" Type="http://schemas.openxmlformats.org/officeDocument/2006/relationships/image" Target="../media/image9.png"/><Relationship Id="rId16" Type="http://schemas.openxmlformats.org/officeDocument/2006/relationships/image" Target="../media/image24.jp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9.jpg"/><Relationship Id="rId5" Type="http://schemas.openxmlformats.org/officeDocument/2006/relationships/image" Target="../media/image5.png"/><Relationship Id="rId15" Type="http://schemas.openxmlformats.org/officeDocument/2006/relationships/image" Target="../media/image23.jpg"/><Relationship Id="rId10" Type="http://schemas.openxmlformats.org/officeDocument/2006/relationships/image" Target="../media/image18.jpg"/><Relationship Id="rId4" Type="http://schemas.openxmlformats.org/officeDocument/2006/relationships/image" Target="../media/image10.png"/><Relationship Id="rId9" Type="http://schemas.openxmlformats.org/officeDocument/2006/relationships/image" Target="../media/image17.jpg"/><Relationship Id="rId14" Type="http://schemas.openxmlformats.org/officeDocument/2006/relationships/image" Target="../media/image22.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sp>
        <p:nvSpPr>
          <p:cNvPr id="14" name="object 14"/>
          <p:cNvSpPr/>
          <p:nvPr/>
        </p:nvSpPr>
        <p:spPr>
          <a:xfrm>
            <a:off x="6592728" y="9600533"/>
            <a:ext cx="36830" cy="100965"/>
          </a:xfrm>
          <a:custGeom>
            <a:avLst/>
            <a:gdLst/>
            <a:ahLst/>
            <a:cxnLst/>
            <a:rect l="l" t="t" r="r" b="b"/>
            <a:pathLst>
              <a:path w="36829" h="100965">
                <a:moveTo>
                  <a:pt x="36671" y="100679"/>
                </a:moveTo>
                <a:lnTo>
                  <a:pt x="24384" y="100679"/>
                </a:lnTo>
                <a:lnTo>
                  <a:pt x="24384" y="21336"/>
                </a:lnTo>
                <a:lnTo>
                  <a:pt x="18288" y="27432"/>
                </a:lnTo>
                <a:lnTo>
                  <a:pt x="12192" y="30480"/>
                </a:lnTo>
                <a:lnTo>
                  <a:pt x="7620" y="33528"/>
                </a:lnTo>
                <a:lnTo>
                  <a:pt x="3048" y="35052"/>
                </a:lnTo>
                <a:lnTo>
                  <a:pt x="0" y="36576"/>
                </a:lnTo>
                <a:lnTo>
                  <a:pt x="0" y="24384"/>
                </a:lnTo>
                <a:lnTo>
                  <a:pt x="12192" y="18288"/>
                </a:lnTo>
                <a:lnTo>
                  <a:pt x="18288" y="13716"/>
                </a:lnTo>
                <a:lnTo>
                  <a:pt x="22860" y="9144"/>
                </a:lnTo>
                <a:lnTo>
                  <a:pt x="29051" y="0"/>
                </a:lnTo>
                <a:lnTo>
                  <a:pt x="36671" y="0"/>
                </a:lnTo>
                <a:lnTo>
                  <a:pt x="36671" y="100679"/>
                </a:lnTo>
                <a:close/>
              </a:path>
            </a:pathLst>
          </a:custGeom>
          <a:solidFill>
            <a:srgbClr val="FFFFFF"/>
          </a:solidFill>
        </p:spPr>
        <p:txBody>
          <a:bodyPr wrap="square" lIns="0" tIns="0" rIns="0" bIns="0" rtlCol="0"/>
          <a:lstStyle/>
          <a:p>
            <a:endParaRPr/>
          </a:p>
        </p:txBody>
      </p:sp>
      <p:sp>
        <p:nvSpPr>
          <p:cNvPr id="104" name="TextBox 103"/>
          <p:cNvSpPr txBox="1"/>
          <p:nvPr/>
        </p:nvSpPr>
        <p:spPr>
          <a:xfrm>
            <a:off x="561975" y="4114800"/>
            <a:ext cx="6222492" cy="646331"/>
          </a:xfrm>
          <a:prstGeom prst="rect">
            <a:avLst/>
          </a:prstGeom>
          <a:noFill/>
        </p:spPr>
        <p:txBody>
          <a:bodyPr wrap="square" rtlCol="0">
            <a:spAutoFit/>
          </a:bodyPr>
          <a:lstStyle/>
          <a:p>
            <a:pPr algn="ctr"/>
            <a:r>
              <a:rPr lang="en-IN" sz="3600" dirty="0" smtClean="0">
                <a:solidFill>
                  <a:srgbClr val="0070C0"/>
                </a:solidFill>
              </a:rPr>
              <a:t>Thyroid Disease Detection</a:t>
            </a:r>
            <a:endParaRPr lang="en-IN" sz="3600" dirty="0">
              <a:solidFill>
                <a:srgbClr val="0070C0"/>
              </a:solidFill>
            </a:endParaRPr>
          </a:p>
        </p:txBody>
      </p:sp>
      <p:sp>
        <p:nvSpPr>
          <p:cNvPr id="9" name="Rectangle 8"/>
          <p:cNvSpPr/>
          <p:nvPr/>
        </p:nvSpPr>
        <p:spPr>
          <a:xfrm>
            <a:off x="352425" y="2366665"/>
            <a:ext cx="6969986"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High Level Design (HLD)</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0" name="Rectangle 9"/>
          <p:cNvSpPr/>
          <p:nvPr/>
        </p:nvSpPr>
        <p:spPr>
          <a:xfrm>
            <a:off x="1066800" y="304800"/>
            <a:ext cx="1752600" cy="304800"/>
          </a:xfrm>
          <a:prstGeom prst="rect">
            <a:avLst/>
          </a:prstGeom>
          <a:solidFill>
            <a:schemeClr val="bg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IN" dirty="0"/>
              <a:t>High Level Design (HLD)</a:t>
            </a:r>
            <a:endParaRPr lang="en-IN" dirty="0"/>
          </a:p>
        </p:txBody>
      </p:sp>
      <p:sp>
        <p:nvSpPr>
          <p:cNvPr id="11" name="TextBox 10"/>
          <p:cNvSpPr txBox="1"/>
          <p:nvPr/>
        </p:nvSpPr>
        <p:spPr>
          <a:xfrm>
            <a:off x="998312" y="283261"/>
            <a:ext cx="2758821" cy="553998"/>
          </a:xfrm>
          <a:prstGeom prst="rect">
            <a:avLst/>
          </a:prstGeom>
          <a:noFill/>
        </p:spPr>
        <p:txBody>
          <a:bodyPr wrap="square" rtlCol="0">
            <a:spAutoFit/>
          </a:bodyPr>
          <a:lstStyle/>
          <a:p>
            <a:r>
              <a:rPr lang="en-IN" sz="1200" dirty="0"/>
              <a:t>High Level Design (HLD)</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850900" cy="180340"/>
          </a:xfrm>
          <a:custGeom>
            <a:avLst/>
            <a:gdLst/>
            <a:ahLst/>
            <a:cxnLst/>
            <a:rect l="l" t="t" r="r" b="b"/>
            <a:pathLst>
              <a:path w="850900" h="180340">
                <a:moveTo>
                  <a:pt x="850392" y="179831"/>
                </a:moveTo>
                <a:lnTo>
                  <a:pt x="0" y="179831"/>
                </a:lnTo>
                <a:lnTo>
                  <a:pt x="0" y="0"/>
                </a:lnTo>
                <a:lnTo>
                  <a:pt x="850392" y="0"/>
                </a:lnTo>
                <a:lnTo>
                  <a:pt x="850392" y="179831"/>
                </a:lnTo>
                <a:close/>
              </a:path>
            </a:pathLst>
          </a:custGeom>
          <a:solidFill>
            <a:srgbClr val="A8D18E"/>
          </a:solidFill>
        </p:spPr>
        <p:txBody>
          <a:bodyPr wrap="square" lIns="0" tIns="0" rIns="0" bIns="0" rtlCol="0"/>
          <a:lstStyle/>
          <a:p>
            <a:endParaRPr/>
          </a:p>
        </p:txBody>
      </p:sp>
      <p:sp>
        <p:nvSpPr>
          <p:cNvPr id="4" name="object 4"/>
          <p:cNvSpPr/>
          <p:nvPr/>
        </p:nvSpPr>
        <p:spPr>
          <a:xfrm>
            <a:off x="932561" y="332232"/>
            <a:ext cx="79375" cy="180340"/>
          </a:xfrm>
          <a:custGeom>
            <a:avLst/>
            <a:gdLst/>
            <a:ahLst/>
            <a:cxnLst/>
            <a:rect l="l" t="t" r="r" b="b"/>
            <a:pathLst>
              <a:path w="79375" h="180340">
                <a:moveTo>
                  <a:pt x="79248" y="179831"/>
                </a:moveTo>
                <a:lnTo>
                  <a:pt x="0" y="179831"/>
                </a:lnTo>
                <a:lnTo>
                  <a:pt x="0" y="0"/>
                </a:lnTo>
                <a:lnTo>
                  <a:pt x="79248" y="0"/>
                </a:lnTo>
                <a:lnTo>
                  <a:pt x="79248" y="179831"/>
                </a:lnTo>
                <a:close/>
              </a:path>
            </a:pathLst>
          </a:custGeom>
          <a:solidFill>
            <a:srgbClr val="A8D18E"/>
          </a:solidFill>
        </p:spPr>
        <p:txBody>
          <a:bodyPr wrap="square" lIns="0" tIns="0" rIns="0" bIns="0" rtlCol="0"/>
          <a:lstStyle/>
          <a:p>
            <a:endParaRPr/>
          </a:p>
        </p:txBody>
      </p:sp>
      <p:sp>
        <p:nvSpPr>
          <p:cNvPr id="5" name="object 5"/>
          <p:cNvSpPr/>
          <p:nvPr/>
        </p:nvSpPr>
        <p:spPr>
          <a:xfrm>
            <a:off x="1164621"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164621" y="383000"/>
            <a:ext cx="266065" cy="130175"/>
            <a:chOff x="1164621" y="383000"/>
            <a:chExt cx="266065" cy="130175"/>
          </a:xfrm>
        </p:grpSpPr>
        <p:sp>
          <p:nvSpPr>
            <p:cNvPr id="7" name="object 7"/>
            <p:cNvSpPr/>
            <p:nvPr/>
          </p:nvSpPr>
          <p:spPr>
            <a:xfrm>
              <a:off x="1164615"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262253" y="383000"/>
              <a:ext cx="167925" cy="129635"/>
            </a:xfrm>
            <a:prstGeom prst="rect">
              <a:avLst/>
            </a:prstGeom>
          </p:spPr>
        </p:pic>
      </p:grpSp>
      <p:pic>
        <p:nvPicPr>
          <p:cNvPr id="9" name="object 9"/>
          <p:cNvPicPr/>
          <p:nvPr/>
        </p:nvPicPr>
        <p:blipFill>
          <a:blip r:embed="rId4" cstate="print"/>
          <a:stretch>
            <a:fillRect/>
          </a:stretch>
        </p:blipFill>
        <p:spPr>
          <a:xfrm>
            <a:off x="1489709" y="382524"/>
            <a:ext cx="316230" cy="102679"/>
          </a:xfrm>
          <a:prstGeom prst="rect">
            <a:avLst/>
          </a:prstGeom>
        </p:spPr>
      </p:pic>
      <p:pic>
        <p:nvPicPr>
          <p:cNvPr id="10" name="object 10"/>
          <p:cNvPicPr/>
          <p:nvPr/>
        </p:nvPicPr>
        <p:blipFill>
          <a:blip r:embed="rId5" cstate="print"/>
          <a:stretch>
            <a:fillRect/>
          </a:stretch>
        </p:blipFill>
        <p:spPr>
          <a:xfrm>
            <a:off x="1862232" y="383000"/>
            <a:ext cx="415194" cy="129635"/>
          </a:xfrm>
          <a:prstGeom prst="rect">
            <a:avLst/>
          </a:prstGeom>
        </p:spPr>
      </p:pic>
      <p:sp>
        <p:nvSpPr>
          <p:cNvPr id="11" name="object 11"/>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sp>
        <p:nvSpPr>
          <p:cNvPr id="17" name="object 17"/>
          <p:cNvSpPr/>
          <p:nvPr/>
        </p:nvSpPr>
        <p:spPr>
          <a:xfrm>
            <a:off x="6592722" y="9600539"/>
            <a:ext cx="113030" cy="102235"/>
          </a:xfrm>
          <a:custGeom>
            <a:avLst/>
            <a:gdLst/>
            <a:ahLst/>
            <a:cxnLst/>
            <a:rect l="l" t="t" r="r" b="b"/>
            <a:pathLst>
              <a:path w="113029" h="102234">
                <a:moveTo>
                  <a:pt x="36677" y="0"/>
                </a:moveTo>
                <a:lnTo>
                  <a:pt x="29057" y="0"/>
                </a:lnTo>
                <a:lnTo>
                  <a:pt x="22860" y="9144"/>
                </a:lnTo>
                <a:lnTo>
                  <a:pt x="18288" y="13716"/>
                </a:lnTo>
                <a:lnTo>
                  <a:pt x="12192" y="18288"/>
                </a:lnTo>
                <a:lnTo>
                  <a:pt x="0" y="24384"/>
                </a:lnTo>
                <a:lnTo>
                  <a:pt x="0" y="36576"/>
                </a:lnTo>
                <a:lnTo>
                  <a:pt x="3048" y="35052"/>
                </a:lnTo>
                <a:lnTo>
                  <a:pt x="7620" y="33528"/>
                </a:lnTo>
                <a:lnTo>
                  <a:pt x="12192" y="30480"/>
                </a:lnTo>
                <a:lnTo>
                  <a:pt x="18288" y="27432"/>
                </a:lnTo>
                <a:lnTo>
                  <a:pt x="24384" y="21336"/>
                </a:lnTo>
                <a:lnTo>
                  <a:pt x="24384" y="100672"/>
                </a:lnTo>
                <a:lnTo>
                  <a:pt x="36677" y="100672"/>
                </a:lnTo>
                <a:lnTo>
                  <a:pt x="36677" y="0"/>
                </a:lnTo>
                <a:close/>
              </a:path>
              <a:path w="113029" h="102234">
                <a:moveTo>
                  <a:pt x="112877" y="2235"/>
                </a:moveTo>
                <a:lnTo>
                  <a:pt x="111442" y="1524"/>
                </a:lnTo>
                <a:lnTo>
                  <a:pt x="106870" y="0"/>
                </a:lnTo>
                <a:lnTo>
                  <a:pt x="93154" y="0"/>
                </a:lnTo>
                <a:lnTo>
                  <a:pt x="87058" y="1524"/>
                </a:lnTo>
                <a:lnTo>
                  <a:pt x="82384" y="6096"/>
                </a:lnTo>
                <a:lnTo>
                  <a:pt x="77812" y="9144"/>
                </a:lnTo>
                <a:lnTo>
                  <a:pt x="68681" y="51828"/>
                </a:lnTo>
                <a:lnTo>
                  <a:pt x="69240" y="64706"/>
                </a:lnTo>
                <a:lnTo>
                  <a:pt x="91630" y="102196"/>
                </a:lnTo>
                <a:lnTo>
                  <a:pt x="108394" y="102196"/>
                </a:lnTo>
                <a:lnTo>
                  <a:pt x="112877" y="101079"/>
                </a:lnTo>
                <a:lnTo>
                  <a:pt x="112877" y="91528"/>
                </a:lnTo>
                <a:lnTo>
                  <a:pt x="112877" y="87147"/>
                </a:lnTo>
                <a:lnTo>
                  <a:pt x="111442" y="90004"/>
                </a:lnTo>
                <a:lnTo>
                  <a:pt x="106870" y="91528"/>
                </a:lnTo>
                <a:lnTo>
                  <a:pt x="94678" y="91528"/>
                </a:lnTo>
                <a:lnTo>
                  <a:pt x="90106" y="90004"/>
                </a:lnTo>
                <a:lnTo>
                  <a:pt x="87058" y="83908"/>
                </a:lnTo>
                <a:lnTo>
                  <a:pt x="84124" y="79133"/>
                </a:lnTo>
                <a:lnTo>
                  <a:pt x="82207" y="71907"/>
                </a:lnTo>
                <a:lnTo>
                  <a:pt x="81178" y="62661"/>
                </a:lnTo>
                <a:lnTo>
                  <a:pt x="80873" y="51828"/>
                </a:lnTo>
                <a:lnTo>
                  <a:pt x="81178" y="40119"/>
                </a:lnTo>
                <a:lnTo>
                  <a:pt x="94678" y="10668"/>
                </a:lnTo>
                <a:lnTo>
                  <a:pt x="106870" y="10668"/>
                </a:lnTo>
                <a:lnTo>
                  <a:pt x="111442" y="12192"/>
                </a:lnTo>
                <a:lnTo>
                  <a:pt x="112877" y="15049"/>
                </a:lnTo>
                <a:lnTo>
                  <a:pt x="112877" y="10668"/>
                </a:lnTo>
                <a:lnTo>
                  <a:pt x="112877" y="2235"/>
                </a:lnTo>
                <a:close/>
              </a:path>
            </a:pathLst>
          </a:custGeom>
          <a:solidFill>
            <a:srgbClr val="FFFFFF"/>
          </a:solidFill>
        </p:spPr>
        <p:txBody>
          <a:bodyPr wrap="square" lIns="0" tIns="0" rIns="0" bIns="0" rtlCol="0"/>
          <a:lstStyle/>
          <a:p>
            <a:endParaRPr/>
          </a:p>
        </p:txBody>
      </p:sp>
      <p:sp>
        <p:nvSpPr>
          <p:cNvPr id="12" name="TextBox 11"/>
          <p:cNvSpPr txBox="1"/>
          <p:nvPr/>
        </p:nvSpPr>
        <p:spPr>
          <a:xfrm>
            <a:off x="1011936" y="793919"/>
            <a:ext cx="1990623" cy="369332"/>
          </a:xfrm>
          <a:prstGeom prst="rect">
            <a:avLst/>
          </a:prstGeom>
          <a:noFill/>
        </p:spPr>
        <p:txBody>
          <a:bodyPr wrap="square" rtlCol="0">
            <a:spAutoFit/>
          </a:bodyPr>
          <a:lstStyle/>
          <a:p>
            <a:r>
              <a:rPr lang="en-IN" b="1" dirty="0" smtClean="0">
                <a:solidFill>
                  <a:srgbClr val="0070C0"/>
                </a:solidFill>
              </a:rPr>
              <a:t>2.8   Constraints</a:t>
            </a:r>
            <a:endParaRPr lang="en-IN" b="1" dirty="0">
              <a:solidFill>
                <a:srgbClr val="0070C0"/>
              </a:solidFill>
            </a:endParaRPr>
          </a:p>
        </p:txBody>
      </p:sp>
      <p:sp>
        <p:nvSpPr>
          <p:cNvPr id="13" name="TextBox 12"/>
          <p:cNvSpPr txBox="1"/>
          <p:nvPr/>
        </p:nvSpPr>
        <p:spPr>
          <a:xfrm>
            <a:off x="1011936" y="1163251"/>
            <a:ext cx="6304281" cy="646331"/>
          </a:xfrm>
          <a:prstGeom prst="rect">
            <a:avLst/>
          </a:prstGeom>
          <a:noFill/>
        </p:spPr>
        <p:txBody>
          <a:bodyPr wrap="square" rtlCol="0">
            <a:spAutoFit/>
          </a:bodyPr>
          <a:lstStyle/>
          <a:p>
            <a:r>
              <a:rPr lang="en-IN" sz="1200" dirty="0" smtClean="0"/>
              <a:t>The Thyroid Disease Detection solution system must be correct enough that it not mislead any report and as automated as possible and users should not be required to know any of the workings.</a:t>
            </a:r>
            <a:endParaRPr lang="en-IN" sz="1200" dirty="0"/>
          </a:p>
        </p:txBody>
      </p:sp>
      <p:sp>
        <p:nvSpPr>
          <p:cNvPr id="14" name="TextBox 13"/>
          <p:cNvSpPr txBox="1"/>
          <p:nvPr/>
        </p:nvSpPr>
        <p:spPr>
          <a:xfrm>
            <a:off x="1027175" y="2079688"/>
            <a:ext cx="2321954" cy="369332"/>
          </a:xfrm>
          <a:prstGeom prst="rect">
            <a:avLst/>
          </a:prstGeom>
          <a:noFill/>
        </p:spPr>
        <p:txBody>
          <a:bodyPr wrap="square" rtlCol="0">
            <a:spAutoFit/>
          </a:bodyPr>
          <a:lstStyle/>
          <a:p>
            <a:r>
              <a:rPr lang="en-IN" b="1" dirty="0" smtClean="0">
                <a:solidFill>
                  <a:srgbClr val="0070C0"/>
                </a:solidFill>
              </a:rPr>
              <a:t>2.9 Assumptions</a:t>
            </a:r>
            <a:endParaRPr lang="en-IN" b="1" dirty="0">
              <a:solidFill>
                <a:srgbClr val="0070C0"/>
              </a:solidFill>
            </a:endParaRPr>
          </a:p>
        </p:txBody>
      </p:sp>
      <p:sp>
        <p:nvSpPr>
          <p:cNvPr id="15" name="TextBox 14"/>
          <p:cNvSpPr txBox="1"/>
          <p:nvPr/>
        </p:nvSpPr>
        <p:spPr>
          <a:xfrm>
            <a:off x="1011936" y="2552700"/>
            <a:ext cx="6181636" cy="646331"/>
          </a:xfrm>
          <a:prstGeom prst="rect">
            <a:avLst/>
          </a:prstGeom>
          <a:noFill/>
        </p:spPr>
        <p:txBody>
          <a:bodyPr wrap="square" rtlCol="0">
            <a:spAutoFit/>
          </a:bodyPr>
          <a:lstStyle/>
          <a:p>
            <a:r>
              <a:rPr lang="en-IN" sz="1200" dirty="0" smtClean="0"/>
              <a:t>The main objective of the project is to implement the use cases as previously mentioned for new dataset that comes through Hospitals which has this solution install in their campus to capture people reports. </a:t>
            </a:r>
            <a:endParaRPr lang="en-IN" sz="1200" dirty="0"/>
          </a:p>
        </p:txBody>
      </p:sp>
      <p:sp>
        <p:nvSpPr>
          <p:cNvPr id="16" name="Rectangle 15"/>
          <p:cNvSpPr/>
          <p:nvPr/>
        </p:nvSpPr>
        <p:spPr>
          <a:xfrm>
            <a:off x="1164615" y="332232"/>
            <a:ext cx="1426185" cy="3535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p:cNvSpPr txBox="1"/>
          <p:nvPr/>
        </p:nvSpPr>
        <p:spPr>
          <a:xfrm>
            <a:off x="972248" y="281739"/>
            <a:ext cx="1730985" cy="461665"/>
          </a:xfrm>
          <a:prstGeom prst="rect">
            <a:avLst/>
          </a:prstGeom>
          <a:noFill/>
        </p:spPr>
        <p:txBody>
          <a:bodyPr wrap="square" rtlCol="0">
            <a:spAutoFit/>
          </a:bodyPr>
          <a:lstStyle/>
          <a:p>
            <a:r>
              <a:rPr lang="en-IN" sz="1200" dirty="0"/>
              <a:t>High Level Design (HLD)</a:t>
            </a:r>
          </a:p>
          <a:p>
            <a:endParaRPr lang="en-I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57820" y="343344"/>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sp>
        <p:nvSpPr>
          <p:cNvPr id="20" name="object 20"/>
          <p:cNvSpPr/>
          <p:nvPr/>
        </p:nvSpPr>
        <p:spPr>
          <a:xfrm>
            <a:off x="6562242" y="9600539"/>
            <a:ext cx="114935" cy="100965"/>
          </a:xfrm>
          <a:custGeom>
            <a:avLst/>
            <a:gdLst/>
            <a:ahLst/>
            <a:cxnLst/>
            <a:rect l="l" t="t" r="r" b="b"/>
            <a:pathLst>
              <a:path w="114934" h="100965">
                <a:moveTo>
                  <a:pt x="36576" y="0"/>
                </a:moveTo>
                <a:lnTo>
                  <a:pt x="28956" y="0"/>
                </a:lnTo>
                <a:lnTo>
                  <a:pt x="22860" y="9144"/>
                </a:lnTo>
                <a:lnTo>
                  <a:pt x="18288" y="13716"/>
                </a:lnTo>
                <a:lnTo>
                  <a:pt x="12192" y="18288"/>
                </a:lnTo>
                <a:lnTo>
                  <a:pt x="0" y="24384"/>
                </a:lnTo>
                <a:lnTo>
                  <a:pt x="0" y="36576"/>
                </a:lnTo>
                <a:lnTo>
                  <a:pt x="3048" y="35052"/>
                </a:lnTo>
                <a:lnTo>
                  <a:pt x="7620" y="33528"/>
                </a:lnTo>
                <a:lnTo>
                  <a:pt x="12192" y="30480"/>
                </a:lnTo>
                <a:lnTo>
                  <a:pt x="18288" y="27432"/>
                </a:lnTo>
                <a:lnTo>
                  <a:pt x="24384" y="21336"/>
                </a:lnTo>
                <a:lnTo>
                  <a:pt x="24384" y="100672"/>
                </a:lnTo>
                <a:lnTo>
                  <a:pt x="36576" y="100672"/>
                </a:lnTo>
                <a:lnTo>
                  <a:pt x="36576" y="0"/>
                </a:lnTo>
                <a:close/>
              </a:path>
              <a:path w="114934" h="100965">
                <a:moveTo>
                  <a:pt x="114401" y="0"/>
                </a:moveTo>
                <a:lnTo>
                  <a:pt x="106781" y="0"/>
                </a:lnTo>
                <a:lnTo>
                  <a:pt x="100685" y="9144"/>
                </a:lnTo>
                <a:lnTo>
                  <a:pt x="96113" y="13716"/>
                </a:lnTo>
                <a:lnTo>
                  <a:pt x="90017" y="18288"/>
                </a:lnTo>
                <a:lnTo>
                  <a:pt x="77825" y="24384"/>
                </a:lnTo>
                <a:lnTo>
                  <a:pt x="77825" y="36576"/>
                </a:lnTo>
                <a:lnTo>
                  <a:pt x="80873" y="35052"/>
                </a:lnTo>
                <a:lnTo>
                  <a:pt x="85445" y="33528"/>
                </a:lnTo>
                <a:lnTo>
                  <a:pt x="90017" y="30480"/>
                </a:lnTo>
                <a:lnTo>
                  <a:pt x="96113" y="27432"/>
                </a:lnTo>
                <a:lnTo>
                  <a:pt x="102209" y="21336"/>
                </a:lnTo>
                <a:lnTo>
                  <a:pt x="102209" y="100672"/>
                </a:lnTo>
                <a:lnTo>
                  <a:pt x="114401" y="100672"/>
                </a:lnTo>
                <a:lnTo>
                  <a:pt x="114401" y="0"/>
                </a:lnTo>
                <a:close/>
              </a:path>
            </a:pathLst>
          </a:custGeom>
          <a:solidFill>
            <a:srgbClr val="FFFFFF"/>
          </a:solidFill>
        </p:spPr>
        <p:txBody>
          <a:bodyPr wrap="square" lIns="0" tIns="0" rIns="0" bIns="0" rtlCol="0"/>
          <a:lstStyle/>
          <a:p>
            <a:endParaRPr/>
          </a:p>
        </p:txBody>
      </p:sp>
      <p:pic>
        <p:nvPicPr>
          <p:cNvPr id="71" name="object 71"/>
          <p:cNvPicPr/>
          <p:nvPr/>
        </p:nvPicPr>
        <p:blipFill>
          <a:blip r:embed="rId8" cstate="print"/>
          <a:stretch>
            <a:fillRect/>
          </a:stretch>
        </p:blipFill>
        <p:spPr>
          <a:xfrm>
            <a:off x="1030224" y="2490216"/>
            <a:ext cx="5928359" cy="2750819"/>
          </a:xfrm>
          <a:prstGeom prst="rect">
            <a:avLst/>
          </a:prstGeom>
        </p:spPr>
      </p:pic>
      <p:pic>
        <p:nvPicPr>
          <p:cNvPr id="72" name="object 72"/>
          <p:cNvPicPr/>
          <p:nvPr/>
        </p:nvPicPr>
        <p:blipFill>
          <a:blip r:embed="rId9" cstate="print"/>
          <a:stretch>
            <a:fillRect/>
          </a:stretch>
        </p:blipFill>
        <p:spPr>
          <a:xfrm>
            <a:off x="1086700" y="6096000"/>
            <a:ext cx="5635751" cy="2404871"/>
          </a:xfrm>
          <a:prstGeom prst="rect">
            <a:avLst/>
          </a:prstGeom>
        </p:spPr>
      </p:pic>
      <p:sp>
        <p:nvSpPr>
          <p:cNvPr id="15" name="TextBox 14"/>
          <p:cNvSpPr txBox="1"/>
          <p:nvPr/>
        </p:nvSpPr>
        <p:spPr>
          <a:xfrm>
            <a:off x="1018564" y="762000"/>
            <a:ext cx="2479549" cy="369332"/>
          </a:xfrm>
          <a:prstGeom prst="rect">
            <a:avLst/>
          </a:prstGeom>
          <a:noFill/>
        </p:spPr>
        <p:txBody>
          <a:bodyPr wrap="square" rtlCol="0">
            <a:spAutoFit/>
          </a:bodyPr>
          <a:lstStyle/>
          <a:p>
            <a:r>
              <a:rPr lang="en-IN" b="1" dirty="0" smtClean="0">
                <a:solidFill>
                  <a:srgbClr val="0070C0"/>
                </a:solidFill>
              </a:rPr>
              <a:t>3   Design Details</a:t>
            </a:r>
            <a:endParaRPr lang="en-IN" b="1" dirty="0">
              <a:solidFill>
                <a:srgbClr val="0070C0"/>
              </a:solidFill>
            </a:endParaRPr>
          </a:p>
        </p:txBody>
      </p:sp>
      <p:sp>
        <p:nvSpPr>
          <p:cNvPr id="16" name="TextBox 15"/>
          <p:cNvSpPr txBox="1"/>
          <p:nvPr/>
        </p:nvSpPr>
        <p:spPr>
          <a:xfrm>
            <a:off x="1012317" y="1160713"/>
            <a:ext cx="2141506" cy="369332"/>
          </a:xfrm>
          <a:prstGeom prst="rect">
            <a:avLst/>
          </a:prstGeom>
          <a:noFill/>
        </p:spPr>
        <p:txBody>
          <a:bodyPr wrap="square" rtlCol="0">
            <a:spAutoFit/>
          </a:bodyPr>
          <a:lstStyle/>
          <a:p>
            <a:r>
              <a:rPr lang="en-IN" b="1" dirty="0" smtClean="0">
                <a:solidFill>
                  <a:srgbClr val="0070C0"/>
                </a:solidFill>
              </a:rPr>
              <a:t>3.1 Process Flow</a:t>
            </a:r>
            <a:endParaRPr lang="en-IN" b="1" dirty="0">
              <a:solidFill>
                <a:srgbClr val="0070C0"/>
              </a:solidFill>
            </a:endParaRPr>
          </a:p>
        </p:txBody>
      </p:sp>
      <p:sp>
        <p:nvSpPr>
          <p:cNvPr id="17" name="TextBox 16"/>
          <p:cNvSpPr txBox="1"/>
          <p:nvPr/>
        </p:nvSpPr>
        <p:spPr>
          <a:xfrm>
            <a:off x="1000276" y="1485360"/>
            <a:ext cx="4855893" cy="461665"/>
          </a:xfrm>
          <a:prstGeom prst="rect">
            <a:avLst/>
          </a:prstGeom>
          <a:noFill/>
        </p:spPr>
        <p:txBody>
          <a:bodyPr wrap="square" rtlCol="0">
            <a:spAutoFit/>
          </a:bodyPr>
          <a:lstStyle/>
          <a:p>
            <a:r>
              <a:rPr lang="en-IN" sz="1200" dirty="0" smtClean="0"/>
              <a:t>For identifying the different types of anomalies, we will use machine learning base model. Below is the process flow diagram is as shown below</a:t>
            </a:r>
            <a:endParaRPr lang="en-IN" sz="1200" dirty="0"/>
          </a:p>
        </p:txBody>
      </p:sp>
      <p:sp>
        <p:nvSpPr>
          <p:cNvPr id="18" name="TextBox 17"/>
          <p:cNvSpPr txBox="1"/>
          <p:nvPr/>
        </p:nvSpPr>
        <p:spPr>
          <a:xfrm>
            <a:off x="1002553" y="1931900"/>
            <a:ext cx="2554938" cy="338554"/>
          </a:xfrm>
          <a:prstGeom prst="rect">
            <a:avLst/>
          </a:prstGeom>
          <a:noFill/>
        </p:spPr>
        <p:txBody>
          <a:bodyPr wrap="square" rtlCol="0">
            <a:spAutoFit/>
          </a:bodyPr>
          <a:lstStyle/>
          <a:p>
            <a:r>
              <a:rPr lang="en-IN" sz="1600" b="1" dirty="0" smtClean="0">
                <a:solidFill>
                  <a:srgbClr val="0070C0"/>
                </a:solidFill>
              </a:rPr>
              <a:t>Proposed methodology</a:t>
            </a:r>
            <a:endParaRPr lang="en-IN" sz="1600" b="1" dirty="0">
              <a:solidFill>
                <a:srgbClr val="0070C0"/>
              </a:solidFill>
            </a:endParaRPr>
          </a:p>
        </p:txBody>
      </p:sp>
      <p:sp>
        <p:nvSpPr>
          <p:cNvPr id="19" name="TextBox 18"/>
          <p:cNvSpPr txBox="1"/>
          <p:nvPr/>
        </p:nvSpPr>
        <p:spPr>
          <a:xfrm>
            <a:off x="780415" y="5410200"/>
            <a:ext cx="4191001" cy="338554"/>
          </a:xfrm>
          <a:prstGeom prst="rect">
            <a:avLst/>
          </a:prstGeom>
          <a:noFill/>
        </p:spPr>
        <p:txBody>
          <a:bodyPr wrap="square" rtlCol="0">
            <a:spAutoFit/>
          </a:bodyPr>
          <a:lstStyle/>
          <a:p>
            <a:r>
              <a:rPr lang="en-IN" sz="1600" dirty="0" smtClean="0">
                <a:solidFill>
                  <a:srgbClr val="0070C0"/>
                </a:solidFill>
              </a:rPr>
              <a:t>3.1.1 Model Training and Evaluation</a:t>
            </a:r>
            <a:endParaRPr lang="en-IN" sz="1600" dirty="0">
              <a:solidFill>
                <a:srgbClr val="0070C0"/>
              </a:solidFill>
            </a:endParaRPr>
          </a:p>
        </p:txBody>
      </p:sp>
      <p:sp>
        <p:nvSpPr>
          <p:cNvPr id="73" name="Rectangle 72"/>
          <p:cNvSpPr/>
          <p:nvPr/>
        </p:nvSpPr>
        <p:spPr>
          <a:xfrm>
            <a:off x="1086700" y="231647"/>
            <a:ext cx="1526482" cy="327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TextBox 73"/>
          <p:cNvSpPr txBox="1"/>
          <p:nvPr/>
        </p:nvSpPr>
        <p:spPr>
          <a:xfrm>
            <a:off x="896872" y="292851"/>
            <a:ext cx="1961300" cy="461665"/>
          </a:xfrm>
          <a:prstGeom prst="rect">
            <a:avLst/>
          </a:prstGeom>
          <a:noFill/>
        </p:spPr>
        <p:txBody>
          <a:bodyPr wrap="square" rtlCol="0">
            <a:spAutoFit/>
          </a:bodyPr>
          <a:lstStyle/>
          <a:p>
            <a:r>
              <a:rPr lang="en-IN" sz="1200" dirty="0"/>
              <a:t>High Level Design (HLD)</a:t>
            </a:r>
          </a:p>
          <a:p>
            <a:endParaRPr lang="en-IN"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57821"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grpSp>
        <p:nvGrpSpPr>
          <p:cNvPr id="20" name="object 20"/>
          <p:cNvGrpSpPr/>
          <p:nvPr/>
        </p:nvGrpSpPr>
        <p:grpSpPr>
          <a:xfrm>
            <a:off x="6562248" y="9600532"/>
            <a:ext cx="133350" cy="100965"/>
            <a:chOff x="6562248" y="9600532"/>
            <a:chExt cx="133350" cy="100965"/>
          </a:xfrm>
        </p:grpSpPr>
        <p:sp>
          <p:nvSpPr>
            <p:cNvPr id="21" name="object 21"/>
            <p:cNvSpPr/>
            <p:nvPr/>
          </p:nvSpPr>
          <p:spPr>
            <a:xfrm>
              <a:off x="6562248" y="9600532"/>
              <a:ext cx="36830" cy="100965"/>
            </a:xfrm>
            <a:custGeom>
              <a:avLst/>
              <a:gdLst/>
              <a:ahLst/>
              <a:cxnLst/>
              <a:rect l="l" t="t" r="r" b="b"/>
              <a:pathLst>
                <a:path w="36829" h="100965">
                  <a:moveTo>
                    <a:pt x="36575" y="100679"/>
                  </a:moveTo>
                  <a:lnTo>
                    <a:pt x="24383" y="100679"/>
                  </a:lnTo>
                  <a:lnTo>
                    <a:pt x="24383" y="21336"/>
                  </a:lnTo>
                  <a:lnTo>
                    <a:pt x="18287" y="27432"/>
                  </a:lnTo>
                  <a:lnTo>
                    <a:pt x="12191" y="30480"/>
                  </a:lnTo>
                  <a:lnTo>
                    <a:pt x="7619" y="33528"/>
                  </a:lnTo>
                  <a:lnTo>
                    <a:pt x="3047" y="35052"/>
                  </a:lnTo>
                  <a:lnTo>
                    <a:pt x="0" y="36576"/>
                  </a:lnTo>
                  <a:lnTo>
                    <a:pt x="0" y="24384"/>
                  </a:lnTo>
                  <a:lnTo>
                    <a:pt x="12191" y="18288"/>
                  </a:lnTo>
                  <a:lnTo>
                    <a:pt x="18287" y="13716"/>
                  </a:lnTo>
                  <a:lnTo>
                    <a:pt x="22859" y="9144"/>
                  </a:lnTo>
                  <a:lnTo>
                    <a:pt x="28955" y="0"/>
                  </a:lnTo>
                  <a:lnTo>
                    <a:pt x="36575" y="0"/>
                  </a:lnTo>
                  <a:lnTo>
                    <a:pt x="36575"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8" cstate="print"/>
            <a:stretch>
              <a:fillRect/>
            </a:stretch>
          </p:blipFill>
          <p:spPr>
            <a:xfrm>
              <a:off x="6629399" y="9600532"/>
              <a:ext cx="65627" cy="100679"/>
            </a:xfrm>
            <a:prstGeom prst="rect">
              <a:avLst/>
            </a:prstGeom>
          </p:spPr>
        </p:pic>
      </p:grpSp>
      <p:pic>
        <p:nvPicPr>
          <p:cNvPr id="102" name="object 102"/>
          <p:cNvPicPr/>
          <p:nvPr/>
        </p:nvPicPr>
        <p:blipFill>
          <a:blip r:embed="rId9" cstate="print"/>
          <a:stretch>
            <a:fillRect/>
          </a:stretch>
        </p:blipFill>
        <p:spPr>
          <a:xfrm>
            <a:off x="1092708" y="1850136"/>
            <a:ext cx="5731763" cy="3121151"/>
          </a:xfrm>
          <a:prstGeom prst="rect">
            <a:avLst/>
          </a:prstGeom>
        </p:spPr>
      </p:pic>
      <p:sp>
        <p:nvSpPr>
          <p:cNvPr id="15" name="TextBox 14"/>
          <p:cNvSpPr txBox="1"/>
          <p:nvPr/>
        </p:nvSpPr>
        <p:spPr>
          <a:xfrm>
            <a:off x="1051083" y="1066800"/>
            <a:ext cx="2685574" cy="338554"/>
          </a:xfrm>
          <a:prstGeom prst="rect">
            <a:avLst/>
          </a:prstGeom>
          <a:noFill/>
        </p:spPr>
        <p:txBody>
          <a:bodyPr wrap="square" rtlCol="0">
            <a:spAutoFit/>
          </a:bodyPr>
          <a:lstStyle/>
          <a:p>
            <a:r>
              <a:rPr lang="en-IN" sz="1600" dirty="0" smtClean="0">
                <a:solidFill>
                  <a:srgbClr val="0070C0"/>
                </a:solidFill>
              </a:rPr>
              <a:t>3.1.2 Deployment Process</a:t>
            </a:r>
            <a:endParaRPr lang="en-IN" sz="1600" dirty="0">
              <a:solidFill>
                <a:srgbClr val="0070C0"/>
              </a:solidFill>
            </a:endParaRPr>
          </a:p>
        </p:txBody>
      </p:sp>
      <p:sp>
        <p:nvSpPr>
          <p:cNvPr id="16" name="TextBox 15"/>
          <p:cNvSpPr txBox="1"/>
          <p:nvPr/>
        </p:nvSpPr>
        <p:spPr>
          <a:xfrm>
            <a:off x="1010412" y="5629275"/>
            <a:ext cx="1874875" cy="369332"/>
          </a:xfrm>
          <a:prstGeom prst="rect">
            <a:avLst/>
          </a:prstGeom>
          <a:noFill/>
        </p:spPr>
        <p:txBody>
          <a:bodyPr wrap="square" rtlCol="0">
            <a:spAutoFit/>
          </a:bodyPr>
          <a:lstStyle/>
          <a:p>
            <a:r>
              <a:rPr lang="en-IN" b="1" dirty="0" smtClean="0">
                <a:solidFill>
                  <a:srgbClr val="0070C0"/>
                </a:solidFill>
              </a:rPr>
              <a:t>3.2 Event log</a:t>
            </a:r>
            <a:endParaRPr lang="en-IN" b="1" dirty="0">
              <a:solidFill>
                <a:srgbClr val="0070C0"/>
              </a:solidFill>
            </a:endParaRPr>
          </a:p>
        </p:txBody>
      </p:sp>
      <p:sp>
        <p:nvSpPr>
          <p:cNvPr id="17" name="TextBox 16"/>
          <p:cNvSpPr txBox="1"/>
          <p:nvPr/>
        </p:nvSpPr>
        <p:spPr>
          <a:xfrm>
            <a:off x="1040986" y="6076950"/>
            <a:ext cx="6274214" cy="276999"/>
          </a:xfrm>
          <a:prstGeom prst="rect">
            <a:avLst/>
          </a:prstGeom>
          <a:noFill/>
        </p:spPr>
        <p:txBody>
          <a:bodyPr wrap="square" rtlCol="0">
            <a:spAutoFit/>
          </a:bodyPr>
          <a:lstStyle/>
          <a:p>
            <a:r>
              <a:rPr lang="en-IN" sz="1200" dirty="0" smtClean="0"/>
              <a:t>The system should log every event so that the user will know what process is running internally.</a:t>
            </a:r>
            <a:endParaRPr lang="en-IN" sz="1200" dirty="0"/>
          </a:p>
        </p:txBody>
      </p:sp>
      <p:sp>
        <p:nvSpPr>
          <p:cNvPr id="18" name="TextBox 17"/>
          <p:cNvSpPr txBox="1"/>
          <p:nvPr/>
        </p:nvSpPr>
        <p:spPr>
          <a:xfrm>
            <a:off x="1063751" y="6438900"/>
            <a:ext cx="3971164" cy="307777"/>
          </a:xfrm>
          <a:prstGeom prst="rect">
            <a:avLst/>
          </a:prstGeom>
          <a:noFill/>
        </p:spPr>
        <p:txBody>
          <a:bodyPr wrap="square" rtlCol="0">
            <a:spAutoFit/>
          </a:bodyPr>
          <a:lstStyle/>
          <a:p>
            <a:r>
              <a:rPr lang="en-IN" sz="1400" b="1" dirty="0" smtClean="0"/>
              <a:t>Initial Step-By-Step Description:</a:t>
            </a:r>
            <a:endParaRPr lang="en-IN" sz="1400" b="1" dirty="0"/>
          </a:p>
        </p:txBody>
      </p:sp>
      <p:sp>
        <p:nvSpPr>
          <p:cNvPr id="19" name="TextBox 18"/>
          <p:cNvSpPr txBox="1"/>
          <p:nvPr/>
        </p:nvSpPr>
        <p:spPr>
          <a:xfrm>
            <a:off x="1136377" y="6794302"/>
            <a:ext cx="6331223" cy="1015663"/>
          </a:xfrm>
          <a:prstGeom prst="rect">
            <a:avLst/>
          </a:prstGeom>
          <a:noFill/>
        </p:spPr>
        <p:txBody>
          <a:bodyPr wrap="square" rtlCol="0">
            <a:spAutoFit/>
          </a:bodyPr>
          <a:lstStyle/>
          <a:p>
            <a:pPr marL="228600" indent="-228600">
              <a:buFont typeface="+mj-lt"/>
              <a:buAutoNum type="arabicPeriod"/>
            </a:pPr>
            <a:r>
              <a:rPr lang="en-IN" sz="1200" dirty="0" smtClean="0"/>
              <a:t>The System identifies at what step logging required.</a:t>
            </a:r>
          </a:p>
          <a:p>
            <a:pPr marL="228600" indent="-228600">
              <a:buFont typeface="+mj-lt"/>
              <a:buAutoNum type="arabicPeriod"/>
            </a:pPr>
            <a:r>
              <a:rPr lang="en-IN" sz="1200" dirty="0" smtClean="0"/>
              <a:t>The System should be able to log each and every system flow.</a:t>
            </a:r>
          </a:p>
          <a:p>
            <a:pPr marL="228600" indent="-228600">
              <a:buFont typeface="+mj-lt"/>
              <a:buAutoNum type="arabicPeriod"/>
            </a:pPr>
            <a:r>
              <a:rPr lang="en-IN" sz="1200" dirty="0" smtClean="0"/>
              <a:t>Developer can choose logging method. You can choose database logging/ File logging s well.</a:t>
            </a:r>
          </a:p>
          <a:p>
            <a:pPr marL="228600" indent="-228600">
              <a:buFont typeface="+mj-lt"/>
              <a:buAutoNum type="arabicPeriod"/>
            </a:pPr>
            <a:r>
              <a:rPr lang="en-IN" sz="1200" dirty="0" smtClean="0"/>
              <a:t>System should not hang even after using so many loggings. Logging just because we can easily debug issues so logging is mandatory to do.</a:t>
            </a:r>
            <a:endParaRPr lang="en-IN" sz="1200" dirty="0"/>
          </a:p>
        </p:txBody>
      </p:sp>
      <p:sp>
        <p:nvSpPr>
          <p:cNvPr id="103" name="TextBox 102"/>
          <p:cNvSpPr txBox="1"/>
          <p:nvPr/>
        </p:nvSpPr>
        <p:spPr>
          <a:xfrm>
            <a:off x="1014507" y="7984568"/>
            <a:ext cx="2403158" cy="369332"/>
          </a:xfrm>
          <a:prstGeom prst="rect">
            <a:avLst/>
          </a:prstGeom>
          <a:noFill/>
        </p:spPr>
        <p:txBody>
          <a:bodyPr wrap="square" rtlCol="0">
            <a:spAutoFit/>
          </a:bodyPr>
          <a:lstStyle/>
          <a:p>
            <a:r>
              <a:rPr lang="en-IN" b="1" dirty="0" smtClean="0">
                <a:solidFill>
                  <a:srgbClr val="0070C0"/>
                </a:solidFill>
              </a:rPr>
              <a:t>3.3 Error Handling</a:t>
            </a:r>
            <a:endParaRPr lang="en-IN" b="1" dirty="0">
              <a:solidFill>
                <a:srgbClr val="0070C0"/>
              </a:solidFill>
            </a:endParaRPr>
          </a:p>
        </p:txBody>
      </p:sp>
      <p:sp>
        <p:nvSpPr>
          <p:cNvPr id="104" name="TextBox 103"/>
          <p:cNvSpPr txBox="1"/>
          <p:nvPr/>
        </p:nvSpPr>
        <p:spPr>
          <a:xfrm>
            <a:off x="1022603" y="8421468"/>
            <a:ext cx="6074195" cy="461665"/>
          </a:xfrm>
          <a:prstGeom prst="rect">
            <a:avLst/>
          </a:prstGeom>
          <a:noFill/>
        </p:spPr>
        <p:txBody>
          <a:bodyPr wrap="square" rtlCol="0">
            <a:spAutoFit/>
          </a:bodyPr>
          <a:lstStyle/>
          <a:p>
            <a:r>
              <a:rPr lang="en-IN" sz="1200" dirty="0" smtClean="0"/>
              <a:t>Should errors be encountered, an explanation will be displayed as to what went wrong? An error will be defined as anything that falls outside the normal and intended usage.</a:t>
            </a:r>
            <a:endParaRPr lang="en-IN" sz="1200" dirty="0"/>
          </a:p>
        </p:txBody>
      </p:sp>
      <p:sp>
        <p:nvSpPr>
          <p:cNvPr id="105" name="Rectangle 104"/>
          <p:cNvSpPr/>
          <p:nvPr/>
        </p:nvSpPr>
        <p:spPr>
          <a:xfrm>
            <a:off x="1086700" y="231647"/>
            <a:ext cx="1526482" cy="3779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TextBox 105"/>
          <p:cNvSpPr txBox="1"/>
          <p:nvPr/>
        </p:nvSpPr>
        <p:spPr>
          <a:xfrm>
            <a:off x="895921" y="281802"/>
            <a:ext cx="2252860" cy="461665"/>
          </a:xfrm>
          <a:prstGeom prst="rect">
            <a:avLst/>
          </a:prstGeom>
          <a:noFill/>
        </p:spPr>
        <p:txBody>
          <a:bodyPr wrap="square" rtlCol="0">
            <a:spAutoFit/>
          </a:bodyPr>
          <a:lstStyle/>
          <a:p>
            <a:r>
              <a:rPr lang="en-IN" sz="1200" dirty="0"/>
              <a:t>High Level Design (HLD)</a:t>
            </a:r>
          </a:p>
          <a:p>
            <a:endParaRPr lang="en-IN"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56995" y="337247"/>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grpSp>
        <p:nvGrpSpPr>
          <p:cNvPr id="20" name="object 20"/>
          <p:cNvGrpSpPr/>
          <p:nvPr/>
        </p:nvGrpSpPr>
        <p:grpSpPr>
          <a:xfrm>
            <a:off x="6562152" y="9600533"/>
            <a:ext cx="134620" cy="102235"/>
            <a:chOff x="6562152" y="9600533"/>
            <a:chExt cx="134620" cy="102235"/>
          </a:xfrm>
        </p:grpSpPr>
        <p:sp>
          <p:nvSpPr>
            <p:cNvPr id="21" name="object 21"/>
            <p:cNvSpPr/>
            <p:nvPr/>
          </p:nvSpPr>
          <p:spPr>
            <a:xfrm>
              <a:off x="6562152" y="9600533"/>
              <a:ext cx="36830" cy="100965"/>
            </a:xfrm>
            <a:custGeom>
              <a:avLst/>
              <a:gdLst/>
              <a:ahLst/>
              <a:cxnLst/>
              <a:rect l="l" t="t" r="r" b="b"/>
              <a:pathLst>
                <a:path w="36829" h="100965">
                  <a:moveTo>
                    <a:pt x="36671" y="100679"/>
                  </a:moveTo>
                  <a:lnTo>
                    <a:pt x="24384" y="100679"/>
                  </a:lnTo>
                  <a:lnTo>
                    <a:pt x="24384" y="21336"/>
                  </a:lnTo>
                  <a:lnTo>
                    <a:pt x="18288" y="27432"/>
                  </a:lnTo>
                  <a:lnTo>
                    <a:pt x="12192" y="30480"/>
                  </a:lnTo>
                  <a:lnTo>
                    <a:pt x="7620" y="33528"/>
                  </a:lnTo>
                  <a:lnTo>
                    <a:pt x="3048" y="35052"/>
                  </a:lnTo>
                  <a:lnTo>
                    <a:pt x="0" y="36576"/>
                  </a:lnTo>
                  <a:lnTo>
                    <a:pt x="0" y="24384"/>
                  </a:lnTo>
                  <a:lnTo>
                    <a:pt x="12192" y="18288"/>
                  </a:lnTo>
                  <a:lnTo>
                    <a:pt x="18288" y="13716"/>
                  </a:lnTo>
                  <a:lnTo>
                    <a:pt x="22860" y="9144"/>
                  </a:lnTo>
                  <a:lnTo>
                    <a:pt x="29051" y="0"/>
                  </a:lnTo>
                  <a:lnTo>
                    <a:pt x="36671" y="0"/>
                  </a:lnTo>
                  <a:lnTo>
                    <a:pt x="36671"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8" cstate="print"/>
            <a:stretch>
              <a:fillRect/>
            </a:stretch>
          </p:blipFill>
          <p:spPr>
            <a:xfrm>
              <a:off x="6630923" y="9600533"/>
              <a:ext cx="65627" cy="102203"/>
            </a:xfrm>
            <a:prstGeom prst="rect">
              <a:avLst/>
            </a:prstGeom>
          </p:spPr>
        </p:pic>
      </p:grpSp>
      <p:pic>
        <p:nvPicPr>
          <p:cNvPr id="84" name="object 84"/>
          <p:cNvPicPr/>
          <p:nvPr/>
        </p:nvPicPr>
        <p:blipFill>
          <a:blip r:embed="rId9" cstate="print"/>
          <a:stretch>
            <a:fillRect/>
          </a:stretch>
        </p:blipFill>
        <p:spPr>
          <a:xfrm>
            <a:off x="1229867" y="5532120"/>
            <a:ext cx="5017007" cy="880840"/>
          </a:xfrm>
          <a:prstGeom prst="rect">
            <a:avLst/>
          </a:prstGeom>
        </p:spPr>
      </p:pic>
      <p:pic>
        <p:nvPicPr>
          <p:cNvPr id="85" name="Picture 8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68184" y="6577271"/>
            <a:ext cx="2457443" cy="880803"/>
          </a:xfrm>
          <a:prstGeom prst="rect">
            <a:avLst/>
          </a:prstGeom>
        </p:spPr>
      </p:pic>
      <p:sp>
        <p:nvSpPr>
          <p:cNvPr id="15" name="TextBox 14"/>
          <p:cNvSpPr txBox="1"/>
          <p:nvPr/>
        </p:nvSpPr>
        <p:spPr>
          <a:xfrm>
            <a:off x="896048" y="830818"/>
            <a:ext cx="2591943" cy="369332"/>
          </a:xfrm>
          <a:prstGeom prst="rect">
            <a:avLst/>
          </a:prstGeom>
          <a:noFill/>
        </p:spPr>
        <p:txBody>
          <a:bodyPr wrap="square" rtlCol="0">
            <a:spAutoFit/>
          </a:bodyPr>
          <a:lstStyle/>
          <a:p>
            <a:r>
              <a:rPr lang="en-IN" b="1" dirty="0" smtClean="0">
                <a:solidFill>
                  <a:srgbClr val="0070C0"/>
                </a:solidFill>
              </a:rPr>
              <a:t>4  Performance</a:t>
            </a:r>
            <a:endParaRPr lang="en-IN" b="1" dirty="0">
              <a:solidFill>
                <a:srgbClr val="0070C0"/>
              </a:solidFill>
            </a:endParaRPr>
          </a:p>
        </p:txBody>
      </p:sp>
      <p:sp>
        <p:nvSpPr>
          <p:cNvPr id="16" name="TextBox 15"/>
          <p:cNvSpPr txBox="1"/>
          <p:nvPr/>
        </p:nvSpPr>
        <p:spPr>
          <a:xfrm>
            <a:off x="848534" y="1891189"/>
            <a:ext cx="2121884" cy="369332"/>
          </a:xfrm>
          <a:prstGeom prst="rect">
            <a:avLst/>
          </a:prstGeom>
          <a:noFill/>
        </p:spPr>
        <p:txBody>
          <a:bodyPr wrap="square" rtlCol="0">
            <a:spAutoFit/>
          </a:bodyPr>
          <a:lstStyle/>
          <a:p>
            <a:r>
              <a:rPr lang="en-IN" b="1" dirty="0" smtClean="0">
                <a:solidFill>
                  <a:srgbClr val="0070C0"/>
                </a:solidFill>
              </a:rPr>
              <a:t>4.1  Reusability</a:t>
            </a:r>
            <a:endParaRPr lang="en-IN" b="1" dirty="0">
              <a:solidFill>
                <a:srgbClr val="0070C0"/>
              </a:solidFill>
            </a:endParaRPr>
          </a:p>
        </p:txBody>
      </p:sp>
      <p:sp>
        <p:nvSpPr>
          <p:cNvPr id="17" name="TextBox 16"/>
          <p:cNvSpPr txBox="1"/>
          <p:nvPr/>
        </p:nvSpPr>
        <p:spPr>
          <a:xfrm>
            <a:off x="848534" y="2364015"/>
            <a:ext cx="5611067" cy="461665"/>
          </a:xfrm>
          <a:prstGeom prst="rect">
            <a:avLst/>
          </a:prstGeom>
          <a:noFill/>
        </p:spPr>
        <p:txBody>
          <a:bodyPr wrap="square" rtlCol="0">
            <a:spAutoFit/>
          </a:bodyPr>
          <a:lstStyle/>
          <a:p>
            <a:r>
              <a:rPr lang="en-IN" sz="1200" dirty="0" smtClean="0"/>
              <a:t>The code written and the components used should have the ability to be reused with no problems.</a:t>
            </a:r>
            <a:endParaRPr lang="en-IN" sz="1200" dirty="0"/>
          </a:p>
        </p:txBody>
      </p:sp>
      <p:sp>
        <p:nvSpPr>
          <p:cNvPr id="18" name="TextBox 17"/>
          <p:cNvSpPr txBox="1"/>
          <p:nvPr/>
        </p:nvSpPr>
        <p:spPr>
          <a:xfrm>
            <a:off x="829292" y="2959939"/>
            <a:ext cx="3437765" cy="369332"/>
          </a:xfrm>
          <a:prstGeom prst="rect">
            <a:avLst/>
          </a:prstGeom>
          <a:noFill/>
        </p:spPr>
        <p:txBody>
          <a:bodyPr wrap="square" rtlCol="0">
            <a:spAutoFit/>
          </a:bodyPr>
          <a:lstStyle/>
          <a:p>
            <a:r>
              <a:rPr lang="en-IN" b="1" dirty="0" smtClean="0">
                <a:solidFill>
                  <a:srgbClr val="0070C0"/>
                </a:solidFill>
              </a:rPr>
              <a:t>4.2  Application Compatibility</a:t>
            </a:r>
            <a:endParaRPr lang="en-IN" b="1" dirty="0">
              <a:solidFill>
                <a:srgbClr val="0070C0"/>
              </a:solidFill>
            </a:endParaRPr>
          </a:p>
        </p:txBody>
      </p:sp>
      <p:sp>
        <p:nvSpPr>
          <p:cNvPr id="19" name="TextBox 18"/>
          <p:cNvSpPr txBox="1"/>
          <p:nvPr/>
        </p:nvSpPr>
        <p:spPr>
          <a:xfrm>
            <a:off x="896048" y="3348321"/>
            <a:ext cx="5597097" cy="646331"/>
          </a:xfrm>
          <a:prstGeom prst="rect">
            <a:avLst/>
          </a:prstGeom>
          <a:noFill/>
        </p:spPr>
        <p:txBody>
          <a:bodyPr wrap="square" rtlCol="0">
            <a:spAutoFit/>
          </a:bodyPr>
          <a:lstStyle/>
          <a:p>
            <a:r>
              <a:rPr lang="en-IN" sz="1200" dirty="0" smtClean="0"/>
              <a:t>The different components for this project will be using python as an interface between them. Each component will have its own task to perform, and it is the job of the Python to ensure proper transfer of information.</a:t>
            </a:r>
            <a:endParaRPr lang="en-IN" sz="1200" dirty="0"/>
          </a:p>
        </p:txBody>
      </p:sp>
      <p:sp>
        <p:nvSpPr>
          <p:cNvPr id="25" name="TextBox 24"/>
          <p:cNvSpPr txBox="1"/>
          <p:nvPr/>
        </p:nvSpPr>
        <p:spPr>
          <a:xfrm>
            <a:off x="767350" y="4102869"/>
            <a:ext cx="2955591" cy="369332"/>
          </a:xfrm>
          <a:prstGeom prst="rect">
            <a:avLst/>
          </a:prstGeom>
          <a:noFill/>
        </p:spPr>
        <p:txBody>
          <a:bodyPr wrap="square" rtlCol="0">
            <a:spAutoFit/>
          </a:bodyPr>
          <a:lstStyle/>
          <a:p>
            <a:r>
              <a:rPr lang="en-IN" b="1" dirty="0" smtClean="0">
                <a:solidFill>
                  <a:srgbClr val="0070C0"/>
                </a:solidFill>
              </a:rPr>
              <a:t>4.3  Resource utilization </a:t>
            </a:r>
            <a:endParaRPr lang="en-IN" b="1" dirty="0">
              <a:solidFill>
                <a:srgbClr val="0070C0"/>
              </a:solidFill>
            </a:endParaRPr>
          </a:p>
        </p:txBody>
      </p:sp>
      <p:sp>
        <p:nvSpPr>
          <p:cNvPr id="26" name="TextBox 25"/>
          <p:cNvSpPr txBox="1"/>
          <p:nvPr/>
        </p:nvSpPr>
        <p:spPr>
          <a:xfrm>
            <a:off x="878140" y="4481726"/>
            <a:ext cx="5581462" cy="461665"/>
          </a:xfrm>
          <a:prstGeom prst="rect">
            <a:avLst/>
          </a:prstGeom>
          <a:noFill/>
        </p:spPr>
        <p:txBody>
          <a:bodyPr wrap="square" rtlCol="0">
            <a:spAutoFit/>
          </a:bodyPr>
          <a:lstStyle/>
          <a:p>
            <a:r>
              <a:rPr lang="en-IN" sz="1200" dirty="0" smtClean="0"/>
              <a:t>When any task is performed, it will likely use all the processing power available until that function is finished.</a:t>
            </a:r>
            <a:endParaRPr lang="en-IN" sz="1200" dirty="0"/>
          </a:p>
        </p:txBody>
      </p:sp>
      <p:sp>
        <p:nvSpPr>
          <p:cNvPr id="27" name="TextBox 26"/>
          <p:cNvSpPr txBox="1"/>
          <p:nvPr/>
        </p:nvSpPr>
        <p:spPr>
          <a:xfrm>
            <a:off x="788606" y="5257800"/>
            <a:ext cx="3267901" cy="369332"/>
          </a:xfrm>
          <a:prstGeom prst="rect">
            <a:avLst/>
          </a:prstGeom>
          <a:noFill/>
        </p:spPr>
        <p:txBody>
          <a:bodyPr wrap="square" rtlCol="0">
            <a:spAutoFit/>
          </a:bodyPr>
          <a:lstStyle/>
          <a:p>
            <a:r>
              <a:rPr lang="en-IN" b="1" dirty="0" smtClean="0">
                <a:solidFill>
                  <a:srgbClr val="0070C0"/>
                </a:solidFill>
              </a:rPr>
              <a:t>4.4  Deployment</a:t>
            </a:r>
            <a:endParaRPr lang="en-IN" b="1" dirty="0">
              <a:solidFill>
                <a:srgbClr val="0070C0"/>
              </a:solidFill>
            </a:endParaRPr>
          </a:p>
        </p:txBody>
      </p:sp>
      <p:sp>
        <p:nvSpPr>
          <p:cNvPr id="28" name="Rectangle 27"/>
          <p:cNvSpPr/>
          <p:nvPr/>
        </p:nvSpPr>
        <p:spPr>
          <a:xfrm>
            <a:off x="1081226" y="283987"/>
            <a:ext cx="1656500" cy="327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898332" y="283987"/>
            <a:ext cx="2168318" cy="461665"/>
          </a:xfrm>
          <a:prstGeom prst="rect">
            <a:avLst/>
          </a:prstGeom>
          <a:noFill/>
        </p:spPr>
        <p:txBody>
          <a:bodyPr wrap="square" rtlCol="0">
            <a:spAutoFit/>
          </a:bodyPr>
          <a:lstStyle/>
          <a:p>
            <a:r>
              <a:rPr lang="en-IN" sz="1200" dirty="0"/>
              <a:t>High Level Design (HLD)</a:t>
            </a:r>
          </a:p>
          <a:p>
            <a:endParaRPr lang="en-IN"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76871"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grpSp>
        <p:nvGrpSpPr>
          <p:cNvPr id="20" name="object 20"/>
          <p:cNvGrpSpPr/>
          <p:nvPr/>
        </p:nvGrpSpPr>
        <p:grpSpPr>
          <a:xfrm>
            <a:off x="6562248" y="9600438"/>
            <a:ext cx="134620" cy="100965"/>
            <a:chOff x="6562248" y="9600438"/>
            <a:chExt cx="134620" cy="100965"/>
          </a:xfrm>
        </p:grpSpPr>
        <p:sp>
          <p:nvSpPr>
            <p:cNvPr id="21" name="object 21"/>
            <p:cNvSpPr/>
            <p:nvPr/>
          </p:nvSpPr>
          <p:spPr>
            <a:xfrm>
              <a:off x="6562248" y="9600533"/>
              <a:ext cx="36830" cy="100965"/>
            </a:xfrm>
            <a:custGeom>
              <a:avLst/>
              <a:gdLst/>
              <a:ahLst/>
              <a:cxnLst/>
              <a:rect l="l" t="t" r="r" b="b"/>
              <a:pathLst>
                <a:path w="36829" h="100965">
                  <a:moveTo>
                    <a:pt x="36575" y="100679"/>
                  </a:moveTo>
                  <a:lnTo>
                    <a:pt x="24383" y="100679"/>
                  </a:lnTo>
                  <a:lnTo>
                    <a:pt x="24383" y="21336"/>
                  </a:lnTo>
                  <a:lnTo>
                    <a:pt x="18287" y="27432"/>
                  </a:lnTo>
                  <a:lnTo>
                    <a:pt x="12191" y="30480"/>
                  </a:lnTo>
                  <a:lnTo>
                    <a:pt x="7619" y="33528"/>
                  </a:lnTo>
                  <a:lnTo>
                    <a:pt x="3047" y="35052"/>
                  </a:lnTo>
                  <a:lnTo>
                    <a:pt x="0" y="36576"/>
                  </a:lnTo>
                  <a:lnTo>
                    <a:pt x="0" y="24384"/>
                  </a:lnTo>
                  <a:lnTo>
                    <a:pt x="12191" y="18288"/>
                  </a:lnTo>
                  <a:lnTo>
                    <a:pt x="18287" y="13716"/>
                  </a:lnTo>
                  <a:lnTo>
                    <a:pt x="22859" y="9144"/>
                  </a:lnTo>
                  <a:lnTo>
                    <a:pt x="28955" y="0"/>
                  </a:lnTo>
                  <a:lnTo>
                    <a:pt x="36575" y="0"/>
                  </a:lnTo>
                  <a:lnTo>
                    <a:pt x="36575"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8" cstate="print"/>
            <a:stretch>
              <a:fillRect/>
            </a:stretch>
          </p:blipFill>
          <p:spPr>
            <a:xfrm>
              <a:off x="6626256" y="9600438"/>
              <a:ext cx="70294" cy="100774"/>
            </a:xfrm>
            <a:prstGeom prst="rect">
              <a:avLst/>
            </a:prstGeom>
          </p:spPr>
        </p:pic>
      </p:grpSp>
      <p:grpSp>
        <p:nvGrpSpPr>
          <p:cNvPr id="103" name="object 103"/>
          <p:cNvGrpSpPr/>
          <p:nvPr/>
        </p:nvGrpSpPr>
        <p:grpSpPr>
          <a:xfrm>
            <a:off x="1190244" y="2051304"/>
            <a:ext cx="4561840" cy="1537970"/>
            <a:chOff x="1190244" y="2051304"/>
            <a:chExt cx="4561840" cy="1537970"/>
          </a:xfrm>
        </p:grpSpPr>
        <p:pic>
          <p:nvPicPr>
            <p:cNvPr id="104" name="object 104"/>
            <p:cNvPicPr/>
            <p:nvPr/>
          </p:nvPicPr>
          <p:blipFill>
            <a:blip r:embed="rId9" cstate="print"/>
            <a:stretch>
              <a:fillRect/>
            </a:stretch>
          </p:blipFill>
          <p:spPr>
            <a:xfrm>
              <a:off x="1190244" y="2066544"/>
              <a:ext cx="1523999" cy="1522475"/>
            </a:xfrm>
            <a:prstGeom prst="rect">
              <a:avLst/>
            </a:prstGeom>
          </p:spPr>
        </p:pic>
        <p:pic>
          <p:nvPicPr>
            <p:cNvPr id="105" name="object 105"/>
            <p:cNvPicPr/>
            <p:nvPr/>
          </p:nvPicPr>
          <p:blipFill>
            <a:blip r:embed="rId10" cstate="print"/>
            <a:stretch>
              <a:fillRect/>
            </a:stretch>
          </p:blipFill>
          <p:spPr>
            <a:xfrm>
              <a:off x="2750819" y="2051304"/>
              <a:ext cx="3000756" cy="1534667"/>
            </a:xfrm>
            <a:prstGeom prst="rect">
              <a:avLst/>
            </a:prstGeom>
          </p:spPr>
        </p:pic>
      </p:grpSp>
      <p:sp>
        <p:nvSpPr>
          <p:cNvPr id="15" name="TextBox 14"/>
          <p:cNvSpPr txBox="1"/>
          <p:nvPr/>
        </p:nvSpPr>
        <p:spPr>
          <a:xfrm>
            <a:off x="1066743" y="762000"/>
            <a:ext cx="1911438" cy="369332"/>
          </a:xfrm>
          <a:prstGeom prst="rect">
            <a:avLst/>
          </a:prstGeom>
          <a:noFill/>
        </p:spPr>
        <p:txBody>
          <a:bodyPr wrap="square" rtlCol="0">
            <a:spAutoFit/>
          </a:bodyPr>
          <a:lstStyle/>
          <a:p>
            <a:r>
              <a:rPr lang="en-IN" b="1" dirty="0" smtClean="0">
                <a:solidFill>
                  <a:srgbClr val="0070C0"/>
                </a:solidFill>
              </a:rPr>
              <a:t>5  Dashboards</a:t>
            </a:r>
            <a:endParaRPr lang="en-IN" b="1" dirty="0">
              <a:solidFill>
                <a:srgbClr val="0070C0"/>
              </a:solidFill>
            </a:endParaRPr>
          </a:p>
        </p:txBody>
      </p:sp>
      <p:sp>
        <p:nvSpPr>
          <p:cNvPr id="16" name="TextBox 15"/>
          <p:cNvSpPr txBox="1"/>
          <p:nvPr/>
        </p:nvSpPr>
        <p:spPr>
          <a:xfrm>
            <a:off x="1040510" y="1155621"/>
            <a:ext cx="5569459" cy="646331"/>
          </a:xfrm>
          <a:prstGeom prst="rect">
            <a:avLst/>
          </a:prstGeom>
          <a:noFill/>
        </p:spPr>
        <p:txBody>
          <a:bodyPr wrap="square" rtlCol="0">
            <a:spAutoFit/>
          </a:bodyPr>
          <a:lstStyle/>
          <a:p>
            <a:r>
              <a:rPr lang="en-IN" sz="1200" dirty="0" smtClean="0"/>
              <a:t>Dashboards will be implemented to display and indicate certain KPIs and relevant indicators for the unveiled problems that if not addressed in time could cause catastrophes of unimaginable impact.</a:t>
            </a:r>
            <a:endParaRPr lang="en-IN" sz="1200" dirty="0"/>
          </a:p>
        </p:txBody>
      </p:sp>
      <p:sp>
        <p:nvSpPr>
          <p:cNvPr id="17" name="TextBox 16"/>
          <p:cNvSpPr txBox="1"/>
          <p:nvPr/>
        </p:nvSpPr>
        <p:spPr>
          <a:xfrm>
            <a:off x="1066743" y="3623187"/>
            <a:ext cx="5920420" cy="646331"/>
          </a:xfrm>
          <a:prstGeom prst="rect">
            <a:avLst/>
          </a:prstGeom>
          <a:noFill/>
        </p:spPr>
        <p:txBody>
          <a:bodyPr wrap="square" rtlCol="0">
            <a:spAutoFit/>
          </a:bodyPr>
          <a:lstStyle/>
          <a:p>
            <a:r>
              <a:rPr lang="en-IN" sz="1200" dirty="0" smtClean="0"/>
              <a:t>As and when, the system starts to capture the historical/periodic data for a user, the dashboards will be included to display charts over time with progress on various indicators or factors.</a:t>
            </a:r>
            <a:endParaRPr lang="en-IN" sz="1200" dirty="0"/>
          </a:p>
        </p:txBody>
      </p:sp>
      <p:sp>
        <p:nvSpPr>
          <p:cNvPr id="18" name="TextBox 17"/>
          <p:cNvSpPr txBox="1"/>
          <p:nvPr/>
        </p:nvSpPr>
        <p:spPr>
          <a:xfrm>
            <a:off x="1164042" y="4419600"/>
            <a:ext cx="4334256" cy="369332"/>
          </a:xfrm>
          <a:prstGeom prst="rect">
            <a:avLst/>
          </a:prstGeom>
          <a:noFill/>
        </p:spPr>
        <p:txBody>
          <a:bodyPr wrap="square" rtlCol="0">
            <a:spAutoFit/>
          </a:bodyPr>
          <a:lstStyle/>
          <a:p>
            <a:r>
              <a:rPr lang="en-IN" b="1" dirty="0" smtClean="0">
                <a:solidFill>
                  <a:srgbClr val="0070C0"/>
                </a:solidFill>
              </a:rPr>
              <a:t>5.1 KPIs (Key Performance Indicators)</a:t>
            </a:r>
          </a:p>
        </p:txBody>
      </p:sp>
      <p:sp>
        <p:nvSpPr>
          <p:cNvPr id="106" name="TextBox 105"/>
          <p:cNvSpPr txBox="1"/>
          <p:nvPr/>
        </p:nvSpPr>
        <p:spPr>
          <a:xfrm>
            <a:off x="1246247" y="5029200"/>
            <a:ext cx="5740915" cy="1754326"/>
          </a:xfrm>
          <a:prstGeom prst="rect">
            <a:avLst/>
          </a:prstGeom>
          <a:noFill/>
        </p:spPr>
        <p:txBody>
          <a:bodyPr wrap="square" rtlCol="0">
            <a:spAutoFit/>
          </a:bodyPr>
          <a:lstStyle/>
          <a:p>
            <a:pPr marL="342900" indent="-342900">
              <a:buFont typeface="+mj-lt"/>
              <a:buAutoNum type="arabicPeriod"/>
            </a:pPr>
            <a:r>
              <a:rPr lang="en-IN" sz="1200" dirty="0" smtClean="0"/>
              <a:t>Key indicators displaying a summary of the anomaly detection in the society/area.</a:t>
            </a:r>
          </a:p>
          <a:p>
            <a:pPr marL="342900" indent="-342900">
              <a:buFont typeface="+mj-lt"/>
              <a:buAutoNum type="arabicPeriod"/>
            </a:pPr>
            <a:r>
              <a:rPr lang="en-IN" sz="1200" dirty="0" smtClean="0"/>
              <a:t>Time and workload reduction using the UGV based surveillance.</a:t>
            </a:r>
          </a:p>
          <a:p>
            <a:pPr marL="342900" indent="-342900">
              <a:buFont typeface="+mj-lt"/>
              <a:buAutoNum type="arabicPeriod"/>
            </a:pPr>
            <a:r>
              <a:rPr lang="en-IN" sz="1200" dirty="0" smtClean="0"/>
              <a:t>To detect mob (illegal) activities and inform police.</a:t>
            </a:r>
          </a:p>
          <a:p>
            <a:pPr marL="342900" indent="-342900">
              <a:buFont typeface="+mj-lt"/>
              <a:buAutoNum type="arabicPeriod"/>
            </a:pPr>
            <a:r>
              <a:rPr lang="en-IN" sz="1200" dirty="0" smtClean="0"/>
              <a:t>On time alert to nearest hospital on medical emergency (accident).</a:t>
            </a:r>
          </a:p>
          <a:p>
            <a:pPr marL="342900" indent="-342900">
              <a:buFont typeface="+mj-lt"/>
              <a:buAutoNum type="arabicPeriod"/>
            </a:pPr>
            <a:r>
              <a:rPr lang="en-IN" sz="1200" dirty="0" smtClean="0"/>
              <a:t>Taking adequate evidence of mob.</a:t>
            </a:r>
          </a:p>
          <a:p>
            <a:pPr marL="342900" indent="-342900">
              <a:buFont typeface="+mj-lt"/>
              <a:buAutoNum type="arabicPeriod"/>
            </a:pPr>
            <a:r>
              <a:rPr lang="en-IN" sz="1200" dirty="0" smtClean="0"/>
              <a:t>Send disaster details to concerned authorities.</a:t>
            </a:r>
          </a:p>
          <a:p>
            <a:pPr marL="342900" indent="-342900">
              <a:buFont typeface="+mj-lt"/>
              <a:buAutoNum type="arabicPeriod"/>
            </a:pPr>
            <a:r>
              <a:rPr lang="en-IN" sz="1200" dirty="0" smtClean="0"/>
              <a:t>Display of battery life and percentage of UGV.</a:t>
            </a:r>
          </a:p>
          <a:p>
            <a:pPr marL="342900" indent="-342900">
              <a:buFont typeface="+mj-lt"/>
              <a:buAutoNum type="arabicPeriod"/>
            </a:pPr>
            <a:r>
              <a:rPr lang="en-IN" sz="1200" dirty="0" smtClean="0"/>
              <a:t>Distance travelled by UGV.</a:t>
            </a:r>
          </a:p>
          <a:p>
            <a:pPr marL="342900" indent="-342900">
              <a:buFont typeface="+mj-lt"/>
              <a:buAutoNum type="arabicPeriod"/>
            </a:pPr>
            <a:r>
              <a:rPr lang="en-IN" sz="1200" dirty="0" smtClean="0"/>
              <a:t>Get the exact location of UGV.</a:t>
            </a:r>
            <a:endParaRPr lang="en-IN" sz="1200" dirty="0"/>
          </a:p>
        </p:txBody>
      </p:sp>
      <p:sp>
        <p:nvSpPr>
          <p:cNvPr id="107" name="Rectangle 106"/>
          <p:cNvSpPr/>
          <p:nvPr/>
        </p:nvSpPr>
        <p:spPr>
          <a:xfrm>
            <a:off x="1066743" y="332232"/>
            <a:ext cx="1546439" cy="227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TextBox 107"/>
          <p:cNvSpPr txBox="1"/>
          <p:nvPr/>
        </p:nvSpPr>
        <p:spPr>
          <a:xfrm>
            <a:off x="923875" y="296324"/>
            <a:ext cx="2391156" cy="461665"/>
          </a:xfrm>
          <a:prstGeom prst="rect">
            <a:avLst/>
          </a:prstGeom>
          <a:noFill/>
        </p:spPr>
        <p:txBody>
          <a:bodyPr wrap="square" rtlCol="0">
            <a:spAutoFit/>
          </a:bodyPr>
          <a:lstStyle/>
          <a:p>
            <a:r>
              <a:rPr lang="en-IN" sz="1200" dirty="0"/>
              <a:t>High Level Design (HLD)</a:t>
            </a:r>
          </a:p>
          <a:p>
            <a:endParaRPr lang="en-IN"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75489" y="343693"/>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grpSp>
        <p:nvGrpSpPr>
          <p:cNvPr id="20" name="object 20"/>
          <p:cNvGrpSpPr/>
          <p:nvPr/>
        </p:nvGrpSpPr>
        <p:grpSpPr>
          <a:xfrm>
            <a:off x="6562248" y="9600533"/>
            <a:ext cx="134620" cy="102235"/>
            <a:chOff x="6562248" y="9600533"/>
            <a:chExt cx="134620" cy="102235"/>
          </a:xfrm>
        </p:grpSpPr>
        <p:sp>
          <p:nvSpPr>
            <p:cNvPr id="21" name="object 21"/>
            <p:cNvSpPr/>
            <p:nvPr/>
          </p:nvSpPr>
          <p:spPr>
            <a:xfrm>
              <a:off x="6562248" y="9600533"/>
              <a:ext cx="36830" cy="100965"/>
            </a:xfrm>
            <a:custGeom>
              <a:avLst/>
              <a:gdLst/>
              <a:ahLst/>
              <a:cxnLst/>
              <a:rect l="l" t="t" r="r" b="b"/>
              <a:pathLst>
                <a:path w="36829" h="100965">
                  <a:moveTo>
                    <a:pt x="36575" y="100679"/>
                  </a:moveTo>
                  <a:lnTo>
                    <a:pt x="24383" y="100679"/>
                  </a:lnTo>
                  <a:lnTo>
                    <a:pt x="24383" y="21336"/>
                  </a:lnTo>
                  <a:lnTo>
                    <a:pt x="18287" y="27432"/>
                  </a:lnTo>
                  <a:lnTo>
                    <a:pt x="12191" y="30480"/>
                  </a:lnTo>
                  <a:lnTo>
                    <a:pt x="7619" y="33528"/>
                  </a:lnTo>
                  <a:lnTo>
                    <a:pt x="3047" y="35052"/>
                  </a:lnTo>
                  <a:lnTo>
                    <a:pt x="0" y="36576"/>
                  </a:lnTo>
                  <a:lnTo>
                    <a:pt x="0" y="24384"/>
                  </a:lnTo>
                  <a:lnTo>
                    <a:pt x="12191" y="18288"/>
                  </a:lnTo>
                  <a:lnTo>
                    <a:pt x="18287" y="13716"/>
                  </a:lnTo>
                  <a:lnTo>
                    <a:pt x="22859" y="9144"/>
                  </a:lnTo>
                  <a:lnTo>
                    <a:pt x="28955" y="0"/>
                  </a:lnTo>
                  <a:lnTo>
                    <a:pt x="36575" y="0"/>
                  </a:lnTo>
                  <a:lnTo>
                    <a:pt x="36575"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8" cstate="print"/>
            <a:stretch>
              <a:fillRect/>
            </a:stretch>
          </p:blipFill>
          <p:spPr>
            <a:xfrm>
              <a:off x="6630923" y="9602057"/>
              <a:ext cx="65627" cy="100679"/>
            </a:xfrm>
            <a:prstGeom prst="rect">
              <a:avLst/>
            </a:prstGeom>
          </p:spPr>
        </p:pic>
      </p:grpSp>
      <p:sp>
        <p:nvSpPr>
          <p:cNvPr id="15" name="TextBox 14"/>
          <p:cNvSpPr txBox="1"/>
          <p:nvPr/>
        </p:nvSpPr>
        <p:spPr>
          <a:xfrm>
            <a:off x="875489" y="838200"/>
            <a:ext cx="2379536" cy="369332"/>
          </a:xfrm>
          <a:prstGeom prst="rect">
            <a:avLst/>
          </a:prstGeom>
          <a:noFill/>
        </p:spPr>
        <p:txBody>
          <a:bodyPr wrap="square" rtlCol="0">
            <a:spAutoFit/>
          </a:bodyPr>
          <a:lstStyle/>
          <a:p>
            <a:r>
              <a:rPr lang="en-IN" b="1" dirty="0" smtClean="0">
                <a:solidFill>
                  <a:srgbClr val="0070C0"/>
                </a:solidFill>
              </a:rPr>
              <a:t>6  Conclusion</a:t>
            </a:r>
            <a:endParaRPr lang="en-IN" b="1" dirty="0">
              <a:solidFill>
                <a:srgbClr val="0070C0"/>
              </a:solidFill>
            </a:endParaRPr>
          </a:p>
        </p:txBody>
      </p:sp>
      <p:sp>
        <p:nvSpPr>
          <p:cNvPr id="16" name="Rectangle 15"/>
          <p:cNvSpPr/>
          <p:nvPr/>
        </p:nvSpPr>
        <p:spPr>
          <a:xfrm>
            <a:off x="1086700" y="231647"/>
            <a:ext cx="1526482" cy="3276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914541" y="293200"/>
            <a:ext cx="2362200" cy="461665"/>
          </a:xfrm>
          <a:prstGeom prst="rect">
            <a:avLst/>
          </a:prstGeom>
          <a:noFill/>
        </p:spPr>
        <p:txBody>
          <a:bodyPr wrap="square" rtlCol="0">
            <a:spAutoFit/>
          </a:bodyPr>
          <a:lstStyle/>
          <a:p>
            <a:r>
              <a:rPr lang="en-IN" sz="1200" dirty="0"/>
              <a:t>High Level Design (HLD)</a:t>
            </a:r>
          </a:p>
          <a:p>
            <a:endParaRPr lang="en-IN"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50864" y="231647"/>
            <a:ext cx="1234439" cy="327660"/>
          </a:xfrm>
          <a:prstGeom prst="rect">
            <a:avLst/>
          </a:prstGeom>
        </p:spPr>
      </p:pic>
      <p:sp>
        <p:nvSpPr>
          <p:cNvPr id="3" name="object 3"/>
          <p:cNvSpPr/>
          <p:nvPr/>
        </p:nvSpPr>
        <p:spPr>
          <a:xfrm>
            <a:off x="7620" y="332232"/>
            <a:ext cx="772795" cy="180340"/>
          </a:xfrm>
          <a:custGeom>
            <a:avLst/>
            <a:gdLst/>
            <a:ahLst/>
            <a:cxnLst/>
            <a:rect l="l" t="t" r="r" b="b"/>
            <a:pathLst>
              <a:path w="772795" h="180340">
                <a:moveTo>
                  <a:pt x="772668" y="179831"/>
                </a:moveTo>
                <a:lnTo>
                  <a:pt x="0" y="179831"/>
                </a:lnTo>
                <a:lnTo>
                  <a:pt x="0" y="0"/>
                </a:lnTo>
                <a:lnTo>
                  <a:pt x="772668" y="0"/>
                </a:lnTo>
                <a:lnTo>
                  <a:pt x="772668" y="179831"/>
                </a:lnTo>
                <a:close/>
              </a:path>
            </a:pathLst>
          </a:custGeom>
          <a:solidFill>
            <a:srgbClr val="A8D18E"/>
          </a:solidFill>
        </p:spPr>
        <p:txBody>
          <a:bodyPr wrap="square" lIns="0" tIns="0" rIns="0" bIns="0" rtlCol="0"/>
          <a:lstStyle/>
          <a:p>
            <a:endParaRPr/>
          </a:p>
        </p:txBody>
      </p:sp>
      <p:sp>
        <p:nvSpPr>
          <p:cNvPr id="4" name="object 4"/>
          <p:cNvSpPr/>
          <p:nvPr/>
        </p:nvSpPr>
        <p:spPr>
          <a:xfrm>
            <a:off x="887348" y="332232"/>
            <a:ext cx="78105" cy="180340"/>
          </a:xfrm>
          <a:custGeom>
            <a:avLst/>
            <a:gdLst/>
            <a:ahLst/>
            <a:cxnLst/>
            <a:rect l="l" t="t" r="r" b="b"/>
            <a:pathLst>
              <a:path w="78105" h="180340">
                <a:moveTo>
                  <a:pt x="77723" y="179831"/>
                </a:moveTo>
                <a:lnTo>
                  <a:pt x="0" y="179831"/>
                </a:lnTo>
                <a:lnTo>
                  <a:pt x="0" y="0"/>
                </a:lnTo>
                <a:lnTo>
                  <a:pt x="77723" y="0"/>
                </a:lnTo>
                <a:lnTo>
                  <a:pt x="77723" y="179831"/>
                </a:lnTo>
                <a:close/>
              </a:path>
            </a:pathLst>
          </a:custGeom>
          <a:solidFill>
            <a:srgbClr val="A8D18E"/>
          </a:solidFill>
        </p:spPr>
        <p:txBody>
          <a:bodyPr wrap="square" lIns="0" tIns="0" rIns="0" bIns="0" rtlCol="0"/>
          <a:lstStyle/>
          <a:p>
            <a:endParaRPr/>
          </a:p>
        </p:txBody>
      </p:sp>
      <p:sp>
        <p:nvSpPr>
          <p:cNvPr id="5" name="object 5"/>
          <p:cNvSpPr/>
          <p:nvPr/>
        </p:nvSpPr>
        <p:spPr>
          <a:xfrm>
            <a:off x="1086707" y="383349"/>
            <a:ext cx="12700" cy="40640"/>
          </a:xfrm>
          <a:custGeom>
            <a:avLst/>
            <a:gdLst/>
            <a:ahLst/>
            <a:cxnLst/>
            <a:rect l="l" t="t" r="r" b="b"/>
            <a:pathLst>
              <a:path w="12700" h="40640">
                <a:moveTo>
                  <a:pt x="0" y="0"/>
                </a:moveTo>
                <a:lnTo>
                  <a:pt x="12287" y="0"/>
                </a:lnTo>
                <a:lnTo>
                  <a:pt x="12287" y="40639"/>
                </a:lnTo>
                <a:lnTo>
                  <a:pt x="0" y="40639"/>
                </a:lnTo>
                <a:lnTo>
                  <a:pt x="0" y="0"/>
                </a:lnTo>
                <a:close/>
              </a:path>
            </a:pathLst>
          </a:custGeom>
          <a:solidFill>
            <a:srgbClr val="000000"/>
          </a:solidFill>
        </p:spPr>
        <p:txBody>
          <a:bodyPr wrap="square" lIns="0" tIns="0" rIns="0" bIns="0" rtlCol="0"/>
          <a:lstStyle/>
          <a:p>
            <a:endParaRPr/>
          </a:p>
        </p:txBody>
      </p:sp>
      <p:grpSp>
        <p:nvGrpSpPr>
          <p:cNvPr id="6" name="object 6"/>
          <p:cNvGrpSpPr/>
          <p:nvPr/>
        </p:nvGrpSpPr>
        <p:grpSpPr>
          <a:xfrm>
            <a:off x="1086707" y="383000"/>
            <a:ext cx="266065" cy="130175"/>
            <a:chOff x="1086707" y="383000"/>
            <a:chExt cx="266065" cy="130175"/>
          </a:xfrm>
        </p:grpSpPr>
        <p:sp>
          <p:nvSpPr>
            <p:cNvPr id="7" name="object 7"/>
            <p:cNvSpPr/>
            <p:nvPr/>
          </p:nvSpPr>
          <p:spPr>
            <a:xfrm>
              <a:off x="1086700" y="383349"/>
              <a:ext cx="78105" cy="100330"/>
            </a:xfrm>
            <a:custGeom>
              <a:avLst/>
              <a:gdLst/>
              <a:ahLst/>
              <a:cxnLst/>
              <a:rect l="l" t="t" r="r" b="b"/>
              <a:pathLst>
                <a:path w="78105" h="100329">
                  <a:moveTo>
                    <a:pt x="77914" y="0"/>
                  </a:moveTo>
                  <a:lnTo>
                    <a:pt x="65722" y="0"/>
                  </a:lnTo>
                  <a:lnTo>
                    <a:pt x="65722" y="40640"/>
                  </a:lnTo>
                  <a:lnTo>
                    <a:pt x="0" y="40640"/>
                  </a:lnTo>
                  <a:lnTo>
                    <a:pt x="0" y="53340"/>
                  </a:lnTo>
                  <a:lnTo>
                    <a:pt x="0" y="100330"/>
                  </a:lnTo>
                  <a:lnTo>
                    <a:pt x="12280" y="100330"/>
                  </a:lnTo>
                  <a:lnTo>
                    <a:pt x="12280" y="53340"/>
                  </a:lnTo>
                  <a:lnTo>
                    <a:pt x="65722" y="53340"/>
                  </a:lnTo>
                  <a:lnTo>
                    <a:pt x="65722" y="100330"/>
                  </a:lnTo>
                  <a:lnTo>
                    <a:pt x="77914" y="100330"/>
                  </a:lnTo>
                  <a:lnTo>
                    <a:pt x="77914" y="53340"/>
                  </a:lnTo>
                  <a:lnTo>
                    <a:pt x="77914" y="40640"/>
                  </a:lnTo>
                  <a:lnTo>
                    <a:pt x="77914"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1184433" y="383000"/>
              <a:ext cx="167925" cy="129635"/>
            </a:xfrm>
            <a:prstGeom prst="rect">
              <a:avLst/>
            </a:prstGeom>
          </p:spPr>
        </p:pic>
      </p:grpSp>
      <p:pic>
        <p:nvPicPr>
          <p:cNvPr id="9" name="object 9"/>
          <p:cNvPicPr/>
          <p:nvPr/>
        </p:nvPicPr>
        <p:blipFill>
          <a:blip r:embed="rId4" cstate="print"/>
          <a:stretch>
            <a:fillRect/>
          </a:stretch>
        </p:blipFill>
        <p:spPr>
          <a:xfrm>
            <a:off x="1411890" y="382524"/>
            <a:ext cx="316325" cy="102679"/>
          </a:xfrm>
          <a:prstGeom prst="rect">
            <a:avLst/>
          </a:prstGeom>
        </p:spPr>
      </p:pic>
      <p:pic>
        <p:nvPicPr>
          <p:cNvPr id="10" name="object 10"/>
          <p:cNvPicPr/>
          <p:nvPr/>
        </p:nvPicPr>
        <p:blipFill>
          <a:blip r:embed="rId5" cstate="print"/>
          <a:stretch>
            <a:fillRect/>
          </a:stretch>
        </p:blipFill>
        <p:spPr>
          <a:xfrm>
            <a:off x="1784318" y="383000"/>
            <a:ext cx="415194" cy="129635"/>
          </a:xfrm>
          <a:prstGeom prst="rect">
            <a:avLst/>
          </a:prstGeom>
        </p:spPr>
      </p:pic>
      <p:grpSp>
        <p:nvGrpSpPr>
          <p:cNvPr id="11" name="object 11"/>
          <p:cNvGrpSpPr/>
          <p:nvPr/>
        </p:nvGrpSpPr>
        <p:grpSpPr>
          <a:xfrm>
            <a:off x="2255996" y="381476"/>
            <a:ext cx="357505" cy="131445"/>
            <a:chOff x="2255996" y="381476"/>
            <a:chExt cx="357505" cy="131445"/>
          </a:xfrm>
        </p:grpSpPr>
        <p:pic>
          <p:nvPicPr>
            <p:cNvPr id="12" name="object 12"/>
            <p:cNvPicPr/>
            <p:nvPr/>
          </p:nvPicPr>
          <p:blipFill>
            <a:blip r:embed="rId6" cstate="print"/>
            <a:stretch>
              <a:fillRect/>
            </a:stretch>
          </p:blipFill>
          <p:spPr>
            <a:xfrm>
              <a:off x="2255996" y="381476"/>
              <a:ext cx="126682" cy="131159"/>
            </a:xfrm>
            <a:prstGeom prst="rect">
              <a:avLst/>
            </a:prstGeom>
          </p:spPr>
        </p:pic>
        <p:pic>
          <p:nvPicPr>
            <p:cNvPr id="13" name="object 13"/>
            <p:cNvPicPr/>
            <p:nvPr/>
          </p:nvPicPr>
          <p:blipFill>
            <a:blip r:embed="rId7" cstate="print"/>
            <a:stretch>
              <a:fillRect/>
            </a:stretch>
          </p:blipFill>
          <p:spPr>
            <a:xfrm>
              <a:off x="2404109" y="381476"/>
              <a:ext cx="209073" cy="131159"/>
            </a:xfrm>
            <a:prstGeom prst="rect">
              <a:avLst/>
            </a:prstGeom>
          </p:spPr>
        </p:pic>
      </p:grpSp>
      <p:sp>
        <p:nvSpPr>
          <p:cNvPr id="14" name="object 14"/>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grpSp>
        <p:nvGrpSpPr>
          <p:cNvPr id="20" name="object 20"/>
          <p:cNvGrpSpPr/>
          <p:nvPr/>
        </p:nvGrpSpPr>
        <p:grpSpPr>
          <a:xfrm>
            <a:off x="6562152" y="9600533"/>
            <a:ext cx="134620" cy="102235"/>
            <a:chOff x="6562152" y="9600533"/>
            <a:chExt cx="134620" cy="102235"/>
          </a:xfrm>
        </p:grpSpPr>
        <p:sp>
          <p:nvSpPr>
            <p:cNvPr id="21" name="object 21"/>
            <p:cNvSpPr/>
            <p:nvPr/>
          </p:nvSpPr>
          <p:spPr>
            <a:xfrm>
              <a:off x="6562152" y="9600533"/>
              <a:ext cx="36830" cy="100965"/>
            </a:xfrm>
            <a:custGeom>
              <a:avLst/>
              <a:gdLst/>
              <a:ahLst/>
              <a:cxnLst/>
              <a:rect l="l" t="t" r="r" b="b"/>
              <a:pathLst>
                <a:path w="36829" h="100965">
                  <a:moveTo>
                    <a:pt x="36671" y="100679"/>
                  </a:moveTo>
                  <a:lnTo>
                    <a:pt x="24384" y="100679"/>
                  </a:lnTo>
                  <a:lnTo>
                    <a:pt x="24384" y="21336"/>
                  </a:lnTo>
                  <a:lnTo>
                    <a:pt x="18288" y="27432"/>
                  </a:lnTo>
                  <a:lnTo>
                    <a:pt x="12192" y="30480"/>
                  </a:lnTo>
                  <a:lnTo>
                    <a:pt x="7620" y="33528"/>
                  </a:lnTo>
                  <a:lnTo>
                    <a:pt x="3048" y="35052"/>
                  </a:lnTo>
                  <a:lnTo>
                    <a:pt x="0" y="36576"/>
                  </a:lnTo>
                  <a:lnTo>
                    <a:pt x="0" y="24384"/>
                  </a:lnTo>
                  <a:lnTo>
                    <a:pt x="12192" y="18288"/>
                  </a:lnTo>
                  <a:lnTo>
                    <a:pt x="18288" y="13716"/>
                  </a:lnTo>
                  <a:lnTo>
                    <a:pt x="22860" y="9144"/>
                  </a:lnTo>
                  <a:lnTo>
                    <a:pt x="29051" y="0"/>
                  </a:lnTo>
                  <a:lnTo>
                    <a:pt x="36671" y="0"/>
                  </a:lnTo>
                  <a:lnTo>
                    <a:pt x="36671" y="100679"/>
                  </a:lnTo>
                  <a:close/>
                </a:path>
              </a:pathLst>
            </a:custGeom>
            <a:solidFill>
              <a:srgbClr val="FFFFFF"/>
            </a:solidFill>
          </p:spPr>
          <p:txBody>
            <a:bodyPr wrap="square" lIns="0" tIns="0" rIns="0" bIns="0" rtlCol="0"/>
            <a:lstStyle/>
            <a:p>
              <a:endParaRPr/>
            </a:p>
          </p:txBody>
        </p:sp>
        <p:pic>
          <p:nvPicPr>
            <p:cNvPr id="22" name="object 22"/>
            <p:cNvPicPr/>
            <p:nvPr/>
          </p:nvPicPr>
          <p:blipFill>
            <a:blip r:embed="rId8" cstate="print"/>
            <a:stretch>
              <a:fillRect/>
            </a:stretch>
          </p:blipFill>
          <p:spPr>
            <a:xfrm>
              <a:off x="6629489" y="9600533"/>
              <a:ext cx="67061" cy="102203"/>
            </a:xfrm>
            <a:prstGeom prst="rect">
              <a:avLst/>
            </a:prstGeom>
          </p:spPr>
        </p:pic>
      </p:grpSp>
      <p:sp>
        <p:nvSpPr>
          <p:cNvPr id="15" name="TextBox 14"/>
          <p:cNvSpPr txBox="1"/>
          <p:nvPr/>
        </p:nvSpPr>
        <p:spPr>
          <a:xfrm>
            <a:off x="926877" y="762000"/>
            <a:ext cx="1639918" cy="369332"/>
          </a:xfrm>
          <a:prstGeom prst="rect">
            <a:avLst/>
          </a:prstGeom>
          <a:noFill/>
        </p:spPr>
        <p:txBody>
          <a:bodyPr wrap="square" rtlCol="0">
            <a:spAutoFit/>
          </a:bodyPr>
          <a:lstStyle/>
          <a:p>
            <a:r>
              <a:rPr lang="en-IN" b="1" dirty="0" smtClean="0">
                <a:solidFill>
                  <a:srgbClr val="0070C0"/>
                </a:solidFill>
              </a:rPr>
              <a:t>7  References</a:t>
            </a:r>
            <a:endParaRPr lang="en-IN" b="1" dirty="0">
              <a:solidFill>
                <a:srgbClr val="0070C0"/>
              </a:solidFill>
            </a:endParaRPr>
          </a:p>
        </p:txBody>
      </p:sp>
      <p:sp>
        <p:nvSpPr>
          <p:cNvPr id="16" name="Rectangle 15"/>
          <p:cNvSpPr/>
          <p:nvPr/>
        </p:nvSpPr>
        <p:spPr>
          <a:xfrm>
            <a:off x="1086700" y="332232"/>
            <a:ext cx="1526482" cy="1804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928447" y="328474"/>
            <a:ext cx="2236805" cy="461665"/>
          </a:xfrm>
          <a:prstGeom prst="rect">
            <a:avLst/>
          </a:prstGeom>
          <a:noFill/>
        </p:spPr>
        <p:txBody>
          <a:bodyPr wrap="square" rtlCol="0">
            <a:spAutoFit/>
          </a:bodyPr>
          <a:lstStyle/>
          <a:p>
            <a:r>
              <a:rPr lang="en-IN" sz="1200" dirty="0"/>
              <a:t>High Level Design (HLD)</a:t>
            </a:r>
          </a:p>
          <a:p>
            <a:endParaRPr lang="en-IN"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82060" y="9600532"/>
            <a:ext cx="65627" cy="100679"/>
          </a:xfrm>
          <a:prstGeom prst="rect">
            <a:avLst/>
          </a:prstGeom>
        </p:spPr>
      </p:pic>
      <p:sp>
        <p:nvSpPr>
          <p:cNvPr id="9" name="TextBox 8"/>
          <p:cNvSpPr txBox="1"/>
          <p:nvPr/>
        </p:nvSpPr>
        <p:spPr>
          <a:xfrm>
            <a:off x="964215" y="669869"/>
            <a:ext cx="3543254" cy="369332"/>
          </a:xfrm>
          <a:prstGeom prst="rect">
            <a:avLst/>
          </a:prstGeom>
          <a:noFill/>
        </p:spPr>
        <p:txBody>
          <a:bodyPr wrap="square" rtlCol="0">
            <a:spAutoFit/>
          </a:bodyPr>
          <a:lstStyle/>
          <a:p>
            <a:r>
              <a:rPr lang="en-IN" b="1" dirty="0" smtClean="0">
                <a:solidFill>
                  <a:srgbClr val="0070C0"/>
                </a:solidFill>
              </a:rPr>
              <a:t>Document Version Control</a:t>
            </a:r>
            <a:endParaRPr lang="en-IN" b="1" dirty="0">
              <a:solidFill>
                <a:srgbClr val="0070C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998866194"/>
              </p:ext>
            </p:extLst>
          </p:nvPr>
        </p:nvGraphicFramePr>
        <p:xfrm>
          <a:off x="1066800" y="1219200"/>
          <a:ext cx="6096000" cy="2971800"/>
        </p:xfrm>
        <a:graphic>
          <a:graphicData uri="http://schemas.openxmlformats.org/drawingml/2006/table">
            <a:tbl>
              <a:tblPr firstRow="1" bandRow="1">
                <a:tableStyleId>{5C22544A-7EE6-4342-B048-85BDC9FD1C3A}</a:tableStyleId>
              </a:tblPr>
              <a:tblGrid>
                <a:gridCol w="1524000"/>
                <a:gridCol w="1524000"/>
                <a:gridCol w="1524000"/>
                <a:gridCol w="1524000"/>
              </a:tblGrid>
              <a:tr h="660400">
                <a:tc>
                  <a:txBody>
                    <a:bodyPr/>
                    <a:lstStyle/>
                    <a:p>
                      <a:r>
                        <a:rPr lang="en-IN" baseline="0" dirty="0" smtClean="0"/>
                        <a:t> </a:t>
                      </a:r>
                      <a:r>
                        <a:rPr lang="en-IN" dirty="0" smtClean="0">
                          <a:solidFill>
                            <a:schemeClr val="tx1"/>
                          </a:solidFill>
                        </a:rPr>
                        <a:t>Date Issued </a:t>
                      </a:r>
                      <a:endParaRPr lang="en-IN" dirty="0">
                        <a:solidFill>
                          <a:schemeClr val="tx1"/>
                        </a:solidFill>
                      </a:endParaRPr>
                    </a:p>
                  </a:txBody>
                  <a:tcPr/>
                </a:tc>
                <a:tc>
                  <a:txBody>
                    <a:bodyPr/>
                    <a:lstStyle/>
                    <a:p>
                      <a:r>
                        <a:rPr lang="en-IN" dirty="0" smtClean="0"/>
                        <a:t>    </a:t>
                      </a:r>
                      <a:r>
                        <a:rPr lang="en-IN" dirty="0" smtClean="0">
                          <a:solidFill>
                            <a:schemeClr val="tx1"/>
                          </a:solidFill>
                        </a:rPr>
                        <a:t>Version</a:t>
                      </a:r>
                      <a:endParaRPr lang="en-IN" dirty="0">
                        <a:solidFill>
                          <a:schemeClr val="tx1"/>
                        </a:solidFill>
                      </a:endParaRPr>
                    </a:p>
                  </a:txBody>
                  <a:tcPr/>
                </a:tc>
                <a:tc>
                  <a:txBody>
                    <a:bodyPr/>
                    <a:lstStyle/>
                    <a:p>
                      <a:r>
                        <a:rPr lang="en-IN" dirty="0" smtClean="0"/>
                        <a:t>  </a:t>
                      </a:r>
                      <a:r>
                        <a:rPr lang="en-IN" dirty="0" smtClean="0">
                          <a:solidFill>
                            <a:schemeClr val="tx1"/>
                          </a:solidFill>
                        </a:rPr>
                        <a:t>Description</a:t>
                      </a:r>
                      <a:endParaRPr lang="en-IN" dirty="0">
                        <a:solidFill>
                          <a:schemeClr val="tx1"/>
                        </a:solidFill>
                      </a:endParaRPr>
                    </a:p>
                  </a:txBody>
                  <a:tcPr/>
                </a:tc>
                <a:tc>
                  <a:txBody>
                    <a:bodyPr/>
                    <a:lstStyle/>
                    <a:p>
                      <a:r>
                        <a:rPr lang="en-IN" dirty="0" smtClean="0"/>
                        <a:t>   </a:t>
                      </a:r>
                      <a:r>
                        <a:rPr lang="en-IN" dirty="0" smtClean="0">
                          <a:solidFill>
                            <a:schemeClr val="tx1"/>
                          </a:solidFill>
                        </a:rPr>
                        <a:t>Author</a:t>
                      </a:r>
                      <a:endParaRPr lang="en-IN" dirty="0">
                        <a:solidFill>
                          <a:schemeClr val="tx1"/>
                        </a:solidFill>
                      </a:endParaRPr>
                    </a:p>
                  </a:txBody>
                  <a:tcPr/>
                </a:tc>
              </a:tr>
              <a:tr h="482600">
                <a:tc>
                  <a:txBody>
                    <a:bodyPr/>
                    <a:lstStyle/>
                    <a:p>
                      <a:endParaRPr lang="en-IN" dirty="0"/>
                    </a:p>
                  </a:txBody>
                  <a:tcPr/>
                </a:tc>
                <a:tc>
                  <a:txBody>
                    <a:bodyPr/>
                    <a:lstStyle/>
                    <a:p>
                      <a:r>
                        <a:rPr lang="en-IN" sz="1400" dirty="0" smtClean="0"/>
                        <a:t>1</a:t>
                      </a:r>
                      <a:endParaRPr lang="en-IN" dirty="0"/>
                    </a:p>
                  </a:txBody>
                  <a:tcPr/>
                </a:tc>
                <a:tc>
                  <a:txBody>
                    <a:bodyPr/>
                    <a:lstStyle/>
                    <a:p>
                      <a:pPr algn="ctr"/>
                      <a:r>
                        <a:rPr lang="en-IN" sz="1400" dirty="0" smtClean="0"/>
                        <a:t>Initial HLD-V1.0</a:t>
                      </a:r>
                      <a:endParaRPr lang="en-IN" sz="1400" dirty="0"/>
                    </a:p>
                  </a:txBody>
                  <a:tcPr/>
                </a:tc>
                <a:tc>
                  <a:txBody>
                    <a:bodyPr/>
                    <a:lstStyle/>
                    <a:p>
                      <a:r>
                        <a:rPr lang="en-IN" sz="1400" dirty="0" smtClean="0"/>
                        <a:t>Upendra Kumar</a:t>
                      </a:r>
                      <a:endParaRPr lang="en-IN" sz="1400" dirty="0"/>
                    </a:p>
                  </a:txBody>
                  <a:tcPr/>
                </a:tc>
              </a:tr>
              <a:tr h="45720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r h="457200">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r>
              <a:tr h="53340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r>
              <a:tr h="381000">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2" name="Rectangle 11"/>
          <p:cNvSpPr/>
          <p:nvPr/>
        </p:nvSpPr>
        <p:spPr>
          <a:xfrm>
            <a:off x="1066800" y="381476"/>
            <a:ext cx="1669042" cy="131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986921" y="295362"/>
            <a:ext cx="1828800" cy="276999"/>
          </a:xfrm>
          <a:prstGeom prst="rect">
            <a:avLst/>
          </a:prstGeom>
          <a:noFill/>
        </p:spPr>
        <p:txBody>
          <a:bodyPr wrap="square" rtlCol="0">
            <a:spAutoFit/>
          </a:bodyPr>
          <a:lstStyle/>
          <a:p>
            <a:r>
              <a:rPr lang="en-IN" sz="1200" dirty="0" smtClean="0"/>
              <a:t>High Level Design (HLD)</a:t>
            </a:r>
            <a:endParaRPr lang="en-IN"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83584" y="9600533"/>
            <a:ext cx="65627" cy="102203"/>
          </a:xfrm>
          <a:prstGeom prst="rect">
            <a:avLst/>
          </a:prstGeom>
        </p:spPr>
      </p:pic>
      <p:sp>
        <p:nvSpPr>
          <p:cNvPr id="9" name="TextBox 8"/>
          <p:cNvSpPr txBox="1"/>
          <p:nvPr/>
        </p:nvSpPr>
        <p:spPr>
          <a:xfrm>
            <a:off x="1018925" y="838200"/>
            <a:ext cx="1134855" cy="369332"/>
          </a:xfrm>
          <a:prstGeom prst="rect">
            <a:avLst/>
          </a:prstGeom>
          <a:noFill/>
        </p:spPr>
        <p:txBody>
          <a:bodyPr wrap="square" rtlCol="0">
            <a:spAutoFit/>
          </a:bodyPr>
          <a:lstStyle/>
          <a:p>
            <a:r>
              <a:rPr lang="en-IN" b="1" dirty="0" smtClean="0">
                <a:solidFill>
                  <a:srgbClr val="0070C0"/>
                </a:solidFill>
              </a:rPr>
              <a:t>Contents</a:t>
            </a:r>
            <a:endParaRPr lang="en-IN" b="1" dirty="0">
              <a:solidFill>
                <a:srgbClr val="0070C0"/>
              </a:solidFill>
            </a:endParaRPr>
          </a:p>
        </p:txBody>
      </p:sp>
      <p:sp>
        <p:nvSpPr>
          <p:cNvPr id="237" name="Rectangle 236"/>
          <p:cNvSpPr/>
          <p:nvPr/>
        </p:nvSpPr>
        <p:spPr>
          <a:xfrm>
            <a:off x="1066800" y="304800"/>
            <a:ext cx="1546382" cy="207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TextBox 237"/>
          <p:cNvSpPr txBox="1"/>
          <p:nvPr/>
        </p:nvSpPr>
        <p:spPr>
          <a:xfrm>
            <a:off x="1003208" y="295361"/>
            <a:ext cx="2854168" cy="276999"/>
          </a:xfrm>
          <a:prstGeom prst="rect">
            <a:avLst/>
          </a:prstGeom>
          <a:noFill/>
        </p:spPr>
        <p:txBody>
          <a:bodyPr wrap="square" rtlCol="0">
            <a:spAutoFit/>
          </a:bodyPr>
          <a:lstStyle/>
          <a:p>
            <a:r>
              <a:rPr lang="en-IN" sz="1200" dirty="0" smtClean="0"/>
              <a:t>High Level Design (HLD)</a:t>
            </a:r>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79012" y="9600438"/>
            <a:ext cx="70294" cy="100774"/>
          </a:xfrm>
          <a:prstGeom prst="rect">
            <a:avLst/>
          </a:prstGeom>
        </p:spPr>
      </p:pic>
      <p:sp>
        <p:nvSpPr>
          <p:cNvPr id="22" name="object 22"/>
          <p:cNvSpPr/>
          <p:nvPr/>
        </p:nvSpPr>
        <p:spPr>
          <a:xfrm>
            <a:off x="2506980" y="2240280"/>
            <a:ext cx="15240" cy="15240"/>
          </a:xfrm>
          <a:custGeom>
            <a:avLst/>
            <a:gdLst/>
            <a:ahLst/>
            <a:cxnLst/>
            <a:rect l="l" t="t" r="r" b="b"/>
            <a:pathLst>
              <a:path w="15239" h="15239">
                <a:moveTo>
                  <a:pt x="15239" y="15240"/>
                </a:moveTo>
                <a:lnTo>
                  <a:pt x="0" y="15240"/>
                </a:lnTo>
                <a:lnTo>
                  <a:pt x="0" y="0"/>
                </a:lnTo>
                <a:lnTo>
                  <a:pt x="15239" y="0"/>
                </a:lnTo>
                <a:lnTo>
                  <a:pt x="15239" y="15240"/>
                </a:lnTo>
                <a:close/>
              </a:path>
            </a:pathLst>
          </a:custGeom>
          <a:solidFill>
            <a:srgbClr val="000000"/>
          </a:solidFill>
        </p:spPr>
        <p:txBody>
          <a:bodyPr wrap="square" lIns="0" tIns="0" rIns="0" bIns="0" rtlCol="0"/>
          <a:lstStyle/>
          <a:p>
            <a:endParaRPr/>
          </a:p>
        </p:txBody>
      </p:sp>
      <p:sp>
        <p:nvSpPr>
          <p:cNvPr id="24" name="TextBox 23"/>
          <p:cNvSpPr txBox="1"/>
          <p:nvPr/>
        </p:nvSpPr>
        <p:spPr>
          <a:xfrm>
            <a:off x="342123" y="2133600"/>
            <a:ext cx="7087185" cy="4339650"/>
          </a:xfrm>
          <a:prstGeom prst="rect">
            <a:avLst/>
          </a:prstGeom>
          <a:noFill/>
        </p:spPr>
        <p:txBody>
          <a:bodyPr wrap="square" rtlCol="0">
            <a:spAutoFit/>
          </a:bodyPr>
          <a:lstStyle/>
          <a:p>
            <a:r>
              <a:rPr lang="en-IN" sz="1200" dirty="0"/>
              <a:t>At least a person out of ten is suffered from thyroid </a:t>
            </a:r>
            <a:r>
              <a:rPr lang="en-IN" sz="1200" dirty="0" smtClean="0"/>
              <a:t>disease in </a:t>
            </a:r>
            <a:r>
              <a:rPr lang="en-IN" sz="1200" dirty="0"/>
              <a:t>India. The disorder of thyroid disease primarily </a:t>
            </a:r>
            <a:r>
              <a:rPr lang="en-IN" sz="1200" dirty="0" smtClean="0"/>
              <a:t>happens in </a:t>
            </a:r>
            <a:r>
              <a:rPr lang="en-IN" sz="1200" dirty="0"/>
              <a:t>the women having the age of 17–54. The extreme </a:t>
            </a:r>
            <a:r>
              <a:rPr lang="en-IN" sz="1200" dirty="0" smtClean="0"/>
              <a:t>stage of </a:t>
            </a:r>
            <a:r>
              <a:rPr lang="en-IN" sz="1200" dirty="0"/>
              <a:t>thyroid results in </a:t>
            </a:r>
            <a:r>
              <a:rPr lang="en-IN" sz="1200" dirty="0" smtClean="0"/>
              <a:t>cardiovascular complications</a:t>
            </a:r>
            <a:r>
              <a:rPr lang="en-IN" sz="1200" dirty="0"/>
              <a:t>, </a:t>
            </a:r>
            <a:r>
              <a:rPr lang="en-IN" sz="1200" dirty="0" smtClean="0"/>
              <a:t>increase in </a:t>
            </a:r>
            <a:r>
              <a:rPr lang="en-IN" sz="1200" dirty="0"/>
              <a:t>blood pressure, maximizes the cholesterol </a:t>
            </a:r>
            <a:r>
              <a:rPr lang="en-IN" sz="1200" dirty="0" smtClean="0"/>
              <a:t>level, depression </a:t>
            </a:r>
            <a:r>
              <a:rPr lang="en-IN" sz="1200" dirty="0"/>
              <a:t>and decreased </a:t>
            </a:r>
            <a:r>
              <a:rPr lang="en-IN" sz="1200" dirty="0" smtClean="0"/>
              <a:t>fertility.</a:t>
            </a:r>
            <a:endParaRPr lang="en-IN" sz="1200" dirty="0"/>
          </a:p>
          <a:p>
            <a:r>
              <a:rPr lang="en-IN" sz="1200" dirty="0"/>
              <a:t>The hormones, </a:t>
            </a:r>
            <a:r>
              <a:rPr lang="en-IN" sz="1200" b="1" dirty="0"/>
              <a:t>total serum thyroxin (T4) </a:t>
            </a:r>
            <a:r>
              <a:rPr lang="en-IN" sz="1200" dirty="0"/>
              <a:t>and </a:t>
            </a:r>
            <a:r>
              <a:rPr lang="en-IN" sz="1200" b="1" dirty="0" smtClean="0"/>
              <a:t>total serum </a:t>
            </a:r>
            <a:r>
              <a:rPr lang="en-IN" sz="1200" b="1" dirty="0"/>
              <a:t>triiodothyronine (T3) </a:t>
            </a:r>
            <a:r>
              <a:rPr lang="en-IN" sz="1200" dirty="0"/>
              <a:t>are the two active thyroid</a:t>
            </a:r>
          </a:p>
          <a:p>
            <a:r>
              <a:rPr lang="en-IN" sz="1200" dirty="0"/>
              <a:t>hormones produced by the thyroid gland to control </a:t>
            </a:r>
            <a:r>
              <a:rPr lang="en-IN" sz="1200" dirty="0" smtClean="0"/>
              <a:t>the metabolism </a:t>
            </a:r>
            <a:r>
              <a:rPr lang="en-IN" sz="1200" dirty="0"/>
              <a:t>of body. For the functioning of each cell </a:t>
            </a:r>
            <a:r>
              <a:rPr lang="en-IN" sz="1200" dirty="0" smtClean="0"/>
              <a:t>and each </a:t>
            </a:r>
            <a:r>
              <a:rPr lang="en-IN" sz="1200" dirty="0"/>
              <a:t>tissue and organ in a right way, in overall energy </a:t>
            </a:r>
            <a:r>
              <a:rPr lang="en-IN" sz="1200" dirty="0" smtClean="0"/>
              <a:t>yield and </a:t>
            </a:r>
            <a:r>
              <a:rPr lang="en-IN" sz="1200" dirty="0"/>
              <a:t>regulation and to generate proteins in the ordnance </a:t>
            </a:r>
            <a:r>
              <a:rPr lang="en-IN" sz="1200" dirty="0" smtClean="0"/>
              <a:t>of body </a:t>
            </a:r>
            <a:r>
              <a:rPr lang="en-IN" sz="1200" dirty="0"/>
              <a:t>temperature, these hormones are necessary </a:t>
            </a:r>
            <a:r>
              <a:rPr lang="en-IN" sz="1200" dirty="0" smtClean="0"/>
              <a:t>. </a:t>
            </a:r>
          </a:p>
          <a:p>
            <a:endParaRPr lang="en-IN" sz="1200" dirty="0"/>
          </a:p>
          <a:p>
            <a:r>
              <a:rPr lang="en-IN" sz="1200" dirty="0" smtClean="0"/>
              <a:t>The </a:t>
            </a:r>
            <a:r>
              <a:rPr lang="en-IN" sz="1200" dirty="0"/>
              <a:t>basis </a:t>
            </a:r>
            <a:r>
              <a:rPr lang="en-IN" sz="1200" dirty="0" smtClean="0"/>
              <a:t>of classification </a:t>
            </a:r>
            <a:r>
              <a:rPr lang="en-IN" sz="1200" dirty="0"/>
              <a:t>of thyroid disease is </a:t>
            </a:r>
            <a:r>
              <a:rPr lang="en-IN" sz="1200" b="1" dirty="0"/>
              <a:t>euthyroidism</a:t>
            </a:r>
            <a:r>
              <a:rPr lang="en-IN" sz="1200" dirty="0"/>
              <a:t>, </a:t>
            </a:r>
            <a:r>
              <a:rPr lang="en-IN" sz="1200" b="1" dirty="0" smtClean="0"/>
              <a:t>hyperthyroidism</a:t>
            </a:r>
            <a:r>
              <a:rPr lang="en-IN" sz="1200" dirty="0" smtClean="0"/>
              <a:t> and </a:t>
            </a:r>
            <a:r>
              <a:rPr lang="en-IN" sz="1200" b="1" dirty="0"/>
              <a:t>hypothyroidism</a:t>
            </a:r>
            <a:r>
              <a:rPr lang="en-IN" sz="1200" dirty="0"/>
              <a:t> which are denoting </a:t>
            </a:r>
            <a:r>
              <a:rPr lang="en-IN" sz="1200" dirty="0" smtClean="0"/>
              <a:t>normal, excessive </a:t>
            </a:r>
            <a:r>
              <a:rPr lang="en-IN" sz="1200" dirty="0"/>
              <a:t>or defective levels of thyroid hormones. </a:t>
            </a:r>
            <a:r>
              <a:rPr lang="en-IN" sz="1200" dirty="0" smtClean="0"/>
              <a:t>The state </a:t>
            </a:r>
            <a:r>
              <a:rPr lang="en-IN" sz="1200" dirty="0"/>
              <a:t>euthyroidism depicts the normal production of </a:t>
            </a:r>
            <a:r>
              <a:rPr lang="en-IN" sz="1200" dirty="0" smtClean="0"/>
              <a:t>thyroid hormones </a:t>
            </a:r>
            <a:r>
              <a:rPr lang="en-IN" sz="1200" dirty="0"/>
              <a:t>and normal levels at the cellular level by </a:t>
            </a:r>
            <a:r>
              <a:rPr lang="en-IN" sz="1200" dirty="0" smtClean="0"/>
              <a:t>the thyroid </a:t>
            </a:r>
            <a:r>
              <a:rPr lang="en-IN" sz="1200" dirty="0"/>
              <a:t>gland. The </a:t>
            </a:r>
            <a:r>
              <a:rPr lang="en-IN" sz="1200" dirty="0" smtClean="0"/>
              <a:t>state hyperthyroidism </a:t>
            </a:r>
            <a:r>
              <a:rPr lang="en-IN" sz="1200" dirty="0"/>
              <a:t>is </a:t>
            </a:r>
            <a:r>
              <a:rPr lang="en-IN" sz="1200" dirty="0" smtClean="0"/>
              <a:t>clinical symptom </a:t>
            </a:r>
            <a:r>
              <a:rPr lang="en-IN" sz="1200" dirty="0"/>
              <a:t>due to excessive circulation and </a:t>
            </a:r>
            <a:r>
              <a:rPr lang="en-IN" sz="1200" dirty="0" smtClean="0"/>
              <a:t>intracellular thyroid </a:t>
            </a:r>
            <a:r>
              <a:rPr lang="en-IN" sz="1200" dirty="0"/>
              <a:t>hormones. The state hypothyroidism is most of </a:t>
            </a:r>
            <a:r>
              <a:rPr lang="en-IN" sz="1200" dirty="0" smtClean="0"/>
              <a:t>due to </a:t>
            </a:r>
            <a:r>
              <a:rPr lang="en-IN" sz="1200" dirty="0"/>
              <a:t>the lack of thyroid hormone generation and poor </a:t>
            </a:r>
            <a:r>
              <a:rPr lang="en-IN" sz="1200" dirty="0" smtClean="0"/>
              <a:t>alternate therapy.</a:t>
            </a:r>
          </a:p>
          <a:p>
            <a:endParaRPr lang="en-IN" sz="1200" dirty="0"/>
          </a:p>
          <a:p>
            <a:endParaRPr lang="en-IN" sz="1200" dirty="0" smtClean="0"/>
          </a:p>
          <a:p>
            <a:r>
              <a:rPr lang="en-IN" sz="1200" dirty="0"/>
              <a:t>Cure of disease is a regular concern for the health </a:t>
            </a:r>
            <a:r>
              <a:rPr lang="en-IN" sz="1200" dirty="0" smtClean="0"/>
              <a:t>care practitioners</a:t>
            </a:r>
            <a:r>
              <a:rPr lang="en-IN" sz="1200" dirty="0"/>
              <a:t>, and the errorless diagnostic at the right </a:t>
            </a:r>
            <a:r>
              <a:rPr lang="en-IN" sz="1200" dirty="0" smtClean="0"/>
              <a:t>time for </a:t>
            </a:r>
            <a:r>
              <a:rPr lang="en-IN" sz="1200" dirty="0"/>
              <a:t>a patient is very important. Recently, by some </a:t>
            </a:r>
            <a:r>
              <a:rPr lang="en-IN" sz="1200" dirty="0" smtClean="0"/>
              <a:t>advanced diagnosis </a:t>
            </a:r>
            <a:r>
              <a:rPr lang="en-IN" sz="1200" dirty="0"/>
              <a:t>methods, the common medical report can </a:t>
            </a:r>
            <a:r>
              <a:rPr lang="en-IN" sz="1200" dirty="0" smtClean="0"/>
              <a:t>be generated </a:t>
            </a:r>
            <a:r>
              <a:rPr lang="en-IN" sz="1200" dirty="0"/>
              <a:t>with an additional report based on </a:t>
            </a:r>
            <a:r>
              <a:rPr lang="en-IN" sz="1200" dirty="0" smtClean="0"/>
              <a:t>symptoms. The </a:t>
            </a:r>
            <a:r>
              <a:rPr lang="en-IN" sz="1200" dirty="0"/>
              <a:t>different questions like ‘‘what are the causes </a:t>
            </a:r>
            <a:r>
              <a:rPr lang="en-IN" sz="1200" dirty="0" smtClean="0"/>
              <a:t>for affecting </a:t>
            </a:r>
            <a:r>
              <a:rPr lang="en-IN" sz="1200" dirty="0"/>
              <a:t>the thyroid?’’, ‘‘Which age group of people </a:t>
            </a:r>
            <a:r>
              <a:rPr lang="en-IN" sz="1200" dirty="0" smtClean="0"/>
              <a:t>are affected </a:t>
            </a:r>
            <a:r>
              <a:rPr lang="en-IN" sz="1200" dirty="0"/>
              <a:t>due to thyroid?’’, ‘‘what is the relevant </a:t>
            </a:r>
            <a:r>
              <a:rPr lang="en-IN" sz="1200" dirty="0" smtClean="0"/>
              <a:t>treatment for </a:t>
            </a:r>
            <a:r>
              <a:rPr lang="en-IN" sz="1200" dirty="0"/>
              <a:t>a disease</a:t>
            </a:r>
            <a:r>
              <a:rPr lang="en-IN" sz="1200" dirty="0" smtClean="0"/>
              <a:t>?’’. </a:t>
            </a:r>
            <a:r>
              <a:rPr lang="en-IN" sz="1200" b="1" u="sng" dirty="0" smtClean="0"/>
              <a:t>All these answers we can find on implementing machine </a:t>
            </a:r>
            <a:r>
              <a:rPr lang="en-IN" sz="1200" b="1" u="sng" dirty="0"/>
              <a:t>learning </a:t>
            </a:r>
            <a:r>
              <a:rPr lang="en-IN" sz="1200" b="1" u="sng" dirty="0" smtClean="0"/>
              <a:t>methods on Health care data</a:t>
            </a:r>
            <a:r>
              <a:rPr lang="en-IN" sz="1200" u="sng" dirty="0" smtClean="0"/>
              <a:t>. </a:t>
            </a:r>
            <a:r>
              <a:rPr lang="en-IN" sz="1200" dirty="0"/>
              <a:t>Health care data can be </a:t>
            </a:r>
            <a:r>
              <a:rPr lang="en-IN" sz="1200" dirty="0" smtClean="0"/>
              <a:t>processed and </a:t>
            </a:r>
            <a:r>
              <a:rPr lang="en-IN" sz="1200" dirty="0"/>
              <a:t>after implementing with certain </a:t>
            </a:r>
            <a:r>
              <a:rPr lang="en-IN" sz="1200" dirty="0" smtClean="0"/>
              <a:t>methodologies; it </a:t>
            </a:r>
            <a:r>
              <a:rPr lang="en-IN" sz="1200" dirty="0"/>
              <a:t>can provide information that can be used in diagnosis </a:t>
            </a:r>
            <a:r>
              <a:rPr lang="en-IN" sz="1200" dirty="0" smtClean="0"/>
              <a:t>and </a:t>
            </a:r>
            <a:r>
              <a:rPr lang="en-IN" sz="1200" dirty="0"/>
              <a:t>treatment of diseases more efficiently and accurately </a:t>
            </a:r>
            <a:r>
              <a:rPr lang="en-IN" sz="1200" dirty="0" smtClean="0"/>
              <a:t>with better </a:t>
            </a:r>
            <a:r>
              <a:rPr lang="en-IN" sz="1200" dirty="0"/>
              <a:t>decision making and minimizing the death </a:t>
            </a:r>
            <a:r>
              <a:rPr lang="en-IN" sz="1200" dirty="0" smtClean="0"/>
              <a:t>risk.</a:t>
            </a:r>
            <a:endParaRPr lang="en-IN" sz="1200" dirty="0"/>
          </a:p>
        </p:txBody>
      </p:sp>
      <p:sp>
        <p:nvSpPr>
          <p:cNvPr id="9" name="TextBox 8"/>
          <p:cNvSpPr txBox="1"/>
          <p:nvPr/>
        </p:nvSpPr>
        <p:spPr>
          <a:xfrm>
            <a:off x="452628" y="1362075"/>
            <a:ext cx="1718309" cy="369332"/>
          </a:xfrm>
          <a:prstGeom prst="rect">
            <a:avLst/>
          </a:prstGeom>
          <a:noFill/>
        </p:spPr>
        <p:txBody>
          <a:bodyPr wrap="square" rtlCol="0">
            <a:spAutoFit/>
          </a:bodyPr>
          <a:lstStyle/>
          <a:p>
            <a:r>
              <a:rPr lang="en-IN" b="1" dirty="0" smtClean="0">
                <a:solidFill>
                  <a:srgbClr val="0070C0"/>
                </a:solidFill>
              </a:rPr>
              <a:t>Abstract</a:t>
            </a:r>
            <a:endParaRPr lang="en-IN" b="1" dirty="0">
              <a:solidFill>
                <a:srgbClr val="0070C0"/>
              </a:solidFill>
            </a:endParaRPr>
          </a:p>
        </p:txBody>
      </p:sp>
      <p:sp>
        <p:nvSpPr>
          <p:cNvPr id="10" name="Rectangle 9"/>
          <p:cNvSpPr/>
          <p:nvPr/>
        </p:nvSpPr>
        <p:spPr>
          <a:xfrm>
            <a:off x="1066800" y="381476"/>
            <a:ext cx="1546382" cy="304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972453" y="295363"/>
            <a:ext cx="2396967" cy="276999"/>
          </a:xfrm>
          <a:prstGeom prst="rect">
            <a:avLst/>
          </a:prstGeom>
          <a:noFill/>
        </p:spPr>
        <p:txBody>
          <a:bodyPr wrap="square" rtlCol="0">
            <a:spAutoFit/>
          </a:bodyPr>
          <a:lstStyle/>
          <a:p>
            <a:r>
              <a:rPr lang="en-IN" sz="1200" dirty="0" smtClean="0"/>
              <a:t>High Level Design (HLD)</a:t>
            </a:r>
            <a:endParaRPr lang="en-I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83584" y="9602057"/>
            <a:ext cx="65627" cy="100679"/>
          </a:xfrm>
          <a:prstGeom prst="rect">
            <a:avLst/>
          </a:prstGeom>
        </p:spPr>
      </p:pic>
      <p:sp>
        <p:nvSpPr>
          <p:cNvPr id="9" name="TextBox 8"/>
          <p:cNvSpPr txBox="1"/>
          <p:nvPr/>
        </p:nvSpPr>
        <p:spPr>
          <a:xfrm>
            <a:off x="983360" y="954714"/>
            <a:ext cx="1963407" cy="369332"/>
          </a:xfrm>
          <a:prstGeom prst="rect">
            <a:avLst/>
          </a:prstGeom>
          <a:noFill/>
        </p:spPr>
        <p:txBody>
          <a:bodyPr wrap="square" rtlCol="0">
            <a:spAutoFit/>
          </a:bodyPr>
          <a:lstStyle/>
          <a:p>
            <a:r>
              <a:rPr lang="en-IN" b="1" dirty="0" smtClean="0">
                <a:solidFill>
                  <a:srgbClr val="0070C0"/>
                </a:solidFill>
              </a:rPr>
              <a:t>1    Introduction</a:t>
            </a:r>
            <a:endParaRPr lang="en-IN" b="1" dirty="0">
              <a:solidFill>
                <a:srgbClr val="0070C0"/>
              </a:solidFill>
            </a:endParaRPr>
          </a:p>
        </p:txBody>
      </p:sp>
      <p:sp>
        <p:nvSpPr>
          <p:cNvPr id="10" name="TextBox 9"/>
          <p:cNvSpPr txBox="1"/>
          <p:nvPr/>
        </p:nvSpPr>
        <p:spPr>
          <a:xfrm>
            <a:off x="935641" y="1457038"/>
            <a:ext cx="4661820" cy="369332"/>
          </a:xfrm>
          <a:prstGeom prst="rect">
            <a:avLst/>
          </a:prstGeom>
          <a:noFill/>
        </p:spPr>
        <p:txBody>
          <a:bodyPr wrap="square" rtlCol="0">
            <a:spAutoFit/>
          </a:bodyPr>
          <a:lstStyle/>
          <a:p>
            <a:r>
              <a:rPr lang="en-IN" b="1" dirty="0" smtClean="0">
                <a:solidFill>
                  <a:srgbClr val="0070C0"/>
                </a:solidFill>
              </a:rPr>
              <a:t>1.1   Why this High-Level Design Document?</a:t>
            </a:r>
            <a:endParaRPr lang="en-IN" b="1" dirty="0">
              <a:solidFill>
                <a:srgbClr val="0070C0"/>
              </a:solidFill>
            </a:endParaRPr>
          </a:p>
        </p:txBody>
      </p:sp>
      <p:sp>
        <p:nvSpPr>
          <p:cNvPr id="11" name="TextBox 10"/>
          <p:cNvSpPr txBox="1"/>
          <p:nvPr/>
        </p:nvSpPr>
        <p:spPr>
          <a:xfrm>
            <a:off x="1032941" y="1826370"/>
            <a:ext cx="5726189" cy="830997"/>
          </a:xfrm>
          <a:prstGeom prst="rect">
            <a:avLst/>
          </a:prstGeom>
          <a:noFill/>
        </p:spPr>
        <p:txBody>
          <a:bodyPr wrap="square" rtlCol="0">
            <a:spAutoFit/>
          </a:bodyPr>
          <a:lstStyle/>
          <a:p>
            <a:r>
              <a:rPr lang="en-IN" sz="1200" dirty="0" smtClean="0"/>
              <a:t>The purpose of this High Level Design (HLD) Document is to add the necessary details to the current project description to represent a suitable model for coding. This document is also intended to help detect contradictions prior to coding, and can be used as reference manual for how the modules interact at a high level.</a:t>
            </a:r>
            <a:endParaRPr lang="en-IN" sz="1200" dirty="0"/>
          </a:p>
        </p:txBody>
      </p:sp>
      <p:sp>
        <p:nvSpPr>
          <p:cNvPr id="12" name="TextBox 11"/>
          <p:cNvSpPr txBox="1"/>
          <p:nvPr/>
        </p:nvSpPr>
        <p:spPr>
          <a:xfrm>
            <a:off x="1035226" y="2741711"/>
            <a:ext cx="1395888" cy="307777"/>
          </a:xfrm>
          <a:prstGeom prst="rect">
            <a:avLst/>
          </a:prstGeom>
          <a:noFill/>
        </p:spPr>
        <p:txBody>
          <a:bodyPr wrap="square" rtlCol="0">
            <a:spAutoFit/>
          </a:bodyPr>
          <a:lstStyle/>
          <a:p>
            <a:r>
              <a:rPr lang="en-IN" sz="1400" b="1" dirty="0" smtClean="0">
                <a:solidFill>
                  <a:srgbClr val="0070C0"/>
                </a:solidFill>
              </a:rPr>
              <a:t>The HLD will</a:t>
            </a:r>
            <a:endParaRPr lang="en-IN" sz="1400" b="1" dirty="0">
              <a:solidFill>
                <a:srgbClr val="0070C0"/>
              </a:solidFill>
            </a:endParaRPr>
          </a:p>
        </p:txBody>
      </p:sp>
      <p:sp>
        <p:nvSpPr>
          <p:cNvPr id="13" name="TextBox 12"/>
          <p:cNvSpPr txBox="1"/>
          <p:nvPr/>
        </p:nvSpPr>
        <p:spPr>
          <a:xfrm>
            <a:off x="1369122" y="3012876"/>
            <a:ext cx="4681551" cy="1200329"/>
          </a:xfrm>
          <a:prstGeom prst="rect">
            <a:avLst/>
          </a:prstGeom>
          <a:noFill/>
        </p:spPr>
        <p:txBody>
          <a:bodyPr wrap="square" rtlCol="0">
            <a:spAutoFit/>
          </a:bodyPr>
          <a:lstStyle/>
          <a:p>
            <a:pPr marL="285750" indent="-285750">
              <a:buFont typeface="Arial" pitchFamily="34" charset="0"/>
              <a:buChar char="•"/>
            </a:pPr>
            <a:r>
              <a:rPr lang="en-IN" sz="1200" dirty="0" smtClean="0"/>
              <a:t>Present all of the design aspects and define them in detail</a:t>
            </a:r>
          </a:p>
          <a:p>
            <a:pPr marL="285750" indent="-285750">
              <a:buFont typeface="Arial" pitchFamily="34" charset="0"/>
              <a:buChar char="•"/>
            </a:pPr>
            <a:r>
              <a:rPr lang="en-IN" sz="1200" dirty="0" smtClean="0"/>
              <a:t>Describe the user interface being implemented</a:t>
            </a:r>
          </a:p>
          <a:p>
            <a:pPr marL="285750" indent="-285750">
              <a:buFont typeface="Arial" pitchFamily="34" charset="0"/>
              <a:buChar char="•"/>
            </a:pPr>
            <a:r>
              <a:rPr lang="en-IN" sz="1200" dirty="0" smtClean="0"/>
              <a:t>Describe the hardware and software interfaces</a:t>
            </a:r>
          </a:p>
          <a:p>
            <a:pPr marL="285750" indent="-285750">
              <a:buFont typeface="Arial" pitchFamily="34" charset="0"/>
              <a:buChar char="•"/>
            </a:pPr>
            <a:r>
              <a:rPr lang="en-IN" sz="1200" dirty="0" smtClean="0"/>
              <a:t>Describe the performance requirements</a:t>
            </a:r>
          </a:p>
          <a:p>
            <a:pPr marL="285750" indent="-285750">
              <a:buFont typeface="Arial" pitchFamily="34" charset="0"/>
              <a:buChar char="•"/>
            </a:pPr>
            <a:r>
              <a:rPr lang="en-IN" sz="1200" dirty="0" smtClean="0"/>
              <a:t>Include design feature and the architecture of the project</a:t>
            </a:r>
          </a:p>
          <a:p>
            <a:pPr marL="285750" indent="-285750">
              <a:buFont typeface="Arial" pitchFamily="34" charset="0"/>
              <a:buChar char="•"/>
            </a:pPr>
            <a:r>
              <a:rPr lang="en-IN" sz="1200" dirty="0" smtClean="0"/>
              <a:t>List and describe the non-functional attribute like:</a:t>
            </a:r>
          </a:p>
        </p:txBody>
      </p:sp>
      <p:sp>
        <p:nvSpPr>
          <p:cNvPr id="132" name="TextBox 131"/>
          <p:cNvSpPr txBox="1"/>
          <p:nvPr/>
        </p:nvSpPr>
        <p:spPr>
          <a:xfrm>
            <a:off x="2017885" y="4213205"/>
            <a:ext cx="2796492" cy="1569660"/>
          </a:xfrm>
          <a:prstGeom prst="rect">
            <a:avLst/>
          </a:prstGeom>
          <a:noFill/>
        </p:spPr>
        <p:txBody>
          <a:bodyPr wrap="square" rtlCol="0">
            <a:spAutoFit/>
          </a:bodyPr>
          <a:lstStyle/>
          <a:p>
            <a:pPr marL="285750" indent="-285750">
              <a:buFont typeface="Arial" pitchFamily="34" charset="0"/>
              <a:buChar char="•"/>
            </a:pPr>
            <a:r>
              <a:rPr lang="en-IN" sz="1200" dirty="0" smtClean="0"/>
              <a:t>Security</a:t>
            </a:r>
          </a:p>
          <a:p>
            <a:pPr marL="285750" indent="-285750">
              <a:buFont typeface="Arial" pitchFamily="34" charset="0"/>
              <a:buChar char="•"/>
            </a:pPr>
            <a:r>
              <a:rPr lang="en-IN" sz="1200" dirty="0" smtClean="0"/>
              <a:t>Reliability</a:t>
            </a:r>
          </a:p>
          <a:p>
            <a:pPr marL="285750" indent="-285750">
              <a:buFont typeface="Arial" pitchFamily="34" charset="0"/>
              <a:buChar char="•"/>
            </a:pPr>
            <a:r>
              <a:rPr lang="en-IN" sz="1200" dirty="0" smtClean="0"/>
              <a:t>Maintainability</a:t>
            </a:r>
          </a:p>
          <a:p>
            <a:pPr marL="285750" indent="-285750">
              <a:buFont typeface="Arial" pitchFamily="34" charset="0"/>
              <a:buChar char="•"/>
            </a:pPr>
            <a:r>
              <a:rPr lang="en-IN" sz="1200" dirty="0" smtClean="0"/>
              <a:t>Portability</a:t>
            </a:r>
          </a:p>
          <a:p>
            <a:pPr marL="285750" indent="-285750">
              <a:buFont typeface="Arial" pitchFamily="34" charset="0"/>
              <a:buChar char="•"/>
            </a:pPr>
            <a:r>
              <a:rPr lang="en-IN" sz="1200" dirty="0" smtClean="0"/>
              <a:t>Reusability</a:t>
            </a:r>
          </a:p>
          <a:p>
            <a:pPr marL="285750" indent="-285750">
              <a:buFont typeface="Arial" pitchFamily="34" charset="0"/>
              <a:buChar char="•"/>
            </a:pPr>
            <a:r>
              <a:rPr lang="en-IN" sz="1200" dirty="0" smtClean="0"/>
              <a:t>Application compatibility</a:t>
            </a:r>
          </a:p>
          <a:p>
            <a:pPr marL="285750" indent="-285750">
              <a:buFont typeface="Arial" pitchFamily="34" charset="0"/>
              <a:buChar char="•"/>
            </a:pPr>
            <a:r>
              <a:rPr lang="en-IN" sz="1200" dirty="0" smtClean="0"/>
              <a:t>Resource utilization</a:t>
            </a:r>
          </a:p>
          <a:p>
            <a:pPr marL="285750" indent="-285750">
              <a:buFont typeface="Arial" pitchFamily="34" charset="0"/>
              <a:buChar char="•"/>
            </a:pPr>
            <a:r>
              <a:rPr lang="en-IN" sz="1200" dirty="0" smtClean="0"/>
              <a:t>Serviceability</a:t>
            </a:r>
            <a:endParaRPr lang="en-IN" sz="1200" dirty="0"/>
          </a:p>
        </p:txBody>
      </p:sp>
      <p:sp>
        <p:nvSpPr>
          <p:cNvPr id="133" name="TextBox 132"/>
          <p:cNvSpPr txBox="1"/>
          <p:nvPr/>
        </p:nvSpPr>
        <p:spPr>
          <a:xfrm>
            <a:off x="884593" y="5934075"/>
            <a:ext cx="1311005" cy="369332"/>
          </a:xfrm>
          <a:prstGeom prst="rect">
            <a:avLst/>
          </a:prstGeom>
          <a:noFill/>
        </p:spPr>
        <p:txBody>
          <a:bodyPr wrap="square" rtlCol="0">
            <a:spAutoFit/>
          </a:bodyPr>
          <a:lstStyle/>
          <a:p>
            <a:r>
              <a:rPr lang="en-IN" b="1" dirty="0" smtClean="0">
                <a:solidFill>
                  <a:srgbClr val="0070C0"/>
                </a:solidFill>
              </a:rPr>
              <a:t>1.2 Scope</a:t>
            </a:r>
            <a:endParaRPr lang="en-IN" b="1" dirty="0">
              <a:solidFill>
                <a:srgbClr val="0070C0"/>
              </a:solidFill>
            </a:endParaRPr>
          </a:p>
        </p:txBody>
      </p:sp>
      <p:sp>
        <p:nvSpPr>
          <p:cNvPr id="134" name="TextBox 133"/>
          <p:cNvSpPr txBox="1"/>
          <p:nvPr/>
        </p:nvSpPr>
        <p:spPr>
          <a:xfrm>
            <a:off x="935482" y="7301984"/>
            <a:ext cx="1573163" cy="369332"/>
          </a:xfrm>
          <a:prstGeom prst="rect">
            <a:avLst/>
          </a:prstGeom>
          <a:noFill/>
        </p:spPr>
        <p:txBody>
          <a:bodyPr wrap="square" rtlCol="0">
            <a:spAutoFit/>
          </a:bodyPr>
          <a:lstStyle/>
          <a:p>
            <a:r>
              <a:rPr lang="en-IN" b="1" dirty="0" smtClean="0">
                <a:solidFill>
                  <a:srgbClr val="0070C0"/>
                </a:solidFill>
              </a:rPr>
              <a:t>1.3 Definitions</a:t>
            </a:r>
            <a:endParaRPr lang="en-IN" b="1" dirty="0">
              <a:solidFill>
                <a:srgbClr val="0070C0"/>
              </a:solidFill>
            </a:endParaRPr>
          </a:p>
        </p:txBody>
      </p:sp>
      <p:sp>
        <p:nvSpPr>
          <p:cNvPr id="135" name="TextBox 134"/>
          <p:cNvSpPr txBox="1"/>
          <p:nvPr/>
        </p:nvSpPr>
        <p:spPr>
          <a:xfrm>
            <a:off x="983360" y="6303407"/>
            <a:ext cx="5236559" cy="830997"/>
          </a:xfrm>
          <a:prstGeom prst="rect">
            <a:avLst/>
          </a:prstGeom>
          <a:noFill/>
        </p:spPr>
        <p:txBody>
          <a:bodyPr wrap="square" rtlCol="0">
            <a:spAutoFit/>
          </a:bodyPr>
          <a:lstStyle/>
          <a:p>
            <a:r>
              <a:rPr lang="en-IN" sz="1200" dirty="0" smtClean="0"/>
              <a:t>The HLD document presents the structure of the system, such as the database architecture, application architecture (layers), application flow (Navigation), and technology architecture. The HLD uses non-technical to mildly-technical terms which should be understandable to the administrators of the system. </a:t>
            </a:r>
            <a:endParaRPr lang="en-IN" sz="1200" dirty="0"/>
          </a:p>
        </p:txBody>
      </p:sp>
      <p:sp>
        <p:nvSpPr>
          <p:cNvPr id="136" name="Rectangle 135"/>
          <p:cNvSpPr/>
          <p:nvPr/>
        </p:nvSpPr>
        <p:spPr>
          <a:xfrm>
            <a:off x="1035226" y="381476"/>
            <a:ext cx="1631774" cy="131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TextBox 136"/>
          <p:cNvSpPr txBox="1"/>
          <p:nvPr/>
        </p:nvSpPr>
        <p:spPr>
          <a:xfrm>
            <a:off x="988628" y="271247"/>
            <a:ext cx="1678372" cy="553998"/>
          </a:xfrm>
          <a:prstGeom prst="rect">
            <a:avLst/>
          </a:prstGeom>
          <a:noFill/>
        </p:spPr>
        <p:txBody>
          <a:bodyPr wrap="square" rtlCol="0">
            <a:spAutoFit/>
          </a:bodyPr>
          <a:lstStyle/>
          <a:p>
            <a:r>
              <a:rPr lang="en-IN" sz="1200" dirty="0"/>
              <a:t>High Level Design (HLD)</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82150" y="9600533"/>
            <a:ext cx="67061" cy="102203"/>
          </a:xfrm>
          <a:prstGeom prst="rect">
            <a:avLst/>
          </a:prstGeom>
        </p:spPr>
      </p:pic>
      <p:sp>
        <p:nvSpPr>
          <p:cNvPr id="176" name="TextBox 175"/>
          <p:cNvSpPr txBox="1"/>
          <p:nvPr/>
        </p:nvSpPr>
        <p:spPr>
          <a:xfrm>
            <a:off x="1098994" y="1740932"/>
            <a:ext cx="6277929" cy="461665"/>
          </a:xfrm>
          <a:prstGeom prst="rect">
            <a:avLst/>
          </a:prstGeom>
          <a:noFill/>
        </p:spPr>
        <p:txBody>
          <a:bodyPr wrap="square" rtlCol="0">
            <a:spAutoFit/>
          </a:bodyPr>
          <a:lstStyle/>
          <a:p>
            <a:r>
              <a:rPr lang="en-IN" sz="1200" dirty="0" smtClean="0"/>
              <a:t>The Thyroid Disease Detection solution system is a data science-based machine learning model which help us to detect the thyroid disease in the male and female and take necessary action.</a:t>
            </a:r>
            <a:endParaRPr lang="en-IN" sz="1200" dirty="0"/>
          </a:p>
        </p:txBody>
      </p:sp>
      <p:sp>
        <p:nvSpPr>
          <p:cNvPr id="177" name="TextBox 176"/>
          <p:cNvSpPr txBox="1"/>
          <p:nvPr/>
        </p:nvSpPr>
        <p:spPr>
          <a:xfrm>
            <a:off x="1098994" y="2657475"/>
            <a:ext cx="5868687" cy="1015663"/>
          </a:xfrm>
          <a:prstGeom prst="rect">
            <a:avLst/>
          </a:prstGeom>
          <a:noFill/>
        </p:spPr>
        <p:txBody>
          <a:bodyPr wrap="square" rtlCol="0">
            <a:spAutoFit/>
          </a:bodyPr>
          <a:lstStyle/>
          <a:p>
            <a:r>
              <a:rPr lang="en-IN" sz="1200" dirty="0" smtClean="0"/>
              <a:t>To create an AI solution for detecting thyroid disease and to implement the following use cases.</a:t>
            </a:r>
          </a:p>
          <a:p>
            <a:pPr marL="171450" indent="-171450">
              <a:buFont typeface="Wingdings" pitchFamily="2" charset="2"/>
              <a:buChar char="§"/>
            </a:pPr>
            <a:r>
              <a:rPr lang="en-IN" sz="1200" dirty="0" smtClean="0"/>
              <a:t>To detect thyroid disease in healthy person.</a:t>
            </a:r>
          </a:p>
          <a:p>
            <a:pPr marL="171450" indent="-171450">
              <a:buFont typeface="Wingdings" pitchFamily="2" charset="2"/>
              <a:buChar char="§"/>
            </a:pPr>
            <a:r>
              <a:rPr lang="en-IN" sz="1200" dirty="0" smtClean="0"/>
              <a:t>To detect thyroid disease in unhealthy person.</a:t>
            </a:r>
          </a:p>
          <a:p>
            <a:r>
              <a:rPr lang="en-IN" sz="1200" dirty="0" smtClean="0"/>
              <a:t>Here unhealthy person means person already affected by thyroid disease.</a:t>
            </a:r>
            <a:endParaRPr lang="en-IN" sz="1200" dirty="0"/>
          </a:p>
        </p:txBody>
      </p:sp>
      <p:sp>
        <p:nvSpPr>
          <p:cNvPr id="178" name="TextBox 177"/>
          <p:cNvSpPr txBox="1"/>
          <p:nvPr/>
        </p:nvSpPr>
        <p:spPr>
          <a:xfrm>
            <a:off x="1130520" y="4180016"/>
            <a:ext cx="5762054" cy="1200329"/>
          </a:xfrm>
          <a:prstGeom prst="rect">
            <a:avLst/>
          </a:prstGeom>
          <a:noFill/>
        </p:spPr>
        <p:txBody>
          <a:bodyPr wrap="square" rtlCol="0">
            <a:spAutoFit/>
          </a:bodyPr>
          <a:lstStyle/>
          <a:p>
            <a:r>
              <a:rPr lang="en-IN" sz="1200" dirty="0" smtClean="0"/>
              <a:t>The solution proposed here is a data science model based on machine learning can be implemented to perform above mention use cases. In first use case , we will take input from a healthy person who is not suffering from thyroid disease and see whether proposed solution is going to detect it or not. And in second use case, we will take input from an unhealthy person, already suffering from thyroid disease and check our solution whether it is performing or not in right way.</a:t>
            </a:r>
            <a:endParaRPr lang="en-IN" sz="1200" dirty="0"/>
          </a:p>
        </p:txBody>
      </p:sp>
      <p:sp>
        <p:nvSpPr>
          <p:cNvPr id="31" name="TextBox 30"/>
          <p:cNvSpPr txBox="1"/>
          <p:nvPr/>
        </p:nvSpPr>
        <p:spPr>
          <a:xfrm>
            <a:off x="1098994" y="6172200"/>
            <a:ext cx="5374958" cy="830997"/>
          </a:xfrm>
          <a:prstGeom prst="rect">
            <a:avLst/>
          </a:prstGeom>
          <a:noFill/>
        </p:spPr>
        <p:txBody>
          <a:bodyPr wrap="square" rtlCol="0">
            <a:spAutoFit/>
          </a:bodyPr>
          <a:lstStyle/>
          <a:p>
            <a:r>
              <a:rPr lang="en-IN" sz="1200" dirty="0" smtClean="0"/>
              <a:t>The Thyroid disease detection solution can be added with more use cases in health care domain. TDD solution can also be synchronized with other health care domain solution to give one step extra confirmation of health to those people who has little symptoms of thyroid disease also.</a:t>
            </a:r>
            <a:endParaRPr lang="en-IN" sz="1200" dirty="0"/>
          </a:p>
        </p:txBody>
      </p:sp>
      <p:sp>
        <p:nvSpPr>
          <p:cNvPr id="9" name="TextBox 8"/>
          <p:cNvSpPr txBox="1"/>
          <p:nvPr/>
        </p:nvSpPr>
        <p:spPr>
          <a:xfrm>
            <a:off x="993361" y="762000"/>
            <a:ext cx="2510028" cy="369332"/>
          </a:xfrm>
          <a:prstGeom prst="rect">
            <a:avLst/>
          </a:prstGeom>
          <a:noFill/>
        </p:spPr>
        <p:txBody>
          <a:bodyPr wrap="square" rtlCol="0">
            <a:spAutoFit/>
          </a:bodyPr>
          <a:lstStyle/>
          <a:p>
            <a:r>
              <a:rPr lang="en-IN" b="1" dirty="0" smtClean="0">
                <a:solidFill>
                  <a:srgbClr val="0070C0"/>
                </a:solidFill>
              </a:rPr>
              <a:t>2 General Description</a:t>
            </a:r>
            <a:endParaRPr lang="en-IN" b="1" dirty="0">
              <a:solidFill>
                <a:srgbClr val="0070C0"/>
              </a:solidFill>
            </a:endParaRPr>
          </a:p>
        </p:txBody>
      </p:sp>
      <p:sp>
        <p:nvSpPr>
          <p:cNvPr id="10" name="TextBox 9"/>
          <p:cNvSpPr txBox="1"/>
          <p:nvPr/>
        </p:nvSpPr>
        <p:spPr>
          <a:xfrm>
            <a:off x="961071" y="1371600"/>
            <a:ext cx="3050476" cy="369332"/>
          </a:xfrm>
          <a:prstGeom prst="rect">
            <a:avLst/>
          </a:prstGeom>
          <a:noFill/>
        </p:spPr>
        <p:txBody>
          <a:bodyPr wrap="square" rtlCol="0">
            <a:spAutoFit/>
          </a:bodyPr>
          <a:lstStyle/>
          <a:p>
            <a:r>
              <a:rPr lang="en-IN" b="1" dirty="0" smtClean="0">
                <a:solidFill>
                  <a:srgbClr val="0070C0"/>
                </a:solidFill>
              </a:rPr>
              <a:t>2.1 Product Perspective</a:t>
            </a:r>
            <a:endParaRPr lang="en-IN" b="1" dirty="0">
              <a:solidFill>
                <a:srgbClr val="0070C0"/>
              </a:solidFill>
            </a:endParaRPr>
          </a:p>
        </p:txBody>
      </p:sp>
      <p:sp>
        <p:nvSpPr>
          <p:cNvPr id="11" name="TextBox 10"/>
          <p:cNvSpPr txBox="1"/>
          <p:nvPr/>
        </p:nvSpPr>
        <p:spPr>
          <a:xfrm>
            <a:off x="932259" y="2202597"/>
            <a:ext cx="2421540" cy="369332"/>
          </a:xfrm>
          <a:prstGeom prst="rect">
            <a:avLst/>
          </a:prstGeom>
          <a:noFill/>
        </p:spPr>
        <p:txBody>
          <a:bodyPr wrap="square" rtlCol="0">
            <a:spAutoFit/>
          </a:bodyPr>
          <a:lstStyle/>
          <a:p>
            <a:r>
              <a:rPr lang="en-IN" b="1" dirty="0" smtClean="0">
                <a:solidFill>
                  <a:srgbClr val="0070C0"/>
                </a:solidFill>
              </a:rPr>
              <a:t>2.2 Problem Statement</a:t>
            </a:r>
            <a:endParaRPr lang="en-IN" b="1" dirty="0">
              <a:solidFill>
                <a:srgbClr val="0070C0"/>
              </a:solidFill>
            </a:endParaRPr>
          </a:p>
        </p:txBody>
      </p:sp>
      <p:sp>
        <p:nvSpPr>
          <p:cNvPr id="12" name="TextBox 11"/>
          <p:cNvSpPr txBox="1"/>
          <p:nvPr/>
        </p:nvSpPr>
        <p:spPr>
          <a:xfrm>
            <a:off x="962809" y="3791634"/>
            <a:ext cx="2390989" cy="369332"/>
          </a:xfrm>
          <a:prstGeom prst="rect">
            <a:avLst/>
          </a:prstGeom>
          <a:noFill/>
        </p:spPr>
        <p:txBody>
          <a:bodyPr wrap="square" rtlCol="0">
            <a:spAutoFit/>
          </a:bodyPr>
          <a:lstStyle/>
          <a:p>
            <a:r>
              <a:rPr lang="en-IN" b="1" dirty="0" smtClean="0">
                <a:solidFill>
                  <a:srgbClr val="0070C0"/>
                </a:solidFill>
              </a:rPr>
              <a:t>2.3 Proposed Solution</a:t>
            </a:r>
            <a:endParaRPr lang="en-IN" b="1" dirty="0">
              <a:solidFill>
                <a:srgbClr val="0070C0"/>
              </a:solidFill>
            </a:endParaRPr>
          </a:p>
        </p:txBody>
      </p:sp>
      <p:sp>
        <p:nvSpPr>
          <p:cNvPr id="13" name="TextBox 12"/>
          <p:cNvSpPr txBox="1"/>
          <p:nvPr/>
        </p:nvSpPr>
        <p:spPr>
          <a:xfrm>
            <a:off x="949380" y="5745123"/>
            <a:ext cx="2869834" cy="369332"/>
          </a:xfrm>
          <a:prstGeom prst="rect">
            <a:avLst/>
          </a:prstGeom>
          <a:noFill/>
        </p:spPr>
        <p:txBody>
          <a:bodyPr wrap="square" rtlCol="0">
            <a:spAutoFit/>
          </a:bodyPr>
          <a:lstStyle/>
          <a:p>
            <a:r>
              <a:rPr lang="en-IN" b="1" dirty="0" smtClean="0">
                <a:solidFill>
                  <a:srgbClr val="0070C0"/>
                </a:solidFill>
              </a:rPr>
              <a:t>2.4 Further Improvements</a:t>
            </a:r>
            <a:endParaRPr lang="en-IN" b="1" dirty="0">
              <a:solidFill>
                <a:srgbClr val="0070C0"/>
              </a:solidFill>
            </a:endParaRPr>
          </a:p>
        </p:txBody>
      </p:sp>
      <p:sp>
        <p:nvSpPr>
          <p:cNvPr id="32" name="TextBox 31"/>
          <p:cNvSpPr txBox="1"/>
          <p:nvPr/>
        </p:nvSpPr>
        <p:spPr>
          <a:xfrm>
            <a:off x="922240" y="7353300"/>
            <a:ext cx="2883283" cy="369332"/>
          </a:xfrm>
          <a:prstGeom prst="rect">
            <a:avLst/>
          </a:prstGeom>
          <a:noFill/>
        </p:spPr>
        <p:txBody>
          <a:bodyPr wrap="square" rtlCol="0">
            <a:spAutoFit/>
          </a:bodyPr>
          <a:lstStyle/>
          <a:p>
            <a:r>
              <a:rPr lang="en-IN" b="1" dirty="0" smtClean="0">
                <a:solidFill>
                  <a:srgbClr val="0070C0"/>
                </a:solidFill>
              </a:rPr>
              <a:t>2.5 Technical Requirements</a:t>
            </a:r>
            <a:endParaRPr lang="en-IN" b="1" dirty="0">
              <a:solidFill>
                <a:srgbClr val="0070C0"/>
              </a:solidFill>
            </a:endParaRPr>
          </a:p>
        </p:txBody>
      </p:sp>
      <p:sp>
        <p:nvSpPr>
          <p:cNvPr id="33" name="Rectangle 32"/>
          <p:cNvSpPr/>
          <p:nvPr/>
        </p:nvSpPr>
        <p:spPr>
          <a:xfrm>
            <a:off x="1098994" y="381476"/>
            <a:ext cx="1644206" cy="131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p:cNvSpPr txBox="1"/>
          <p:nvPr/>
        </p:nvSpPr>
        <p:spPr>
          <a:xfrm>
            <a:off x="961071" y="285750"/>
            <a:ext cx="1765080" cy="553998"/>
          </a:xfrm>
          <a:prstGeom prst="rect">
            <a:avLst/>
          </a:prstGeom>
          <a:noFill/>
        </p:spPr>
        <p:txBody>
          <a:bodyPr wrap="square" rtlCol="0">
            <a:spAutoFit/>
          </a:bodyPr>
          <a:lstStyle/>
          <a:p>
            <a:r>
              <a:rPr lang="en-IN" sz="1200" dirty="0"/>
              <a:t>High Level Design (HLD)</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83584" y="9602057"/>
            <a:ext cx="65627" cy="99155"/>
          </a:xfrm>
          <a:prstGeom prst="rect">
            <a:avLst/>
          </a:prstGeom>
        </p:spPr>
      </p:pic>
      <p:sp>
        <p:nvSpPr>
          <p:cNvPr id="9" name="TextBox 8"/>
          <p:cNvSpPr txBox="1"/>
          <p:nvPr/>
        </p:nvSpPr>
        <p:spPr>
          <a:xfrm>
            <a:off x="1202054" y="1512332"/>
            <a:ext cx="2895600" cy="369332"/>
          </a:xfrm>
          <a:prstGeom prst="rect">
            <a:avLst/>
          </a:prstGeom>
          <a:noFill/>
        </p:spPr>
        <p:txBody>
          <a:bodyPr wrap="square" rtlCol="0">
            <a:spAutoFit/>
          </a:bodyPr>
          <a:lstStyle/>
          <a:p>
            <a:r>
              <a:rPr lang="en-IN" b="1" dirty="0" smtClean="0">
                <a:solidFill>
                  <a:srgbClr val="0070C0"/>
                </a:solidFill>
              </a:rPr>
              <a:t>2.6 Data Requirements</a:t>
            </a:r>
            <a:endParaRPr lang="en-IN" b="1" dirty="0">
              <a:solidFill>
                <a:srgbClr val="0070C0"/>
              </a:solidFill>
            </a:endParaRPr>
          </a:p>
        </p:txBody>
      </p:sp>
      <p:sp>
        <p:nvSpPr>
          <p:cNvPr id="10" name="Rectangle 9"/>
          <p:cNvSpPr/>
          <p:nvPr/>
        </p:nvSpPr>
        <p:spPr>
          <a:xfrm>
            <a:off x="1098422" y="383000"/>
            <a:ext cx="1583054" cy="1311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974357" y="276225"/>
            <a:ext cx="2396967" cy="553998"/>
          </a:xfrm>
          <a:prstGeom prst="rect">
            <a:avLst/>
          </a:prstGeom>
          <a:noFill/>
        </p:spPr>
        <p:txBody>
          <a:bodyPr wrap="square" rtlCol="0">
            <a:spAutoFit/>
          </a:bodyPr>
          <a:lstStyle/>
          <a:p>
            <a:r>
              <a:rPr lang="en-IN" sz="1200" dirty="0"/>
              <a:t>High Level Design (HLD)</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83584" y="9600533"/>
            <a:ext cx="65627" cy="102203"/>
          </a:xfrm>
          <a:prstGeom prst="rect">
            <a:avLst/>
          </a:prstGeom>
        </p:spPr>
      </p:pic>
      <p:pic>
        <p:nvPicPr>
          <p:cNvPr id="97" name="object 97"/>
          <p:cNvPicPr/>
          <p:nvPr/>
        </p:nvPicPr>
        <p:blipFill>
          <a:blip r:embed="rId8" cstate="print"/>
          <a:stretch>
            <a:fillRect/>
          </a:stretch>
        </p:blipFill>
        <p:spPr>
          <a:xfrm>
            <a:off x="4151946" y="2840734"/>
            <a:ext cx="1039367" cy="307847"/>
          </a:xfrm>
          <a:prstGeom prst="rect">
            <a:avLst/>
          </a:prstGeom>
        </p:spPr>
      </p:pic>
      <p:pic>
        <p:nvPicPr>
          <p:cNvPr id="98" name="object 98"/>
          <p:cNvPicPr/>
          <p:nvPr/>
        </p:nvPicPr>
        <p:blipFill>
          <a:blip r:embed="rId9" cstate="print"/>
          <a:stretch>
            <a:fillRect/>
          </a:stretch>
        </p:blipFill>
        <p:spPr>
          <a:xfrm>
            <a:off x="5754623" y="2750820"/>
            <a:ext cx="999743" cy="537972"/>
          </a:xfrm>
          <a:prstGeom prst="rect">
            <a:avLst/>
          </a:prstGeom>
        </p:spPr>
      </p:pic>
      <p:pic>
        <p:nvPicPr>
          <p:cNvPr id="99" name="object 99"/>
          <p:cNvPicPr/>
          <p:nvPr/>
        </p:nvPicPr>
        <p:blipFill>
          <a:blip r:embed="rId10" cstate="print"/>
          <a:stretch>
            <a:fillRect/>
          </a:stretch>
        </p:blipFill>
        <p:spPr>
          <a:xfrm>
            <a:off x="4360164" y="3567684"/>
            <a:ext cx="2426207" cy="928116"/>
          </a:xfrm>
          <a:prstGeom prst="rect">
            <a:avLst/>
          </a:prstGeom>
        </p:spPr>
      </p:pic>
      <p:pic>
        <p:nvPicPr>
          <p:cNvPr id="100" name="object 100"/>
          <p:cNvPicPr/>
          <p:nvPr/>
        </p:nvPicPr>
        <p:blipFill>
          <a:blip r:embed="rId11" cstate="print"/>
          <a:stretch>
            <a:fillRect/>
          </a:stretch>
        </p:blipFill>
        <p:spPr>
          <a:xfrm>
            <a:off x="2644139" y="3514344"/>
            <a:ext cx="1243583" cy="908304"/>
          </a:xfrm>
          <a:prstGeom prst="rect">
            <a:avLst/>
          </a:prstGeom>
        </p:spPr>
      </p:pic>
      <p:pic>
        <p:nvPicPr>
          <p:cNvPr id="101" name="object 101"/>
          <p:cNvPicPr/>
          <p:nvPr/>
        </p:nvPicPr>
        <p:blipFill>
          <a:blip r:embed="rId12" cstate="print"/>
          <a:stretch>
            <a:fillRect/>
          </a:stretch>
        </p:blipFill>
        <p:spPr>
          <a:xfrm>
            <a:off x="1121663" y="2744724"/>
            <a:ext cx="513587" cy="515111"/>
          </a:xfrm>
          <a:prstGeom prst="rect">
            <a:avLst/>
          </a:prstGeom>
        </p:spPr>
      </p:pic>
      <p:pic>
        <p:nvPicPr>
          <p:cNvPr id="102" name="object 102"/>
          <p:cNvPicPr/>
          <p:nvPr/>
        </p:nvPicPr>
        <p:blipFill>
          <a:blip r:embed="rId13" cstate="print"/>
          <a:stretch>
            <a:fillRect/>
          </a:stretch>
        </p:blipFill>
        <p:spPr>
          <a:xfrm>
            <a:off x="2338099" y="2744724"/>
            <a:ext cx="1231391" cy="435863"/>
          </a:xfrm>
          <a:prstGeom prst="rect">
            <a:avLst/>
          </a:prstGeom>
        </p:spPr>
      </p:pic>
      <p:grpSp>
        <p:nvGrpSpPr>
          <p:cNvPr id="103" name="object 103"/>
          <p:cNvGrpSpPr/>
          <p:nvPr/>
        </p:nvGrpSpPr>
        <p:grpSpPr>
          <a:xfrm>
            <a:off x="1092708" y="3433572"/>
            <a:ext cx="2543810" cy="1882139"/>
            <a:chOff x="1092708" y="3433572"/>
            <a:chExt cx="2543810" cy="1882139"/>
          </a:xfrm>
        </p:grpSpPr>
        <p:pic>
          <p:nvPicPr>
            <p:cNvPr id="104" name="object 104"/>
            <p:cNvPicPr/>
            <p:nvPr/>
          </p:nvPicPr>
          <p:blipFill>
            <a:blip r:embed="rId14" cstate="print"/>
            <a:stretch>
              <a:fillRect/>
            </a:stretch>
          </p:blipFill>
          <p:spPr>
            <a:xfrm>
              <a:off x="1092708" y="3433572"/>
              <a:ext cx="1046987" cy="1046987"/>
            </a:xfrm>
            <a:prstGeom prst="rect">
              <a:avLst/>
            </a:prstGeom>
          </p:spPr>
        </p:pic>
        <p:pic>
          <p:nvPicPr>
            <p:cNvPr id="105" name="object 105"/>
            <p:cNvPicPr/>
            <p:nvPr/>
          </p:nvPicPr>
          <p:blipFill>
            <a:blip r:embed="rId15" cstate="print"/>
            <a:stretch>
              <a:fillRect/>
            </a:stretch>
          </p:blipFill>
          <p:spPr>
            <a:xfrm>
              <a:off x="1092708" y="4506468"/>
              <a:ext cx="810767" cy="809243"/>
            </a:xfrm>
            <a:prstGeom prst="rect">
              <a:avLst/>
            </a:prstGeom>
          </p:spPr>
        </p:pic>
        <p:pic>
          <p:nvPicPr>
            <p:cNvPr id="106" name="object 106"/>
            <p:cNvPicPr/>
            <p:nvPr/>
          </p:nvPicPr>
          <p:blipFill>
            <a:blip r:embed="rId16" cstate="print"/>
            <a:stretch>
              <a:fillRect/>
            </a:stretch>
          </p:blipFill>
          <p:spPr>
            <a:xfrm>
              <a:off x="2007108" y="4809744"/>
              <a:ext cx="1629155" cy="505967"/>
            </a:xfrm>
            <a:prstGeom prst="rect">
              <a:avLst/>
            </a:prstGeom>
          </p:spPr>
        </p:pic>
      </p:grpSp>
      <p:sp>
        <p:nvSpPr>
          <p:cNvPr id="15" name="TextBox 14"/>
          <p:cNvSpPr txBox="1"/>
          <p:nvPr/>
        </p:nvSpPr>
        <p:spPr>
          <a:xfrm>
            <a:off x="1092708" y="2209800"/>
            <a:ext cx="5661091" cy="461665"/>
          </a:xfrm>
          <a:prstGeom prst="rect">
            <a:avLst/>
          </a:prstGeom>
          <a:noFill/>
        </p:spPr>
        <p:txBody>
          <a:bodyPr wrap="square" rtlCol="0">
            <a:spAutoFit/>
          </a:bodyPr>
          <a:lstStyle/>
          <a:p>
            <a:r>
              <a:rPr lang="en-IN" sz="1200" dirty="0" smtClean="0"/>
              <a:t>Python programming language and frameworks such as NumPy, Pandas, Scikit-learn, Matplotlib, Plotly, Flask etc are used to build the whole model.</a:t>
            </a:r>
            <a:endParaRPr lang="en-IN" sz="1200" dirty="0"/>
          </a:p>
        </p:txBody>
      </p:sp>
      <p:sp>
        <p:nvSpPr>
          <p:cNvPr id="9" name="TextBox 8"/>
          <p:cNvSpPr txBox="1"/>
          <p:nvPr/>
        </p:nvSpPr>
        <p:spPr>
          <a:xfrm>
            <a:off x="1079086" y="1784866"/>
            <a:ext cx="1648777" cy="369332"/>
          </a:xfrm>
          <a:prstGeom prst="rect">
            <a:avLst/>
          </a:prstGeom>
          <a:noFill/>
        </p:spPr>
        <p:txBody>
          <a:bodyPr wrap="square" rtlCol="0">
            <a:spAutoFit/>
          </a:bodyPr>
          <a:lstStyle/>
          <a:p>
            <a:r>
              <a:rPr lang="en-IN" b="1" dirty="0" smtClean="0">
                <a:solidFill>
                  <a:srgbClr val="0070C0"/>
                </a:solidFill>
              </a:rPr>
              <a:t>2.7 Tools used</a:t>
            </a:r>
            <a:endParaRPr lang="en-IN" b="1" dirty="0">
              <a:solidFill>
                <a:srgbClr val="0070C0"/>
              </a:solidFill>
            </a:endParaRPr>
          </a:p>
        </p:txBody>
      </p:sp>
      <p:sp>
        <p:nvSpPr>
          <p:cNvPr id="10" name="TextBox 9"/>
          <p:cNvSpPr txBox="1"/>
          <p:nvPr/>
        </p:nvSpPr>
        <p:spPr>
          <a:xfrm>
            <a:off x="1610104" y="6629400"/>
            <a:ext cx="4949953" cy="1569660"/>
          </a:xfrm>
          <a:prstGeom prst="rect">
            <a:avLst/>
          </a:prstGeom>
          <a:noFill/>
        </p:spPr>
        <p:txBody>
          <a:bodyPr wrap="square" rtlCol="0">
            <a:spAutoFit/>
          </a:bodyPr>
          <a:lstStyle/>
          <a:p>
            <a:pPr marL="285750" indent="-285750">
              <a:buFont typeface="Arial" pitchFamily="34" charset="0"/>
              <a:buChar char="•"/>
            </a:pPr>
            <a:r>
              <a:rPr lang="en-IN" sz="1200" dirty="0" smtClean="0"/>
              <a:t>PyCharm is used as IDE</a:t>
            </a:r>
          </a:p>
          <a:p>
            <a:pPr marL="285750" indent="-285750">
              <a:buFont typeface="Arial" pitchFamily="34" charset="0"/>
              <a:buChar char="•"/>
            </a:pPr>
            <a:r>
              <a:rPr lang="en-IN" sz="1200" dirty="0" smtClean="0"/>
              <a:t>Virtual Studio Code is also used as IDE</a:t>
            </a:r>
          </a:p>
          <a:p>
            <a:pPr marL="285750" indent="-285750">
              <a:buFont typeface="Arial" pitchFamily="34" charset="0"/>
              <a:buChar char="•"/>
            </a:pPr>
            <a:r>
              <a:rPr lang="en-IN" sz="1200" dirty="0" smtClean="0"/>
              <a:t>For visualization of the plots, Matplotlib, Seaborn and Plotly are used.</a:t>
            </a:r>
          </a:p>
          <a:p>
            <a:pPr marL="285750" indent="-285750">
              <a:buFont typeface="Arial" pitchFamily="34" charset="0"/>
              <a:buChar char="•"/>
            </a:pPr>
            <a:r>
              <a:rPr lang="en-IN" sz="1200" dirty="0" smtClean="0"/>
              <a:t>AWS is used for deployment of the model.</a:t>
            </a:r>
          </a:p>
          <a:p>
            <a:pPr marL="285750" indent="-285750">
              <a:buFont typeface="Arial" pitchFamily="34" charset="0"/>
              <a:buChar char="•"/>
            </a:pPr>
            <a:r>
              <a:rPr lang="en-IN" sz="1200" dirty="0" smtClean="0"/>
              <a:t>Tableau/Power BI is used for dashboard creation.</a:t>
            </a:r>
          </a:p>
          <a:p>
            <a:pPr marL="285750" indent="-285750">
              <a:buFont typeface="Arial" pitchFamily="34" charset="0"/>
              <a:buChar char="•"/>
            </a:pPr>
            <a:r>
              <a:rPr lang="en-IN" sz="1200" dirty="0" smtClean="0"/>
              <a:t>Cassandra database is used DB operations</a:t>
            </a:r>
          </a:p>
          <a:p>
            <a:pPr marL="285750" indent="-285750">
              <a:buFont typeface="Arial" pitchFamily="34" charset="0"/>
              <a:buChar char="•"/>
            </a:pPr>
            <a:r>
              <a:rPr lang="en-IN" sz="1200" dirty="0" smtClean="0"/>
              <a:t>Python, Flask and Django is used for backend development</a:t>
            </a:r>
          </a:p>
          <a:p>
            <a:pPr marL="285750" indent="-285750">
              <a:buFont typeface="Arial" pitchFamily="34" charset="0"/>
              <a:buChar char="•"/>
            </a:pPr>
            <a:r>
              <a:rPr lang="en-IN" sz="1200" dirty="0" smtClean="0"/>
              <a:t>Github is used as Version Contol System.</a:t>
            </a:r>
          </a:p>
        </p:txBody>
      </p:sp>
      <p:sp>
        <p:nvSpPr>
          <p:cNvPr id="11" name="Rectangle 10"/>
          <p:cNvSpPr/>
          <p:nvPr/>
        </p:nvSpPr>
        <p:spPr>
          <a:xfrm>
            <a:off x="1079086" y="228600"/>
            <a:ext cx="1534096"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959737" y="309317"/>
            <a:ext cx="2888744" cy="276999"/>
          </a:xfrm>
          <a:prstGeom prst="rect">
            <a:avLst/>
          </a:prstGeom>
          <a:noFill/>
        </p:spPr>
        <p:txBody>
          <a:bodyPr wrap="square" rtlCol="0">
            <a:spAutoFit/>
          </a:bodyPr>
          <a:lstStyle/>
          <a:p>
            <a:r>
              <a:rPr lang="en-IN" sz="1200" dirty="0"/>
              <a:t>High Level Design (HLD</a:t>
            </a:r>
            <a:r>
              <a:rPr lang="en-IN" sz="1200" dirty="0" smtClean="0"/>
              <a:t>)</a:t>
            </a:r>
            <a:endParaRPr lang="en-IN"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84433" y="383000"/>
            <a:ext cx="167925" cy="129635"/>
          </a:xfrm>
          <a:prstGeom prst="rect">
            <a:avLst/>
          </a:prstGeom>
        </p:spPr>
      </p:pic>
      <p:pic>
        <p:nvPicPr>
          <p:cNvPr id="3" name="object 3"/>
          <p:cNvPicPr/>
          <p:nvPr/>
        </p:nvPicPr>
        <p:blipFill>
          <a:blip r:embed="rId3" cstate="print"/>
          <a:stretch>
            <a:fillRect/>
          </a:stretch>
        </p:blipFill>
        <p:spPr>
          <a:xfrm>
            <a:off x="1411890" y="382524"/>
            <a:ext cx="316325" cy="102679"/>
          </a:xfrm>
          <a:prstGeom prst="rect">
            <a:avLst/>
          </a:prstGeom>
        </p:spPr>
      </p:pic>
      <p:pic>
        <p:nvPicPr>
          <p:cNvPr id="4" name="object 4"/>
          <p:cNvPicPr/>
          <p:nvPr/>
        </p:nvPicPr>
        <p:blipFill>
          <a:blip r:embed="rId4" cstate="print"/>
          <a:stretch>
            <a:fillRect/>
          </a:stretch>
        </p:blipFill>
        <p:spPr>
          <a:xfrm>
            <a:off x="1784318" y="383000"/>
            <a:ext cx="415194" cy="129635"/>
          </a:xfrm>
          <a:prstGeom prst="rect">
            <a:avLst/>
          </a:prstGeom>
        </p:spPr>
      </p:pic>
      <p:grpSp>
        <p:nvGrpSpPr>
          <p:cNvPr id="5" name="object 5"/>
          <p:cNvGrpSpPr/>
          <p:nvPr/>
        </p:nvGrpSpPr>
        <p:grpSpPr>
          <a:xfrm>
            <a:off x="2255996" y="381476"/>
            <a:ext cx="357505" cy="131445"/>
            <a:chOff x="2255996" y="381476"/>
            <a:chExt cx="357505" cy="131445"/>
          </a:xfrm>
        </p:grpSpPr>
        <p:pic>
          <p:nvPicPr>
            <p:cNvPr id="6" name="object 6"/>
            <p:cNvPicPr/>
            <p:nvPr/>
          </p:nvPicPr>
          <p:blipFill>
            <a:blip r:embed="rId5" cstate="print"/>
            <a:stretch>
              <a:fillRect/>
            </a:stretch>
          </p:blipFill>
          <p:spPr>
            <a:xfrm>
              <a:off x="2255996" y="381476"/>
              <a:ext cx="128301" cy="131159"/>
            </a:xfrm>
            <a:prstGeom prst="rect">
              <a:avLst/>
            </a:prstGeom>
          </p:spPr>
        </p:pic>
        <p:pic>
          <p:nvPicPr>
            <p:cNvPr id="7" name="object 7"/>
            <p:cNvPicPr/>
            <p:nvPr/>
          </p:nvPicPr>
          <p:blipFill>
            <a:blip r:embed="rId6" cstate="print"/>
            <a:stretch>
              <a:fillRect/>
            </a:stretch>
          </p:blipFill>
          <p:spPr>
            <a:xfrm>
              <a:off x="2404109" y="381476"/>
              <a:ext cx="209073" cy="131159"/>
            </a:xfrm>
            <a:prstGeom prst="rect">
              <a:avLst/>
            </a:prstGeom>
          </p:spPr>
        </p:pic>
      </p:grpSp>
      <p:sp>
        <p:nvSpPr>
          <p:cNvPr id="8" name="object 8"/>
          <p:cNvSpPr/>
          <p:nvPr/>
        </p:nvSpPr>
        <p:spPr>
          <a:xfrm>
            <a:off x="6473952" y="9492996"/>
            <a:ext cx="281940" cy="311150"/>
          </a:xfrm>
          <a:custGeom>
            <a:avLst/>
            <a:gdLst/>
            <a:ahLst/>
            <a:cxnLst/>
            <a:rect l="l" t="t" r="r" b="b"/>
            <a:pathLst>
              <a:path w="281940" h="311150">
                <a:moveTo>
                  <a:pt x="281940" y="310896"/>
                </a:moveTo>
                <a:lnTo>
                  <a:pt x="0" y="310896"/>
                </a:lnTo>
                <a:lnTo>
                  <a:pt x="0" y="0"/>
                </a:lnTo>
                <a:lnTo>
                  <a:pt x="281940" y="0"/>
                </a:lnTo>
                <a:lnTo>
                  <a:pt x="281940" y="310896"/>
                </a:lnTo>
                <a:close/>
              </a:path>
            </a:pathLst>
          </a:custGeom>
          <a:solidFill>
            <a:srgbClr val="EB7C2F"/>
          </a:solidFill>
        </p:spPr>
        <p:txBody>
          <a:bodyPr wrap="square" lIns="0" tIns="0" rIns="0" bIns="0" rtlCol="0"/>
          <a:lstStyle/>
          <a:p>
            <a:endParaRPr/>
          </a:p>
        </p:txBody>
      </p:sp>
      <p:pic>
        <p:nvPicPr>
          <p:cNvPr id="14" name="object 14"/>
          <p:cNvPicPr/>
          <p:nvPr/>
        </p:nvPicPr>
        <p:blipFill>
          <a:blip r:embed="rId7" cstate="print"/>
          <a:stretch>
            <a:fillRect/>
          </a:stretch>
        </p:blipFill>
        <p:spPr>
          <a:xfrm>
            <a:off x="6583584" y="9600533"/>
            <a:ext cx="65627" cy="102203"/>
          </a:xfrm>
          <a:prstGeom prst="rect">
            <a:avLst/>
          </a:prstGeom>
        </p:spPr>
      </p:pic>
      <p:sp>
        <p:nvSpPr>
          <p:cNvPr id="9" name="Rectangle 8"/>
          <p:cNvSpPr/>
          <p:nvPr/>
        </p:nvSpPr>
        <p:spPr>
          <a:xfrm>
            <a:off x="1066800" y="381476"/>
            <a:ext cx="1752600" cy="2281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71550" y="295363"/>
            <a:ext cx="1828800" cy="276999"/>
          </a:xfrm>
          <a:prstGeom prst="rect">
            <a:avLst/>
          </a:prstGeom>
          <a:noFill/>
        </p:spPr>
        <p:txBody>
          <a:bodyPr wrap="square" rtlCol="0">
            <a:spAutoFit/>
          </a:bodyPr>
          <a:lstStyle/>
          <a:p>
            <a:r>
              <a:rPr lang="en-IN" sz="1200" dirty="0"/>
              <a:t>High Level Design (HLD</a:t>
            </a:r>
            <a:r>
              <a:rPr lang="en-IN" sz="1200" dirty="0" smtClean="0"/>
              <a:t>)</a:t>
            </a:r>
            <a:endParaRPr lang="en-IN"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433</TotalTime>
  <Words>1484</Words>
  <Application>Microsoft Office PowerPoint</Application>
  <PresentationFormat>Custom</PresentationFormat>
  <Paragraphs>124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UGV_HLD_2.0-converted.pdf</dc:title>
  <dc:creator>Psairam360</dc:creator>
  <cp:lastModifiedBy>USER</cp:lastModifiedBy>
  <cp:revision>36</cp:revision>
  <dcterms:created xsi:type="dcterms:W3CDTF">2021-07-28T15:29:01Z</dcterms:created>
  <dcterms:modified xsi:type="dcterms:W3CDTF">2021-08-01T08:31:54Z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2021-06-24T00:00:00Z</vt:filetime>
  </property>
  <property fmtid="{D5CDD505-2E9C-101B-9397-08002B2CF9AE}" pid="3" name="LastSaved">
    <vt:filetime>2021-07-28T00:00:00Z</vt:filetime>
  </property>
</Properties>
</file>