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64" y="-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A6A2E45F-9576-4DC7-8CFB-2AEEF46FF84A}" type="datetimeFigureOut">
              <a:rPr lang="en-IN" smtClean="0"/>
              <a:t>02-08-2021</a:t>
            </a:fld>
            <a:endParaRPr lang="en-IN"/>
          </a:p>
        </p:txBody>
      </p:sp>
      <p:sp>
        <p:nvSpPr>
          <p:cNvPr id="4" name="Slide Image Placeholder 3"/>
          <p:cNvSpPr>
            <a:spLocks noGrp="1" noRot="1" noChangeAspect="1"/>
          </p:cNvSpPr>
          <p:nvPr>
            <p:ph type="sldImg" idx="2"/>
          </p:nvPr>
        </p:nvSpPr>
        <p:spPr>
          <a:xfrm>
            <a:off x="2428875" y="754063"/>
            <a:ext cx="2914650" cy="37719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8F62E8EC-249B-4319-941F-6CE08867F58F}" type="slidenum">
              <a:rPr lang="en-IN" smtClean="0"/>
              <a:t>‹#›</a:t>
            </a:fld>
            <a:endParaRPr lang="en-IN"/>
          </a:p>
        </p:txBody>
      </p:sp>
    </p:spTree>
    <p:extLst>
      <p:ext uri="{BB962C8B-B14F-4D97-AF65-F5344CB8AC3E}">
        <p14:creationId xmlns:p14="http://schemas.microsoft.com/office/powerpoint/2010/main" val="87431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6150864" y="231647"/>
            <a:ext cx="1234439" cy="327660"/>
          </a:xfrm>
          <a:prstGeom prst="rect">
            <a:avLst/>
          </a:prstGeom>
        </p:spPr>
      </p:pic>
      <p:sp>
        <p:nvSpPr>
          <p:cNvPr id="17" name="bg object 17"/>
          <p:cNvSpPr/>
          <p:nvPr/>
        </p:nvSpPr>
        <p:spPr>
          <a:xfrm>
            <a:off x="7620" y="332232"/>
            <a:ext cx="850900" cy="180340"/>
          </a:xfrm>
          <a:custGeom>
            <a:avLst/>
            <a:gdLst/>
            <a:ahLst/>
            <a:cxnLst/>
            <a:rect l="l" t="t" r="r" b="b"/>
            <a:pathLst>
              <a:path w="850900" h="180340">
                <a:moveTo>
                  <a:pt x="850392" y="179831"/>
                </a:moveTo>
                <a:lnTo>
                  <a:pt x="0" y="179831"/>
                </a:lnTo>
                <a:lnTo>
                  <a:pt x="0" y="0"/>
                </a:lnTo>
                <a:lnTo>
                  <a:pt x="850392" y="0"/>
                </a:lnTo>
                <a:lnTo>
                  <a:pt x="850392" y="179831"/>
                </a:lnTo>
                <a:close/>
              </a:path>
            </a:pathLst>
          </a:custGeom>
          <a:solidFill>
            <a:srgbClr val="A8D18E"/>
          </a:solidFill>
        </p:spPr>
        <p:txBody>
          <a:bodyPr wrap="square" lIns="0" tIns="0" rIns="0" bIns="0" rtlCol="0"/>
          <a:lstStyle/>
          <a:p>
            <a:endParaRPr/>
          </a:p>
        </p:txBody>
      </p:sp>
      <p:sp>
        <p:nvSpPr>
          <p:cNvPr id="18" name="bg object 18"/>
          <p:cNvSpPr/>
          <p:nvPr/>
        </p:nvSpPr>
        <p:spPr>
          <a:xfrm>
            <a:off x="934212"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19" name="bg object 19"/>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sp>
        <p:nvSpPr>
          <p:cNvPr id="20" name="bg object 20"/>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1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10.png"/><Relationship Id="rId4" Type="http://schemas.openxmlformats.org/officeDocument/2006/relationships/image" Target="../media/image29.pn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10.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jpg"/></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10.png"/><Relationship Id="rId10" Type="http://schemas.openxmlformats.org/officeDocument/2006/relationships/image" Target="../media/image37.jpg"/><Relationship Id="rId4" Type="http://schemas.openxmlformats.org/officeDocument/2006/relationships/image" Target="../media/image29.png"/><Relationship Id="rId9" Type="http://schemas.openxmlformats.org/officeDocument/2006/relationships/image" Target="../media/image36.jp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4.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20.jpg"/><Relationship Id="rId2" Type="http://schemas.openxmlformats.org/officeDocument/2006/relationships/image" Target="../media/image9.png"/><Relationship Id="rId16" Type="http://schemas.openxmlformats.org/officeDocument/2006/relationships/image" Target="../media/image24.jp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9.jpg"/><Relationship Id="rId5" Type="http://schemas.openxmlformats.org/officeDocument/2006/relationships/image" Target="../media/image5.png"/><Relationship Id="rId15" Type="http://schemas.openxmlformats.org/officeDocument/2006/relationships/image" Target="../media/image23.jpg"/><Relationship Id="rId10" Type="http://schemas.openxmlformats.org/officeDocument/2006/relationships/image" Target="../media/image18.jpg"/><Relationship Id="rId4" Type="http://schemas.openxmlformats.org/officeDocument/2006/relationships/image" Target="../media/image10.png"/><Relationship Id="rId9" Type="http://schemas.openxmlformats.org/officeDocument/2006/relationships/image" Target="../media/image17.jpg"/><Relationship Id="rId14" Type="http://schemas.openxmlformats.org/officeDocument/2006/relationships/image" Target="../media/image22.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sp>
        <p:nvSpPr>
          <p:cNvPr id="14" name="object 14"/>
          <p:cNvSpPr/>
          <p:nvPr/>
        </p:nvSpPr>
        <p:spPr>
          <a:xfrm>
            <a:off x="6592728" y="9600533"/>
            <a:ext cx="36830" cy="100965"/>
          </a:xfrm>
          <a:custGeom>
            <a:avLst/>
            <a:gdLst/>
            <a:ahLst/>
            <a:cxnLst/>
            <a:rect l="l" t="t" r="r" b="b"/>
            <a:pathLst>
              <a:path w="36829" h="100965">
                <a:moveTo>
                  <a:pt x="36671" y="100679"/>
                </a:moveTo>
                <a:lnTo>
                  <a:pt x="24384" y="100679"/>
                </a:lnTo>
                <a:lnTo>
                  <a:pt x="24384" y="21336"/>
                </a:lnTo>
                <a:lnTo>
                  <a:pt x="18288" y="27432"/>
                </a:lnTo>
                <a:lnTo>
                  <a:pt x="12192" y="30480"/>
                </a:lnTo>
                <a:lnTo>
                  <a:pt x="7620" y="33528"/>
                </a:lnTo>
                <a:lnTo>
                  <a:pt x="3048" y="35052"/>
                </a:lnTo>
                <a:lnTo>
                  <a:pt x="0" y="36576"/>
                </a:lnTo>
                <a:lnTo>
                  <a:pt x="0" y="24384"/>
                </a:lnTo>
                <a:lnTo>
                  <a:pt x="12192" y="18288"/>
                </a:lnTo>
                <a:lnTo>
                  <a:pt x="18288" y="13716"/>
                </a:lnTo>
                <a:lnTo>
                  <a:pt x="22860" y="9144"/>
                </a:lnTo>
                <a:lnTo>
                  <a:pt x="29051" y="0"/>
                </a:lnTo>
                <a:lnTo>
                  <a:pt x="36671" y="0"/>
                </a:lnTo>
                <a:lnTo>
                  <a:pt x="36671" y="100679"/>
                </a:lnTo>
                <a:close/>
              </a:path>
            </a:pathLst>
          </a:custGeom>
          <a:solidFill>
            <a:srgbClr val="FFFFFF"/>
          </a:solidFill>
        </p:spPr>
        <p:txBody>
          <a:bodyPr wrap="square" lIns="0" tIns="0" rIns="0" bIns="0" rtlCol="0"/>
          <a:lstStyle/>
          <a:p>
            <a:endParaRPr/>
          </a:p>
        </p:txBody>
      </p:sp>
      <p:sp>
        <p:nvSpPr>
          <p:cNvPr id="104" name="TextBox 103"/>
          <p:cNvSpPr txBox="1"/>
          <p:nvPr/>
        </p:nvSpPr>
        <p:spPr>
          <a:xfrm>
            <a:off x="561975" y="4114800"/>
            <a:ext cx="6222492" cy="646331"/>
          </a:xfrm>
          <a:prstGeom prst="rect">
            <a:avLst/>
          </a:prstGeom>
          <a:noFill/>
        </p:spPr>
        <p:txBody>
          <a:bodyPr wrap="square" rtlCol="0">
            <a:spAutoFit/>
          </a:bodyPr>
          <a:lstStyle/>
          <a:p>
            <a:pPr algn="ctr"/>
            <a:r>
              <a:rPr lang="en-IN" sz="3600" dirty="0" smtClean="0">
                <a:solidFill>
                  <a:srgbClr val="0070C0"/>
                </a:solidFill>
              </a:rPr>
              <a:t>Thyroid Disease Detection</a:t>
            </a:r>
            <a:endParaRPr lang="en-IN" sz="3600" dirty="0">
              <a:solidFill>
                <a:srgbClr val="0070C0"/>
              </a:solidFill>
            </a:endParaRPr>
          </a:p>
        </p:txBody>
      </p:sp>
      <p:sp>
        <p:nvSpPr>
          <p:cNvPr id="9" name="Rectangle 8"/>
          <p:cNvSpPr/>
          <p:nvPr/>
        </p:nvSpPr>
        <p:spPr>
          <a:xfrm>
            <a:off x="352425" y="2366665"/>
            <a:ext cx="6969986"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High Level Design (HLD)</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0" name="Rectangle 9"/>
          <p:cNvSpPr/>
          <p:nvPr/>
        </p:nvSpPr>
        <p:spPr>
          <a:xfrm>
            <a:off x="1066800" y="304800"/>
            <a:ext cx="1752600" cy="304800"/>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High Level Design (HLD)</a:t>
            </a:r>
          </a:p>
        </p:txBody>
      </p:sp>
      <p:sp>
        <p:nvSpPr>
          <p:cNvPr id="11" name="TextBox 10"/>
          <p:cNvSpPr txBox="1"/>
          <p:nvPr/>
        </p:nvSpPr>
        <p:spPr>
          <a:xfrm>
            <a:off x="998312" y="283261"/>
            <a:ext cx="2758821" cy="553998"/>
          </a:xfrm>
          <a:prstGeom prst="rect">
            <a:avLst/>
          </a:prstGeom>
          <a:noFill/>
        </p:spPr>
        <p:txBody>
          <a:bodyPr wrap="square" rtlCol="0">
            <a:spAutoFit/>
          </a:bodyPr>
          <a:lstStyle/>
          <a:p>
            <a:r>
              <a:rPr lang="en-IN" sz="1200" dirty="0"/>
              <a:t>High Level Design (HLD)</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850900" cy="180340"/>
          </a:xfrm>
          <a:custGeom>
            <a:avLst/>
            <a:gdLst/>
            <a:ahLst/>
            <a:cxnLst/>
            <a:rect l="l" t="t" r="r" b="b"/>
            <a:pathLst>
              <a:path w="850900" h="180340">
                <a:moveTo>
                  <a:pt x="850392" y="179831"/>
                </a:moveTo>
                <a:lnTo>
                  <a:pt x="0" y="179831"/>
                </a:lnTo>
                <a:lnTo>
                  <a:pt x="0" y="0"/>
                </a:lnTo>
                <a:lnTo>
                  <a:pt x="850392" y="0"/>
                </a:lnTo>
                <a:lnTo>
                  <a:pt x="850392" y="179831"/>
                </a:lnTo>
                <a:close/>
              </a:path>
            </a:pathLst>
          </a:custGeom>
          <a:solidFill>
            <a:srgbClr val="A8D18E"/>
          </a:solidFill>
        </p:spPr>
        <p:txBody>
          <a:bodyPr wrap="square" lIns="0" tIns="0" rIns="0" bIns="0" rtlCol="0"/>
          <a:lstStyle/>
          <a:p>
            <a:endParaRPr/>
          </a:p>
        </p:txBody>
      </p:sp>
      <p:sp>
        <p:nvSpPr>
          <p:cNvPr id="4" name="object 4"/>
          <p:cNvSpPr/>
          <p:nvPr/>
        </p:nvSpPr>
        <p:spPr>
          <a:xfrm>
            <a:off x="932561" y="332232"/>
            <a:ext cx="79375" cy="180340"/>
          </a:xfrm>
          <a:custGeom>
            <a:avLst/>
            <a:gdLst/>
            <a:ahLst/>
            <a:cxnLst/>
            <a:rect l="l" t="t" r="r" b="b"/>
            <a:pathLst>
              <a:path w="79375" h="180340">
                <a:moveTo>
                  <a:pt x="79248" y="179831"/>
                </a:moveTo>
                <a:lnTo>
                  <a:pt x="0" y="179831"/>
                </a:lnTo>
                <a:lnTo>
                  <a:pt x="0" y="0"/>
                </a:lnTo>
                <a:lnTo>
                  <a:pt x="79248" y="0"/>
                </a:lnTo>
                <a:lnTo>
                  <a:pt x="79248" y="179831"/>
                </a:lnTo>
                <a:close/>
              </a:path>
            </a:pathLst>
          </a:custGeom>
          <a:solidFill>
            <a:srgbClr val="A8D18E"/>
          </a:solidFill>
        </p:spPr>
        <p:txBody>
          <a:bodyPr wrap="square" lIns="0" tIns="0" rIns="0" bIns="0" rtlCol="0"/>
          <a:lstStyle/>
          <a:p>
            <a:endParaRPr/>
          </a:p>
        </p:txBody>
      </p:sp>
      <p:sp>
        <p:nvSpPr>
          <p:cNvPr id="5" name="object 5"/>
          <p:cNvSpPr/>
          <p:nvPr/>
        </p:nvSpPr>
        <p:spPr>
          <a:xfrm>
            <a:off x="1164621"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164621" y="383000"/>
            <a:ext cx="266065" cy="130175"/>
            <a:chOff x="1164621" y="383000"/>
            <a:chExt cx="266065" cy="130175"/>
          </a:xfrm>
        </p:grpSpPr>
        <p:sp>
          <p:nvSpPr>
            <p:cNvPr id="7" name="object 7"/>
            <p:cNvSpPr/>
            <p:nvPr/>
          </p:nvSpPr>
          <p:spPr>
            <a:xfrm>
              <a:off x="1164615"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262253" y="383000"/>
              <a:ext cx="167925" cy="129635"/>
            </a:xfrm>
            <a:prstGeom prst="rect">
              <a:avLst/>
            </a:prstGeom>
          </p:spPr>
        </p:pic>
      </p:grpSp>
      <p:pic>
        <p:nvPicPr>
          <p:cNvPr id="9" name="object 9"/>
          <p:cNvPicPr/>
          <p:nvPr/>
        </p:nvPicPr>
        <p:blipFill>
          <a:blip r:embed="rId4" cstate="print"/>
          <a:stretch>
            <a:fillRect/>
          </a:stretch>
        </p:blipFill>
        <p:spPr>
          <a:xfrm>
            <a:off x="1489709" y="382524"/>
            <a:ext cx="316230" cy="102679"/>
          </a:xfrm>
          <a:prstGeom prst="rect">
            <a:avLst/>
          </a:prstGeom>
        </p:spPr>
      </p:pic>
      <p:pic>
        <p:nvPicPr>
          <p:cNvPr id="10" name="object 10"/>
          <p:cNvPicPr/>
          <p:nvPr/>
        </p:nvPicPr>
        <p:blipFill>
          <a:blip r:embed="rId5" cstate="print"/>
          <a:stretch>
            <a:fillRect/>
          </a:stretch>
        </p:blipFill>
        <p:spPr>
          <a:xfrm>
            <a:off x="1862232" y="383000"/>
            <a:ext cx="415194" cy="129635"/>
          </a:xfrm>
          <a:prstGeom prst="rect">
            <a:avLst/>
          </a:prstGeom>
        </p:spPr>
      </p:pic>
      <p:sp>
        <p:nvSpPr>
          <p:cNvPr id="11" name="object 11"/>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sp>
        <p:nvSpPr>
          <p:cNvPr id="17" name="object 17"/>
          <p:cNvSpPr/>
          <p:nvPr/>
        </p:nvSpPr>
        <p:spPr>
          <a:xfrm>
            <a:off x="6592722" y="9600539"/>
            <a:ext cx="113030" cy="102235"/>
          </a:xfrm>
          <a:custGeom>
            <a:avLst/>
            <a:gdLst/>
            <a:ahLst/>
            <a:cxnLst/>
            <a:rect l="l" t="t" r="r" b="b"/>
            <a:pathLst>
              <a:path w="113029" h="102234">
                <a:moveTo>
                  <a:pt x="36677" y="0"/>
                </a:moveTo>
                <a:lnTo>
                  <a:pt x="29057" y="0"/>
                </a:lnTo>
                <a:lnTo>
                  <a:pt x="22860" y="9144"/>
                </a:lnTo>
                <a:lnTo>
                  <a:pt x="18288" y="13716"/>
                </a:lnTo>
                <a:lnTo>
                  <a:pt x="12192" y="18288"/>
                </a:lnTo>
                <a:lnTo>
                  <a:pt x="0" y="24384"/>
                </a:lnTo>
                <a:lnTo>
                  <a:pt x="0" y="36576"/>
                </a:lnTo>
                <a:lnTo>
                  <a:pt x="3048" y="35052"/>
                </a:lnTo>
                <a:lnTo>
                  <a:pt x="7620" y="33528"/>
                </a:lnTo>
                <a:lnTo>
                  <a:pt x="12192" y="30480"/>
                </a:lnTo>
                <a:lnTo>
                  <a:pt x="18288" y="27432"/>
                </a:lnTo>
                <a:lnTo>
                  <a:pt x="24384" y="21336"/>
                </a:lnTo>
                <a:lnTo>
                  <a:pt x="24384" y="100672"/>
                </a:lnTo>
                <a:lnTo>
                  <a:pt x="36677" y="100672"/>
                </a:lnTo>
                <a:lnTo>
                  <a:pt x="36677" y="0"/>
                </a:lnTo>
                <a:close/>
              </a:path>
              <a:path w="113029" h="102234">
                <a:moveTo>
                  <a:pt x="112877" y="2235"/>
                </a:moveTo>
                <a:lnTo>
                  <a:pt x="111442" y="1524"/>
                </a:lnTo>
                <a:lnTo>
                  <a:pt x="106870" y="0"/>
                </a:lnTo>
                <a:lnTo>
                  <a:pt x="93154" y="0"/>
                </a:lnTo>
                <a:lnTo>
                  <a:pt x="87058" y="1524"/>
                </a:lnTo>
                <a:lnTo>
                  <a:pt x="82384" y="6096"/>
                </a:lnTo>
                <a:lnTo>
                  <a:pt x="77812" y="9144"/>
                </a:lnTo>
                <a:lnTo>
                  <a:pt x="68681" y="51828"/>
                </a:lnTo>
                <a:lnTo>
                  <a:pt x="69240" y="64706"/>
                </a:lnTo>
                <a:lnTo>
                  <a:pt x="91630" y="102196"/>
                </a:lnTo>
                <a:lnTo>
                  <a:pt x="108394" y="102196"/>
                </a:lnTo>
                <a:lnTo>
                  <a:pt x="112877" y="101079"/>
                </a:lnTo>
                <a:lnTo>
                  <a:pt x="112877" y="91528"/>
                </a:lnTo>
                <a:lnTo>
                  <a:pt x="112877" y="87147"/>
                </a:lnTo>
                <a:lnTo>
                  <a:pt x="111442" y="90004"/>
                </a:lnTo>
                <a:lnTo>
                  <a:pt x="106870" y="91528"/>
                </a:lnTo>
                <a:lnTo>
                  <a:pt x="94678" y="91528"/>
                </a:lnTo>
                <a:lnTo>
                  <a:pt x="90106" y="90004"/>
                </a:lnTo>
                <a:lnTo>
                  <a:pt x="87058" y="83908"/>
                </a:lnTo>
                <a:lnTo>
                  <a:pt x="84124" y="79133"/>
                </a:lnTo>
                <a:lnTo>
                  <a:pt x="82207" y="71907"/>
                </a:lnTo>
                <a:lnTo>
                  <a:pt x="81178" y="62661"/>
                </a:lnTo>
                <a:lnTo>
                  <a:pt x="80873" y="51828"/>
                </a:lnTo>
                <a:lnTo>
                  <a:pt x="81178" y="40119"/>
                </a:lnTo>
                <a:lnTo>
                  <a:pt x="94678" y="10668"/>
                </a:lnTo>
                <a:lnTo>
                  <a:pt x="106870" y="10668"/>
                </a:lnTo>
                <a:lnTo>
                  <a:pt x="111442" y="12192"/>
                </a:lnTo>
                <a:lnTo>
                  <a:pt x="112877" y="15049"/>
                </a:lnTo>
                <a:lnTo>
                  <a:pt x="112877" y="10668"/>
                </a:lnTo>
                <a:lnTo>
                  <a:pt x="112877" y="2235"/>
                </a:lnTo>
                <a:close/>
              </a:path>
            </a:pathLst>
          </a:custGeom>
          <a:solidFill>
            <a:srgbClr val="FFFFFF"/>
          </a:solidFill>
        </p:spPr>
        <p:txBody>
          <a:bodyPr wrap="square" lIns="0" tIns="0" rIns="0" bIns="0" rtlCol="0"/>
          <a:lstStyle/>
          <a:p>
            <a:endParaRPr/>
          </a:p>
        </p:txBody>
      </p:sp>
      <p:sp>
        <p:nvSpPr>
          <p:cNvPr id="12" name="TextBox 11"/>
          <p:cNvSpPr txBox="1"/>
          <p:nvPr/>
        </p:nvSpPr>
        <p:spPr>
          <a:xfrm>
            <a:off x="1011936" y="793919"/>
            <a:ext cx="1990623" cy="369332"/>
          </a:xfrm>
          <a:prstGeom prst="rect">
            <a:avLst/>
          </a:prstGeom>
          <a:noFill/>
        </p:spPr>
        <p:txBody>
          <a:bodyPr wrap="square" rtlCol="0">
            <a:spAutoFit/>
          </a:bodyPr>
          <a:lstStyle/>
          <a:p>
            <a:r>
              <a:rPr lang="en-IN" b="1" dirty="0" smtClean="0">
                <a:solidFill>
                  <a:srgbClr val="0070C0"/>
                </a:solidFill>
              </a:rPr>
              <a:t>2.8   Constraints</a:t>
            </a:r>
            <a:endParaRPr lang="en-IN" b="1" dirty="0">
              <a:solidFill>
                <a:srgbClr val="0070C0"/>
              </a:solidFill>
            </a:endParaRPr>
          </a:p>
        </p:txBody>
      </p:sp>
      <p:sp>
        <p:nvSpPr>
          <p:cNvPr id="13" name="TextBox 12"/>
          <p:cNvSpPr txBox="1"/>
          <p:nvPr/>
        </p:nvSpPr>
        <p:spPr>
          <a:xfrm>
            <a:off x="1011936" y="1163251"/>
            <a:ext cx="6304281" cy="646331"/>
          </a:xfrm>
          <a:prstGeom prst="rect">
            <a:avLst/>
          </a:prstGeom>
          <a:noFill/>
        </p:spPr>
        <p:txBody>
          <a:bodyPr wrap="square" rtlCol="0">
            <a:spAutoFit/>
          </a:bodyPr>
          <a:lstStyle/>
          <a:p>
            <a:r>
              <a:rPr lang="en-IN" sz="1200" dirty="0" smtClean="0"/>
              <a:t>The Thyroid Disease Detection solution system must be correct enough that it not mislead any report and as automated as possible and users should not be required to know any of the workings.</a:t>
            </a:r>
            <a:endParaRPr lang="en-IN" sz="1200" dirty="0"/>
          </a:p>
        </p:txBody>
      </p:sp>
      <p:sp>
        <p:nvSpPr>
          <p:cNvPr id="14" name="TextBox 13"/>
          <p:cNvSpPr txBox="1"/>
          <p:nvPr/>
        </p:nvSpPr>
        <p:spPr>
          <a:xfrm>
            <a:off x="1027175" y="2079688"/>
            <a:ext cx="2321954" cy="369332"/>
          </a:xfrm>
          <a:prstGeom prst="rect">
            <a:avLst/>
          </a:prstGeom>
          <a:noFill/>
        </p:spPr>
        <p:txBody>
          <a:bodyPr wrap="square" rtlCol="0">
            <a:spAutoFit/>
          </a:bodyPr>
          <a:lstStyle/>
          <a:p>
            <a:r>
              <a:rPr lang="en-IN" b="1" dirty="0" smtClean="0">
                <a:solidFill>
                  <a:srgbClr val="0070C0"/>
                </a:solidFill>
              </a:rPr>
              <a:t>2.9 Assumptions</a:t>
            </a:r>
            <a:endParaRPr lang="en-IN" b="1" dirty="0">
              <a:solidFill>
                <a:srgbClr val="0070C0"/>
              </a:solidFill>
            </a:endParaRPr>
          </a:p>
        </p:txBody>
      </p:sp>
      <p:sp>
        <p:nvSpPr>
          <p:cNvPr id="15" name="TextBox 14"/>
          <p:cNvSpPr txBox="1"/>
          <p:nvPr/>
        </p:nvSpPr>
        <p:spPr>
          <a:xfrm>
            <a:off x="1011936" y="2552700"/>
            <a:ext cx="6181636" cy="646331"/>
          </a:xfrm>
          <a:prstGeom prst="rect">
            <a:avLst/>
          </a:prstGeom>
          <a:noFill/>
        </p:spPr>
        <p:txBody>
          <a:bodyPr wrap="square" rtlCol="0">
            <a:spAutoFit/>
          </a:bodyPr>
          <a:lstStyle/>
          <a:p>
            <a:r>
              <a:rPr lang="en-IN" sz="1200" dirty="0" smtClean="0"/>
              <a:t>The main objective of the project is to implement the use cases as previously mentioned for new dataset that comes through Hospitals which has this solution install in their campus to capture people reports. </a:t>
            </a:r>
            <a:endParaRPr lang="en-IN" sz="1200" dirty="0"/>
          </a:p>
        </p:txBody>
      </p:sp>
      <p:sp>
        <p:nvSpPr>
          <p:cNvPr id="16" name="Rectangle 15"/>
          <p:cNvSpPr/>
          <p:nvPr/>
        </p:nvSpPr>
        <p:spPr>
          <a:xfrm>
            <a:off x="1164615" y="332232"/>
            <a:ext cx="1426185" cy="353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p:cNvSpPr txBox="1"/>
          <p:nvPr/>
        </p:nvSpPr>
        <p:spPr>
          <a:xfrm>
            <a:off x="972248" y="281739"/>
            <a:ext cx="1730985" cy="461665"/>
          </a:xfrm>
          <a:prstGeom prst="rect">
            <a:avLst/>
          </a:prstGeom>
          <a:noFill/>
        </p:spPr>
        <p:txBody>
          <a:bodyPr wrap="square" rtlCol="0">
            <a:spAutoFit/>
          </a:bodyPr>
          <a:lstStyle/>
          <a:p>
            <a:r>
              <a:rPr lang="en-IN" sz="1200" dirty="0"/>
              <a:t>High Level Design (HLD)</a:t>
            </a:r>
          </a:p>
          <a:p>
            <a:endParaRPr lang="en-I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57820" y="343344"/>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sp>
        <p:nvSpPr>
          <p:cNvPr id="20" name="object 20"/>
          <p:cNvSpPr/>
          <p:nvPr/>
        </p:nvSpPr>
        <p:spPr>
          <a:xfrm>
            <a:off x="6562242" y="9600539"/>
            <a:ext cx="114935" cy="100965"/>
          </a:xfrm>
          <a:custGeom>
            <a:avLst/>
            <a:gdLst/>
            <a:ahLst/>
            <a:cxnLst/>
            <a:rect l="l" t="t" r="r" b="b"/>
            <a:pathLst>
              <a:path w="114934" h="100965">
                <a:moveTo>
                  <a:pt x="36576" y="0"/>
                </a:moveTo>
                <a:lnTo>
                  <a:pt x="28956" y="0"/>
                </a:lnTo>
                <a:lnTo>
                  <a:pt x="22860" y="9144"/>
                </a:lnTo>
                <a:lnTo>
                  <a:pt x="18288" y="13716"/>
                </a:lnTo>
                <a:lnTo>
                  <a:pt x="12192" y="18288"/>
                </a:lnTo>
                <a:lnTo>
                  <a:pt x="0" y="24384"/>
                </a:lnTo>
                <a:lnTo>
                  <a:pt x="0" y="36576"/>
                </a:lnTo>
                <a:lnTo>
                  <a:pt x="3048" y="35052"/>
                </a:lnTo>
                <a:lnTo>
                  <a:pt x="7620" y="33528"/>
                </a:lnTo>
                <a:lnTo>
                  <a:pt x="12192" y="30480"/>
                </a:lnTo>
                <a:lnTo>
                  <a:pt x="18288" y="27432"/>
                </a:lnTo>
                <a:lnTo>
                  <a:pt x="24384" y="21336"/>
                </a:lnTo>
                <a:lnTo>
                  <a:pt x="24384" y="100672"/>
                </a:lnTo>
                <a:lnTo>
                  <a:pt x="36576" y="100672"/>
                </a:lnTo>
                <a:lnTo>
                  <a:pt x="36576" y="0"/>
                </a:lnTo>
                <a:close/>
              </a:path>
              <a:path w="114934" h="100965">
                <a:moveTo>
                  <a:pt x="114401" y="0"/>
                </a:moveTo>
                <a:lnTo>
                  <a:pt x="106781" y="0"/>
                </a:lnTo>
                <a:lnTo>
                  <a:pt x="100685" y="9144"/>
                </a:lnTo>
                <a:lnTo>
                  <a:pt x="96113" y="13716"/>
                </a:lnTo>
                <a:lnTo>
                  <a:pt x="90017" y="18288"/>
                </a:lnTo>
                <a:lnTo>
                  <a:pt x="77825" y="24384"/>
                </a:lnTo>
                <a:lnTo>
                  <a:pt x="77825" y="36576"/>
                </a:lnTo>
                <a:lnTo>
                  <a:pt x="80873" y="35052"/>
                </a:lnTo>
                <a:lnTo>
                  <a:pt x="85445" y="33528"/>
                </a:lnTo>
                <a:lnTo>
                  <a:pt x="90017" y="30480"/>
                </a:lnTo>
                <a:lnTo>
                  <a:pt x="96113" y="27432"/>
                </a:lnTo>
                <a:lnTo>
                  <a:pt x="102209" y="21336"/>
                </a:lnTo>
                <a:lnTo>
                  <a:pt x="102209" y="100672"/>
                </a:lnTo>
                <a:lnTo>
                  <a:pt x="114401" y="100672"/>
                </a:lnTo>
                <a:lnTo>
                  <a:pt x="114401" y="0"/>
                </a:lnTo>
                <a:close/>
              </a:path>
            </a:pathLst>
          </a:custGeom>
          <a:solidFill>
            <a:srgbClr val="FFFFFF"/>
          </a:solidFill>
        </p:spPr>
        <p:txBody>
          <a:bodyPr wrap="square" lIns="0" tIns="0" rIns="0" bIns="0" rtlCol="0"/>
          <a:lstStyle/>
          <a:p>
            <a:endParaRPr/>
          </a:p>
        </p:txBody>
      </p:sp>
      <p:sp>
        <p:nvSpPr>
          <p:cNvPr id="15" name="TextBox 14"/>
          <p:cNvSpPr txBox="1"/>
          <p:nvPr/>
        </p:nvSpPr>
        <p:spPr>
          <a:xfrm>
            <a:off x="1018564" y="762000"/>
            <a:ext cx="2479549" cy="369332"/>
          </a:xfrm>
          <a:prstGeom prst="rect">
            <a:avLst/>
          </a:prstGeom>
          <a:noFill/>
        </p:spPr>
        <p:txBody>
          <a:bodyPr wrap="square" rtlCol="0">
            <a:spAutoFit/>
          </a:bodyPr>
          <a:lstStyle/>
          <a:p>
            <a:r>
              <a:rPr lang="en-IN" b="1" dirty="0" smtClean="0">
                <a:solidFill>
                  <a:srgbClr val="0070C0"/>
                </a:solidFill>
              </a:rPr>
              <a:t>3   Design Details</a:t>
            </a:r>
            <a:endParaRPr lang="en-IN" b="1" dirty="0">
              <a:solidFill>
                <a:srgbClr val="0070C0"/>
              </a:solidFill>
            </a:endParaRPr>
          </a:p>
        </p:txBody>
      </p:sp>
      <p:sp>
        <p:nvSpPr>
          <p:cNvPr id="16" name="TextBox 15"/>
          <p:cNvSpPr txBox="1"/>
          <p:nvPr/>
        </p:nvSpPr>
        <p:spPr>
          <a:xfrm>
            <a:off x="1012317" y="1160713"/>
            <a:ext cx="2141506" cy="369332"/>
          </a:xfrm>
          <a:prstGeom prst="rect">
            <a:avLst/>
          </a:prstGeom>
          <a:noFill/>
        </p:spPr>
        <p:txBody>
          <a:bodyPr wrap="square" rtlCol="0">
            <a:spAutoFit/>
          </a:bodyPr>
          <a:lstStyle/>
          <a:p>
            <a:r>
              <a:rPr lang="en-IN" b="1" dirty="0" smtClean="0">
                <a:solidFill>
                  <a:srgbClr val="0070C0"/>
                </a:solidFill>
              </a:rPr>
              <a:t>3.1 Process Flow</a:t>
            </a:r>
            <a:endParaRPr lang="en-IN" b="1" dirty="0">
              <a:solidFill>
                <a:srgbClr val="0070C0"/>
              </a:solidFill>
            </a:endParaRPr>
          </a:p>
        </p:txBody>
      </p:sp>
      <p:sp>
        <p:nvSpPr>
          <p:cNvPr id="17" name="TextBox 16"/>
          <p:cNvSpPr txBox="1"/>
          <p:nvPr/>
        </p:nvSpPr>
        <p:spPr>
          <a:xfrm>
            <a:off x="1000276" y="1485360"/>
            <a:ext cx="4855893" cy="461665"/>
          </a:xfrm>
          <a:prstGeom prst="rect">
            <a:avLst/>
          </a:prstGeom>
          <a:noFill/>
        </p:spPr>
        <p:txBody>
          <a:bodyPr wrap="square" rtlCol="0">
            <a:spAutoFit/>
          </a:bodyPr>
          <a:lstStyle/>
          <a:p>
            <a:r>
              <a:rPr lang="en-IN" sz="1200" dirty="0" smtClean="0"/>
              <a:t>For </a:t>
            </a:r>
            <a:r>
              <a:rPr lang="en-IN" sz="1200" dirty="0" smtClean="0"/>
              <a:t>detecting thyroid disease</a:t>
            </a:r>
            <a:r>
              <a:rPr lang="en-IN" sz="1200" dirty="0" smtClean="0"/>
              <a:t>, </a:t>
            </a:r>
            <a:r>
              <a:rPr lang="en-IN" sz="1200" dirty="0" smtClean="0"/>
              <a:t>we will use machine learning base model. Below is the process flow diagram is as shown below</a:t>
            </a:r>
            <a:endParaRPr lang="en-IN" sz="1200" dirty="0"/>
          </a:p>
        </p:txBody>
      </p:sp>
      <p:sp>
        <p:nvSpPr>
          <p:cNvPr id="18" name="TextBox 17"/>
          <p:cNvSpPr txBox="1"/>
          <p:nvPr/>
        </p:nvSpPr>
        <p:spPr>
          <a:xfrm>
            <a:off x="1002553" y="1931900"/>
            <a:ext cx="2554938" cy="338554"/>
          </a:xfrm>
          <a:prstGeom prst="rect">
            <a:avLst/>
          </a:prstGeom>
          <a:noFill/>
        </p:spPr>
        <p:txBody>
          <a:bodyPr wrap="square" rtlCol="0">
            <a:spAutoFit/>
          </a:bodyPr>
          <a:lstStyle/>
          <a:p>
            <a:r>
              <a:rPr lang="en-IN" sz="1600" b="1" dirty="0" smtClean="0">
                <a:solidFill>
                  <a:srgbClr val="0070C0"/>
                </a:solidFill>
              </a:rPr>
              <a:t>Proposed methodology</a:t>
            </a:r>
            <a:endParaRPr lang="en-IN" sz="1600" b="1" dirty="0">
              <a:solidFill>
                <a:srgbClr val="0070C0"/>
              </a:solidFill>
            </a:endParaRPr>
          </a:p>
        </p:txBody>
      </p:sp>
      <p:sp>
        <p:nvSpPr>
          <p:cNvPr id="19" name="TextBox 18"/>
          <p:cNvSpPr txBox="1"/>
          <p:nvPr/>
        </p:nvSpPr>
        <p:spPr>
          <a:xfrm>
            <a:off x="1093327" y="5410200"/>
            <a:ext cx="4191001" cy="338554"/>
          </a:xfrm>
          <a:prstGeom prst="rect">
            <a:avLst/>
          </a:prstGeom>
          <a:noFill/>
        </p:spPr>
        <p:txBody>
          <a:bodyPr wrap="square" rtlCol="0">
            <a:spAutoFit/>
          </a:bodyPr>
          <a:lstStyle/>
          <a:p>
            <a:r>
              <a:rPr lang="en-IN" sz="1600" dirty="0" smtClean="0">
                <a:solidFill>
                  <a:srgbClr val="0070C0"/>
                </a:solidFill>
              </a:rPr>
              <a:t>3.1.1 Model Training and Evaluation</a:t>
            </a:r>
            <a:endParaRPr lang="en-IN" sz="1600" dirty="0">
              <a:solidFill>
                <a:srgbClr val="0070C0"/>
              </a:solidFill>
            </a:endParaRPr>
          </a:p>
        </p:txBody>
      </p:sp>
      <p:sp>
        <p:nvSpPr>
          <p:cNvPr id="73" name="Rectangle 72"/>
          <p:cNvSpPr/>
          <p:nvPr/>
        </p:nvSpPr>
        <p:spPr>
          <a:xfrm>
            <a:off x="1086700" y="231647"/>
            <a:ext cx="1526482" cy="327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TextBox 73"/>
          <p:cNvSpPr txBox="1"/>
          <p:nvPr/>
        </p:nvSpPr>
        <p:spPr>
          <a:xfrm>
            <a:off x="896872" y="292851"/>
            <a:ext cx="1961300" cy="461665"/>
          </a:xfrm>
          <a:prstGeom prst="rect">
            <a:avLst/>
          </a:prstGeom>
          <a:noFill/>
        </p:spPr>
        <p:txBody>
          <a:bodyPr wrap="square" rtlCol="0">
            <a:spAutoFit/>
          </a:bodyPr>
          <a:lstStyle/>
          <a:p>
            <a:r>
              <a:rPr lang="en-IN" sz="1200" dirty="0"/>
              <a:t>High Level Design (HLD)</a:t>
            </a:r>
          </a:p>
          <a:p>
            <a:endParaRPr lang="en-IN" sz="1200" dirty="0"/>
          </a:p>
        </p:txBody>
      </p:sp>
      <p:sp>
        <p:nvSpPr>
          <p:cNvPr id="23" name="Oval 22"/>
          <p:cNvSpPr/>
          <p:nvPr/>
        </p:nvSpPr>
        <p:spPr>
          <a:xfrm>
            <a:off x="394017" y="2667000"/>
            <a:ext cx="1587920" cy="7620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Arrow Connector 24"/>
          <p:cNvCxnSpPr>
            <a:stCxn id="23" idx="6"/>
          </p:cNvCxnSpPr>
          <p:nvPr/>
        </p:nvCxnSpPr>
        <p:spPr>
          <a:xfrm>
            <a:off x="1981937" y="3048000"/>
            <a:ext cx="87623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Oval 37"/>
          <p:cNvSpPr/>
          <p:nvPr/>
        </p:nvSpPr>
        <p:spPr>
          <a:xfrm>
            <a:off x="2898355" y="4267200"/>
            <a:ext cx="1587920" cy="7620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p:cNvSpPr/>
          <p:nvPr/>
        </p:nvSpPr>
        <p:spPr>
          <a:xfrm>
            <a:off x="5410200" y="4267200"/>
            <a:ext cx="1587920" cy="7620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p:cNvSpPr/>
          <p:nvPr/>
        </p:nvSpPr>
        <p:spPr>
          <a:xfrm>
            <a:off x="5284328" y="2667000"/>
            <a:ext cx="1587920" cy="7620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p:cNvSpPr/>
          <p:nvPr/>
        </p:nvSpPr>
        <p:spPr>
          <a:xfrm>
            <a:off x="2821262" y="2667000"/>
            <a:ext cx="1587920" cy="7620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Arrow Connector 41"/>
          <p:cNvCxnSpPr/>
          <p:nvPr/>
        </p:nvCxnSpPr>
        <p:spPr>
          <a:xfrm>
            <a:off x="4408093" y="3048000"/>
            <a:ext cx="87623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39" idx="2"/>
          </p:cNvCxnSpPr>
          <p:nvPr/>
        </p:nvCxnSpPr>
        <p:spPr>
          <a:xfrm flipH="1">
            <a:off x="4495800" y="4648200"/>
            <a:ext cx="914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6074664" y="3429000"/>
            <a:ext cx="381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635898" y="2795881"/>
            <a:ext cx="1104157" cy="461665"/>
          </a:xfrm>
          <a:prstGeom prst="rect">
            <a:avLst/>
          </a:prstGeom>
          <a:noFill/>
        </p:spPr>
        <p:txBody>
          <a:bodyPr wrap="square" rtlCol="0">
            <a:spAutoFit/>
          </a:bodyPr>
          <a:lstStyle/>
          <a:p>
            <a:r>
              <a:rPr lang="en-IN" sz="1200" dirty="0" smtClean="0"/>
              <a:t>Capture data from hospitals</a:t>
            </a:r>
            <a:endParaRPr lang="en-IN" sz="1200" dirty="0"/>
          </a:p>
        </p:txBody>
      </p:sp>
      <p:sp>
        <p:nvSpPr>
          <p:cNvPr id="54" name="TextBox 53"/>
          <p:cNvSpPr txBox="1"/>
          <p:nvPr/>
        </p:nvSpPr>
        <p:spPr>
          <a:xfrm>
            <a:off x="2934631" y="2795882"/>
            <a:ext cx="1361182" cy="461665"/>
          </a:xfrm>
          <a:prstGeom prst="rect">
            <a:avLst/>
          </a:prstGeom>
          <a:noFill/>
        </p:spPr>
        <p:txBody>
          <a:bodyPr wrap="square" rtlCol="0">
            <a:spAutoFit/>
          </a:bodyPr>
          <a:lstStyle/>
          <a:p>
            <a:r>
              <a:rPr lang="en-IN" sz="1200" dirty="0" smtClean="0"/>
              <a:t>Training/Validation    on Dataset</a:t>
            </a:r>
            <a:endParaRPr lang="en-IN" sz="1200" dirty="0"/>
          </a:p>
        </p:txBody>
      </p:sp>
      <p:sp>
        <p:nvSpPr>
          <p:cNvPr id="55" name="TextBox 54"/>
          <p:cNvSpPr txBox="1"/>
          <p:nvPr/>
        </p:nvSpPr>
        <p:spPr>
          <a:xfrm>
            <a:off x="5465866" y="2817167"/>
            <a:ext cx="1302217" cy="461665"/>
          </a:xfrm>
          <a:prstGeom prst="rect">
            <a:avLst/>
          </a:prstGeom>
          <a:noFill/>
        </p:spPr>
        <p:txBody>
          <a:bodyPr wrap="square" rtlCol="0">
            <a:spAutoFit/>
          </a:bodyPr>
          <a:lstStyle/>
          <a:p>
            <a:r>
              <a:rPr lang="en-IN" sz="1200" dirty="0" smtClean="0"/>
              <a:t>ML model for thyroid detection</a:t>
            </a:r>
            <a:endParaRPr lang="en-IN" sz="1200" dirty="0"/>
          </a:p>
        </p:txBody>
      </p:sp>
      <p:sp>
        <p:nvSpPr>
          <p:cNvPr id="56" name="TextBox 55"/>
          <p:cNvSpPr txBox="1"/>
          <p:nvPr/>
        </p:nvSpPr>
        <p:spPr>
          <a:xfrm>
            <a:off x="5473184" y="4417367"/>
            <a:ext cx="1524936" cy="461665"/>
          </a:xfrm>
          <a:prstGeom prst="rect">
            <a:avLst/>
          </a:prstGeom>
          <a:noFill/>
        </p:spPr>
        <p:txBody>
          <a:bodyPr wrap="square" rtlCol="0">
            <a:spAutoFit/>
          </a:bodyPr>
          <a:lstStyle/>
          <a:p>
            <a:r>
              <a:rPr lang="en-IN" sz="1200" dirty="0" smtClean="0"/>
              <a:t>Prediction of disease (usecaes)</a:t>
            </a:r>
            <a:endParaRPr lang="en-IN" sz="1200" dirty="0"/>
          </a:p>
        </p:txBody>
      </p:sp>
      <p:sp>
        <p:nvSpPr>
          <p:cNvPr id="57" name="TextBox 56"/>
          <p:cNvSpPr txBox="1"/>
          <p:nvPr/>
        </p:nvSpPr>
        <p:spPr>
          <a:xfrm>
            <a:off x="2881743" y="4509700"/>
            <a:ext cx="1733396" cy="276999"/>
          </a:xfrm>
          <a:prstGeom prst="rect">
            <a:avLst/>
          </a:prstGeom>
          <a:noFill/>
        </p:spPr>
        <p:txBody>
          <a:bodyPr wrap="square" rtlCol="0">
            <a:spAutoFit/>
          </a:bodyPr>
          <a:lstStyle/>
          <a:p>
            <a:r>
              <a:rPr lang="en-IN" sz="1200" dirty="0" smtClean="0"/>
              <a:t>Take necessary actions</a:t>
            </a:r>
            <a:endParaRPr lang="en-IN" sz="1200" dirty="0"/>
          </a:p>
        </p:txBody>
      </p:sp>
      <p:pic>
        <p:nvPicPr>
          <p:cNvPr id="50" name="Picture 4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3493" y="6248400"/>
            <a:ext cx="6371966" cy="2362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57821"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grpSp>
        <p:nvGrpSpPr>
          <p:cNvPr id="20" name="object 20"/>
          <p:cNvGrpSpPr/>
          <p:nvPr/>
        </p:nvGrpSpPr>
        <p:grpSpPr>
          <a:xfrm>
            <a:off x="6562248" y="9600532"/>
            <a:ext cx="133350" cy="100965"/>
            <a:chOff x="6562248" y="9600532"/>
            <a:chExt cx="133350" cy="100965"/>
          </a:xfrm>
        </p:grpSpPr>
        <p:sp>
          <p:nvSpPr>
            <p:cNvPr id="21" name="object 21"/>
            <p:cNvSpPr/>
            <p:nvPr/>
          </p:nvSpPr>
          <p:spPr>
            <a:xfrm>
              <a:off x="6562248" y="9600532"/>
              <a:ext cx="36830" cy="100965"/>
            </a:xfrm>
            <a:custGeom>
              <a:avLst/>
              <a:gdLst/>
              <a:ahLst/>
              <a:cxnLst/>
              <a:rect l="l" t="t" r="r" b="b"/>
              <a:pathLst>
                <a:path w="36829" h="100965">
                  <a:moveTo>
                    <a:pt x="36575" y="100679"/>
                  </a:moveTo>
                  <a:lnTo>
                    <a:pt x="24383" y="100679"/>
                  </a:lnTo>
                  <a:lnTo>
                    <a:pt x="24383" y="21336"/>
                  </a:lnTo>
                  <a:lnTo>
                    <a:pt x="18287" y="27432"/>
                  </a:lnTo>
                  <a:lnTo>
                    <a:pt x="12191" y="30480"/>
                  </a:lnTo>
                  <a:lnTo>
                    <a:pt x="7619" y="33528"/>
                  </a:lnTo>
                  <a:lnTo>
                    <a:pt x="3047" y="35052"/>
                  </a:lnTo>
                  <a:lnTo>
                    <a:pt x="0" y="36576"/>
                  </a:lnTo>
                  <a:lnTo>
                    <a:pt x="0" y="24384"/>
                  </a:lnTo>
                  <a:lnTo>
                    <a:pt x="12191" y="18288"/>
                  </a:lnTo>
                  <a:lnTo>
                    <a:pt x="18287" y="13716"/>
                  </a:lnTo>
                  <a:lnTo>
                    <a:pt x="22859" y="9144"/>
                  </a:lnTo>
                  <a:lnTo>
                    <a:pt x="28955" y="0"/>
                  </a:lnTo>
                  <a:lnTo>
                    <a:pt x="36575" y="0"/>
                  </a:lnTo>
                  <a:lnTo>
                    <a:pt x="36575"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8" cstate="print"/>
            <a:stretch>
              <a:fillRect/>
            </a:stretch>
          </p:blipFill>
          <p:spPr>
            <a:xfrm>
              <a:off x="6629399" y="9600532"/>
              <a:ext cx="65627" cy="100679"/>
            </a:xfrm>
            <a:prstGeom prst="rect">
              <a:avLst/>
            </a:prstGeom>
          </p:spPr>
        </p:pic>
      </p:grpSp>
      <p:sp>
        <p:nvSpPr>
          <p:cNvPr id="15" name="TextBox 14"/>
          <p:cNvSpPr txBox="1"/>
          <p:nvPr/>
        </p:nvSpPr>
        <p:spPr>
          <a:xfrm>
            <a:off x="846723" y="1066800"/>
            <a:ext cx="2685574" cy="338554"/>
          </a:xfrm>
          <a:prstGeom prst="rect">
            <a:avLst/>
          </a:prstGeom>
          <a:noFill/>
        </p:spPr>
        <p:txBody>
          <a:bodyPr wrap="square" rtlCol="0">
            <a:spAutoFit/>
          </a:bodyPr>
          <a:lstStyle/>
          <a:p>
            <a:r>
              <a:rPr lang="en-IN" sz="1600" dirty="0" smtClean="0">
                <a:solidFill>
                  <a:srgbClr val="0070C0"/>
                </a:solidFill>
              </a:rPr>
              <a:t>3.1.2 Deployment Process</a:t>
            </a:r>
            <a:endParaRPr lang="en-IN" sz="1600" dirty="0">
              <a:solidFill>
                <a:srgbClr val="0070C0"/>
              </a:solidFill>
            </a:endParaRPr>
          </a:p>
        </p:txBody>
      </p:sp>
      <p:sp>
        <p:nvSpPr>
          <p:cNvPr id="16" name="TextBox 15"/>
          <p:cNvSpPr txBox="1"/>
          <p:nvPr/>
        </p:nvSpPr>
        <p:spPr>
          <a:xfrm>
            <a:off x="1010412" y="5629275"/>
            <a:ext cx="1874875" cy="369332"/>
          </a:xfrm>
          <a:prstGeom prst="rect">
            <a:avLst/>
          </a:prstGeom>
          <a:noFill/>
        </p:spPr>
        <p:txBody>
          <a:bodyPr wrap="square" rtlCol="0">
            <a:spAutoFit/>
          </a:bodyPr>
          <a:lstStyle/>
          <a:p>
            <a:r>
              <a:rPr lang="en-IN" b="1" dirty="0" smtClean="0">
                <a:solidFill>
                  <a:srgbClr val="0070C0"/>
                </a:solidFill>
              </a:rPr>
              <a:t>3.2 Event log</a:t>
            </a:r>
            <a:endParaRPr lang="en-IN" b="1" dirty="0">
              <a:solidFill>
                <a:srgbClr val="0070C0"/>
              </a:solidFill>
            </a:endParaRPr>
          </a:p>
        </p:txBody>
      </p:sp>
      <p:sp>
        <p:nvSpPr>
          <p:cNvPr id="17" name="TextBox 16"/>
          <p:cNvSpPr txBox="1"/>
          <p:nvPr/>
        </p:nvSpPr>
        <p:spPr>
          <a:xfrm>
            <a:off x="1040986" y="6076950"/>
            <a:ext cx="6274214" cy="276999"/>
          </a:xfrm>
          <a:prstGeom prst="rect">
            <a:avLst/>
          </a:prstGeom>
          <a:noFill/>
        </p:spPr>
        <p:txBody>
          <a:bodyPr wrap="square" rtlCol="0">
            <a:spAutoFit/>
          </a:bodyPr>
          <a:lstStyle/>
          <a:p>
            <a:r>
              <a:rPr lang="en-IN" sz="1200" dirty="0" smtClean="0"/>
              <a:t>The system should log every event so that the user will know what process is running internally.</a:t>
            </a:r>
            <a:endParaRPr lang="en-IN" sz="1200" dirty="0"/>
          </a:p>
        </p:txBody>
      </p:sp>
      <p:sp>
        <p:nvSpPr>
          <p:cNvPr id="18" name="TextBox 17"/>
          <p:cNvSpPr txBox="1"/>
          <p:nvPr/>
        </p:nvSpPr>
        <p:spPr>
          <a:xfrm>
            <a:off x="1063751" y="6438900"/>
            <a:ext cx="3971164" cy="307777"/>
          </a:xfrm>
          <a:prstGeom prst="rect">
            <a:avLst/>
          </a:prstGeom>
          <a:noFill/>
        </p:spPr>
        <p:txBody>
          <a:bodyPr wrap="square" rtlCol="0">
            <a:spAutoFit/>
          </a:bodyPr>
          <a:lstStyle/>
          <a:p>
            <a:r>
              <a:rPr lang="en-IN" sz="1400" b="1" dirty="0" smtClean="0"/>
              <a:t>Initial Step-By-Step Description:</a:t>
            </a:r>
            <a:endParaRPr lang="en-IN" sz="1400" b="1" dirty="0"/>
          </a:p>
        </p:txBody>
      </p:sp>
      <p:sp>
        <p:nvSpPr>
          <p:cNvPr id="19" name="TextBox 18"/>
          <p:cNvSpPr txBox="1"/>
          <p:nvPr/>
        </p:nvSpPr>
        <p:spPr>
          <a:xfrm>
            <a:off x="1136377" y="6794302"/>
            <a:ext cx="6331223" cy="1015663"/>
          </a:xfrm>
          <a:prstGeom prst="rect">
            <a:avLst/>
          </a:prstGeom>
          <a:noFill/>
        </p:spPr>
        <p:txBody>
          <a:bodyPr wrap="square" rtlCol="0">
            <a:spAutoFit/>
          </a:bodyPr>
          <a:lstStyle/>
          <a:p>
            <a:pPr marL="228600" indent="-228600">
              <a:buFont typeface="+mj-lt"/>
              <a:buAutoNum type="arabicPeriod"/>
            </a:pPr>
            <a:r>
              <a:rPr lang="en-IN" sz="1200" dirty="0" smtClean="0"/>
              <a:t>The System identifies at what step logging required.</a:t>
            </a:r>
          </a:p>
          <a:p>
            <a:pPr marL="228600" indent="-228600">
              <a:buFont typeface="+mj-lt"/>
              <a:buAutoNum type="arabicPeriod"/>
            </a:pPr>
            <a:r>
              <a:rPr lang="en-IN" sz="1200" dirty="0" smtClean="0"/>
              <a:t>The System should be able to log each and every system flow.</a:t>
            </a:r>
          </a:p>
          <a:p>
            <a:pPr marL="228600" indent="-228600">
              <a:buFont typeface="+mj-lt"/>
              <a:buAutoNum type="arabicPeriod"/>
            </a:pPr>
            <a:r>
              <a:rPr lang="en-IN" sz="1200" dirty="0" smtClean="0"/>
              <a:t>Developer can choose logging method. You can choose database logging/ File logging s well.</a:t>
            </a:r>
          </a:p>
          <a:p>
            <a:pPr marL="228600" indent="-228600">
              <a:buFont typeface="+mj-lt"/>
              <a:buAutoNum type="arabicPeriod"/>
            </a:pPr>
            <a:r>
              <a:rPr lang="en-IN" sz="1200" dirty="0" smtClean="0"/>
              <a:t>System should not hang even after using so many loggings. Logging just because we can easily debug issues so logging is mandatory to do.</a:t>
            </a:r>
            <a:endParaRPr lang="en-IN" sz="1200" dirty="0"/>
          </a:p>
        </p:txBody>
      </p:sp>
      <p:sp>
        <p:nvSpPr>
          <p:cNvPr id="103" name="TextBox 102"/>
          <p:cNvSpPr txBox="1"/>
          <p:nvPr/>
        </p:nvSpPr>
        <p:spPr>
          <a:xfrm>
            <a:off x="1014507" y="7984568"/>
            <a:ext cx="2403158" cy="369332"/>
          </a:xfrm>
          <a:prstGeom prst="rect">
            <a:avLst/>
          </a:prstGeom>
          <a:noFill/>
        </p:spPr>
        <p:txBody>
          <a:bodyPr wrap="square" rtlCol="0">
            <a:spAutoFit/>
          </a:bodyPr>
          <a:lstStyle/>
          <a:p>
            <a:r>
              <a:rPr lang="en-IN" b="1" dirty="0" smtClean="0">
                <a:solidFill>
                  <a:srgbClr val="0070C0"/>
                </a:solidFill>
              </a:rPr>
              <a:t>3.3 Error Handling</a:t>
            </a:r>
            <a:endParaRPr lang="en-IN" b="1" dirty="0">
              <a:solidFill>
                <a:srgbClr val="0070C0"/>
              </a:solidFill>
            </a:endParaRPr>
          </a:p>
        </p:txBody>
      </p:sp>
      <p:sp>
        <p:nvSpPr>
          <p:cNvPr id="104" name="TextBox 103"/>
          <p:cNvSpPr txBox="1"/>
          <p:nvPr/>
        </p:nvSpPr>
        <p:spPr>
          <a:xfrm>
            <a:off x="1022603" y="8421468"/>
            <a:ext cx="6074195" cy="461665"/>
          </a:xfrm>
          <a:prstGeom prst="rect">
            <a:avLst/>
          </a:prstGeom>
          <a:noFill/>
        </p:spPr>
        <p:txBody>
          <a:bodyPr wrap="square" rtlCol="0">
            <a:spAutoFit/>
          </a:bodyPr>
          <a:lstStyle/>
          <a:p>
            <a:r>
              <a:rPr lang="en-IN" sz="1200" dirty="0" smtClean="0"/>
              <a:t>Should errors be encountered, an explanation will be displayed as to what went wrong? An error will be defined as anything that falls outside the normal and intended usage.</a:t>
            </a:r>
            <a:endParaRPr lang="en-IN" sz="1200" dirty="0"/>
          </a:p>
        </p:txBody>
      </p:sp>
      <p:sp>
        <p:nvSpPr>
          <p:cNvPr id="105" name="Rectangle 104"/>
          <p:cNvSpPr/>
          <p:nvPr/>
        </p:nvSpPr>
        <p:spPr>
          <a:xfrm>
            <a:off x="1086700" y="231647"/>
            <a:ext cx="1526482" cy="3779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TextBox 105"/>
          <p:cNvSpPr txBox="1"/>
          <p:nvPr/>
        </p:nvSpPr>
        <p:spPr>
          <a:xfrm>
            <a:off x="895921" y="281802"/>
            <a:ext cx="2252860" cy="461665"/>
          </a:xfrm>
          <a:prstGeom prst="rect">
            <a:avLst/>
          </a:prstGeom>
          <a:noFill/>
        </p:spPr>
        <p:txBody>
          <a:bodyPr wrap="square" rtlCol="0">
            <a:spAutoFit/>
          </a:bodyPr>
          <a:lstStyle/>
          <a:p>
            <a:r>
              <a:rPr lang="en-IN" sz="1200" dirty="0"/>
              <a:t>High Level Design (HLD)</a:t>
            </a:r>
          </a:p>
          <a:p>
            <a:endParaRPr lang="en-IN" sz="1200" dirty="0"/>
          </a:p>
        </p:txBody>
      </p:sp>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415" y="1933575"/>
            <a:ext cx="6604888" cy="2514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56995" y="337247"/>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grpSp>
        <p:nvGrpSpPr>
          <p:cNvPr id="20" name="object 20"/>
          <p:cNvGrpSpPr/>
          <p:nvPr/>
        </p:nvGrpSpPr>
        <p:grpSpPr>
          <a:xfrm>
            <a:off x="6562152" y="9600533"/>
            <a:ext cx="134620" cy="102235"/>
            <a:chOff x="6562152" y="9600533"/>
            <a:chExt cx="134620" cy="102235"/>
          </a:xfrm>
        </p:grpSpPr>
        <p:sp>
          <p:nvSpPr>
            <p:cNvPr id="21" name="object 21"/>
            <p:cNvSpPr/>
            <p:nvPr/>
          </p:nvSpPr>
          <p:spPr>
            <a:xfrm>
              <a:off x="6562152" y="9600533"/>
              <a:ext cx="36830" cy="100965"/>
            </a:xfrm>
            <a:custGeom>
              <a:avLst/>
              <a:gdLst/>
              <a:ahLst/>
              <a:cxnLst/>
              <a:rect l="l" t="t" r="r" b="b"/>
              <a:pathLst>
                <a:path w="36829" h="100965">
                  <a:moveTo>
                    <a:pt x="36671" y="100679"/>
                  </a:moveTo>
                  <a:lnTo>
                    <a:pt x="24384" y="100679"/>
                  </a:lnTo>
                  <a:lnTo>
                    <a:pt x="24384" y="21336"/>
                  </a:lnTo>
                  <a:lnTo>
                    <a:pt x="18288" y="27432"/>
                  </a:lnTo>
                  <a:lnTo>
                    <a:pt x="12192" y="30480"/>
                  </a:lnTo>
                  <a:lnTo>
                    <a:pt x="7620" y="33528"/>
                  </a:lnTo>
                  <a:lnTo>
                    <a:pt x="3048" y="35052"/>
                  </a:lnTo>
                  <a:lnTo>
                    <a:pt x="0" y="36576"/>
                  </a:lnTo>
                  <a:lnTo>
                    <a:pt x="0" y="24384"/>
                  </a:lnTo>
                  <a:lnTo>
                    <a:pt x="12192" y="18288"/>
                  </a:lnTo>
                  <a:lnTo>
                    <a:pt x="18288" y="13716"/>
                  </a:lnTo>
                  <a:lnTo>
                    <a:pt x="22860" y="9144"/>
                  </a:lnTo>
                  <a:lnTo>
                    <a:pt x="29051" y="0"/>
                  </a:lnTo>
                  <a:lnTo>
                    <a:pt x="36671" y="0"/>
                  </a:lnTo>
                  <a:lnTo>
                    <a:pt x="36671"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8" cstate="print"/>
            <a:stretch>
              <a:fillRect/>
            </a:stretch>
          </p:blipFill>
          <p:spPr>
            <a:xfrm>
              <a:off x="6630923" y="9600533"/>
              <a:ext cx="65627" cy="102203"/>
            </a:xfrm>
            <a:prstGeom prst="rect">
              <a:avLst/>
            </a:prstGeom>
          </p:spPr>
        </p:pic>
      </p:grpSp>
      <p:pic>
        <p:nvPicPr>
          <p:cNvPr id="84" name="object 84"/>
          <p:cNvPicPr/>
          <p:nvPr/>
        </p:nvPicPr>
        <p:blipFill>
          <a:blip r:embed="rId9" cstate="print"/>
          <a:stretch>
            <a:fillRect/>
          </a:stretch>
        </p:blipFill>
        <p:spPr>
          <a:xfrm>
            <a:off x="1229867" y="5532120"/>
            <a:ext cx="5017007" cy="880840"/>
          </a:xfrm>
          <a:prstGeom prst="rect">
            <a:avLst/>
          </a:prstGeom>
        </p:spPr>
      </p:pic>
      <p:pic>
        <p:nvPicPr>
          <p:cNvPr id="85" name="Picture 8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68184" y="6577271"/>
            <a:ext cx="2457443" cy="880803"/>
          </a:xfrm>
          <a:prstGeom prst="rect">
            <a:avLst/>
          </a:prstGeom>
        </p:spPr>
      </p:pic>
      <p:sp>
        <p:nvSpPr>
          <p:cNvPr id="15" name="TextBox 14"/>
          <p:cNvSpPr txBox="1"/>
          <p:nvPr/>
        </p:nvSpPr>
        <p:spPr>
          <a:xfrm>
            <a:off x="878140" y="745652"/>
            <a:ext cx="2591943" cy="369332"/>
          </a:xfrm>
          <a:prstGeom prst="rect">
            <a:avLst/>
          </a:prstGeom>
          <a:noFill/>
        </p:spPr>
        <p:txBody>
          <a:bodyPr wrap="square" rtlCol="0">
            <a:spAutoFit/>
          </a:bodyPr>
          <a:lstStyle/>
          <a:p>
            <a:r>
              <a:rPr lang="en-IN" b="1" dirty="0" smtClean="0">
                <a:solidFill>
                  <a:srgbClr val="0070C0"/>
                </a:solidFill>
              </a:rPr>
              <a:t>4  Performance</a:t>
            </a:r>
            <a:endParaRPr lang="en-IN" b="1" dirty="0">
              <a:solidFill>
                <a:srgbClr val="0070C0"/>
              </a:solidFill>
            </a:endParaRPr>
          </a:p>
        </p:txBody>
      </p:sp>
      <p:sp>
        <p:nvSpPr>
          <p:cNvPr id="16" name="TextBox 15"/>
          <p:cNvSpPr txBox="1"/>
          <p:nvPr/>
        </p:nvSpPr>
        <p:spPr>
          <a:xfrm>
            <a:off x="878140" y="1975305"/>
            <a:ext cx="2121884" cy="369332"/>
          </a:xfrm>
          <a:prstGeom prst="rect">
            <a:avLst/>
          </a:prstGeom>
          <a:noFill/>
        </p:spPr>
        <p:txBody>
          <a:bodyPr wrap="square" rtlCol="0">
            <a:spAutoFit/>
          </a:bodyPr>
          <a:lstStyle/>
          <a:p>
            <a:r>
              <a:rPr lang="en-IN" b="1" dirty="0" smtClean="0">
                <a:solidFill>
                  <a:srgbClr val="0070C0"/>
                </a:solidFill>
              </a:rPr>
              <a:t>4.1  Reusability</a:t>
            </a:r>
            <a:endParaRPr lang="en-IN" b="1" dirty="0">
              <a:solidFill>
                <a:srgbClr val="0070C0"/>
              </a:solidFill>
            </a:endParaRPr>
          </a:p>
        </p:txBody>
      </p:sp>
      <p:sp>
        <p:nvSpPr>
          <p:cNvPr id="17" name="TextBox 16"/>
          <p:cNvSpPr txBox="1"/>
          <p:nvPr/>
        </p:nvSpPr>
        <p:spPr>
          <a:xfrm>
            <a:off x="951085" y="2346780"/>
            <a:ext cx="5611067" cy="461665"/>
          </a:xfrm>
          <a:prstGeom prst="rect">
            <a:avLst/>
          </a:prstGeom>
          <a:noFill/>
        </p:spPr>
        <p:txBody>
          <a:bodyPr wrap="square" rtlCol="0">
            <a:spAutoFit/>
          </a:bodyPr>
          <a:lstStyle/>
          <a:p>
            <a:r>
              <a:rPr lang="en-IN" sz="1200" dirty="0" smtClean="0"/>
              <a:t>The code written and the components used should have the ability to be reused with no problems.</a:t>
            </a:r>
            <a:endParaRPr lang="en-IN" sz="1200" dirty="0"/>
          </a:p>
        </p:txBody>
      </p:sp>
      <p:sp>
        <p:nvSpPr>
          <p:cNvPr id="18" name="TextBox 17"/>
          <p:cNvSpPr txBox="1"/>
          <p:nvPr/>
        </p:nvSpPr>
        <p:spPr>
          <a:xfrm>
            <a:off x="829292" y="2959939"/>
            <a:ext cx="3437765" cy="369332"/>
          </a:xfrm>
          <a:prstGeom prst="rect">
            <a:avLst/>
          </a:prstGeom>
          <a:noFill/>
        </p:spPr>
        <p:txBody>
          <a:bodyPr wrap="square" rtlCol="0">
            <a:spAutoFit/>
          </a:bodyPr>
          <a:lstStyle/>
          <a:p>
            <a:r>
              <a:rPr lang="en-IN" b="1" dirty="0" smtClean="0">
                <a:solidFill>
                  <a:srgbClr val="0070C0"/>
                </a:solidFill>
              </a:rPr>
              <a:t>4.2  Application Compatibility</a:t>
            </a:r>
            <a:endParaRPr lang="en-IN" b="1" dirty="0">
              <a:solidFill>
                <a:srgbClr val="0070C0"/>
              </a:solidFill>
            </a:endParaRPr>
          </a:p>
        </p:txBody>
      </p:sp>
      <p:sp>
        <p:nvSpPr>
          <p:cNvPr id="19" name="TextBox 18"/>
          <p:cNvSpPr txBox="1"/>
          <p:nvPr/>
        </p:nvSpPr>
        <p:spPr>
          <a:xfrm>
            <a:off x="896048" y="3348321"/>
            <a:ext cx="5597097" cy="646331"/>
          </a:xfrm>
          <a:prstGeom prst="rect">
            <a:avLst/>
          </a:prstGeom>
          <a:noFill/>
        </p:spPr>
        <p:txBody>
          <a:bodyPr wrap="square" rtlCol="0">
            <a:spAutoFit/>
          </a:bodyPr>
          <a:lstStyle/>
          <a:p>
            <a:r>
              <a:rPr lang="en-IN" sz="1200" dirty="0" smtClean="0"/>
              <a:t>The different components for this project will be using python as an interface between them. Each component will have its own task to perform, and it is the job of the Python to ensure proper transfer of information.</a:t>
            </a:r>
            <a:endParaRPr lang="en-IN" sz="1200" dirty="0"/>
          </a:p>
        </p:txBody>
      </p:sp>
      <p:sp>
        <p:nvSpPr>
          <p:cNvPr id="25" name="TextBox 24"/>
          <p:cNvSpPr txBox="1"/>
          <p:nvPr/>
        </p:nvSpPr>
        <p:spPr>
          <a:xfrm>
            <a:off x="767350" y="4102869"/>
            <a:ext cx="2955591" cy="369332"/>
          </a:xfrm>
          <a:prstGeom prst="rect">
            <a:avLst/>
          </a:prstGeom>
          <a:noFill/>
        </p:spPr>
        <p:txBody>
          <a:bodyPr wrap="square" rtlCol="0">
            <a:spAutoFit/>
          </a:bodyPr>
          <a:lstStyle/>
          <a:p>
            <a:r>
              <a:rPr lang="en-IN" b="1" dirty="0" smtClean="0">
                <a:solidFill>
                  <a:srgbClr val="0070C0"/>
                </a:solidFill>
              </a:rPr>
              <a:t>4.3  Resource utilization </a:t>
            </a:r>
            <a:endParaRPr lang="en-IN" b="1" dirty="0">
              <a:solidFill>
                <a:srgbClr val="0070C0"/>
              </a:solidFill>
            </a:endParaRPr>
          </a:p>
        </p:txBody>
      </p:sp>
      <p:sp>
        <p:nvSpPr>
          <p:cNvPr id="26" name="TextBox 25"/>
          <p:cNvSpPr txBox="1"/>
          <p:nvPr/>
        </p:nvSpPr>
        <p:spPr>
          <a:xfrm>
            <a:off x="878140" y="4481726"/>
            <a:ext cx="5581462" cy="461665"/>
          </a:xfrm>
          <a:prstGeom prst="rect">
            <a:avLst/>
          </a:prstGeom>
          <a:noFill/>
        </p:spPr>
        <p:txBody>
          <a:bodyPr wrap="square" rtlCol="0">
            <a:spAutoFit/>
          </a:bodyPr>
          <a:lstStyle/>
          <a:p>
            <a:r>
              <a:rPr lang="en-IN" sz="1200" dirty="0" smtClean="0"/>
              <a:t>When any task is performed, it will likely use all the processing power available until that function is finished.</a:t>
            </a:r>
            <a:endParaRPr lang="en-IN" sz="1200" dirty="0"/>
          </a:p>
        </p:txBody>
      </p:sp>
      <p:sp>
        <p:nvSpPr>
          <p:cNvPr id="27" name="TextBox 26"/>
          <p:cNvSpPr txBox="1"/>
          <p:nvPr/>
        </p:nvSpPr>
        <p:spPr>
          <a:xfrm>
            <a:off x="788606" y="5257800"/>
            <a:ext cx="3267901" cy="369332"/>
          </a:xfrm>
          <a:prstGeom prst="rect">
            <a:avLst/>
          </a:prstGeom>
          <a:noFill/>
        </p:spPr>
        <p:txBody>
          <a:bodyPr wrap="square" rtlCol="0">
            <a:spAutoFit/>
          </a:bodyPr>
          <a:lstStyle/>
          <a:p>
            <a:r>
              <a:rPr lang="en-IN" b="1" dirty="0" smtClean="0">
                <a:solidFill>
                  <a:srgbClr val="0070C0"/>
                </a:solidFill>
              </a:rPr>
              <a:t>4.4  Deployment</a:t>
            </a:r>
            <a:endParaRPr lang="en-IN" b="1" dirty="0">
              <a:solidFill>
                <a:srgbClr val="0070C0"/>
              </a:solidFill>
            </a:endParaRPr>
          </a:p>
        </p:txBody>
      </p:sp>
      <p:sp>
        <p:nvSpPr>
          <p:cNvPr id="28" name="Rectangle 27"/>
          <p:cNvSpPr/>
          <p:nvPr/>
        </p:nvSpPr>
        <p:spPr>
          <a:xfrm>
            <a:off x="1081226" y="283987"/>
            <a:ext cx="1656500" cy="327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898332" y="283987"/>
            <a:ext cx="2168318" cy="461665"/>
          </a:xfrm>
          <a:prstGeom prst="rect">
            <a:avLst/>
          </a:prstGeom>
          <a:noFill/>
        </p:spPr>
        <p:txBody>
          <a:bodyPr wrap="square" rtlCol="0">
            <a:spAutoFit/>
          </a:bodyPr>
          <a:lstStyle/>
          <a:p>
            <a:r>
              <a:rPr lang="en-IN" sz="1200" dirty="0"/>
              <a:t>High Level Design (HLD)</a:t>
            </a:r>
          </a:p>
          <a:p>
            <a:endParaRPr lang="en-IN" sz="1200" dirty="0"/>
          </a:p>
        </p:txBody>
      </p:sp>
      <p:sp>
        <p:nvSpPr>
          <p:cNvPr id="23" name="TextBox 22"/>
          <p:cNvSpPr txBox="1"/>
          <p:nvPr/>
        </p:nvSpPr>
        <p:spPr>
          <a:xfrm>
            <a:off x="903699" y="1086752"/>
            <a:ext cx="5069638" cy="830997"/>
          </a:xfrm>
          <a:prstGeom prst="rect">
            <a:avLst/>
          </a:prstGeom>
          <a:noFill/>
        </p:spPr>
        <p:txBody>
          <a:bodyPr wrap="square" rtlCol="0">
            <a:spAutoFit/>
          </a:bodyPr>
          <a:lstStyle/>
          <a:p>
            <a:r>
              <a:rPr lang="en-IN" sz="1200" dirty="0" smtClean="0"/>
              <a:t>The machine learning based Thyroid Disease Detection solution will used for detection of thyroid disease in patients having symptoms of thyroid. So that necessary action will be taken ASP. Also model retraining is very important to improve performance.</a:t>
            </a:r>
            <a:endParaRPr lang="en-IN"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76871"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grpSp>
        <p:nvGrpSpPr>
          <p:cNvPr id="20" name="object 20"/>
          <p:cNvGrpSpPr/>
          <p:nvPr/>
        </p:nvGrpSpPr>
        <p:grpSpPr>
          <a:xfrm>
            <a:off x="6562248" y="9600438"/>
            <a:ext cx="134620" cy="100965"/>
            <a:chOff x="6562248" y="9600438"/>
            <a:chExt cx="134620" cy="100965"/>
          </a:xfrm>
        </p:grpSpPr>
        <p:sp>
          <p:nvSpPr>
            <p:cNvPr id="21" name="object 21"/>
            <p:cNvSpPr/>
            <p:nvPr/>
          </p:nvSpPr>
          <p:spPr>
            <a:xfrm>
              <a:off x="6562248" y="9600533"/>
              <a:ext cx="36830" cy="100965"/>
            </a:xfrm>
            <a:custGeom>
              <a:avLst/>
              <a:gdLst/>
              <a:ahLst/>
              <a:cxnLst/>
              <a:rect l="l" t="t" r="r" b="b"/>
              <a:pathLst>
                <a:path w="36829" h="100965">
                  <a:moveTo>
                    <a:pt x="36575" y="100679"/>
                  </a:moveTo>
                  <a:lnTo>
                    <a:pt x="24383" y="100679"/>
                  </a:lnTo>
                  <a:lnTo>
                    <a:pt x="24383" y="21336"/>
                  </a:lnTo>
                  <a:lnTo>
                    <a:pt x="18287" y="27432"/>
                  </a:lnTo>
                  <a:lnTo>
                    <a:pt x="12191" y="30480"/>
                  </a:lnTo>
                  <a:lnTo>
                    <a:pt x="7619" y="33528"/>
                  </a:lnTo>
                  <a:lnTo>
                    <a:pt x="3047" y="35052"/>
                  </a:lnTo>
                  <a:lnTo>
                    <a:pt x="0" y="36576"/>
                  </a:lnTo>
                  <a:lnTo>
                    <a:pt x="0" y="24384"/>
                  </a:lnTo>
                  <a:lnTo>
                    <a:pt x="12191" y="18288"/>
                  </a:lnTo>
                  <a:lnTo>
                    <a:pt x="18287" y="13716"/>
                  </a:lnTo>
                  <a:lnTo>
                    <a:pt x="22859" y="9144"/>
                  </a:lnTo>
                  <a:lnTo>
                    <a:pt x="28955" y="0"/>
                  </a:lnTo>
                  <a:lnTo>
                    <a:pt x="36575" y="0"/>
                  </a:lnTo>
                  <a:lnTo>
                    <a:pt x="36575"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8" cstate="print"/>
            <a:stretch>
              <a:fillRect/>
            </a:stretch>
          </p:blipFill>
          <p:spPr>
            <a:xfrm>
              <a:off x="6626256" y="9600438"/>
              <a:ext cx="70294" cy="100774"/>
            </a:xfrm>
            <a:prstGeom prst="rect">
              <a:avLst/>
            </a:prstGeom>
          </p:spPr>
        </p:pic>
      </p:grpSp>
      <p:grpSp>
        <p:nvGrpSpPr>
          <p:cNvPr id="103" name="object 103"/>
          <p:cNvGrpSpPr/>
          <p:nvPr/>
        </p:nvGrpSpPr>
        <p:grpSpPr>
          <a:xfrm>
            <a:off x="1190244" y="2051304"/>
            <a:ext cx="4561840" cy="1537970"/>
            <a:chOff x="1190244" y="2051304"/>
            <a:chExt cx="4561840" cy="1537970"/>
          </a:xfrm>
        </p:grpSpPr>
        <p:pic>
          <p:nvPicPr>
            <p:cNvPr id="104" name="object 104"/>
            <p:cNvPicPr/>
            <p:nvPr/>
          </p:nvPicPr>
          <p:blipFill>
            <a:blip r:embed="rId9" cstate="print"/>
            <a:stretch>
              <a:fillRect/>
            </a:stretch>
          </p:blipFill>
          <p:spPr>
            <a:xfrm>
              <a:off x="1190244" y="2066544"/>
              <a:ext cx="1523999" cy="1522475"/>
            </a:xfrm>
            <a:prstGeom prst="rect">
              <a:avLst/>
            </a:prstGeom>
          </p:spPr>
        </p:pic>
        <p:pic>
          <p:nvPicPr>
            <p:cNvPr id="105" name="object 105"/>
            <p:cNvPicPr/>
            <p:nvPr/>
          </p:nvPicPr>
          <p:blipFill>
            <a:blip r:embed="rId10" cstate="print"/>
            <a:stretch>
              <a:fillRect/>
            </a:stretch>
          </p:blipFill>
          <p:spPr>
            <a:xfrm>
              <a:off x="2750819" y="2051304"/>
              <a:ext cx="3000756" cy="1534667"/>
            </a:xfrm>
            <a:prstGeom prst="rect">
              <a:avLst/>
            </a:prstGeom>
          </p:spPr>
        </p:pic>
      </p:grpSp>
      <p:sp>
        <p:nvSpPr>
          <p:cNvPr id="15" name="TextBox 14"/>
          <p:cNvSpPr txBox="1"/>
          <p:nvPr/>
        </p:nvSpPr>
        <p:spPr>
          <a:xfrm>
            <a:off x="1066743" y="762000"/>
            <a:ext cx="1911438" cy="369332"/>
          </a:xfrm>
          <a:prstGeom prst="rect">
            <a:avLst/>
          </a:prstGeom>
          <a:noFill/>
        </p:spPr>
        <p:txBody>
          <a:bodyPr wrap="square" rtlCol="0">
            <a:spAutoFit/>
          </a:bodyPr>
          <a:lstStyle/>
          <a:p>
            <a:r>
              <a:rPr lang="en-IN" b="1" dirty="0" smtClean="0">
                <a:solidFill>
                  <a:srgbClr val="0070C0"/>
                </a:solidFill>
              </a:rPr>
              <a:t>5  Dashboards</a:t>
            </a:r>
            <a:endParaRPr lang="en-IN" b="1" dirty="0">
              <a:solidFill>
                <a:srgbClr val="0070C0"/>
              </a:solidFill>
            </a:endParaRPr>
          </a:p>
        </p:txBody>
      </p:sp>
      <p:sp>
        <p:nvSpPr>
          <p:cNvPr id="16" name="TextBox 15"/>
          <p:cNvSpPr txBox="1"/>
          <p:nvPr/>
        </p:nvSpPr>
        <p:spPr>
          <a:xfrm>
            <a:off x="1040510" y="1155621"/>
            <a:ext cx="5569459" cy="646331"/>
          </a:xfrm>
          <a:prstGeom prst="rect">
            <a:avLst/>
          </a:prstGeom>
          <a:noFill/>
        </p:spPr>
        <p:txBody>
          <a:bodyPr wrap="square" rtlCol="0">
            <a:spAutoFit/>
          </a:bodyPr>
          <a:lstStyle/>
          <a:p>
            <a:r>
              <a:rPr lang="en-IN" sz="1200" dirty="0" smtClean="0"/>
              <a:t>Dashboards will be implemented to display and indicate certain KPIs and relevant indicators for the unveiled problems that if not addressed in time could cause catastrophes of unimaginable impact.</a:t>
            </a:r>
            <a:endParaRPr lang="en-IN" sz="1200" dirty="0"/>
          </a:p>
        </p:txBody>
      </p:sp>
      <p:sp>
        <p:nvSpPr>
          <p:cNvPr id="17" name="TextBox 16"/>
          <p:cNvSpPr txBox="1"/>
          <p:nvPr/>
        </p:nvSpPr>
        <p:spPr>
          <a:xfrm>
            <a:off x="1066743" y="3623187"/>
            <a:ext cx="5920420" cy="646331"/>
          </a:xfrm>
          <a:prstGeom prst="rect">
            <a:avLst/>
          </a:prstGeom>
          <a:noFill/>
        </p:spPr>
        <p:txBody>
          <a:bodyPr wrap="square" rtlCol="0">
            <a:spAutoFit/>
          </a:bodyPr>
          <a:lstStyle/>
          <a:p>
            <a:r>
              <a:rPr lang="en-IN" sz="1200" dirty="0" smtClean="0"/>
              <a:t>As and when, the system starts to capture the historical/periodic data for a user, the dashboards will be included to display charts over time with progress on various indicators or factors.</a:t>
            </a:r>
            <a:endParaRPr lang="en-IN" sz="1200" dirty="0"/>
          </a:p>
        </p:txBody>
      </p:sp>
      <p:sp>
        <p:nvSpPr>
          <p:cNvPr id="18" name="TextBox 17"/>
          <p:cNvSpPr txBox="1"/>
          <p:nvPr/>
        </p:nvSpPr>
        <p:spPr>
          <a:xfrm>
            <a:off x="1164042" y="4419600"/>
            <a:ext cx="4334256" cy="369332"/>
          </a:xfrm>
          <a:prstGeom prst="rect">
            <a:avLst/>
          </a:prstGeom>
          <a:noFill/>
        </p:spPr>
        <p:txBody>
          <a:bodyPr wrap="square" rtlCol="0">
            <a:spAutoFit/>
          </a:bodyPr>
          <a:lstStyle/>
          <a:p>
            <a:r>
              <a:rPr lang="en-IN" b="1" dirty="0" smtClean="0">
                <a:solidFill>
                  <a:srgbClr val="0070C0"/>
                </a:solidFill>
              </a:rPr>
              <a:t>5.1 KPIs (Key Performance Indicators)</a:t>
            </a:r>
          </a:p>
        </p:txBody>
      </p:sp>
      <p:sp>
        <p:nvSpPr>
          <p:cNvPr id="106" name="TextBox 105"/>
          <p:cNvSpPr txBox="1"/>
          <p:nvPr/>
        </p:nvSpPr>
        <p:spPr>
          <a:xfrm>
            <a:off x="1246247" y="5029200"/>
            <a:ext cx="5740915" cy="1200329"/>
          </a:xfrm>
          <a:prstGeom prst="rect">
            <a:avLst/>
          </a:prstGeom>
          <a:noFill/>
        </p:spPr>
        <p:txBody>
          <a:bodyPr wrap="square" rtlCol="0">
            <a:spAutoFit/>
          </a:bodyPr>
          <a:lstStyle/>
          <a:p>
            <a:pPr marL="342900" indent="-342900">
              <a:buFont typeface="+mj-lt"/>
              <a:buAutoNum type="arabicPeriod"/>
            </a:pPr>
            <a:r>
              <a:rPr lang="en-IN" sz="1200" dirty="0" smtClean="0"/>
              <a:t>Key indicators displaying a summary of </a:t>
            </a:r>
            <a:r>
              <a:rPr lang="en-IN" sz="1200" dirty="0" smtClean="0"/>
              <a:t>the patients undergone with this solution.</a:t>
            </a:r>
            <a:endParaRPr lang="en-IN" sz="1200" dirty="0" smtClean="0"/>
          </a:p>
          <a:p>
            <a:pPr marL="342900" indent="-342900">
              <a:buFont typeface="+mj-lt"/>
              <a:buAutoNum type="arabicPeriod"/>
            </a:pPr>
            <a:r>
              <a:rPr lang="en-IN" sz="1200" dirty="0" smtClean="0"/>
              <a:t>Classification of patients such as positive or negative.</a:t>
            </a:r>
            <a:endParaRPr lang="en-IN" sz="1200" dirty="0" smtClean="0"/>
          </a:p>
          <a:p>
            <a:pPr marL="342900" indent="-342900">
              <a:buFont typeface="+mj-lt"/>
              <a:buAutoNum type="arabicPeriod"/>
            </a:pPr>
            <a:r>
              <a:rPr lang="en-IN" sz="1200" dirty="0" smtClean="0"/>
              <a:t>Classification of type of thyroid </a:t>
            </a:r>
            <a:r>
              <a:rPr lang="en-IN" sz="1200" dirty="0"/>
              <a:t>disease such hyperthyroidism &amp; </a:t>
            </a:r>
            <a:r>
              <a:rPr lang="en-IN" sz="1200" dirty="0" smtClean="0"/>
              <a:t>hypothyroidism</a:t>
            </a:r>
            <a:r>
              <a:rPr lang="en-IN" sz="1200" dirty="0" smtClean="0"/>
              <a:t>.</a:t>
            </a:r>
          </a:p>
          <a:p>
            <a:pPr marL="342900" indent="-342900">
              <a:buFont typeface="+mj-lt"/>
              <a:buAutoNum type="arabicPeriod"/>
            </a:pPr>
            <a:r>
              <a:rPr lang="en-IN" sz="1200" dirty="0" smtClean="0"/>
              <a:t>Report based on daily usage of solution.</a:t>
            </a:r>
          </a:p>
          <a:p>
            <a:endParaRPr lang="en-IN" sz="1200" dirty="0" smtClean="0"/>
          </a:p>
          <a:p>
            <a:pPr marL="342900" indent="-342900">
              <a:buFont typeface="+mj-lt"/>
              <a:buAutoNum type="arabicPeriod"/>
            </a:pPr>
            <a:endParaRPr lang="en-IN" sz="1200" dirty="0"/>
          </a:p>
        </p:txBody>
      </p:sp>
      <p:sp>
        <p:nvSpPr>
          <p:cNvPr id="107" name="Rectangle 106"/>
          <p:cNvSpPr/>
          <p:nvPr/>
        </p:nvSpPr>
        <p:spPr>
          <a:xfrm>
            <a:off x="1066743" y="332232"/>
            <a:ext cx="1546439" cy="227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TextBox 107"/>
          <p:cNvSpPr txBox="1"/>
          <p:nvPr/>
        </p:nvSpPr>
        <p:spPr>
          <a:xfrm>
            <a:off x="923875" y="296324"/>
            <a:ext cx="2391156" cy="461665"/>
          </a:xfrm>
          <a:prstGeom prst="rect">
            <a:avLst/>
          </a:prstGeom>
          <a:noFill/>
        </p:spPr>
        <p:txBody>
          <a:bodyPr wrap="square" rtlCol="0">
            <a:spAutoFit/>
          </a:bodyPr>
          <a:lstStyle/>
          <a:p>
            <a:r>
              <a:rPr lang="en-IN" sz="1200" dirty="0"/>
              <a:t>High Level Design (HLD)</a:t>
            </a:r>
          </a:p>
          <a:p>
            <a:endParaRPr lang="en-IN"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75489" y="343693"/>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grpSp>
        <p:nvGrpSpPr>
          <p:cNvPr id="20" name="object 20"/>
          <p:cNvGrpSpPr/>
          <p:nvPr/>
        </p:nvGrpSpPr>
        <p:grpSpPr>
          <a:xfrm>
            <a:off x="6562248" y="9600533"/>
            <a:ext cx="134620" cy="102235"/>
            <a:chOff x="6562248" y="9600533"/>
            <a:chExt cx="134620" cy="102235"/>
          </a:xfrm>
        </p:grpSpPr>
        <p:sp>
          <p:nvSpPr>
            <p:cNvPr id="21" name="object 21"/>
            <p:cNvSpPr/>
            <p:nvPr/>
          </p:nvSpPr>
          <p:spPr>
            <a:xfrm>
              <a:off x="6562248" y="9600533"/>
              <a:ext cx="36830" cy="100965"/>
            </a:xfrm>
            <a:custGeom>
              <a:avLst/>
              <a:gdLst/>
              <a:ahLst/>
              <a:cxnLst/>
              <a:rect l="l" t="t" r="r" b="b"/>
              <a:pathLst>
                <a:path w="36829" h="100965">
                  <a:moveTo>
                    <a:pt x="36575" y="100679"/>
                  </a:moveTo>
                  <a:lnTo>
                    <a:pt x="24383" y="100679"/>
                  </a:lnTo>
                  <a:lnTo>
                    <a:pt x="24383" y="21336"/>
                  </a:lnTo>
                  <a:lnTo>
                    <a:pt x="18287" y="27432"/>
                  </a:lnTo>
                  <a:lnTo>
                    <a:pt x="12191" y="30480"/>
                  </a:lnTo>
                  <a:lnTo>
                    <a:pt x="7619" y="33528"/>
                  </a:lnTo>
                  <a:lnTo>
                    <a:pt x="3047" y="35052"/>
                  </a:lnTo>
                  <a:lnTo>
                    <a:pt x="0" y="36576"/>
                  </a:lnTo>
                  <a:lnTo>
                    <a:pt x="0" y="24384"/>
                  </a:lnTo>
                  <a:lnTo>
                    <a:pt x="12191" y="18288"/>
                  </a:lnTo>
                  <a:lnTo>
                    <a:pt x="18287" y="13716"/>
                  </a:lnTo>
                  <a:lnTo>
                    <a:pt x="22859" y="9144"/>
                  </a:lnTo>
                  <a:lnTo>
                    <a:pt x="28955" y="0"/>
                  </a:lnTo>
                  <a:lnTo>
                    <a:pt x="36575" y="0"/>
                  </a:lnTo>
                  <a:lnTo>
                    <a:pt x="36575"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8" cstate="print"/>
            <a:stretch>
              <a:fillRect/>
            </a:stretch>
          </p:blipFill>
          <p:spPr>
            <a:xfrm>
              <a:off x="6630923" y="9602057"/>
              <a:ext cx="65627" cy="100679"/>
            </a:xfrm>
            <a:prstGeom prst="rect">
              <a:avLst/>
            </a:prstGeom>
          </p:spPr>
        </p:pic>
      </p:grpSp>
      <p:sp>
        <p:nvSpPr>
          <p:cNvPr id="15" name="TextBox 14"/>
          <p:cNvSpPr txBox="1"/>
          <p:nvPr/>
        </p:nvSpPr>
        <p:spPr>
          <a:xfrm>
            <a:off x="875489" y="838200"/>
            <a:ext cx="2379536" cy="369332"/>
          </a:xfrm>
          <a:prstGeom prst="rect">
            <a:avLst/>
          </a:prstGeom>
          <a:noFill/>
        </p:spPr>
        <p:txBody>
          <a:bodyPr wrap="square" rtlCol="0">
            <a:spAutoFit/>
          </a:bodyPr>
          <a:lstStyle/>
          <a:p>
            <a:r>
              <a:rPr lang="en-IN" b="1" dirty="0" smtClean="0">
                <a:solidFill>
                  <a:srgbClr val="0070C0"/>
                </a:solidFill>
              </a:rPr>
              <a:t>6  Conclusion</a:t>
            </a:r>
            <a:endParaRPr lang="en-IN" b="1" dirty="0">
              <a:solidFill>
                <a:srgbClr val="0070C0"/>
              </a:solidFill>
            </a:endParaRPr>
          </a:p>
        </p:txBody>
      </p:sp>
      <p:sp>
        <p:nvSpPr>
          <p:cNvPr id="16" name="Rectangle 15"/>
          <p:cNvSpPr/>
          <p:nvPr/>
        </p:nvSpPr>
        <p:spPr>
          <a:xfrm>
            <a:off x="1086700" y="231647"/>
            <a:ext cx="1526482" cy="327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914541" y="293200"/>
            <a:ext cx="2362200" cy="461665"/>
          </a:xfrm>
          <a:prstGeom prst="rect">
            <a:avLst/>
          </a:prstGeom>
          <a:noFill/>
        </p:spPr>
        <p:txBody>
          <a:bodyPr wrap="square" rtlCol="0">
            <a:spAutoFit/>
          </a:bodyPr>
          <a:lstStyle/>
          <a:p>
            <a:r>
              <a:rPr lang="en-IN" sz="1200" dirty="0"/>
              <a:t>High Level Design (HLD)</a:t>
            </a:r>
          </a:p>
          <a:p>
            <a:endParaRPr lang="en-IN" sz="1200" dirty="0"/>
          </a:p>
        </p:txBody>
      </p:sp>
      <p:sp>
        <p:nvSpPr>
          <p:cNvPr id="18" name="TextBox 17"/>
          <p:cNvSpPr txBox="1"/>
          <p:nvPr/>
        </p:nvSpPr>
        <p:spPr>
          <a:xfrm>
            <a:off x="953594" y="1295400"/>
            <a:ext cx="5520358" cy="1384995"/>
          </a:xfrm>
          <a:prstGeom prst="rect">
            <a:avLst/>
          </a:prstGeom>
          <a:noFill/>
        </p:spPr>
        <p:txBody>
          <a:bodyPr wrap="square" rtlCol="0">
            <a:spAutoFit/>
          </a:bodyPr>
          <a:lstStyle/>
          <a:p>
            <a:r>
              <a:rPr lang="en-IN" sz="1200" dirty="0" smtClean="0"/>
              <a:t>Thyroid Disease Detection solution will take health-care domain data of those patients who have undergone diagnosis for thyroid to train our machine learning model and will evaluate its performance over usecaes mentioned above. And then leverage its prediction to detect thyroid disease in people having symptoms of thyroid and able to alert people who is on positive side so that medical attention along with treatment will be given to that particular people as soon as possible. This solution should be as accurate as possible, so that chances of misleading reports will be taken good care of.</a:t>
            </a:r>
            <a:endParaRPr lang="en-IN"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87348"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grpSp>
        <p:nvGrpSpPr>
          <p:cNvPr id="20" name="object 20"/>
          <p:cNvGrpSpPr/>
          <p:nvPr/>
        </p:nvGrpSpPr>
        <p:grpSpPr>
          <a:xfrm>
            <a:off x="6562152" y="9600533"/>
            <a:ext cx="134620" cy="102235"/>
            <a:chOff x="6562152" y="9600533"/>
            <a:chExt cx="134620" cy="102235"/>
          </a:xfrm>
        </p:grpSpPr>
        <p:sp>
          <p:nvSpPr>
            <p:cNvPr id="21" name="object 21"/>
            <p:cNvSpPr/>
            <p:nvPr/>
          </p:nvSpPr>
          <p:spPr>
            <a:xfrm>
              <a:off x="6562152" y="9600533"/>
              <a:ext cx="36830" cy="100965"/>
            </a:xfrm>
            <a:custGeom>
              <a:avLst/>
              <a:gdLst/>
              <a:ahLst/>
              <a:cxnLst/>
              <a:rect l="l" t="t" r="r" b="b"/>
              <a:pathLst>
                <a:path w="36829" h="100965">
                  <a:moveTo>
                    <a:pt x="36671" y="100679"/>
                  </a:moveTo>
                  <a:lnTo>
                    <a:pt x="24384" y="100679"/>
                  </a:lnTo>
                  <a:lnTo>
                    <a:pt x="24384" y="21336"/>
                  </a:lnTo>
                  <a:lnTo>
                    <a:pt x="18288" y="27432"/>
                  </a:lnTo>
                  <a:lnTo>
                    <a:pt x="12192" y="30480"/>
                  </a:lnTo>
                  <a:lnTo>
                    <a:pt x="7620" y="33528"/>
                  </a:lnTo>
                  <a:lnTo>
                    <a:pt x="3048" y="35052"/>
                  </a:lnTo>
                  <a:lnTo>
                    <a:pt x="0" y="36576"/>
                  </a:lnTo>
                  <a:lnTo>
                    <a:pt x="0" y="24384"/>
                  </a:lnTo>
                  <a:lnTo>
                    <a:pt x="12192" y="18288"/>
                  </a:lnTo>
                  <a:lnTo>
                    <a:pt x="18288" y="13716"/>
                  </a:lnTo>
                  <a:lnTo>
                    <a:pt x="22860" y="9144"/>
                  </a:lnTo>
                  <a:lnTo>
                    <a:pt x="29051" y="0"/>
                  </a:lnTo>
                  <a:lnTo>
                    <a:pt x="36671" y="0"/>
                  </a:lnTo>
                  <a:lnTo>
                    <a:pt x="36671"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8" cstate="print"/>
            <a:stretch>
              <a:fillRect/>
            </a:stretch>
          </p:blipFill>
          <p:spPr>
            <a:xfrm>
              <a:off x="6629489" y="9600533"/>
              <a:ext cx="67061" cy="102203"/>
            </a:xfrm>
            <a:prstGeom prst="rect">
              <a:avLst/>
            </a:prstGeom>
          </p:spPr>
        </p:pic>
      </p:grpSp>
      <p:sp>
        <p:nvSpPr>
          <p:cNvPr id="15" name="TextBox 14"/>
          <p:cNvSpPr txBox="1"/>
          <p:nvPr/>
        </p:nvSpPr>
        <p:spPr>
          <a:xfrm>
            <a:off x="926877" y="762000"/>
            <a:ext cx="1639918" cy="369332"/>
          </a:xfrm>
          <a:prstGeom prst="rect">
            <a:avLst/>
          </a:prstGeom>
          <a:noFill/>
        </p:spPr>
        <p:txBody>
          <a:bodyPr wrap="square" rtlCol="0">
            <a:spAutoFit/>
          </a:bodyPr>
          <a:lstStyle/>
          <a:p>
            <a:r>
              <a:rPr lang="en-IN" b="1" dirty="0" smtClean="0">
                <a:solidFill>
                  <a:srgbClr val="0070C0"/>
                </a:solidFill>
              </a:rPr>
              <a:t>7  References</a:t>
            </a:r>
            <a:endParaRPr lang="en-IN" b="1" dirty="0">
              <a:solidFill>
                <a:srgbClr val="0070C0"/>
              </a:solidFill>
            </a:endParaRPr>
          </a:p>
        </p:txBody>
      </p:sp>
      <p:sp>
        <p:nvSpPr>
          <p:cNvPr id="16" name="Rectangle 15"/>
          <p:cNvSpPr/>
          <p:nvPr/>
        </p:nvSpPr>
        <p:spPr>
          <a:xfrm>
            <a:off x="1086700" y="332232"/>
            <a:ext cx="1526482" cy="1804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928447" y="328474"/>
            <a:ext cx="2236805" cy="461665"/>
          </a:xfrm>
          <a:prstGeom prst="rect">
            <a:avLst/>
          </a:prstGeom>
          <a:noFill/>
        </p:spPr>
        <p:txBody>
          <a:bodyPr wrap="square" rtlCol="0">
            <a:spAutoFit/>
          </a:bodyPr>
          <a:lstStyle/>
          <a:p>
            <a:r>
              <a:rPr lang="en-IN" sz="1200" dirty="0"/>
              <a:t>High Level Design (HLD)</a:t>
            </a:r>
          </a:p>
          <a:p>
            <a:endParaRPr lang="en-IN"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82060" y="9600532"/>
            <a:ext cx="65627" cy="100679"/>
          </a:xfrm>
          <a:prstGeom prst="rect">
            <a:avLst/>
          </a:prstGeom>
        </p:spPr>
      </p:pic>
      <p:sp>
        <p:nvSpPr>
          <p:cNvPr id="9" name="TextBox 8"/>
          <p:cNvSpPr txBox="1"/>
          <p:nvPr/>
        </p:nvSpPr>
        <p:spPr>
          <a:xfrm>
            <a:off x="964215" y="669869"/>
            <a:ext cx="3543254" cy="369332"/>
          </a:xfrm>
          <a:prstGeom prst="rect">
            <a:avLst/>
          </a:prstGeom>
          <a:noFill/>
        </p:spPr>
        <p:txBody>
          <a:bodyPr wrap="square" rtlCol="0">
            <a:spAutoFit/>
          </a:bodyPr>
          <a:lstStyle/>
          <a:p>
            <a:r>
              <a:rPr lang="en-IN" b="1" dirty="0" smtClean="0">
                <a:solidFill>
                  <a:srgbClr val="0070C0"/>
                </a:solidFill>
              </a:rPr>
              <a:t>Document Version Control</a:t>
            </a:r>
            <a:endParaRPr lang="en-IN" b="1" dirty="0">
              <a:solidFill>
                <a:srgbClr val="0070C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723785525"/>
              </p:ext>
            </p:extLst>
          </p:nvPr>
        </p:nvGraphicFramePr>
        <p:xfrm>
          <a:off x="1066800" y="1219200"/>
          <a:ext cx="6096000" cy="2971800"/>
        </p:xfrm>
        <a:graphic>
          <a:graphicData uri="http://schemas.openxmlformats.org/drawingml/2006/table">
            <a:tbl>
              <a:tblPr firstRow="1" bandRow="1">
                <a:tableStyleId>{5C22544A-7EE6-4342-B048-85BDC9FD1C3A}</a:tableStyleId>
              </a:tblPr>
              <a:tblGrid>
                <a:gridCol w="1524000"/>
                <a:gridCol w="1524000"/>
                <a:gridCol w="1524000"/>
                <a:gridCol w="1524000"/>
              </a:tblGrid>
              <a:tr h="660400">
                <a:tc>
                  <a:txBody>
                    <a:bodyPr/>
                    <a:lstStyle/>
                    <a:p>
                      <a:r>
                        <a:rPr lang="en-IN" baseline="0" dirty="0" smtClean="0"/>
                        <a:t> </a:t>
                      </a:r>
                      <a:r>
                        <a:rPr lang="en-IN" dirty="0" smtClean="0">
                          <a:solidFill>
                            <a:schemeClr val="tx1"/>
                          </a:solidFill>
                        </a:rPr>
                        <a:t>Date Issued </a:t>
                      </a:r>
                      <a:endParaRPr lang="en-IN" dirty="0">
                        <a:solidFill>
                          <a:schemeClr val="tx1"/>
                        </a:solidFill>
                      </a:endParaRPr>
                    </a:p>
                  </a:txBody>
                  <a:tcPr/>
                </a:tc>
                <a:tc>
                  <a:txBody>
                    <a:bodyPr/>
                    <a:lstStyle/>
                    <a:p>
                      <a:r>
                        <a:rPr lang="en-IN" dirty="0" smtClean="0"/>
                        <a:t>    </a:t>
                      </a:r>
                      <a:r>
                        <a:rPr lang="en-IN" dirty="0" smtClean="0">
                          <a:solidFill>
                            <a:schemeClr val="tx1"/>
                          </a:solidFill>
                        </a:rPr>
                        <a:t>Version</a:t>
                      </a:r>
                      <a:endParaRPr lang="en-IN" dirty="0">
                        <a:solidFill>
                          <a:schemeClr val="tx1"/>
                        </a:solidFill>
                      </a:endParaRPr>
                    </a:p>
                  </a:txBody>
                  <a:tcPr/>
                </a:tc>
                <a:tc>
                  <a:txBody>
                    <a:bodyPr/>
                    <a:lstStyle/>
                    <a:p>
                      <a:r>
                        <a:rPr lang="en-IN" dirty="0" smtClean="0"/>
                        <a:t>  </a:t>
                      </a:r>
                      <a:r>
                        <a:rPr lang="en-IN" dirty="0" smtClean="0">
                          <a:solidFill>
                            <a:schemeClr val="tx1"/>
                          </a:solidFill>
                        </a:rPr>
                        <a:t>Description</a:t>
                      </a:r>
                      <a:endParaRPr lang="en-IN" dirty="0">
                        <a:solidFill>
                          <a:schemeClr val="tx1"/>
                        </a:solidFill>
                      </a:endParaRPr>
                    </a:p>
                  </a:txBody>
                  <a:tcPr/>
                </a:tc>
                <a:tc>
                  <a:txBody>
                    <a:bodyPr/>
                    <a:lstStyle/>
                    <a:p>
                      <a:r>
                        <a:rPr lang="en-IN" dirty="0" smtClean="0"/>
                        <a:t>   </a:t>
                      </a:r>
                      <a:r>
                        <a:rPr lang="en-IN" dirty="0" smtClean="0">
                          <a:solidFill>
                            <a:schemeClr val="tx1"/>
                          </a:solidFill>
                        </a:rPr>
                        <a:t>Author</a:t>
                      </a:r>
                      <a:endParaRPr lang="en-IN" dirty="0">
                        <a:solidFill>
                          <a:schemeClr val="tx1"/>
                        </a:solidFill>
                      </a:endParaRPr>
                    </a:p>
                  </a:txBody>
                  <a:tcPr/>
                </a:tc>
              </a:tr>
              <a:tr h="482600">
                <a:tc>
                  <a:txBody>
                    <a:bodyPr/>
                    <a:lstStyle/>
                    <a:p>
                      <a:r>
                        <a:rPr lang="en-IN" sz="1400" b="0" dirty="0" smtClean="0"/>
                        <a:t>   02-08-2021</a:t>
                      </a:r>
                      <a:endParaRPr lang="en-IN" sz="1400" b="0" dirty="0"/>
                    </a:p>
                  </a:txBody>
                  <a:tcPr/>
                </a:tc>
                <a:tc>
                  <a:txBody>
                    <a:bodyPr/>
                    <a:lstStyle/>
                    <a:p>
                      <a:r>
                        <a:rPr lang="en-IN" sz="1400" dirty="0" smtClean="0"/>
                        <a:t>1</a:t>
                      </a:r>
                      <a:endParaRPr lang="en-IN" dirty="0"/>
                    </a:p>
                  </a:txBody>
                  <a:tcPr/>
                </a:tc>
                <a:tc>
                  <a:txBody>
                    <a:bodyPr/>
                    <a:lstStyle/>
                    <a:p>
                      <a:pPr algn="ctr"/>
                      <a:r>
                        <a:rPr lang="en-IN" sz="1400" dirty="0" smtClean="0"/>
                        <a:t>Initial HLD-V1.0</a:t>
                      </a:r>
                      <a:endParaRPr lang="en-IN" sz="1400" dirty="0"/>
                    </a:p>
                  </a:txBody>
                  <a:tcPr/>
                </a:tc>
                <a:tc>
                  <a:txBody>
                    <a:bodyPr/>
                    <a:lstStyle/>
                    <a:p>
                      <a:r>
                        <a:rPr lang="en-IN" sz="1400" dirty="0" smtClean="0"/>
                        <a:t>Upendra Kumar</a:t>
                      </a:r>
                      <a:endParaRPr lang="en-IN" sz="1400" dirty="0"/>
                    </a:p>
                  </a:txBody>
                  <a:tcPr/>
                </a:tc>
              </a:tr>
              <a:tr h="45720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r h="457200">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r>
              <a:tr h="53340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r>
              <a:tr h="381000">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2" name="Rectangle 11"/>
          <p:cNvSpPr/>
          <p:nvPr/>
        </p:nvSpPr>
        <p:spPr>
          <a:xfrm>
            <a:off x="1066800" y="381476"/>
            <a:ext cx="1669042" cy="131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986921" y="295362"/>
            <a:ext cx="1828800" cy="276999"/>
          </a:xfrm>
          <a:prstGeom prst="rect">
            <a:avLst/>
          </a:prstGeom>
          <a:noFill/>
        </p:spPr>
        <p:txBody>
          <a:bodyPr wrap="square" rtlCol="0">
            <a:spAutoFit/>
          </a:bodyPr>
          <a:lstStyle/>
          <a:p>
            <a:r>
              <a:rPr lang="en-IN" sz="1200" dirty="0" smtClean="0"/>
              <a:t>High Level Design (HLD)</a:t>
            </a:r>
            <a:endParaRPr lang="en-IN"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83584" y="9600533"/>
            <a:ext cx="65627" cy="102203"/>
          </a:xfrm>
          <a:prstGeom prst="rect">
            <a:avLst/>
          </a:prstGeom>
        </p:spPr>
      </p:pic>
      <p:sp>
        <p:nvSpPr>
          <p:cNvPr id="9" name="TextBox 8"/>
          <p:cNvSpPr txBox="1"/>
          <p:nvPr/>
        </p:nvSpPr>
        <p:spPr>
          <a:xfrm>
            <a:off x="1018925" y="838200"/>
            <a:ext cx="1134855" cy="369332"/>
          </a:xfrm>
          <a:prstGeom prst="rect">
            <a:avLst/>
          </a:prstGeom>
          <a:noFill/>
        </p:spPr>
        <p:txBody>
          <a:bodyPr wrap="square" rtlCol="0">
            <a:spAutoFit/>
          </a:bodyPr>
          <a:lstStyle/>
          <a:p>
            <a:r>
              <a:rPr lang="en-IN" b="1" dirty="0" smtClean="0">
                <a:solidFill>
                  <a:srgbClr val="0070C0"/>
                </a:solidFill>
              </a:rPr>
              <a:t>Contents</a:t>
            </a:r>
            <a:endParaRPr lang="en-IN" b="1" dirty="0">
              <a:solidFill>
                <a:srgbClr val="0070C0"/>
              </a:solidFill>
            </a:endParaRPr>
          </a:p>
        </p:txBody>
      </p:sp>
      <p:sp>
        <p:nvSpPr>
          <p:cNvPr id="237" name="Rectangle 236"/>
          <p:cNvSpPr/>
          <p:nvPr/>
        </p:nvSpPr>
        <p:spPr>
          <a:xfrm>
            <a:off x="1066800" y="304800"/>
            <a:ext cx="1546382" cy="207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TextBox 237"/>
          <p:cNvSpPr txBox="1"/>
          <p:nvPr/>
        </p:nvSpPr>
        <p:spPr>
          <a:xfrm>
            <a:off x="1003208" y="295361"/>
            <a:ext cx="2854168" cy="276999"/>
          </a:xfrm>
          <a:prstGeom prst="rect">
            <a:avLst/>
          </a:prstGeom>
          <a:noFill/>
        </p:spPr>
        <p:txBody>
          <a:bodyPr wrap="square" rtlCol="0">
            <a:spAutoFit/>
          </a:bodyPr>
          <a:lstStyle/>
          <a:p>
            <a:r>
              <a:rPr lang="en-IN" sz="1200" dirty="0" smtClean="0"/>
              <a:t>High Level Design (HLD)</a:t>
            </a:r>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79012" y="9600438"/>
            <a:ext cx="70294" cy="100774"/>
          </a:xfrm>
          <a:prstGeom prst="rect">
            <a:avLst/>
          </a:prstGeom>
        </p:spPr>
      </p:pic>
      <p:sp>
        <p:nvSpPr>
          <p:cNvPr id="22" name="object 22"/>
          <p:cNvSpPr/>
          <p:nvPr/>
        </p:nvSpPr>
        <p:spPr>
          <a:xfrm>
            <a:off x="2506980" y="2240280"/>
            <a:ext cx="15240" cy="15240"/>
          </a:xfrm>
          <a:custGeom>
            <a:avLst/>
            <a:gdLst/>
            <a:ahLst/>
            <a:cxnLst/>
            <a:rect l="l" t="t" r="r" b="b"/>
            <a:pathLst>
              <a:path w="15239" h="15239">
                <a:moveTo>
                  <a:pt x="15239" y="15240"/>
                </a:moveTo>
                <a:lnTo>
                  <a:pt x="0" y="15240"/>
                </a:lnTo>
                <a:lnTo>
                  <a:pt x="0" y="0"/>
                </a:lnTo>
                <a:lnTo>
                  <a:pt x="15239" y="0"/>
                </a:lnTo>
                <a:lnTo>
                  <a:pt x="15239" y="15240"/>
                </a:lnTo>
                <a:close/>
              </a:path>
            </a:pathLst>
          </a:custGeom>
          <a:solidFill>
            <a:srgbClr val="000000"/>
          </a:solidFill>
        </p:spPr>
        <p:txBody>
          <a:bodyPr wrap="square" lIns="0" tIns="0" rIns="0" bIns="0" rtlCol="0"/>
          <a:lstStyle/>
          <a:p>
            <a:endParaRPr/>
          </a:p>
        </p:txBody>
      </p:sp>
      <p:sp>
        <p:nvSpPr>
          <p:cNvPr id="24" name="TextBox 23"/>
          <p:cNvSpPr txBox="1"/>
          <p:nvPr/>
        </p:nvSpPr>
        <p:spPr>
          <a:xfrm>
            <a:off x="342123" y="2133600"/>
            <a:ext cx="7087185" cy="4339650"/>
          </a:xfrm>
          <a:prstGeom prst="rect">
            <a:avLst/>
          </a:prstGeom>
          <a:noFill/>
        </p:spPr>
        <p:txBody>
          <a:bodyPr wrap="square" rtlCol="0">
            <a:spAutoFit/>
          </a:bodyPr>
          <a:lstStyle/>
          <a:p>
            <a:r>
              <a:rPr lang="en-IN" sz="1200" dirty="0"/>
              <a:t>At least a person out of ten is suffered from thyroid </a:t>
            </a:r>
            <a:r>
              <a:rPr lang="en-IN" sz="1200" dirty="0" smtClean="0"/>
              <a:t>disease in </a:t>
            </a:r>
            <a:r>
              <a:rPr lang="en-IN" sz="1200" dirty="0"/>
              <a:t>India. The disorder of thyroid disease primarily </a:t>
            </a:r>
            <a:r>
              <a:rPr lang="en-IN" sz="1200" dirty="0" smtClean="0"/>
              <a:t>happens in </a:t>
            </a:r>
            <a:r>
              <a:rPr lang="en-IN" sz="1200" dirty="0"/>
              <a:t>the women having the age of 17–54. The extreme </a:t>
            </a:r>
            <a:r>
              <a:rPr lang="en-IN" sz="1200" dirty="0" smtClean="0"/>
              <a:t>stage of </a:t>
            </a:r>
            <a:r>
              <a:rPr lang="en-IN" sz="1200" dirty="0"/>
              <a:t>thyroid results in </a:t>
            </a:r>
            <a:r>
              <a:rPr lang="en-IN" sz="1200" dirty="0" smtClean="0"/>
              <a:t>cardiovascular complications</a:t>
            </a:r>
            <a:r>
              <a:rPr lang="en-IN" sz="1200" dirty="0"/>
              <a:t>, </a:t>
            </a:r>
            <a:r>
              <a:rPr lang="en-IN" sz="1200" dirty="0" smtClean="0"/>
              <a:t>increase in </a:t>
            </a:r>
            <a:r>
              <a:rPr lang="en-IN" sz="1200" dirty="0"/>
              <a:t>blood pressure, maximizes the cholesterol </a:t>
            </a:r>
            <a:r>
              <a:rPr lang="en-IN" sz="1200" dirty="0" smtClean="0"/>
              <a:t>level, depression </a:t>
            </a:r>
            <a:r>
              <a:rPr lang="en-IN" sz="1200" dirty="0"/>
              <a:t>and decreased </a:t>
            </a:r>
            <a:r>
              <a:rPr lang="en-IN" sz="1200" dirty="0" smtClean="0"/>
              <a:t>fertility.</a:t>
            </a:r>
            <a:endParaRPr lang="en-IN" sz="1200" dirty="0"/>
          </a:p>
          <a:p>
            <a:r>
              <a:rPr lang="en-IN" sz="1200" dirty="0"/>
              <a:t>The hormones, </a:t>
            </a:r>
            <a:r>
              <a:rPr lang="en-IN" sz="1200" b="1" dirty="0"/>
              <a:t>total serum thyroxin (T4) </a:t>
            </a:r>
            <a:r>
              <a:rPr lang="en-IN" sz="1200" dirty="0"/>
              <a:t>and </a:t>
            </a:r>
            <a:r>
              <a:rPr lang="en-IN" sz="1200" b="1" dirty="0" smtClean="0"/>
              <a:t>total serum </a:t>
            </a:r>
            <a:r>
              <a:rPr lang="en-IN" sz="1200" b="1" dirty="0"/>
              <a:t>triiodothyronine (T3) </a:t>
            </a:r>
            <a:r>
              <a:rPr lang="en-IN" sz="1200" dirty="0"/>
              <a:t>are the two active thyroid</a:t>
            </a:r>
          </a:p>
          <a:p>
            <a:r>
              <a:rPr lang="en-IN" sz="1200" dirty="0"/>
              <a:t>hormones produced by the thyroid gland to control </a:t>
            </a:r>
            <a:r>
              <a:rPr lang="en-IN" sz="1200" dirty="0" smtClean="0"/>
              <a:t>the metabolism </a:t>
            </a:r>
            <a:r>
              <a:rPr lang="en-IN" sz="1200" dirty="0"/>
              <a:t>of body. For the functioning of each cell </a:t>
            </a:r>
            <a:r>
              <a:rPr lang="en-IN" sz="1200" dirty="0" smtClean="0"/>
              <a:t>and each </a:t>
            </a:r>
            <a:r>
              <a:rPr lang="en-IN" sz="1200" dirty="0"/>
              <a:t>tissue and organ in a right way, in overall energy </a:t>
            </a:r>
            <a:r>
              <a:rPr lang="en-IN" sz="1200" dirty="0" smtClean="0"/>
              <a:t>yield and </a:t>
            </a:r>
            <a:r>
              <a:rPr lang="en-IN" sz="1200" dirty="0"/>
              <a:t>regulation and to generate proteins in the ordnance </a:t>
            </a:r>
            <a:r>
              <a:rPr lang="en-IN" sz="1200" dirty="0" smtClean="0"/>
              <a:t>of body </a:t>
            </a:r>
            <a:r>
              <a:rPr lang="en-IN" sz="1200" dirty="0"/>
              <a:t>temperature, these hormones are necessary </a:t>
            </a:r>
            <a:r>
              <a:rPr lang="en-IN" sz="1200" dirty="0" smtClean="0"/>
              <a:t>. </a:t>
            </a:r>
          </a:p>
          <a:p>
            <a:endParaRPr lang="en-IN" sz="1200" dirty="0"/>
          </a:p>
          <a:p>
            <a:r>
              <a:rPr lang="en-IN" sz="1200" dirty="0" smtClean="0"/>
              <a:t>The </a:t>
            </a:r>
            <a:r>
              <a:rPr lang="en-IN" sz="1200" dirty="0"/>
              <a:t>basis </a:t>
            </a:r>
            <a:r>
              <a:rPr lang="en-IN" sz="1200" dirty="0" smtClean="0"/>
              <a:t>of classification </a:t>
            </a:r>
            <a:r>
              <a:rPr lang="en-IN" sz="1200" dirty="0"/>
              <a:t>of thyroid disease is </a:t>
            </a:r>
            <a:r>
              <a:rPr lang="en-IN" sz="1200" b="1" dirty="0"/>
              <a:t>euthyroidism</a:t>
            </a:r>
            <a:r>
              <a:rPr lang="en-IN" sz="1200" dirty="0"/>
              <a:t>, </a:t>
            </a:r>
            <a:r>
              <a:rPr lang="en-IN" sz="1200" b="1" dirty="0" smtClean="0"/>
              <a:t>hyperthyroidism</a:t>
            </a:r>
            <a:r>
              <a:rPr lang="en-IN" sz="1200" dirty="0" smtClean="0"/>
              <a:t> and </a:t>
            </a:r>
            <a:r>
              <a:rPr lang="en-IN" sz="1200" b="1" dirty="0"/>
              <a:t>hypothyroidism</a:t>
            </a:r>
            <a:r>
              <a:rPr lang="en-IN" sz="1200" dirty="0"/>
              <a:t> which are denoting </a:t>
            </a:r>
            <a:r>
              <a:rPr lang="en-IN" sz="1200" dirty="0" smtClean="0"/>
              <a:t>normal, excessive </a:t>
            </a:r>
            <a:r>
              <a:rPr lang="en-IN" sz="1200" dirty="0"/>
              <a:t>or defective levels of thyroid hormones. </a:t>
            </a:r>
            <a:r>
              <a:rPr lang="en-IN" sz="1200" dirty="0" smtClean="0"/>
              <a:t>The state </a:t>
            </a:r>
            <a:r>
              <a:rPr lang="en-IN" sz="1200" dirty="0"/>
              <a:t>euthyroidism depicts the normal production of </a:t>
            </a:r>
            <a:r>
              <a:rPr lang="en-IN" sz="1200" dirty="0" smtClean="0"/>
              <a:t>thyroid hormones </a:t>
            </a:r>
            <a:r>
              <a:rPr lang="en-IN" sz="1200" dirty="0"/>
              <a:t>and normal levels at the cellular level by </a:t>
            </a:r>
            <a:r>
              <a:rPr lang="en-IN" sz="1200" dirty="0" smtClean="0"/>
              <a:t>the thyroid </a:t>
            </a:r>
            <a:r>
              <a:rPr lang="en-IN" sz="1200" dirty="0"/>
              <a:t>gland. The </a:t>
            </a:r>
            <a:r>
              <a:rPr lang="en-IN" sz="1200" dirty="0" smtClean="0"/>
              <a:t>state hyperthyroidism </a:t>
            </a:r>
            <a:r>
              <a:rPr lang="en-IN" sz="1200" dirty="0"/>
              <a:t>is </a:t>
            </a:r>
            <a:r>
              <a:rPr lang="en-IN" sz="1200" dirty="0" smtClean="0"/>
              <a:t>clinical symptom </a:t>
            </a:r>
            <a:r>
              <a:rPr lang="en-IN" sz="1200" dirty="0"/>
              <a:t>due to excessive circulation and </a:t>
            </a:r>
            <a:r>
              <a:rPr lang="en-IN" sz="1200" dirty="0" smtClean="0"/>
              <a:t>intracellular thyroid </a:t>
            </a:r>
            <a:r>
              <a:rPr lang="en-IN" sz="1200" dirty="0"/>
              <a:t>hormones. The state hypothyroidism is most of </a:t>
            </a:r>
            <a:r>
              <a:rPr lang="en-IN" sz="1200" dirty="0" smtClean="0"/>
              <a:t>due to </a:t>
            </a:r>
            <a:r>
              <a:rPr lang="en-IN" sz="1200" dirty="0"/>
              <a:t>the lack of thyroid hormone generation and poor </a:t>
            </a:r>
            <a:r>
              <a:rPr lang="en-IN" sz="1200" dirty="0" smtClean="0"/>
              <a:t>alternate therapy.</a:t>
            </a:r>
          </a:p>
          <a:p>
            <a:endParaRPr lang="en-IN" sz="1200" dirty="0"/>
          </a:p>
          <a:p>
            <a:endParaRPr lang="en-IN" sz="1200" dirty="0" smtClean="0"/>
          </a:p>
          <a:p>
            <a:r>
              <a:rPr lang="en-IN" sz="1200" dirty="0"/>
              <a:t>Cure of disease is a regular concern for the health </a:t>
            </a:r>
            <a:r>
              <a:rPr lang="en-IN" sz="1200" dirty="0" smtClean="0"/>
              <a:t>care practitioners</a:t>
            </a:r>
            <a:r>
              <a:rPr lang="en-IN" sz="1200" dirty="0"/>
              <a:t>, and the errorless diagnostic at the right </a:t>
            </a:r>
            <a:r>
              <a:rPr lang="en-IN" sz="1200" dirty="0" smtClean="0"/>
              <a:t>time for </a:t>
            </a:r>
            <a:r>
              <a:rPr lang="en-IN" sz="1200" dirty="0"/>
              <a:t>a patient is very important. Recently, by some </a:t>
            </a:r>
            <a:r>
              <a:rPr lang="en-IN" sz="1200" dirty="0" smtClean="0"/>
              <a:t>advanced diagnosis </a:t>
            </a:r>
            <a:r>
              <a:rPr lang="en-IN" sz="1200" dirty="0"/>
              <a:t>methods, the common medical report can </a:t>
            </a:r>
            <a:r>
              <a:rPr lang="en-IN" sz="1200" dirty="0" smtClean="0"/>
              <a:t>be generated </a:t>
            </a:r>
            <a:r>
              <a:rPr lang="en-IN" sz="1200" dirty="0"/>
              <a:t>with an additional report based on </a:t>
            </a:r>
            <a:r>
              <a:rPr lang="en-IN" sz="1200" dirty="0" smtClean="0"/>
              <a:t>symptoms. The </a:t>
            </a:r>
            <a:r>
              <a:rPr lang="en-IN" sz="1200" dirty="0"/>
              <a:t>different questions like ‘‘what are the causes </a:t>
            </a:r>
            <a:r>
              <a:rPr lang="en-IN" sz="1200" dirty="0" smtClean="0"/>
              <a:t>for affecting </a:t>
            </a:r>
            <a:r>
              <a:rPr lang="en-IN" sz="1200" dirty="0"/>
              <a:t>the thyroid?’’, ‘‘Which age group of people </a:t>
            </a:r>
            <a:r>
              <a:rPr lang="en-IN" sz="1200" dirty="0" smtClean="0"/>
              <a:t>are affected </a:t>
            </a:r>
            <a:r>
              <a:rPr lang="en-IN" sz="1200" dirty="0"/>
              <a:t>due to thyroid?’’, ‘‘what is the relevant </a:t>
            </a:r>
            <a:r>
              <a:rPr lang="en-IN" sz="1200" dirty="0" smtClean="0"/>
              <a:t>treatment for </a:t>
            </a:r>
            <a:r>
              <a:rPr lang="en-IN" sz="1200" dirty="0"/>
              <a:t>a disease</a:t>
            </a:r>
            <a:r>
              <a:rPr lang="en-IN" sz="1200" dirty="0" smtClean="0"/>
              <a:t>?’’. </a:t>
            </a:r>
            <a:r>
              <a:rPr lang="en-IN" sz="1200" b="1" u="sng" dirty="0" smtClean="0"/>
              <a:t>All these answers we can find on implementing machine </a:t>
            </a:r>
            <a:r>
              <a:rPr lang="en-IN" sz="1200" b="1" u="sng" dirty="0"/>
              <a:t>learning </a:t>
            </a:r>
            <a:r>
              <a:rPr lang="en-IN" sz="1200" b="1" u="sng" dirty="0" smtClean="0"/>
              <a:t>methods on Health care data</a:t>
            </a:r>
            <a:r>
              <a:rPr lang="en-IN" sz="1200" u="sng" dirty="0" smtClean="0"/>
              <a:t>. </a:t>
            </a:r>
            <a:r>
              <a:rPr lang="en-IN" sz="1200" dirty="0"/>
              <a:t>Health care data can be </a:t>
            </a:r>
            <a:r>
              <a:rPr lang="en-IN" sz="1200" dirty="0" smtClean="0"/>
              <a:t>processed and </a:t>
            </a:r>
            <a:r>
              <a:rPr lang="en-IN" sz="1200" dirty="0"/>
              <a:t>after implementing with certain </a:t>
            </a:r>
            <a:r>
              <a:rPr lang="en-IN" sz="1200" dirty="0" smtClean="0"/>
              <a:t>methodologies; it </a:t>
            </a:r>
            <a:r>
              <a:rPr lang="en-IN" sz="1200" dirty="0"/>
              <a:t>can provide information that can be used in diagnosis </a:t>
            </a:r>
            <a:r>
              <a:rPr lang="en-IN" sz="1200" dirty="0" smtClean="0"/>
              <a:t>and </a:t>
            </a:r>
            <a:r>
              <a:rPr lang="en-IN" sz="1200" dirty="0"/>
              <a:t>treatment of diseases more efficiently and accurately </a:t>
            </a:r>
            <a:r>
              <a:rPr lang="en-IN" sz="1200" dirty="0" smtClean="0"/>
              <a:t>with better </a:t>
            </a:r>
            <a:r>
              <a:rPr lang="en-IN" sz="1200" dirty="0"/>
              <a:t>decision making and minimizing the death </a:t>
            </a:r>
            <a:r>
              <a:rPr lang="en-IN" sz="1200" dirty="0" smtClean="0"/>
              <a:t>risk.</a:t>
            </a:r>
            <a:endParaRPr lang="en-IN" sz="1200" dirty="0"/>
          </a:p>
        </p:txBody>
      </p:sp>
      <p:sp>
        <p:nvSpPr>
          <p:cNvPr id="9" name="TextBox 8"/>
          <p:cNvSpPr txBox="1"/>
          <p:nvPr/>
        </p:nvSpPr>
        <p:spPr>
          <a:xfrm>
            <a:off x="452628" y="1362075"/>
            <a:ext cx="1718309" cy="369332"/>
          </a:xfrm>
          <a:prstGeom prst="rect">
            <a:avLst/>
          </a:prstGeom>
          <a:noFill/>
        </p:spPr>
        <p:txBody>
          <a:bodyPr wrap="square" rtlCol="0">
            <a:spAutoFit/>
          </a:bodyPr>
          <a:lstStyle/>
          <a:p>
            <a:r>
              <a:rPr lang="en-IN" b="1" dirty="0" smtClean="0">
                <a:solidFill>
                  <a:srgbClr val="0070C0"/>
                </a:solidFill>
              </a:rPr>
              <a:t>Abstract</a:t>
            </a:r>
            <a:endParaRPr lang="en-IN" b="1" dirty="0">
              <a:solidFill>
                <a:srgbClr val="0070C0"/>
              </a:solidFill>
            </a:endParaRPr>
          </a:p>
        </p:txBody>
      </p:sp>
      <p:sp>
        <p:nvSpPr>
          <p:cNvPr id="10" name="Rectangle 9"/>
          <p:cNvSpPr/>
          <p:nvPr/>
        </p:nvSpPr>
        <p:spPr>
          <a:xfrm>
            <a:off x="1066800" y="381476"/>
            <a:ext cx="1546382" cy="304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972453" y="295363"/>
            <a:ext cx="2396967" cy="276999"/>
          </a:xfrm>
          <a:prstGeom prst="rect">
            <a:avLst/>
          </a:prstGeom>
          <a:noFill/>
        </p:spPr>
        <p:txBody>
          <a:bodyPr wrap="square" rtlCol="0">
            <a:spAutoFit/>
          </a:bodyPr>
          <a:lstStyle/>
          <a:p>
            <a:r>
              <a:rPr lang="en-IN" sz="1200" dirty="0" smtClean="0"/>
              <a:t>High Level Design (HLD)</a:t>
            </a:r>
            <a:endParaRPr lang="en-I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83584" y="9602057"/>
            <a:ext cx="65627" cy="100679"/>
          </a:xfrm>
          <a:prstGeom prst="rect">
            <a:avLst/>
          </a:prstGeom>
        </p:spPr>
      </p:pic>
      <p:sp>
        <p:nvSpPr>
          <p:cNvPr id="9" name="TextBox 8"/>
          <p:cNvSpPr txBox="1"/>
          <p:nvPr/>
        </p:nvSpPr>
        <p:spPr>
          <a:xfrm>
            <a:off x="983360" y="954714"/>
            <a:ext cx="1963407" cy="369332"/>
          </a:xfrm>
          <a:prstGeom prst="rect">
            <a:avLst/>
          </a:prstGeom>
          <a:noFill/>
        </p:spPr>
        <p:txBody>
          <a:bodyPr wrap="square" rtlCol="0">
            <a:spAutoFit/>
          </a:bodyPr>
          <a:lstStyle/>
          <a:p>
            <a:r>
              <a:rPr lang="en-IN" b="1" dirty="0" smtClean="0">
                <a:solidFill>
                  <a:srgbClr val="0070C0"/>
                </a:solidFill>
              </a:rPr>
              <a:t>1    Introduction</a:t>
            </a:r>
            <a:endParaRPr lang="en-IN" b="1" dirty="0">
              <a:solidFill>
                <a:srgbClr val="0070C0"/>
              </a:solidFill>
            </a:endParaRPr>
          </a:p>
        </p:txBody>
      </p:sp>
      <p:sp>
        <p:nvSpPr>
          <p:cNvPr id="10" name="TextBox 9"/>
          <p:cNvSpPr txBox="1"/>
          <p:nvPr/>
        </p:nvSpPr>
        <p:spPr>
          <a:xfrm>
            <a:off x="935641" y="1457038"/>
            <a:ext cx="4661820" cy="369332"/>
          </a:xfrm>
          <a:prstGeom prst="rect">
            <a:avLst/>
          </a:prstGeom>
          <a:noFill/>
        </p:spPr>
        <p:txBody>
          <a:bodyPr wrap="square" rtlCol="0">
            <a:spAutoFit/>
          </a:bodyPr>
          <a:lstStyle/>
          <a:p>
            <a:r>
              <a:rPr lang="en-IN" b="1" dirty="0" smtClean="0">
                <a:solidFill>
                  <a:srgbClr val="0070C0"/>
                </a:solidFill>
              </a:rPr>
              <a:t>1.1   Why this High-Level Design Document?</a:t>
            </a:r>
            <a:endParaRPr lang="en-IN" b="1" dirty="0">
              <a:solidFill>
                <a:srgbClr val="0070C0"/>
              </a:solidFill>
            </a:endParaRPr>
          </a:p>
        </p:txBody>
      </p:sp>
      <p:sp>
        <p:nvSpPr>
          <p:cNvPr id="11" name="TextBox 10"/>
          <p:cNvSpPr txBox="1"/>
          <p:nvPr/>
        </p:nvSpPr>
        <p:spPr>
          <a:xfrm>
            <a:off x="1032941" y="1826370"/>
            <a:ext cx="5726189" cy="830997"/>
          </a:xfrm>
          <a:prstGeom prst="rect">
            <a:avLst/>
          </a:prstGeom>
          <a:noFill/>
        </p:spPr>
        <p:txBody>
          <a:bodyPr wrap="square" rtlCol="0">
            <a:spAutoFit/>
          </a:bodyPr>
          <a:lstStyle/>
          <a:p>
            <a:r>
              <a:rPr lang="en-IN" sz="1200" dirty="0" smtClean="0"/>
              <a:t>The purpose of this High Level Design (HLD) Document is to add the necessary details to the current project description to represent a suitable model for coding. This document is also intended to help detect contradictions prior to coding, and can be used as reference manual for how the modules interact at a high level.</a:t>
            </a:r>
            <a:endParaRPr lang="en-IN" sz="1200" dirty="0"/>
          </a:p>
        </p:txBody>
      </p:sp>
      <p:sp>
        <p:nvSpPr>
          <p:cNvPr id="12" name="TextBox 11"/>
          <p:cNvSpPr txBox="1"/>
          <p:nvPr/>
        </p:nvSpPr>
        <p:spPr>
          <a:xfrm>
            <a:off x="1035226" y="2741711"/>
            <a:ext cx="1395888" cy="307777"/>
          </a:xfrm>
          <a:prstGeom prst="rect">
            <a:avLst/>
          </a:prstGeom>
          <a:noFill/>
        </p:spPr>
        <p:txBody>
          <a:bodyPr wrap="square" rtlCol="0">
            <a:spAutoFit/>
          </a:bodyPr>
          <a:lstStyle/>
          <a:p>
            <a:r>
              <a:rPr lang="en-IN" sz="1400" b="1" dirty="0" smtClean="0">
                <a:solidFill>
                  <a:srgbClr val="0070C0"/>
                </a:solidFill>
              </a:rPr>
              <a:t>The HLD will</a:t>
            </a:r>
            <a:endParaRPr lang="en-IN" sz="1400" b="1" dirty="0">
              <a:solidFill>
                <a:srgbClr val="0070C0"/>
              </a:solidFill>
            </a:endParaRPr>
          </a:p>
        </p:txBody>
      </p:sp>
      <p:sp>
        <p:nvSpPr>
          <p:cNvPr id="13" name="TextBox 12"/>
          <p:cNvSpPr txBox="1"/>
          <p:nvPr/>
        </p:nvSpPr>
        <p:spPr>
          <a:xfrm>
            <a:off x="1369122" y="3012876"/>
            <a:ext cx="4681551" cy="1200329"/>
          </a:xfrm>
          <a:prstGeom prst="rect">
            <a:avLst/>
          </a:prstGeom>
          <a:noFill/>
        </p:spPr>
        <p:txBody>
          <a:bodyPr wrap="square" rtlCol="0">
            <a:spAutoFit/>
          </a:bodyPr>
          <a:lstStyle/>
          <a:p>
            <a:pPr marL="285750" indent="-285750">
              <a:buFont typeface="Arial" pitchFamily="34" charset="0"/>
              <a:buChar char="•"/>
            </a:pPr>
            <a:r>
              <a:rPr lang="en-IN" sz="1200" dirty="0" smtClean="0"/>
              <a:t>Present all of the design aspects and define them in detail</a:t>
            </a:r>
          </a:p>
          <a:p>
            <a:pPr marL="285750" indent="-285750">
              <a:buFont typeface="Arial" pitchFamily="34" charset="0"/>
              <a:buChar char="•"/>
            </a:pPr>
            <a:r>
              <a:rPr lang="en-IN" sz="1200" dirty="0" smtClean="0"/>
              <a:t>Describe the user interface being implemented</a:t>
            </a:r>
          </a:p>
          <a:p>
            <a:pPr marL="285750" indent="-285750">
              <a:buFont typeface="Arial" pitchFamily="34" charset="0"/>
              <a:buChar char="•"/>
            </a:pPr>
            <a:r>
              <a:rPr lang="en-IN" sz="1200" dirty="0" smtClean="0"/>
              <a:t>Describe the hardware and software interfaces</a:t>
            </a:r>
          </a:p>
          <a:p>
            <a:pPr marL="285750" indent="-285750">
              <a:buFont typeface="Arial" pitchFamily="34" charset="0"/>
              <a:buChar char="•"/>
            </a:pPr>
            <a:r>
              <a:rPr lang="en-IN" sz="1200" dirty="0" smtClean="0"/>
              <a:t>Describe the performance requirements</a:t>
            </a:r>
          </a:p>
          <a:p>
            <a:pPr marL="285750" indent="-285750">
              <a:buFont typeface="Arial" pitchFamily="34" charset="0"/>
              <a:buChar char="•"/>
            </a:pPr>
            <a:r>
              <a:rPr lang="en-IN" sz="1200" dirty="0" smtClean="0"/>
              <a:t>Include design feature and the architecture of the project</a:t>
            </a:r>
          </a:p>
          <a:p>
            <a:pPr marL="285750" indent="-285750">
              <a:buFont typeface="Arial" pitchFamily="34" charset="0"/>
              <a:buChar char="•"/>
            </a:pPr>
            <a:r>
              <a:rPr lang="en-IN" sz="1200" dirty="0" smtClean="0"/>
              <a:t>List and describe the non-functional attribute like:</a:t>
            </a:r>
          </a:p>
        </p:txBody>
      </p:sp>
      <p:sp>
        <p:nvSpPr>
          <p:cNvPr id="132" name="TextBox 131"/>
          <p:cNvSpPr txBox="1"/>
          <p:nvPr/>
        </p:nvSpPr>
        <p:spPr>
          <a:xfrm>
            <a:off x="2017885" y="4213205"/>
            <a:ext cx="2796492" cy="1569660"/>
          </a:xfrm>
          <a:prstGeom prst="rect">
            <a:avLst/>
          </a:prstGeom>
          <a:noFill/>
        </p:spPr>
        <p:txBody>
          <a:bodyPr wrap="square" rtlCol="0">
            <a:spAutoFit/>
          </a:bodyPr>
          <a:lstStyle/>
          <a:p>
            <a:pPr marL="285750" indent="-285750">
              <a:buFont typeface="Arial" pitchFamily="34" charset="0"/>
              <a:buChar char="•"/>
            </a:pPr>
            <a:r>
              <a:rPr lang="en-IN" sz="1200" dirty="0" smtClean="0"/>
              <a:t>Security</a:t>
            </a:r>
          </a:p>
          <a:p>
            <a:pPr marL="285750" indent="-285750">
              <a:buFont typeface="Arial" pitchFamily="34" charset="0"/>
              <a:buChar char="•"/>
            </a:pPr>
            <a:r>
              <a:rPr lang="en-IN" sz="1200" dirty="0" smtClean="0"/>
              <a:t>Reliability</a:t>
            </a:r>
          </a:p>
          <a:p>
            <a:pPr marL="285750" indent="-285750">
              <a:buFont typeface="Arial" pitchFamily="34" charset="0"/>
              <a:buChar char="•"/>
            </a:pPr>
            <a:r>
              <a:rPr lang="en-IN" sz="1200" dirty="0" smtClean="0"/>
              <a:t>Maintainability</a:t>
            </a:r>
          </a:p>
          <a:p>
            <a:pPr marL="285750" indent="-285750">
              <a:buFont typeface="Arial" pitchFamily="34" charset="0"/>
              <a:buChar char="•"/>
            </a:pPr>
            <a:r>
              <a:rPr lang="en-IN" sz="1200" dirty="0" smtClean="0"/>
              <a:t>Portability</a:t>
            </a:r>
          </a:p>
          <a:p>
            <a:pPr marL="285750" indent="-285750">
              <a:buFont typeface="Arial" pitchFamily="34" charset="0"/>
              <a:buChar char="•"/>
            </a:pPr>
            <a:r>
              <a:rPr lang="en-IN" sz="1200" dirty="0" smtClean="0"/>
              <a:t>Reusability</a:t>
            </a:r>
          </a:p>
          <a:p>
            <a:pPr marL="285750" indent="-285750">
              <a:buFont typeface="Arial" pitchFamily="34" charset="0"/>
              <a:buChar char="•"/>
            </a:pPr>
            <a:r>
              <a:rPr lang="en-IN" sz="1200" dirty="0" smtClean="0"/>
              <a:t>Application compatibility</a:t>
            </a:r>
          </a:p>
          <a:p>
            <a:pPr marL="285750" indent="-285750">
              <a:buFont typeface="Arial" pitchFamily="34" charset="0"/>
              <a:buChar char="•"/>
            </a:pPr>
            <a:r>
              <a:rPr lang="en-IN" sz="1200" dirty="0" smtClean="0"/>
              <a:t>Resource utilization</a:t>
            </a:r>
          </a:p>
          <a:p>
            <a:pPr marL="285750" indent="-285750">
              <a:buFont typeface="Arial" pitchFamily="34" charset="0"/>
              <a:buChar char="•"/>
            </a:pPr>
            <a:r>
              <a:rPr lang="en-IN" sz="1200" dirty="0" smtClean="0"/>
              <a:t>Serviceability</a:t>
            </a:r>
            <a:endParaRPr lang="en-IN" sz="1200" dirty="0"/>
          </a:p>
        </p:txBody>
      </p:sp>
      <p:sp>
        <p:nvSpPr>
          <p:cNvPr id="133" name="TextBox 132"/>
          <p:cNvSpPr txBox="1"/>
          <p:nvPr/>
        </p:nvSpPr>
        <p:spPr>
          <a:xfrm>
            <a:off x="884593" y="5934075"/>
            <a:ext cx="1311005" cy="369332"/>
          </a:xfrm>
          <a:prstGeom prst="rect">
            <a:avLst/>
          </a:prstGeom>
          <a:noFill/>
        </p:spPr>
        <p:txBody>
          <a:bodyPr wrap="square" rtlCol="0">
            <a:spAutoFit/>
          </a:bodyPr>
          <a:lstStyle/>
          <a:p>
            <a:r>
              <a:rPr lang="en-IN" b="1" dirty="0" smtClean="0">
                <a:solidFill>
                  <a:srgbClr val="0070C0"/>
                </a:solidFill>
              </a:rPr>
              <a:t>1.2 Scope</a:t>
            </a:r>
            <a:endParaRPr lang="en-IN" b="1" dirty="0">
              <a:solidFill>
                <a:srgbClr val="0070C0"/>
              </a:solidFill>
            </a:endParaRPr>
          </a:p>
        </p:txBody>
      </p:sp>
      <p:sp>
        <p:nvSpPr>
          <p:cNvPr id="134" name="TextBox 133"/>
          <p:cNvSpPr txBox="1"/>
          <p:nvPr/>
        </p:nvSpPr>
        <p:spPr>
          <a:xfrm>
            <a:off x="935482" y="7301984"/>
            <a:ext cx="1573163" cy="369332"/>
          </a:xfrm>
          <a:prstGeom prst="rect">
            <a:avLst/>
          </a:prstGeom>
          <a:noFill/>
        </p:spPr>
        <p:txBody>
          <a:bodyPr wrap="square" rtlCol="0">
            <a:spAutoFit/>
          </a:bodyPr>
          <a:lstStyle/>
          <a:p>
            <a:r>
              <a:rPr lang="en-IN" b="1" dirty="0" smtClean="0">
                <a:solidFill>
                  <a:srgbClr val="0070C0"/>
                </a:solidFill>
              </a:rPr>
              <a:t>1.3 Definitions</a:t>
            </a:r>
            <a:endParaRPr lang="en-IN" b="1" dirty="0">
              <a:solidFill>
                <a:srgbClr val="0070C0"/>
              </a:solidFill>
            </a:endParaRPr>
          </a:p>
        </p:txBody>
      </p:sp>
      <p:sp>
        <p:nvSpPr>
          <p:cNvPr id="135" name="TextBox 134"/>
          <p:cNvSpPr txBox="1"/>
          <p:nvPr/>
        </p:nvSpPr>
        <p:spPr>
          <a:xfrm>
            <a:off x="983360" y="6303407"/>
            <a:ext cx="5236559" cy="830997"/>
          </a:xfrm>
          <a:prstGeom prst="rect">
            <a:avLst/>
          </a:prstGeom>
          <a:noFill/>
        </p:spPr>
        <p:txBody>
          <a:bodyPr wrap="square" rtlCol="0">
            <a:spAutoFit/>
          </a:bodyPr>
          <a:lstStyle/>
          <a:p>
            <a:r>
              <a:rPr lang="en-IN" sz="1200" dirty="0" smtClean="0"/>
              <a:t>The HLD document presents the structure of the system, such as the database architecture, application architecture (layers), application flow (Navigation), and technology architecture. The HLD uses non-technical to mildly-technical terms which should be understandable to the administrators of the system. </a:t>
            </a:r>
            <a:endParaRPr lang="en-IN" sz="1200" dirty="0"/>
          </a:p>
        </p:txBody>
      </p:sp>
      <p:sp>
        <p:nvSpPr>
          <p:cNvPr id="136" name="Rectangle 135"/>
          <p:cNvSpPr/>
          <p:nvPr/>
        </p:nvSpPr>
        <p:spPr>
          <a:xfrm>
            <a:off x="1035226" y="381476"/>
            <a:ext cx="1631774" cy="131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TextBox 136"/>
          <p:cNvSpPr txBox="1"/>
          <p:nvPr/>
        </p:nvSpPr>
        <p:spPr>
          <a:xfrm>
            <a:off x="988628" y="271247"/>
            <a:ext cx="1678372" cy="553998"/>
          </a:xfrm>
          <a:prstGeom prst="rect">
            <a:avLst/>
          </a:prstGeom>
          <a:noFill/>
        </p:spPr>
        <p:txBody>
          <a:bodyPr wrap="square" rtlCol="0">
            <a:spAutoFit/>
          </a:bodyPr>
          <a:lstStyle/>
          <a:p>
            <a:r>
              <a:rPr lang="en-IN" sz="1200" dirty="0"/>
              <a:t>High Level Design (HLD)</a:t>
            </a:r>
          </a:p>
          <a:p>
            <a:endParaRPr lang="en-IN" dirty="0"/>
          </a:p>
        </p:txBody>
      </p:sp>
      <p:sp>
        <p:nvSpPr>
          <p:cNvPr id="15" name="TextBox 14"/>
          <p:cNvSpPr txBox="1"/>
          <p:nvPr/>
        </p:nvSpPr>
        <p:spPr>
          <a:xfrm>
            <a:off x="1184433" y="8077200"/>
            <a:ext cx="3629944" cy="338554"/>
          </a:xfrm>
          <a:prstGeom prst="rect">
            <a:avLst/>
          </a:prstGeom>
          <a:noFill/>
        </p:spPr>
        <p:txBody>
          <a:bodyPr wrap="square" rtlCol="0">
            <a:spAutoFit/>
          </a:bodyPr>
          <a:lstStyle/>
          <a:p>
            <a:pPr marL="285750" indent="-285750">
              <a:buFont typeface="Arial" pitchFamily="34" charset="0"/>
              <a:buChar char="•"/>
            </a:pPr>
            <a:r>
              <a:rPr lang="en-IN" sz="1600" dirty="0" smtClean="0"/>
              <a:t>TDD – Thyroid Disease Detection</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82150" y="9600533"/>
            <a:ext cx="67061" cy="102203"/>
          </a:xfrm>
          <a:prstGeom prst="rect">
            <a:avLst/>
          </a:prstGeom>
        </p:spPr>
      </p:pic>
      <p:sp>
        <p:nvSpPr>
          <p:cNvPr id="176" name="TextBox 175"/>
          <p:cNvSpPr txBox="1"/>
          <p:nvPr/>
        </p:nvSpPr>
        <p:spPr>
          <a:xfrm>
            <a:off x="1098994" y="1740932"/>
            <a:ext cx="6277929" cy="461665"/>
          </a:xfrm>
          <a:prstGeom prst="rect">
            <a:avLst/>
          </a:prstGeom>
          <a:noFill/>
        </p:spPr>
        <p:txBody>
          <a:bodyPr wrap="square" rtlCol="0">
            <a:spAutoFit/>
          </a:bodyPr>
          <a:lstStyle/>
          <a:p>
            <a:r>
              <a:rPr lang="en-IN" sz="1200" dirty="0" smtClean="0"/>
              <a:t>The Thyroid Disease Detection solution system is a data science-based machine learning model which help us to detect the thyroid disease in </a:t>
            </a:r>
            <a:r>
              <a:rPr lang="en-IN" sz="1200" dirty="0"/>
              <a:t> </a:t>
            </a:r>
            <a:r>
              <a:rPr lang="en-IN" sz="1200" dirty="0" smtClean="0"/>
              <a:t>people </a:t>
            </a:r>
            <a:r>
              <a:rPr lang="en-IN" sz="1200" dirty="0" smtClean="0"/>
              <a:t>and </a:t>
            </a:r>
            <a:r>
              <a:rPr lang="en-IN" sz="1200" dirty="0" smtClean="0"/>
              <a:t>take necessary action.</a:t>
            </a:r>
            <a:endParaRPr lang="en-IN" sz="1200" dirty="0"/>
          </a:p>
        </p:txBody>
      </p:sp>
      <p:sp>
        <p:nvSpPr>
          <p:cNvPr id="177" name="TextBox 176"/>
          <p:cNvSpPr txBox="1"/>
          <p:nvPr/>
        </p:nvSpPr>
        <p:spPr>
          <a:xfrm>
            <a:off x="1098994" y="2657475"/>
            <a:ext cx="5868687" cy="1015663"/>
          </a:xfrm>
          <a:prstGeom prst="rect">
            <a:avLst/>
          </a:prstGeom>
          <a:noFill/>
        </p:spPr>
        <p:txBody>
          <a:bodyPr wrap="square" rtlCol="0">
            <a:spAutoFit/>
          </a:bodyPr>
          <a:lstStyle/>
          <a:p>
            <a:r>
              <a:rPr lang="en-IN" sz="1200" dirty="0" smtClean="0"/>
              <a:t>To create an AI solution for detecting thyroid disease and to implement the following use cases.</a:t>
            </a:r>
          </a:p>
          <a:p>
            <a:pPr marL="171450" indent="-171450">
              <a:buFont typeface="Wingdings" pitchFamily="2" charset="2"/>
              <a:buChar char="§"/>
            </a:pPr>
            <a:r>
              <a:rPr lang="en-IN" sz="1200" dirty="0" smtClean="0"/>
              <a:t>To detect thyroid </a:t>
            </a:r>
            <a:r>
              <a:rPr lang="en-IN" sz="1200" dirty="0" smtClean="0"/>
              <a:t>disease and its type </a:t>
            </a:r>
            <a:r>
              <a:rPr lang="en-IN" sz="1200" dirty="0" smtClean="0"/>
              <a:t>in healthy person.</a:t>
            </a:r>
          </a:p>
          <a:p>
            <a:pPr marL="171450" indent="-171450">
              <a:buFont typeface="Wingdings" pitchFamily="2" charset="2"/>
              <a:buChar char="§"/>
            </a:pPr>
            <a:r>
              <a:rPr lang="en-IN" sz="1200" dirty="0" smtClean="0"/>
              <a:t>To detect thyroid </a:t>
            </a:r>
            <a:r>
              <a:rPr lang="en-IN" sz="1200" dirty="0" smtClean="0"/>
              <a:t>disease and its type </a:t>
            </a:r>
            <a:r>
              <a:rPr lang="en-IN" sz="1200" dirty="0" smtClean="0"/>
              <a:t>in unhealthy person.</a:t>
            </a:r>
          </a:p>
          <a:p>
            <a:r>
              <a:rPr lang="en-IN" sz="1200" dirty="0" smtClean="0"/>
              <a:t>Here unhealthy person means person already affected by thyroid disease.</a:t>
            </a:r>
            <a:endParaRPr lang="en-IN" sz="1200" dirty="0"/>
          </a:p>
        </p:txBody>
      </p:sp>
      <p:sp>
        <p:nvSpPr>
          <p:cNvPr id="178" name="TextBox 177"/>
          <p:cNvSpPr txBox="1"/>
          <p:nvPr/>
        </p:nvSpPr>
        <p:spPr>
          <a:xfrm>
            <a:off x="1130520" y="4180016"/>
            <a:ext cx="5762054" cy="1200329"/>
          </a:xfrm>
          <a:prstGeom prst="rect">
            <a:avLst/>
          </a:prstGeom>
          <a:noFill/>
        </p:spPr>
        <p:txBody>
          <a:bodyPr wrap="square" rtlCol="0">
            <a:spAutoFit/>
          </a:bodyPr>
          <a:lstStyle/>
          <a:p>
            <a:r>
              <a:rPr lang="en-IN" sz="1200" dirty="0" smtClean="0"/>
              <a:t>The solution proposed here is a data science model based on machine learning can be implemented to perform above mention use cases. In first use case , we will take input from a healthy person who is not suffering from thyroid disease and see whether proposed solution is going to detect it or not. And in second use case, we will take input from an unhealthy person, already suffering from thyroid disease and check our solution whether it is performing or not in right way.</a:t>
            </a:r>
            <a:endParaRPr lang="en-IN" sz="1200" dirty="0"/>
          </a:p>
        </p:txBody>
      </p:sp>
      <p:sp>
        <p:nvSpPr>
          <p:cNvPr id="31" name="TextBox 30"/>
          <p:cNvSpPr txBox="1"/>
          <p:nvPr/>
        </p:nvSpPr>
        <p:spPr>
          <a:xfrm>
            <a:off x="1098994" y="6172200"/>
            <a:ext cx="5374958" cy="830997"/>
          </a:xfrm>
          <a:prstGeom prst="rect">
            <a:avLst/>
          </a:prstGeom>
          <a:noFill/>
        </p:spPr>
        <p:txBody>
          <a:bodyPr wrap="square" rtlCol="0">
            <a:spAutoFit/>
          </a:bodyPr>
          <a:lstStyle/>
          <a:p>
            <a:r>
              <a:rPr lang="en-IN" sz="1200" dirty="0" smtClean="0"/>
              <a:t>The Thyroid disease detection solution can be added with more use cases in health care domain. TDD solution can also be synchronized with other health care domain solution to give one step extra confirmation of health to those people who has little symptoms of thyroid disease also.</a:t>
            </a:r>
            <a:endParaRPr lang="en-IN" sz="1200" dirty="0"/>
          </a:p>
        </p:txBody>
      </p:sp>
      <p:sp>
        <p:nvSpPr>
          <p:cNvPr id="9" name="TextBox 8"/>
          <p:cNvSpPr txBox="1"/>
          <p:nvPr/>
        </p:nvSpPr>
        <p:spPr>
          <a:xfrm>
            <a:off x="993361" y="762000"/>
            <a:ext cx="2510028" cy="369332"/>
          </a:xfrm>
          <a:prstGeom prst="rect">
            <a:avLst/>
          </a:prstGeom>
          <a:noFill/>
        </p:spPr>
        <p:txBody>
          <a:bodyPr wrap="square" rtlCol="0">
            <a:spAutoFit/>
          </a:bodyPr>
          <a:lstStyle/>
          <a:p>
            <a:r>
              <a:rPr lang="en-IN" b="1" dirty="0" smtClean="0">
                <a:solidFill>
                  <a:srgbClr val="0070C0"/>
                </a:solidFill>
              </a:rPr>
              <a:t>2 General Description</a:t>
            </a:r>
            <a:endParaRPr lang="en-IN" b="1" dirty="0">
              <a:solidFill>
                <a:srgbClr val="0070C0"/>
              </a:solidFill>
            </a:endParaRPr>
          </a:p>
        </p:txBody>
      </p:sp>
      <p:sp>
        <p:nvSpPr>
          <p:cNvPr id="10" name="TextBox 9"/>
          <p:cNvSpPr txBox="1"/>
          <p:nvPr/>
        </p:nvSpPr>
        <p:spPr>
          <a:xfrm>
            <a:off x="961071" y="1371600"/>
            <a:ext cx="3050476" cy="369332"/>
          </a:xfrm>
          <a:prstGeom prst="rect">
            <a:avLst/>
          </a:prstGeom>
          <a:noFill/>
        </p:spPr>
        <p:txBody>
          <a:bodyPr wrap="square" rtlCol="0">
            <a:spAutoFit/>
          </a:bodyPr>
          <a:lstStyle/>
          <a:p>
            <a:r>
              <a:rPr lang="en-IN" b="1" dirty="0" smtClean="0">
                <a:solidFill>
                  <a:srgbClr val="0070C0"/>
                </a:solidFill>
              </a:rPr>
              <a:t>2.1 Product Perspective</a:t>
            </a:r>
            <a:endParaRPr lang="en-IN" b="1" dirty="0">
              <a:solidFill>
                <a:srgbClr val="0070C0"/>
              </a:solidFill>
            </a:endParaRPr>
          </a:p>
        </p:txBody>
      </p:sp>
      <p:sp>
        <p:nvSpPr>
          <p:cNvPr id="11" name="TextBox 10"/>
          <p:cNvSpPr txBox="1"/>
          <p:nvPr/>
        </p:nvSpPr>
        <p:spPr>
          <a:xfrm>
            <a:off x="932259" y="2202597"/>
            <a:ext cx="2421540" cy="369332"/>
          </a:xfrm>
          <a:prstGeom prst="rect">
            <a:avLst/>
          </a:prstGeom>
          <a:noFill/>
        </p:spPr>
        <p:txBody>
          <a:bodyPr wrap="square" rtlCol="0">
            <a:spAutoFit/>
          </a:bodyPr>
          <a:lstStyle/>
          <a:p>
            <a:r>
              <a:rPr lang="en-IN" b="1" dirty="0" smtClean="0">
                <a:solidFill>
                  <a:srgbClr val="0070C0"/>
                </a:solidFill>
              </a:rPr>
              <a:t>2.2 Problem Statement</a:t>
            </a:r>
            <a:endParaRPr lang="en-IN" b="1" dirty="0">
              <a:solidFill>
                <a:srgbClr val="0070C0"/>
              </a:solidFill>
            </a:endParaRPr>
          </a:p>
        </p:txBody>
      </p:sp>
      <p:sp>
        <p:nvSpPr>
          <p:cNvPr id="12" name="TextBox 11"/>
          <p:cNvSpPr txBox="1"/>
          <p:nvPr/>
        </p:nvSpPr>
        <p:spPr>
          <a:xfrm>
            <a:off x="962809" y="3791634"/>
            <a:ext cx="2390989" cy="369332"/>
          </a:xfrm>
          <a:prstGeom prst="rect">
            <a:avLst/>
          </a:prstGeom>
          <a:noFill/>
        </p:spPr>
        <p:txBody>
          <a:bodyPr wrap="square" rtlCol="0">
            <a:spAutoFit/>
          </a:bodyPr>
          <a:lstStyle/>
          <a:p>
            <a:r>
              <a:rPr lang="en-IN" b="1" dirty="0" smtClean="0">
                <a:solidFill>
                  <a:srgbClr val="0070C0"/>
                </a:solidFill>
              </a:rPr>
              <a:t>2.3 Proposed Solution</a:t>
            </a:r>
            <a:endParaRPr lang="en-IN" b="1" dirty="0">
              <a:solidFill>
                <a:srgbClr val="0070C0"/>
              </a:solidFill>
            </a:endParaRPr>
          </a:p>
        </p:txBody>
      </p:sp>
      <p:sp>
        <p:nvSpPr>
          <p:cNvPr id="13" name="TextBox 12"/>
          <p:cNvSpPr txBox="1"/>
          <p:nvPr/>
        </p:nvSpPr>
        <p:spPr>
          <a:xfrm>
            <a:off x="949380" y="5745123"/>
            <a:ext cx="2869834" cy="369332"/>
          </a:xfrm>
          <a:prstGeom prst="rect">
            <a:avLst/>
          </a:prstGeom>
          <a:noFill/>
        </p:spPr>
        <p:txBody>
          <a:bodyPr wrap="square" rtlCol="0">
            <a:spAutoFit/>
          </a:bodyPr>
          <a:lstStyle/>
          <a:p>
            <a:r>
              <a:rPr lang="en-IN" b="1" dirty="0" smtClean="0">
                <a:solidFill>
                  <a:srgbClr val="0070C0"/>
                </a:solidFill>
              </a:rPr>
              <a:t>2.4 Further Improvements</a:t>
            </a:r>
            <a:endParaRPr lang="en-IN" b="1" dirty="0">
              <a:solidFill>
                <a:srgbClr val="0070C0"/>
              </a:solidFill>
            </a:endParaRPr>
          </a:p>
        </p:txBody>
      </p:sp>
      <p:sp>
        <p:nvSpPr>
          <p:cNvPr id="33" name="Rectangle 32"/>
          <p:cNvSpPr/>
          <p:nvPr/>
        </p:nvSpPr>
        <p:spPr>
          <a:xfrm>
            <a:off x="1098994" y="381476"/>
            <a:ext cx="1644206" cy="131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p:cNvSpPr txBox="1"/>
          <p:nvPr/>
        </p:nvSpPr>
        <p:spPr>
          <a:xfrm>
            <a:off x="961071" y="285750"/>
            <a:ext cx="1765080" cy="553998"/>
          </a:xfrm>
          <a:prstGeom prst="rect">
            <a:avLst/>
          </a:prstGeom>
          <a:noFill/>
        </p:spPr>
        <p:txBody>
          <a:bodyPr wrap="square" rtlCol="0">
            <a:spAutoFit/>
          </a:bodyPr>
          <a:lstStyle/>
          <a:p>
            <a:r>
              <a:rPr lang="en-IN" sz="1200" dirty="0"/>
              <a:t>High Level Design (HLD)</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83584" y="9602057"/>
            <a:ext cx="65627" cy="99155"/>
          </a:xfrm>
          <a:prstGeom prst="rect">
            <a:avLst/>
          </a:prstGeom>
        </p:spPr>
      </p:pic>
      <p:sp>
        <p:nvSpPr>
          <p:cNvPr id="9" name="TextBox 8"/>
          <p:cNvSpPr txBox="1"/>
          <p:nvPr/>
        </p:nvSpPr>
        <p:spPr>
          <a:xfrm>
            <a:off x="186355" y="914400"/>
            <a:ext cx="2895600" cy="369332"/>
          </a:xfrm>
          <a:prstGeom prst="rect">
            <a:avLst/>
          </a:prstGeom>
          <a:noFill/>
        </p:spPr>
        <p:txBody>
          <a:bodyPr wrap="square" rtlCol="0">
            <a:spAutoFit/>
          </a:bodyPr>
          <a:lstStyle/>
          <a:p>
            <a:r>
              <a:rPr lang="en-IN" b="1" dirty="0" smtClean="0">
                <a:solidFill>
                  <a:srgbClr val="0070C0"/>
                </a:solidFill>
              </a:rPr>
              <a:t>2.6 Data Requirements</a:t>
            </a:r>
            <a:endParaRPr lang="en-IN" b="1" dirty="0">
              <a:solidFill>
                <a:srgbClr val="0070C0"/>
              </a:solidFill>
            </a:endParaRPr>
          </a:p>
        </p:txBody>
      </p:sp>
      <p:sp>
        <p:nvSpPr>
          <p:cNvPr id="10" name="Rectangle 9"/>
          <p:cNvSpPr/>
          <p:nvPr/>
        </p:nvSpPr>
        <p:spPr>
          <a:xfrm>
            <a:off x="1098422" y="383000"/>
            <a:ext cx="1583054" cy="131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974357" y="276225"/>
            <a:ext cx="2396967" cy="553998"/>
          </a:xfrm>
          <a:prstGeom prst="rect">
            <a:avLst/>
          </a:prstGeom>
          <a:noFill/>
        </p:spPr>
        <p:txBody>
          <a:bodyPr wrap="square" rtlCol="0">
            <a:spAutoFit/>
          </a:bodyPr>
          <a:lstStyle/>
          <a:p>
            <a:r>
              <a:rPr lang="en-IN" sz="1200" dirty="0"/>
              <a:t>High Level Design (HLD)</a:t>
            </a:r>
          </a:p>
          <a:p>
            <a:endParaRPr lang="en-IN" dirty="0"/>
          </a:p>
        </p:txBody>
      </p:sp>
      <p:sp>
        <p:nvSpPr>
          <p:cNvPr id="12" name="TextBox 11"/>
          <p:cNvSpPr txBox="1"/>
          <p:nvPr/>
        </p:nvSpPr>
        <p:spPr>
          <a:xfrm>
            <a:off x="186355" y="1469767"/>
            <a:ext cx="7467600" cy="8217634"/>
          </a:xfrm>
          <a:prstGeom prst="rect">
            <a:avLst/>
          </a:prstGeom>
          <a:noFill/>
        </p:spPr>
        <p:txBody>
          <a:bodyPr wrap="square" rtlCol="0">
            <a:spAutoFit/>
          </a:bodyPr>
          <a:lstStyle/>
          <a:p>
            <a:r>
              <a:rPr lang="en-IN" sz="1200" dirty="0" smtClean="0"/>
              <a:t>Data requirement completely depend on our problem statement.</a:t>
            </a:r>
          </a:p>
          <a:p>
            <a:endParaRPr lang="en-IN" sz="1200" dirty="0"/>
          </a:p>
          <a:p>
            <a:r>
              <a:rPr lang="en-IN" sz="1200" dirty="0" smtClean="0"/>
              <a:t>we need data of people who have already gone with thyroid blood test to know whether they are suffering from thyroid disease or not. If yes then what kind of thyroid disease they are suffering from. We will be required these many attributes, in which some will be personal details and some will be attributes from blood test.</a:t>
            </a:r>
          </a:p>
          <a:p>
            <a:endParaRPr lang="en-IN" sz="1200" dirty="0" smtClean="0"/>
          </a:p>
          <a:p>
            <a:pPr marL="171450" indent="-171450">
              <a:buFont typeface="Arial" pitchFamily="34" charset="0"/>
              <a:buChar char="•"/>
            </a:pPr>
            <a:r>
              <a:rPr lang="en-IN" sz="1200" dirty="0" smtClean="0">
                <a:solidFill>
                  <a:srgbClr val="FF0000"/>
                </a:solidFill>
              </a:rPr>
              <a:t>Age</a:t>
            </a:r>
            <a:r>
              <a:rPr lang="en-IN" sz="1200" dirty="0" smtClean="0"/>
              <a:t>: </a:t>
            </a:r>
            <a:r>
              <a:rPr lang="en-IN" sz="1200" dirty="0"/>
              <a:t>B</a:t>
            </a:r>
            <a:r>
              <a:rPr lang="en-IN" sz="1200" dirty="0" smtClean="0"/>
              <a:t>ecause thyroid </a:t>
            </a:r>
            <a:r>
              <a:rPr lang="en-IN" sz="1200" dirty="0"/>
              <a:t>depend on age, older than 60, especially in women</a:t>
            </a:r>
            <a:r>
              <a:rPr lang="en-IN" sz="1200" dirty="0" smtClean="0"/>
              <a:t>.</a:t>
            </a:r>
          </a:p>
          <a:p>
            <a:endParaRPr lang="en-IN" sz="1200" dirty="0" smtClean="0"/>
          </a:p>
          <a:p>
            <a:pPr marL="171450" indent="-171450">
              <a:buFont typeface="Arial" pitchFamily="34" charset="0"/>
              <a:buChar char="•"/>
            </a:pPr>
            <a:r>
              <a:rPr lang="en-IN" sz="1200" dirty="0" smtClean="0">
                <a:solidFill>
                  <a:srgbClr val="FF0000"/>
                </a:solidFill>
              </a:rPr>
              <a:t>Gender</a:t>
            </a:r>
            <a:r>
              <a:rPr lang="en-IN" sz="1200" dirty="0"/>
              <a:t>: A woman is about five to eight times more likely to be diagnosed with a thyroid condition than </a:t>
            </a:r>
            <a:r>
              <a:rPr lang="en-IN" sz="1200" dirty="0" smtClean="0"/>
              <a:t>a man.</a:t>
            </a:r>
          </a:p>
          <a:p>
            <a:r>
              <a:rPr lang="en-IN" sz="1200" dirty="0" smtClean="0"/>
              <a:t> </a:t>
            </a:r>
          </a:p>
          <a:p>
            <a:pPr marL="171450" indent="-171450">
              <a:buFont typeface="Arial" pitchFamily="34" charset="0"/>
              <a:buChar char="•"/>
            </a:pPr>
            <a:r>
              <a:rPr lang="en-IN" sz="1200" dirty="0" smtClean="0"/>
              <a:t>People </a:t>
            </a:r>
            <a:r>
              <a:rPr lang="en-IN" sz="1200" dirty="0"/>
              <a:t>already on </a:t>
            </a:r>
            <a:r>
              <a:rPr lang="en-IN" sz="1200" dirty="0" smtClean="0">
                <a:solidFill>
                  <a:srgbClr val="FF0000"/>
                </a:solidFill>
              </a:rPr>
              <a:t>thyroxin </a:t>
            </a:r>
            <a:r>
              <a:rPr lang="en-IN" sz="1200" dirty="0">
                <a:solidFill>
                  <a:srgbClr val="FF0000"/>
                </a:solidFill>
              </a:rPr>
              <a:t>treatment </a:t>
            </a:r>
            <a:r>
              <a:rPr lang="en-IN" sz="1200" dirty="0"/>
              <a:t>or </a:t>
            </a:r>
            <a:r>
              <a:rPr lang="en-IN" sz="1200" dirty="0" smtClean="0"/>
              <a:t>not</a:t>
            </a:r>
          </a:p>
          <a:p>
            <a:endParaRPr lang="en-IN" sz="1200" dirty="0" smtClean="0"/>
          </a:p>
          <a:p>
            <a:pPr marL="171450" indent="-171450">
              <a:buFont typeface="Arial" pitchFamily="34" charset="0"/>
              <a:buChar char="•"/>
            </a:pPr>
            <a:r>
              <a:rPr lang="en-IN" sz="1200" dirty="0" smtClean="0"/>
              <a:t>People </a:t>
            </a:r>
            <a:r>
              <a:rPr lang="en-IN" sz="1200" dirty="0"/>
              <a:t>already on </a:t>
            </a:r>
            <a:r>
              <a:rPr lang="en-IN" sz="1200" dirty="0" smtClean="0">
                <a:solidFill>
                  <a:srgbClr val="FF0000"/>
                </a:solidFill>
              </a:rPr>
              <a:t>anti thyroid </a:t>
            </a:r>
            <a:r>
              <a:rPr lang="en-IN" sz="1200" dirty="0">
                <a:solidFill>
                  <a:srgbClr val="FF0000"/>
                </a:solidFill>
              </a:rPr>
              <a:t>medication </a:t>
            </a:r>
            <a:r>
              <a:rPr lang="en-IN" sz="1200" dirty="0"/>
              <a:t>or </a:t>
            </a:r>
            <a:r>
              <a:rPr lang="en-IN" sz="1200" dirty="0" smtClean="0"/>
              <a:t>not</a:t>
            </a:r>
          </a:p>
          <a:p>
            <a:endParaRPr lang="en-IN" sz="1200" dirty="0" smtClean="0"/>
          </a:p>
          <a:p>
            <a:pPr marL="171450" indent="-171450">
              <a:buFont typeface="Arial" pitchFamily="34" charset="0"/>
              <a:buChar char="•"/>
            </a:pPr>
            <a:r>
              <a:rPr lang="en-IN" sz="1200" dirty="0">
                <a:solidFill>
                  <a:srgbClr val="FF0000"/>
                </a:solidFill>
              </a:rPr>
              <a:t>P</a:t>
            </a:r>
            <a:r>
              <a:rPr lang="en-IN" sz="1200" dirty="0" smtClean="0">
                <a:solidFill>
                  <a:srgbClr val="FF0000"/>
                </a:solidFill>
              </a:rPr>
              <a:t>regnancy</a:t>
            </a:r>
            <a:r>
              <a:rPr lang="en-IN" sz="1200" dirty="0" smtClean="0"/>
              <a:t> </a:t>
            </a:r>
            <a:r>
              <a:rPr lang="en-IN" sz="1200" dirty="0"/>
              <a:t>if </a:t>
            </a:r>
            <a:r>
              <a:rPr lang="en-IN" sz="1200" dirty="0" smtClean="0"/>
              <a:t>gender </a:t>
            </a:r>
            <a:r>
              <a:rPr lang="en-IN" sz="1200" dirty="0"/>
              <a:t>is female: Postpartum </a:t>
            </a:r>
            <a:r>
              <a:rPr lang="en-IN" sz="1200" dirty="0" smtClean="0"/>
              <a:t>thyroiditis is  a condition </a:t>
            </a:r>
            <a:r>
              <a:rPr lang="en-IN" sz="1200" dirty="0"/>
              <a:t>occurs in 5% to 9% of women </a:t>
            </a:r>
            <a:r>
              <a:rPr lang="en-IN" sz="1200" dirty="0" smtClean="0"/>
              <a:t>after childbirth.</a:t>
            </a:r>
          </a:p>
          <a:p>
            <a:endParaRPr lang="en-IN" sz="1200" dirty="0" smtClean="0"/>
          </a:p>
          <a:p>
            <a:pPr marL="171450" indent="-171450">
              <a:buFont typeface="Arial" pitchFamily="34" charset="0"/>
              <a:buChar char="•"/>
            </a:pPr>
            <a:r>
              <a:rPr lang="en-IN" sz="1200" dirty="0" smtClean="0"/>
              <a:t>Whether </a:t>
            </a:r>
            <a:r>
              <a:rPr lang="en-IN" sz="1200" dirty="0"/>
              <a:t>person is </a:t>
            </a:r>
            <a:r>
              <a:rPr lang="en-IN" sz="1200" dirty="0">
                <a:solidFill>
                  <a:srgbClr val="FF0000"/>
                </a:solidFill>
              </a:rPr>
              <a:t>sick at the time of </a:t>
            </a:r>
            <a:r>
              <a:rPr lang="en-IN" sz="1200" dirty="0" smtClean="0">
                <a:solidFill>
                  <a:srgbClr val="FF0000"/>
                </a:solidFill>
              </a:rPr>
              <a:t>diagnosis</a:t>
            </a:r>
            <a:r>
              <a:rPr lang="en-IN" sz="1200" dirty="0" smtClean="0"/>
              <a:t>.</a:t>
            </a:r>
          </a:p>
          <a:p>
            <a:endParaRPr lang="en-IN" sz="1200" dirty="0" smtClean="0"/>
          </a:p>
          <a:p>
            <a:pPr marL="171450" indent="-171450">
              <a:buFont typeface="Arial" pitchFamily="34" charset="0"/>
              <a:buChar char="•"/>
            </a:pPr>
            <a:r>
              <a:rPr lang="en-IN" sz="1200" dirty="0" smtClean="0">
                <a:solidFill>
                  <a:srgbClr val="FF0000"/>
                </a:solidFill>
              </a:rPr>
              <a:t>Iodine test</a:t>
            </a:r>
            <a:r>
              <a:rPr lang="en-IN" sz="1200" dirty="0" smtClean="0"/>
              <a:t>: Excess and low amount both can cause thyroid disease.</a:t>
            </a:r>
          </a:p>
          <a:p>
            <a:endParaRPr lang="en-IN" sz="1200" dirty="0" smtClean="0"/>
          </a:p>
          <a:p>
            <a:pPr marL="171450" indent="-171450">
              <a:buFont typeface="Arial" pitchFamily="34" charset="0"/>
              <a:buChar char="•"/>
            </a:pPr>
            <a:r>
              <a:rPr lang="en-IN" sz="1200" dirty="0" smtClean="0">
                <a:solidFill>
                  <a:srgbClr val="FF0000"/>
                </a:solidFill>
              </a:rPr>
              <a:t>Lithium test</a:t>
            </a:r>
            <a:r>
              <a:rPr lang="en-IN" sz="1200" dirty="0" smtClean="0"/>
              <a:t>: </a:t>
            </a:r>
            <a:r>
              <a:rPr lang="en-IN" sz="1200" dirty="0"/>
              <a:t>Lithium is concentrated by the thyroid and inhibits thyroidal iodine </a:t>
            </a:r>
            <a:r>
              <a:rPr lang="en-IN" sz="1200" dirty="0" smtClean="0"/>
              <a:t>uptake</a:t>
            </a:r>
          </a:p>
          <a:p>
            <a:endParaRPr lang="en-IN" sz="1200" dirty="0" smtClean="0"/>
          </a:p>
          <a:p>
            <a:pPr marL="171450" indent="-171450">
              <a:buFont typeface="Arial" pitchFamily="34" charset="0"/>
              <a:buChar char="•"/>
            </a:pPr>
            <a:r>
              <a:rPr lang="en-IN" sz="1200" dirty="0" smtClean="0">
                <a:solidFill>
                  <a:srgbClr val="FF0000"/>
                </a:solidFill>
              </a:rPr>
              <a:t>Goitre </a:t>
            </a:r>
            <a:r>
              <a:rPr lang="en-IN" sz="1200" dirty="0">
                <a:solidFill>
                  <a:srgbClr val="FF0000"/>
                </a:solidFill>
              </a:rPr>
              <a:t>test</a:t>
            </a:r>
            <a:r>
              <a:rPr lang="en-IN" sz="1200" dirty="0"/>
              <a:t>: A </a:t>
            </a:r>
            <a:r>
              <a:rPr lang="en-IN" sz="1200" dirty="0" smtClean="0"/>
              <a:t>goitre </a:t>
            </a:r>
            <a:r>
              <a:rPr lang="en-IN" sz="1200" dirty="0"/>
              <a:t>can sometimes occur when your thyroid gland produces too much thyroid hormone (hyperthyroidism</a:t>
            </a:r>
            <a:r>
              <a:rPr lang="en-IN" sz="1200" dirty="0" smtClean="0"/>
              <a:t>).</a:t>
            </a:r>
          </a:p>
          <a:p>
            <a:endParaRPr lang="en-IN" sz="1200" dirty="0" smtClean="0"/>
          </a:p>
          <a:p>
            <a:pPr marL="171450" indent="-171450">
              <a:buFont typeface="Arial" pitchFamily="34" charset="0"/>
              <a:buChar char="•"/>
            </a:pPr>
            <a:r>
              <a:rPr lang="en-IN" sz="1200" dirty="0" smtClean="0">
                <a:solidFill>
                  <a:srgbClr val="FF0000"/>
                </a:solidFill>
              </a:rPr>
              <a:t>Tumour </a:t>
            </a:r>
            <a:r>
              <a:rPr lang="en-IN" sz="1200" dirty="0">
                <a:solidFill>
                  <a:srgbClr val="FF0000"/>
                </a:solidFill>
              </a:rPr>
              <a:t>test</a:t>
            </a:r>
            <a:r>
              <a:rPr lang="en-IN" sz="1200" dirty="0"/>
              <a:t>: Thyroid cancer occurs when cells in your thyroid undergo genetic changes (mutations). </a:t>
            </a:r>
            <a:r>
              <a:rPr lang="en-IN" sz="1200" dirty="0" smtClean="0"/>
              <a:t>The mutations </a:t>
            </a:r>
            <a:r>
              <a:rPr lang="en-IN" sz="1200" dirty="0"/>
              <a:t>allow the cells to grow and multiply rapidly. The cells also lose the </a:t>
            </a:r>
            <a:r>
              <a:rPr lang="en-IN" sz="1200" dirty="0" smtClean="0"/>
              <a:t>ability to die,  as normal cells would. The accumulating abnormal thyroid cells form a tumour.</a:t>
            </a:r>
          </a:p>
          <a:p>
            <a:endParaRPr lang="en-IN" sz="1200" dirty="0" smtClean="0"/>
          </a:p>
          <a:p>
            <a:pPr marL="171450" indent="-171450">
              <a:buFont typeface="Arial" pitchFamily="34" charset="0"/>
              <a:buChar char="•"/>
            </a:pPr>
            <a:r>
              <a:rPr lang="en-IN" sz="1200" dirty="0" smtClean="0">
                <a:solidFill>
                  <a:srgbClr val="FF0000"/>
                </a:solidFill>
              </a:rPr>
              <a:t>TSH </a:t>
            </a:r>
            <a:r>
              <a:rPr lang="en-IN" sz="1200" dirty="0">
                <a:solidFill>
                  <a:srgbClr val="FF0000"/>
                </a:solidFill>
              </a:rPr>
              <a:t>level measure</a:t>
            </a:r>
            <a:r>
              <a:rPr lang="en-IN" sz="1200" dirty="0"/>
              <a:t>: It supervise thyroid gland, TSH released by pituitary gland. </a:t>
            </a:r>
            <a:r>
              <a:rPr lang="en-IN" sz="1200" dirty="0" smtClean="0"/>
              <a:t>Normal </a:t>
            </a:r>
            <a:r>
              <a:rPr lang="en-IN" sz="1200" dirty="0"/>
              <a:t>TSH range for an adult: </a:t>
            </a:r>
            <a:endParaRPr lang="en-IN" sz="1200" dirty="0" smtClean="0"/>
          </a:p>
          <a:p>
            <a:pPr marL="171450" indent="-171450">
              <a:buFont typeface="Arial" pitchFamily="34" charset="0"/>
              <a:buChar char="•"/>
            </a:pPr>
            <a:r>
              <a:rPr lang="en-IN" sz="1200" dirty="0" smtClean="0"/>
              <a:t>0.40 </a:t>
            </a:r>
            <a:r>
              <a:rPr lang="en-IN" sz="1200" dirty="0"/>
              <a:t>- 4.50 mIU/mL (milli-international units per </a:t>
            </a:r>
            <a:r>
              <a:rPr lang="en-IN" sz="1200" dirty="0" smtClean="0"/>
              <a:t>litre </a:t>
            </a:r>
            <a:r>
              <a:rPr lang="en-IN" sz="1200" dirty="0"/>
              <a:t>of blood</a:t>
            </a:r>
            <a:r>
              <a:rPr lang="en-IN" sz="1200" dirty="0" smtClean="0"/>
              <a:t>).</a:t>
            </a:r>
          </a:p>
          <a:p>
            <a:endParaRPr lang="en-IN" sz="1200" dirty="0" smtClean="0"/>
          </a:p>
          <a:p>
            <a:pPr marL="171450" indent="-171450">
              <a:buFont typeface="Arial" pitchFamily="34" charset="0"/>
              <a:buChar char="•"/>
            </a:pPr>
            <a:r>
              <a:rPr lang="en-IN" sz="1200" dirty="0" smtClean="0">
                <a:solidFill>
                  <a:srgbClr val="FF0000"/>
                </a:solidFill>
              </a:rPr>
              <a:t>T3 </a:t>
            </a:r>
            <a:r>
              <a:rPr lang="en-IN" sz="1200" dirty="0">
                <a:solidFill>
                  <a:srgbClr val="FF0000"/>
                </a:solidFill>
              </a:rPr>
              <a:t>level </a:t>
            </a:r>
            <a:r>
              <a:rPr lang="en-IN" sz="1200" dirty="0" smtClean="0">
                <a:solidFill>
                  <a:srgbClr val="FF0000"/>
                </a:solidFill>
              </a:rPr>
              <a:t>measure</a:t>
            </a:r>
            <a:r>
              <a:rPr lang="en-IN" sz="1200" dirty="0" smtClean="0"/>
              <a:t>: Hormone released by thyroid, should be in normal range.</a:t>
            </a:r>
          </a:p>
          <a:p>
            <a:endParaRPr lang="en-IN" sz="1200" dirty="0" smtClean="0"/>
          </a:p>
          <a:p>
            <a:pPr marL="171450" indent="-171450">
              <a:buFont typeface="Arial" pitchFamily="34" charset="0"/>
              <a:buChar char="•"/>
            </a:pPr>
            <a:r>
              <a:rPr lang="en-IN" sz="1200" dirty="0" smtClean="0">
                <a:solidFill>
                  <a:srgbClr val="FF0000"/>
                </a:solidFill>
              </a:rPr>
              <a:t>T4 </a:t>
            </a:r>
            <a:r>
              <a:rPr lang="en-IN" sz="1200" dirty="0">
                <a:solidFill>
                  <a:srgbClr val="FF0000"/>
                </a:solidFill>
              </a:rPr>
              <a:t>level measure</a:t>
            </a:r>
            <a:r>
              <a:rPr lang="en-IN" sz="1200" dirty="0"/>
              <a:t>: Low T4 is seen with hypothyroidism, whereas high T4 levels may indicate hyperthyroidism. </a:t>
            </a:r>
            <a:r>
              <a:rPr lang="en-IN" sz="1200" dirty="0" smtClean="0"/>
              <a:t>Normal </a:t>
            </a:r>
            <a:r>
              <a:rPr lang="en-IN" sz="1200" dirty="0"/>
              <a:t>T4 range for an adult: 5.0 – 11.0 </a:t>
            </a:r>
            <a:r>
              <a:rPr lang="en-IN" sz="1200" dirty="0" err="1"/>
              <a:t>ug</a:t>
            </a:r>
            <a:r>
              <a:rPr lang="en-IN" sz="1200" dirty="0"/>
              <a:t>/</a:t>
            </a:r>
            <a:r>
              <a:rPr lang="en-IN" sz="1200" dirty="0" err="1"/>
              <a:t>dL</a:t>
            </a:r>
            <a:r>
              <a:rPr lang="en-IN" sz="1200" dirty="0"/>
              <a:t> (micrograms per </a:t>
            </a:r>
            <a:r>
              <a:rPr lang="en-IN" sz="1200" dirty="0" smtClean="0"/>
              <a:t>decilitre </a:t>
            </a:r>
            <a:r>
              <a:rPr lang="en-IN" sz="1200" dirty="0"/>
              <a:t>of blood</a:t>
            </a:r>
            <a:r>
              <a:rPr lang="en-IN" sz="1200" dirty="0" smtClean="0"/>
              <a:t>).</a:t>
            </a:r>
          </a:p>
          <a:p>
            <a:endParaRPr lang="en-IN" sz="1200" dirty="0" smtClean="0"/>
          </a:p>
          <a:p>
            <a:pPr marL="171450" indent="-171450">
              <a:buFont typeface="Arial" pitchFamily="34" charset="0"/>
              <a:buChar char="•"/>
            </a:pPr>
            <a:r>
              <a:rPr lang="en-IN" sz="1200" dirty="0">
                <a:solidFill>
                  <a:srgbClr val="FF0000"/>
                </a:solidFill>
              </a:rPr>
              <a:t>FTI(Free T4 or Free Thyroxine</a:t>
            </a:r>
            <a:r>
              <a:rPr lang="en-IN" sz="1200" dirty="0"/>
              <a:t>:  The free T4 index (FTI) is a blood test used to diagnose thyroid disorders. The FTI is obtained by multiplying the (Total T4) times (T3 Uptake) to obtain an </a:t>
            </a:r>
            <a:r>
              <a:rPr lang="en-IN" sz="1200" dirty="0" smtClean="0"/>
              <a:t>index. Normal </a:t>
            </a:r>
            <a:r>
              <a:rPr lang="en-IN" sz="1200" dirty="0"/>
              <a:t>FT3 range: 2.3 - 4.1 pg/mL (picograms per millilitre of blood).</a:t>
            </a:r>
          </a:p>
          <a:p>
            <a:endParaRPr lang="en-IN" sz="1200" dirty="0"/>
          </a:p>
          <a:p>
            <a:endParaRPr lang="en-IN" sz="1200" dirty="0"/>
          </a:p>
          <a:p>
            <a:endParaRPr lang="en-IN" sz="1200" dirty="0"/>
          </a:p>
          <a:p>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83584" y="9600533"/>
            <a:ext cx="65627" cy="102203"/>
          </a:xfrm>
          <a:prstGeom prst="rect">
            <a:avLst/>
          </a:prstGeom>
        </p:spPr>
      </p:pic>
      <p:pic>
        <p:nvPicPr>
          <p:cNvPr id="97" name="object 97"/>
          <p:cNvPicPr/>
          <p:nvPr/>
        </p:nvPicPr>
        <p:blipFill>
          <a:blip r:embed="rId8" cstate="print"/>
          <a:stretch>
            <a:fillRect/>
          </a:stretch>
        </p:blipFill>
        <p:spPr>
          <a:xfrm>
            <a:off x="4151946" y="2840734"/>
            <a:ext cx="1039367" cy="307847"/>
          </a:xfrm>
          <a:prstGeom prst="rect">
            <a:avLst/>
          </a:prstGeom>
        </p:spPr>
      </p:pic>
      <p:pic>
        <p:nvPicPr>
          <p:cNvPr id="98" name="object 98"/>
          <p:cNvPicPr/>
          <p:nvPr/>
        </p:nvPicPr>
        <p:blipFill>
          <a:blip r:embed="rId9" cstate="print"/>
          <a:stretch>
            <a:fillRect/>
          </a:stretch>
        </p:blipFill>
        <p:spPr>
          <a:xfrm>
            <a:off x="5754623" y="2750820"/>
            <a:ext cx="999743" cy="537972"/>
          </a:xfrm>
          <a:prstGeom prst="rect">
            <a:avLst/>
          </a:prstGeom>
        </p:spPr>
      </p:pic>
      <p:pic>
        <p:nvPicPr>
          <p:cNvPr id="99" name="object 99"/>
          <p:cNvPicPr/>
          <p:nvPr/>
        </p:nvPicPr>
        <p:blipFill>
          <a:blip r:embed="rId10" cstate="print"/>
          <a:stretch>
            <a:fillRect/>
          </a:stretch>
        </p:blipFill>
        <p:spPr>
          <a:xfrm>
            <a:off x="4360164" y="3567684"/>
            <a:ext cx="2426207" cy="928116"/>
          </a:xfrm>
          <a:prstGeom prst="rect">
            <a:avLst/>
          </a:prstGeom>
        </p:spPr>
      </p:pic>
      <p:pic>
        <p:nvPicPr>
          <p:cNvPr id="100" name="object 100"/>
          <p:cNvPicPr/>
          <p:nvPr/>
        </p:nvPicPr>
        <p:blipFill>
          <a:blip r:embed="rId11" cstate="print"/>
          <a:stretch>
            <a:fillRect/>
          </a:stretch>
        </p:blipFill>
        <p:spPr>
          <a:xfrm>
            <a:off x="2644139" y="3514344"/>
            <a:ext cx="1243583" cy="908304"/>
          </a:xfrm>
          <a:prstGeom prst="rect">
            <a:avLst/>
          </a:prstGeom>
        </p:spPr>
      </p:pic>
      <p:pic>
        <p:nvPicPr>
          <p:cNvPr id="101" name="object 101"/>
          <p:cNvPicPr/>
          <p:nvPr/>
        </p:nvPicPr>
        <p:blipFill>
          <a:blip r:embed="rId12" cstate="print"/>
          <a:stretch>
            <a:fillRect/>
          </a:stretch>
        </p:blipFill>
        <p:spPr>
          <a:xfrm>
            <a:off x="1121663" y="2744724"/>
            <a:ext cx="513587" cy="515111"/>
          </a:xfrm>
          <a:prstGeom prst="rect">
            <a:avLst/>
          </a:prstGeom>
        </p:spPr>
      </p:pic>
      <p:pic>
        <p:nvPicPr>
          <p:cNvPr id="102" name="object 102"/>
          <p:cNvPicPr/>
          <p:nvPr/>
        </p:nvPicPr>
        <p:blipFill>
          <a:blip r:embed="rId13" cstate="print"/>
          <a:stretch>
            <a:fillRect/>
          </a:stretch>
        </p:blipFill>
        <p:spPr>
          <a:xfrm>
            <a:off x="2338099" y="2744724"/>
            <a:ext cx="1231391" cy="435863"/>
          </a:xfrm>
          <a:prstGeom prst="rect">
            <a:avLst/>
          </a:prstGeom>
        </p:spPr>
      </p:pic>
      <p:grpSp>
        <p:nvGrpSpPr>
          <p:cNvPr id="103" name="object 103"/>
          <p:cNvGrpSpPr/>
          <p:nvPr/>
        </p:nvGrpSpPr>
        <p:grpSpPr>
          <a:xfrm>
            <a:off x="1092708" y="3433572"/>
            <a:ext cx="2543810" cy="1882139"/>
            <a:chOff x="1092708" y="3433572"/>
            <a:chExt cx="2543810" cy="1882139"/>
          </a:xfrm>
        </p:grpSpPr>
        <p:pic>
          <p:nvPicPr>
            <p:cNvPr id="104" name="object 104"/>
            <p:cNvPicPr/>
            <p:nvPr/>
          </p:nvPicPr>
          <p:blipFill>
            <a:blip r:embed="rId14" cstate="print"/>
            <a:stretch>
              <a:fillRect/>
            </a:stretch>
          </p:blipFill>
          <p:spPr>
            <a:xfrm>
              <a:off x="1092708" y="3433572"/>
              <a:ext cx="1046987" cy="1046987"/>
            </a:xfrm>
            <a:prstGeom prst="rect">
              <a:avLst/>
            </a:prstGeom>
          </p:spPr>
        </p:pic>
        <p:pic>
          <p:nvPicPr>
            <p:cNvPr id="105" name="object 105"/>
            <p:cNvPicPr/>
            <p:nvPr/>
          </p:nvPicPr>
          <p:blipFill>
            <a:blip r:embed="rId15" cstate="print"/>
            <a:stretch>
              <a:fillRect/>
            </a:stretch>
          </p:blipFill>
          <p:spPr>
            <a:xfrm>
              <a:off x="1092708" y="4506468"/>
              <a:ext cx="810767" cy="809243"/>
            </a:xfrm>
            <a:prstGeom prst="rect">
              <a:avLst/>
            </a:prstGeom>
          </p:spPr>
        </p:pic>
        <p:pic>
          <p:nvPicPr>
            <p:cNvPr id="106" name="object 106"/>
            <p:cNvPicPr/>
            <p:nvPr/>
          </p:nvPicPr>
          <p:blipFill>
            <a:blip r:embed="rId16" cstate="print"/>
            <a:stretch>
              <a:fillRect/>
            </a:stretch>
          </p:blipFill>
          <p:spPr>
            <a:xfrm>
              <a:off x="2007108" y="4809744"/>
              <a:ext cx="1629155" cy="505967"/>
            </a:xfrm>
            <a:prstGeom prst="rect">
              <a:avLst/>
            </a:prstGeom>
          </p:spPr>
        </p:pic>
      </p:grpSp>
      <p:sp>
        <p:nvSpPr>
          <p:cNvPr id="15" name="TextBox 14"/>
          <p:cNvSpPr txBox="1"/>
          <p:nvPr/>
        </p:nvSpPr>
        <p:spPr>
          <a:xfrm>
            <a:off x="1092708" y="2209800"/>
            <a:ext cx="5661091" cy="461665"/>
          </a:xfrm>
          <a:prstGeom prst="rect">
            <a:avLst/>
          </a:prstGeom>
          <a:noFill/>
        </p:spPr>
        <p:txBody>
          <a:bodyPr wrap="square" rtlCol="0">
            <a:spAutoFit/>
          </a:bodyPr>
          <a:lstStyle/>
          <a:p>
            <a:r>
              <a:rPr lang="en-IN" sz="1200" dirty="0" smtClean="0"/>
              <a:t>Python programming language and frameworks such as NumPy, Pandas, Scikit-learn, Matplotlib, Plotly, Flask etc are used to build the whole model.</a:t>
            </a:r>
            <a:endParaRPr lang="en-IN" sz="1200" dirty="0"/>
          </a:p>
        </p:txBody>
      </p:sp>
      <p:sp>
        <p:nvSpPr>
          <p:cNvPr id="9" name="TextBox 8"/>
          <p:cNvSpPr txBox="1"/>
          <p:nvPr/>
        </p:nvSpPr>
        <p:spPr>
          <a:xfrm>
            <a:off x="1079086" y="1784866"/>
            <a:ext cx="1648777" cy="369332"/>
          </a:xfrm>
          <a:prstGeom prst="rect">
            <a:avLst/>
          </a:prstGeom>
          <a:noFill/>
        </p:spPr>
        <p:txBody>
          <a:bodyPr wrap="square" rtlCol="0">
            <a:spAutoFit/>
          </a:bodyPr>
          <a:lstStyle/>
          <a:p>
            <a:r>
              <a:rPr lang="en-IN" b="1" dirty="0" smtClean="0">
                <a:solidFill>
                  <a:srgbClr val="0070C0"/>
                </a:solidFill>
              </a:rPr>
              <a:t>2.7 Tools used</a:t>
            </a:r>
            <a:endParaRPr lang="en-IN" b="1" dirty="0">
              <a:solidFill>
                <a:srgbClr val="0070C0"/>
              </a:solidFill>
            </a:endParaRPr>
          </a:p>
        </p:txBody>
      </p:sp>
      <p:sp>
        <p:nvSpPr>
          <p:cNvPr id="10" name="TextBox 9"/>
          <p:cNvSpPr txBox="1"/>
          <p:nvPr/>
        </p:nvSpPr>
        <p:spPr>
          <a:xfrm>
            <a:off x="1617674" y="6324600"/>
            <a:ext cx="4949953" cy="1569660"/>
          </a:xfrm>
          <a:prstGeom prst="rect">
            <a:avLst/>
          </a:prstGeom>
          <a:noFill/>
        </p:spPr>
        <p:txBody>
          <a:bodyPr wrap="square" rtlCol="0">
            <a:spAutoFit/>
          </a:bodyPr>
          <a:lstStyle/>
          <a:p>
            <a:pPr marL="285750" indent="-285750">
              <a:buFont typeface="Arial" pitchFamily="34" charset="0"/>
              <a:buChar char="•"/>
            </a:pPr>
            <a:r>
              <a:rPr lang="en-IN" sz="1200" dirty="0" smtClean="0"/>
              <a:t>PyCharm is used as IDE</a:t>
            </a:r>
          </a:p>
          <a:p>
            <a:pPr marL="285750" indent="-285750">
              <a:buFont typeface="Arial" pitchFamily="34" charset="0"/>
              <a:buChar char="•"/>
            </a:pPr>
            <a:r>
              <a:rPr lang="en-IN" sz="1200" dirty="0" smtClean="0"/>
              <a:t>Virtual Studio Code is also used as IDE</a:t>
            </a:r>
          </a:p>
          <a:p>
            <a:pPr marL="285750" indent="-285750">
              <a:buFont typeface="Arial" pitchFamily="34" charset="0"/>
              <a:buChar char="•"/>
            </a:pPr>
            <a:r>
              <a:rPr lang="en-IN" sz="1200" dirty="0" smtClean="0"/>
              <a:t>For visualization of the plots, Matplotlib, Seaborn and Plotly are used.</a:t>
            </a:r>
          </a:p>
          <a:p>
            <a:pPr marL="285750" indent="-285750">
              <a:buFont typeface="Arial" pitchFamily="34" charset="0"/>
              <a:buChar char="•"/>
            </a:pPr>
            <a:r>
              <a:rPr lang="en-IN" sz="1200" dirty="0" smtClean="0"/>
              <a:t>AWS is used for deployment of the model.</a:t>
            </a:r>
          </a:p>
          <a:p>
            <a:pPr marL="285750" indent="-285750">
              <a:buFont typeface="Arial" pitchFamily="34" charset="0"/>
              <a:buChar char="•"/>
            </a:pPr>
            <a:r>
              <a:rPr lang="en-IN" sz="1200" dirty="0" smtClean="0"/>
              <a:t>Tableau/Power BI is used for dashboard creation.</a:t>
            </a:r>
          </a:p>
          <a:p>
            <a:pPr marL="285750" indent="-285750">
              <a:buFont typeface="Arial" pitchFamily="34" charset="0"/>
              <a:buChar char="•"/>
            </a:pPr>
            <a:r>
              <a:rPr lang="en-IN" sz="1200" dirty="0" smtClean="0"/>
              <a:t>Cassandra database is used DB operations</a:t>
            </a:r>
          </a:p>
          <a:p>
            <a:pPr marL="285750" indent="-285750">
              <a:buFont typeface="Arial" pitchFamily="34" charset="0"/>
              <a:buChar char="•"/>
            </a:pPr>
            <a:r>
              <a:rPr lang="en-IN" sz="1200" dirty="0" smtClean="0"/>
              <a:t>Python, Flask and Django is used for backend development</a:t>
            </a:r>
          </a:p>
          <a:p>
            <a:pPr marL="285750" indent="-285750">
              <a:buFont typeface="Arial" pitchFamily="34" charset="0"/>
              <a:buChar char="•"/>
            </a:pPr>
            <a:r>
              <a:rPr lang="en-IN" sz="1200" dirty="0" smtClean="0"/>
              <a:t>Github is used as Version Contol System.</a:t>
            </a:r>
          </a:p>
        </p:txBody>
      </p:sp>
      <p:sp>
        <p:nvSpPr>
          <p:cNvPr id="11" name="Rectangle 10"/>
          <p:cNvSpPr/>
          <p:nvPr/>
        </p:nvSpPr>
        <p:spPr>
          <a:xfrm>
            <a:off x="1079086" y="228600"/>
            <a:ext cx="1534096"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959737" y="309317"/>
            <a:ext cx="2888744" cy="276999"/>
          </a:xfrm>
          <a:prstGeom prst="rect">
            <a:avLst/>
          </a:prstGeom>
          <a:noFill/>
        </p:spPr>
        <p:txBody>
          <a:bodyPr wrap="square" rtlCol="0">
            <a:spAutoFit/>
          </a:bodyPr>
          <a:lstStyle/>
          <a:p>
            <a:r>
              <a:rPr lang="en-IN" sz="1200" dirty="0"/>
              <a:t>High Level Design (HLD</a:t>
            </a:r>
            <a:r>
              <a:rPr lang="en-IN" sz="1200" dirty="0" smtClean="0"/>
              <a:t>)</a:t>
            </a:r>
            <a:endParaRPr lang="en-IN" sz="1200" dirty="0"/>
          </a:p>
        </p:txBody>
      </p:sp>
      <p:sp>
        <p:nvSpPr>
          <p:cNvPr id="13" name="TextBox 12"/>
          <p:cNvSpPr txBox="1"/>
          <p:nvPr/>
        </p:nvSpPr>
        <p:spPr>
          <a:xfrm>
            <a:off x="950212" y="228600"/>
            <a:ext cx="4974337" cy="1384995"/>
          </a:xfrm>
          <a:prstGeom prst="rect">
            <a:avLst/>
          </a:prstGeom>
          <a:noFill/>
        </p:spPr>
        <p:txBody>
          <a:bodyPr wrap="square" rtlCol="0">
            <a:spAutoFit/>
          </a:bodyPr>
          <a:lstStyle/>
          <a:p>
            <a:endParaRPr lang="en-IN" sz="1200" dirty="0"/>
          </a:p>
          <a:p>
            <a:endParaRPr lang="en-IN" sz="1200" dirty="0"/>
          </a:p>
          <a:p>
            <a:pPr marL="171450" indent="-171450">
              <a:buFont typeface="Arial" pitchFamily="34" charset="0"/>
              <a:buChar char="•"/>
            </a:pPr>
            <a:r>
              <a:rPr lang="en-IN" sz="1200" dirty="0">
                <a:solidFill>
                  <a:srgbClr val="FF0000"/>
                </a:solidFill>
              </a:rPr>
              <a:t>Thyroxine-binding globulin (TBG)</a:t>
            </a:r>
            <a:r>
              <a:rPr lang="en-IN" sz="1200" dirty="0"/>
              <a:t>: The TBG blood test measures the level of a protein that moves thyroid hormone throughout your body. </a:t>
            </a:r>
          </a:p>
          <a:p>
            <a:endParaRPr lang="en-IN" sz="1200" dirty="0" smtClean="0"/>
          </a:p>
          <a:p>
            <a:r>
              <a:rPr lang="en-IN" sz="1200" dirty="0" smtClean="0"/>
              <a:t>In all the above mentioned attributes if attribute is having binary answer then we need it in Boolean and for measures we need them in float values.</a:t>
            </a:r>
            <a:endParaRPr lang="en-IN"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83584" y="9600533"/>
            <a:ext cx="65627" cy="102203"/>
          </a:xfrm>
          <a:prstGeom prst="rect">
            <a:avLst/>
          </a:prstGeom>
        </p:spPr>
      </p:pic>
      <p:sp>
        <p:nvSpPr>
          <p:cNvPr id="9" name="Rectangle 8"/>
          <p:cNvSpPr/>
          <p:nvPr/>
        </p:nvSpPr>
        <p:spPr>
          <a:xfrm>
            <a:off x="1066800" y="381476"/>
            <a:ext cx="1752600" cy="228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71550" y="295363"/>
            <a:ext cx="1828800" cy="276999"/>
          </a:xfrm>
          <a:prstGeom prst="rect">
            <a:avLst/>
          </a:prstGeom>
          <a:noFill/>
        </p:spPr>
        <p:txBody>
          <a:bodyPr wrap="square" rtlCol="0">
            <a:spAutoFit/>
          </a:bodyPr>
          <a:lstStyle/>
          <a:p>
            <a:r>
              <a:rPr lang="en-IN" sz="1200" dirty="0"/>
              <a:t>High Level Design (HLD</a:t>
            </a:r>
            <a:r>
              <a:rPr lang="en-IN" sz="1200" dirty="0" smtClean="0"/>
              <a:t>)</a:t>
            </a:r>
            <a:endParaRPr lang="en-IN"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583</TotalTime>
  <Words>2064</Words>
  <Application>Microsoft Office PowerPoint</Application>
  <PresentationFormat>Custom</PresentationFormat>
  <Paragraphs>166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UGV_HLD_2.0-converted.pdf</dc:title>
  <dc:creator>Psairam360</dc:creator>
  <cp:lastModifiedBy>USER</cp:lastModifiedBy>
  <cp:revision>48</cp:revision>
  <dcterms:created xsi:type="dcterms:W3CDTF">2021-07-28T15:29:01Z</dcterms:created>
  <dcterms:modified xsi:type="dcterms:W3CDTF">2021-08-02T11:29:16Z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2021-06-24T00:00:00Z</vt:filetime>
  </property>
  <property fmtid="{D5CDD505-2E9C-101B-9397-08002B2CF9AE}" pid="3" name="LastSaved">
    <vt:filetime>2021-07-28T00:00:00Z</vt:filetime>
  </property>
</Properties>
</file>