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 id="2147483682" r:id="rId2"/>
    <p:sldMasterId id="2147483683" r:id="rId3"/>
  </p:sldMasterIdLst>
  <p:notesMasterIdLst>
    <p:notesMasterId r:id="rId20"/>
  </p:notesMasterIdLst>
  <p:sldIdLst>
    <p:sldId id="256" r:id="rId4"/>
    <p:sldId id="257" r:id="rId5"/>
    <p:sldId id="258" r:id="rId6"/>
    <p:sldId id="259" r:id="rId7"/>
    <p:sldId id="260" r:id="rId8"/>
    <p:sldId id="261" r:id="rId9"/>
    <p:sldId id="273" r:id="rId10"/>
    <p:sldId id="272" r:id="rId11"/>
    <p:sldId id="262" r:id="rId12"/>
    <p:sldId id="274" r:id="rId13"/>
    <p:sldId id="263" r:id="rId14"/>
    <p:sldId id="266" r:id="rId15"/>
    <p:sldId id="268" r:id="rId16"/>
    <p:sldId id="269" r:id="rId17"/>
    <p:sldId id="270" r:id="rId18"/>
    <p:sldId id="271"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7756EA0-F6C8-4BF9-9E27-D12F4293F6F6}">
  <a:tblStyle styleId="{37756EA0-F6C8-4BF9-9E27-D12F4293F6F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0" d="100"/>
          <a:sy n="110" d="100"/>
        </p:scale>
        <p:origin x="-658"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088947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bff8546512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bff8546512_2_75: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c38bc186a1_1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6" name="Google Shape;306;gc38bc186a1_1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c38bc186a1_1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8" name="Google Shape;318;gc38bc186a1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bff8546512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gbff8546512_2_15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bff8546512_2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gbff8546512_2_157: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bff8546512_2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gbff8546512_2_161: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bff8546512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bff8546512_2_83:notes"/>
          <p:cNvSpPr>
            <a:spLocks noGrp="1" noRot="1" noChangeAspect="1"/>
          </p:cNvSpPr>
          <p:nvPr>
            <p:ph type="sldImg" idx="2"/>
          </p:nvPr>
        </p:nvSpPr>
        <p:spPr>
          <a:xfrm>
            <a:off x="381187"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c38bc186a1_1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4" name="Google Shape;244;gc38bc186a1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38bc186a1_1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2" name="Google Shape;252;gc38bc186a1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c38bc186a1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gc38bc186a1_1_9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c38bc186a1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IN" dirty="0" smtClean="0"/>
              <a:t>- </a:t>
            </a:r>
            <a:r>
              <a:rPr lang="en-IN" sz="1100" b="0" i="0" u="none" strike="noStrike" cap="none" dirty="0" smtClean="0">
                <a:solidFill>
                  <a:srgbClr val="000000"/>
                </a:solidFill>
                <a:latin typeface="Arial"/>
                <a:ea typeface="Arial"/>
                <a:cs typeface="Arial"/>
                <a:sym typeface="Arial"/>
              </a:rPr>
              <a:t>Win</a:t>
            </a:r>
            <a:r>
              <a:rPr lang="en-IN" dirty="0" smtClean="0"/>
              <a:t>-</a:t>
            </a:r>
            <a:r>
              <a:rPr lang="en-IN" sz="1100" b="0" i="0" u="none" strike="noStrike" cap="none" dirty="0" smtClean="0">
                <a:solidFill>
                  <a:srgbClr val="000000"/>
                </a:solidFill>
                <a:latin typeface="Arial"/>
                <a:ea typeface="Arial"/>
                <a:cs typeface="Arial"/>
                <a:sym typeface="Arial"/>
              </a:rPr>
              <a:t>Loss Analysis (No. of Loss higher)</a:t>
            </a:r>
            <a:endParaRPr lang="en-IN" dirty="0" smtClean="0"/>
          </a:p>
          <a:p>
            <a:pPr marL="0" marR="0" lvl="0" indent="0" algn="l" rtl="0">
              <a:lnSpc>
                <a:spcPct val="100000"/>
              </a:lnSpc>
              <a:spcBef>
                <a:spcPts val="0"/>
              </a:spcBef>
              <a:spcAft>
                <a:spcPts val="0"/>
              </a:spcAft>
              <a:buNone/>
            </a:pPr>
            <a:r>
              <a:rPr lang="en-IN" dirty="0" smtClean="0"/>
              <a:t>- </a:t>
            </a:r>
            <a:r>
              <a:rPr lang="en-IN" sz="1100" b="0" i="0" u="none" strike="noStrike" cap="none" dirty="0" smtClean="0">
                <a:solidFill>
                  <a:srgbClr val="000000"/>
                </a:solidFill>
                <a:latin typeface="Arial"/>
                <a:ea typeface="Arial"/>
                <a:cs typeface="Arial"/>
                <a:sym typeface="Arial"/>
              </a:rPr>
              <a:t>Internal Data Win% (</a:t>
            </a:r>
            <a:r>
              <a:rPr lang="en-IN" dirty="0" smtClean="0"/>
              <a:t>A</a:t>
            </a:r>
            <a:r>
              <a:rPr lang="en-IN" sz="1100" b="0" i="0" u="none" strike="noStrike" cap="none" dirty="0" smtClean="0">
                <a:solidFill>
                  <a:srgbClr val="000000"/>
                </a:solidFill>
                <a:latin typeface="Arial"/>
                <a:ea typeface="Arial"/>
                <a:cs typeface="Arial"/>
                <a:sym typeface="Arial"/>
              </a:rPr>
              <a:t>nomaly) (Shown in Graph )</a:t>
            </a:r>
            <a:endParaRPr lang="en-IN" dirty="0" smtClean="0"/>
          </a:p>
          <a:p>
            <a:pPr marL="0" marR="0" lvl="0" indent="0" algn="l" rtl="0">
              <a:lnSpc>
                <a:spcPct val="100000"/>
              </a:lnSpc>
              <a:spcBef>
                <a:spcPts val="0"/>
              </a:spcBef>
              <a:spcAft>
                <a:spcPts val="0"/>
              </a:spcAft>
              <a:buNone/>
            </a:pPr>
            <a:r>
              <a:rPr lang="en-IN" dirty="0" smtClean="0"/>
              <a:t>- </a:t>
            </a:r>
            <a:r>
              <a:rPr lang="en-IN" sz="1100" b="0" i="0" u="none" strike="noStrike" cap="none" dirty="0" smtClean="0">
                <a:solidFill>
                  <a:srgbClr val="000000"/>
                </a:solidFill>
                <a:latin typeface="Arial"/>
                <a:ea typeface="Arial"/>
                <a:cs typeface="Arial"/>
                <a:sym typeface="Arial"/>
              </a:rPr>
              <a:t>Lost </a:t>
            </a:r>
            <a:r>
              <a:rPr lang="en-IN" dirty="0" smtClean="0"/>
              <a:t>H</a:t>
            </a:r>
            <a:r>
              <a:rPr lang="en-IN" sz="1100" b="0" i="0" u="none" strike="noStrike" cap="none" dirty="0" smtClean="0">
                <a:solidFill>
                  <a:srgbClr val="000000"/>
                </a:solidFill>
                <a:latin typeface="Arial"/>
                <a:ea typeface="Arial"/>
                <a:cs typeface="Arial"/>
                <a:sym typeface="Arial"/>
              </a:rPr>
              <a:t>igher value deals </a:t>
            </a:r>
            <a:r>
              <a:rPr lang="en-IN" dirty="0" smtClean="0"/>
              <a:t>W</a:t>
            </a:r>
            <a:r>
              <a:rPr lang="en-IN" sz="1100" b="0" i="0" u="none" strike="noStrike" cap="none" dirty="0" smtClean="0">
                <a:solidFill>
                  <a:srgbClr val="000000"/>
                </a:solidFill>
                <a:latin typeface="Arial"/>
                <a:ea typeface="Arial"/>
                <a:cs typeface="Arial"/>
                <a:sym typeface="Arial"/>
              </a:rPr>
              <a:t>on </a:t>
            </a:r>
            <a:r>
              <a:rPr lang="en-IN" dirty="0" smtClean="0"/>
              <a:t>S</a:t>
            </a:r>
            <a:r>
              <a:rPr lang="en-IN" sz="1100" b="0" i="0" u="none" strike="noStrike" cap="none" dirty="0" smtClean="0">
                <a:solidFill>
                  <a:srgbClr val="000000"/>
                </a:solidFill>
                <a:latin typeface="Arial"/>
                <a:ea typeface="Arial"/>
                <a:cs typeface="Arial"/>
                <a:sym typeface="Arial"/>
              </a:rPr>
              <a:t>maller value deals</a:t>
            </a:r>
            <a:endParaRPr lang="en-IN" dirty="0" smtClean="0"/>
          </a:p>
          <a:p>
            <a:pPr marL="0" marR="0" lvl="0" indent="0" algn="l" rtl="0">
              <a:lnSpc>
                <a:spcPct val="100000"/>
              </a:lnSpc>
              <a:spcBef>
                <a:spcPts val="0"/>
              </a:spcBef>
              <a:spcAft>
                <a:spcPts val="0"/>
              </a:spcAft>
              <a:buNone/>
            </a:pPr>
            <a:r>
              <a:rPr lang="en-IN" dirty="0" smtClean="0"/>
              <a:t>- </a:t>
            </a:r>
            <a:r>
              <a:rPr lang="en-IN" sz="1100" b="0" i="0" u="none" strike="noStrike" cap="none" dirty="0" smtClean="0">
                <a:solidFill>
                  <a:srgbClr val="000000"/>
                </a:solidFill>
                <a:latin typeface="Arial"/>
                <a:ea typeface="Arial"/>
                <a:cs typeface="Arial"/>
                <a:sym typeface="Arial"/>
              </a:rPr>
              <a:t>Deal Cost – Right Skewed</a:t>
            </a:r>
            <a:endParaRPr lang="en-IN" dirty="0" smtClean="0"/>
          </a:p>
          <a:p>
            <a:pPr marL="0" marR="0" lvl="0" indent="0" algn="l" rtl="0">
              <a:lnSpc>
                <a:spcPct val="100000"/>
              </a:lnSpc>
              <a:spcBef>
                <a:spcPts val="0"/>
              </a:spcBef>
              <a:spcAft>
                <a:spcPts val="0"/>
              </a:spcAft>
              <a:buNone/>
            </a:pPr>
            <a:r>
              <a:rPr lang="en-IN" dirty="0" smtClean="0"/>
              <a:t>- </a:t>
            </a:r>
            <a:r>
              <a:rPr lang="en-IN" sz="1100" b="0" i="0" u="none" strike="noStrike" cap="none" dirty="0" smtClean="0">
                <a:solidFill>
                  <a:srgbClr val="000000"/>
                </a:solidFill>
                <a:latin typeface="Arial"/>
                <a:ea typeface="Arial"/>
                <a:cs typeface="Arial"/>
                <a:sym typeface="Arial"/>
              </a:rPr>
              <a:t>Organization deal number is increasing every year.</a:t>
            </a:r>
          </a:p>
          <a:p>
            <a:pPr marL="0" lvl="0" indent="0" algn="l" rtl="0">
              <a:spcBef>
                <a:spcPts val="0"/>
              </a:spcBef>
              <a:spcAft>
                <a:spcPts val="0"/>
              </a:spcAft>
              <a:buNone/>
            </a:pPr>
            <a:endParaRPr dirty="0"/>
          </a:p>
        </p:txBody>
      </p:sp>
      <p:sp>
        <p:nvSpPr>
          <p:cNvPr id="270" name="Google Shape;270;gc38bc186a1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c38bc186a1_1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9" name="Google Shape;279;gc38bc186a1_1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c38bc186a1_1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c38bc186a1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c38bc186a1_1_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gc38bc186a1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371600" y="2914650"/>
            <a:ext cx="6400800" cy="13146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59" name="Google Shape;59;p1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57200" y="205978"/>
            <a:ext cx="8229600" cy="4215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1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9" name="Google Shape;69;p16"/>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0" name="Google Shape;70;p1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 name="Google Shape;75;p17"/>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6" name="Google Shape;76;p1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1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1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1" name="Google Shape;81;p18"/>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82" name="Google Shape;82;p18"/>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83" name="Google Shape;83;p1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457200" y="1151335"/>
            <a:ext cx="4040100" cy="4797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9" name="Google Shape;89;p19"/>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90" name="Google Shape;90;p19"/>
          <p:cNvSpPr txBox="1">
            <a:spLocks noGrp="1"/>
          </p:cNvSpPr>
          <p:nvPr>
            <p:ph type="body" idx="3"/>
          </p:nvPr>
        </p:nvSpPr>
        <p:spPr>
          <a:xfrm>
            <a:off x="4645025" y="1151335"/>
            <a:ext cx="4041900" cy="4797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91" name="Google Shape;91;p19"/>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92" name="Google Shape;92;p1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04788"/>
            <a:ext cx="3008400" cy="871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body" idx="1"/>
          </p:nvPr>
        </p:nvSpPr>
        <p:spPr>
          <a:xfrm>
            <a:off x="1792288" y="4025503"/>
            <a:ext cx="5486400" cy="6036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463750" y="1371628"/>
            <a:ext cx="43887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1"/>
        <p:cNvGrpSpPr/>
        <p:nvPr/>
      </p:nvGrpSpPr>
      <p:grpSpPr>
        <a:xfrm>
          <a:off x="0" y="0"/>
          <a:ext cx="0" cy="0"/>
          <a:chOff x="0" y="0"/>
          <a:chExt cx="0" cy="0"/>
        </a:xfrm>
      </p:grpSpPr>
      <p:sp>
        <p:nvSpPr>
          <p:cNvPr id="132" name="Google Shape;132;p26"/>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26"/>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34" name="Google Shape;134;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457200" y="205978"/>
            <a:ext cx="8229600" cy="421556"/>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2"/>
        <p:cNvGrpSpPr/>
        <p:nvPr/>
      </p:nvGrpSpPr>
      <p:grpSpPr>
        <a:xfrm>
          <a:off x="0" y="0"/>
          <a:ext cx="0" cy="0"/>
          <a:chOff x="0" y="0"/>
          <a:chExt cx="0" cy="0"/>
        </a:xfrm>
      </p:grpSpPr>
      <p:sp>
        <p:nvSpPr>
          <p:cNvPr id="143" name="Google Shape;143;p2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2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2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6"/>
        <p:cNvGrpSpPr/>
        <p:nvPr/>
      </p:nvGrpSpPr>
      <p:grpSpPr>
        <a:xfrm>
          <a:off x="0" y="0"/>
          <a:ext cx="0" cy="0"/>
          <a:chOff x="0" y="0"/>
          <a:chExt cx="0" cy="0"/>
        </a:xfrm>
      </p:grpSpPr>
      <p:sp>
        <p:nvSpPr>
          <p:cNvPr id="147" name="Google Shape;147;p29"/>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29"/>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49" name="Google Shape;149;p2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2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2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2"/>
        <p:cNvGrpSpPr/>
        <p:nvPr/>
      </p:nvGrpSpPr>
      <p:grpSpPr>
        <a:xfrm>
          <a:off x="0" y="0"/>
          <a:ext cx="0" cy="0"/>
          <a:chOff x="0" y="0"/>
          <a:chExt cx="0" cy="0"/>
        </a:xfrm>
      </p:grpSpPr>
      <p:sp>
        <p:nvSpPr>
          <p:cNvPr id="153" name="Google Shape;153;p30"/>
          <p:cNvSpPr txBox="1">
            <a:spLocks noGrp="1"/>
          </p:cNvSpPr>
          <p:nvPr>
            <p:ph type="title"/>
          </p:nvPr>
        </p:nvSpPr>
        <p:spPr>
          <a:xfrm>
            <a:off x="722313" y="3305175"/>
            <a:ext cx="7772400" cy="102155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0"/>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155" name="Google Shape;155;p3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3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8"/>
        <p:cNvGrpSpPr/>
        <p:nvPr/>
      </p:nvGrpSpPr>
      <p:grpSpPr>
        <a:xfrm>
          <a:off x="0" y="0"/>
          <a:ext cx="0" cy="0"/>
          <a:chOff x="0" y="0"/>
          <a:chExt cx="0" cy="0"/>
        </a:xfrm>
      </p:grpSpPr>
      <p:sp>
        <p:nvSpPr>
          <p:cNvPr id="159" name="Google Shape;159;p31"/>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31"/>
          <p:cNvSpPr txBox="1">
            <a:spLocks noGrp="1"/>
          </p:cNvSpPr>
          <p:nvPr>
            <p:ph type="body" idx="1"/>
          </p:nvPr>
        </p:nvSpPr>
        <p:spPr>
          <a:xfrm>
            <a:off x="457200" y="1200150"/>
            <a:ext cx="4038600" cy="3394472"/>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61" name="Google Shape;161;p31"/>
          <p:cNvSpPr txBox="1">
            <a:spLocks noGrp="1"/>
          </p:cNvSpPr>
          <p:nvPr>
            <p:ph type="body" idx="2"/>
          </p:nvPr>
        </p:nvSpPr>
        <p:spPr>
          <a:xfrm>
            <a:off x="4648200" y="1200150"/>
            <a:ext cx="4038600" cy="3394472"/>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62" name="Google Shape;162;p3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3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5"/>
        <p:cNvGrpSpPr/>
        <p:nvPr/>
      </p:nvGrpSpPr>
      <p:grpSpPr>
        <a:xfrm>
          <a:off x="0" y="0"/>
          <a:ext cx="0" cy="0"/>
          <a:chOff x="0" y="0"/>
          <a:chExt cx="0" cy="0"/>
        </a:xfrm>
      </p:grpSpPr>
      <p:sp>
        <p:nvSpPr>
          <p:cNvPr id="166" name="Google Shape;166;p32"/>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32"/>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68" name="Google Shape;168;p32"/>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69" name="Google Shape;169;p32"/>
          <p:cNvSpPr txBox="1">
            <a:spLocks noGrp="1"/>
          </p:cNvSpPr>
          <p:nvPr>
            <p:ph type="body" idx="3"/>
          </p:nvPr>
        </p:nvSpPr>
        <p:spPr>
          <a:xfrm>
            <a:off x="4645025"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70" name="Google Shape;170;p32"/>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71" name="Google Shape;171;p3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3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33"/>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7" name="Google Shape;177;p33"/>
          <p:cNvSpPr txBox="1">
            <a:spLocks noGrp="1"/>
          </p:cNvSpPr>
          <p:nvPr>
            <p:ph type="body" idx="2"/>
          </p:nvPr>
        </p:nvSpPr>
        <p:spPr>
          <a:xfrm>
            <a:off x="457200" y="1076325"/>
            <a:ext cx="3008313" cy="351829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78" name="Google Shape;178;p3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3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3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1792288" y="3600450"/>
            <a:ext cx="5486400" cy="42505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34"/>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84" name="Google Shape;184;p34"/>
          <p:cNvSpPr txBox="1">
            <a:spLocks noGrp="1"/>
          </p:cNvSpPr>
          <p:nvPr>
            <p:ph type="body" idx="1"/>
          </p:nvPr>
        </p:nvSpPr>
        <p:spPr>
          <a:xfrm>
            <a:off x="1792288" y="4025503"/>
            <a:ext cx="5486400" cy="60364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85" name="Google Shape;185;p3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6" name="Google Shape;186;p3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3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8"/>
        <p:cNvGrpSpPr/>
        <p:nvPr/>
      </p:nvGrpSpPr>
      <p:grpSpPr>
        <a:xfrm>
          <a:off x="0" y="0"/>
          <a:ext cx="0" cy="0"/>
          <a:chOff x="0" y="0"/>
          <a:chExt cx="0" cy="0"/>
        </a:xfrm>
      </p:grpSpPr>
      <p:sp>
        <p:nvSpPr>
          <p:cNvPr id="189" name="Google Shape;189;p3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35"/>
          <p:cNvSpPr txBox="1">
            <a:spLocks noGrp="1"/>
          </p:cNvSpPr>
          <p:nvPr>
            <p:ph type="body" idx="1"/>
          </p:nvPr>
        </p:nvSpPr>
        <p:spPr>
          <a:xfrm rot="5400000">
            <a:off x="2874764" y="-1217414"/>
            <a:ext cx="3394472"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1" name="Google Shape;191;p3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3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3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rot="5400000">
            <a:off x="5463778" y="1371600"/>
            <a:ext cx="4388644"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36"/>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7" name="Google Shape;197;p3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8" name="Google Shape;198;p3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7" name="Google Shape;127;p25"/>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8" name="Google Shape;128;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9" name="Google Shape;129;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37"/>
          <p:cNvPicPr preferRelativeResize="0"/>
          <p:nvPr/>
        </p:nvPicPr>
        <p:blipFill rotWithShape="1">
          <a:blip r:embed="rId3">
            <a:alphaModFix/>
          </a:blip>
          <a:srcRect/>
          <a:stretch/>
        </p:blipFill>
        <p:spPr>
          <a:xfrm>
            <a:off x="0" y="0"/>
            <a:ext cx="9143999" cy="5143499"/>
          </a:xfrm>
          <a:prstGeom prst="rect">
            <a:avLst/>
          </a:prstGeom>
          <a:noFill/>
          <a:ln>
            <a:noFill/>
          </a:ln>
        </p:spPr>
      </p:pic>
      <p:sp>
        <p:nvSpPr>
          <p:cNvPr id="205" name="Google Shape;205;p37"/>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 b="1"/>
              <a:t>Win Prediction Analytics</a:t>
            </a:r>
            <a:endParaRPr b="1"/>
          </a:p>
        </p:txBody>
      </p:sp>
      <p:sp>
        <p:nvSpPr>
          <p:cNvPr id="206" name="Google Shape;206;p37"/>
          <p:cNvSpPr txBox="1">
            <a:spLocks noGrp="1"/>
          </p:cNvSpPr>
          <p:nvPr>
            <p:ph type="subTitle" idx="1"/>
          </p:nvPr>
        </p:nvSpPr>
        <p:spPr>
          <a:xfrm>
            <a:off x="1371600" y="3381840"/>
            <a:ext cx="6400800" cy="1314450"/>
          </a:xfrm>
          <a:prstGeom prst="rect">
            <a:avLst/>
          </a:prstGeom>
          <a:noFill/>
          <a:ln>
            <a:noFill/>
          </a:ln>
        </p:spPr>
        <p:txBody>
          <a:bodyPr spcFirstLastPara="1" wrap="square" lIns="91425" tIns="45700" rIns="91425" bIns="45700" anchor="t" anchorCtr="0">
            <a:normAutofit fontScale="40000" lnSpcReduction="20000"/>
          </a:bodyPr>
          <a:lstStyle/>
          <a:p>
            <a:pPr marL="0" lvl="0" indent="0" algn="ctr" rtl="0">
              <a:spcBef>
                <a:spcPts val="0"/>
              </a:spcBef>
              <a:spcAft>
                <a:spcPts val="0"/>
              </a:spcAft>
              <a:buClr>
                <a:srgbClr val="888888"/>
              </a:buClr>
              <a:buSzPct val="100000"/>
              <a:buNone/>
            </a:pPr>
            <a:r>
              <a:rPr lang="en" b="1"/>
              <a:t>Capstone Group 5</a:t>
            </a:r>
            <a:endParaRPr b="1"/>
          </a:p>
          <a:p>
            <a:pPr marL="0" lvl="0" indent="0" algn="ctr" rtl="0">
              <a:spcBef>
                <a:spcPts val="352"/>
              </a:spcBef>
              <a:spcAft>
                <a:spcPts val="0"/>
              </a:spcAft>
              <a:buClr>
                <a:srgbClr val="888888"/>
              </a:buClr>
              <a:buSzPct val="100000"/>
              <a:buNone/>
            </a:pPr>
            <a:r>
              <a:rPr lang="en" b="1"/>
              <a:t>-Aafreen</a:t>
            </a:r>
            <a:endParaRPr b="1"/>
          </a:p>
          <a:p>
            <a:pPr marL="0" lvl="0" indent="0" algn="ctr" rtl="0">
              <a:spcBef>
                <a:spcPts val="352"/>
              </a:spcBef>
              <a:spcAft>
                <a:spcPts val="0"/>
              </a:spcAft>
              <a:buClr>
                <a:srgbClr val="888888"/>
              </a:buClr>
              <a:buSzPct val="100000"/>
              <a:buNone/>
            </a:pPr>
            <a:r>
              <a:rPr lang="en" b="1"/>
              <a:t>-Abhijeet</a:t>
            </a:r>
            <a:endParaRPr b="1"/>
          </a:p>
          <a:p>
            <a:pPr marL="0" lvl="0" indent="0" algn="ctr" rtl="0">
              <a:spcBef>
                <a:spcPts val="352"/>
              </a:spcBef>
              <a:spcAft>
                <a:spcPts val="0"/>
              </a:spcAft>
              <a:buClr>
                <a:srgbClr val="888888"/>
              </a:buClr>
              <a:buSzPct val="100000"/>
              <a:buNone/>
            </a:pPr>
            <a:r>
              <a:rPr lang="en" b="1"/>
              <a:t>-Dipti</a:t>
            </a:r>
            <a:endParaRPr b="1"/>
          </a:p>
          <a:p>
            <a:pPr marL="0" lvl="0" indent="0" algn="ctr" rtl="0">
              <a:spcBef>
                <a:spcPts val="352"/>
              </a:spcBef>
              <a:spcAft>
                <a:spcPts val="0"/>
              </a:spcAft>
              <a:buClr>
                <a:srgbClr val="888888"/>
              </a:buClr>
              <a:buSzPct val="100000"/>
              <a:buNone/>
            </a:pPr>
            <a:r>
              <a:rPr lang="en" b="1"/>
              <a:t>-Gaurav Gangrade</a:t>
            </a:r>
            <a:endParaRPr/>
          </a:p>
          <a:p>
            <a:pPr marL="0" lvl="0" indent="0" algn="ctr" rtl="0">
              <a:spcBef>
                <a:spcPts val="352"/>
              </a:spcBef>
              <a:spcAft>
                <a:spcPts val="0"/>
              </a:spcAft>
              <a:buClr>
                <a:srgbClr val="888888"/>
              </a:buClr>
              <a:buSzPct val="100000"/>
              <a:buNone/>
            </a:pPr>
            <a:r>
              <a:rPr lang="en" b="1"/>
              <a:t>-Upendra</a:t>
            </a:r>
            <a:endParaRPr b="1"/>
          </a:p>
        </p:txBody>
      </p:sp>
      <p:sp>
        <p:nvSpPr>
          <p:cNvPr id="207" name="Google Shape;207;p37"/>
          <p:cNvSpPr/>
          <p:nvPr/>
        </p:nvSpPr>
        <p:spPr>
          <a:xfrm>
            <a:off x="2483769" y="951570"/>
            <a:ext cx="4176464" cy="27699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 sz="1800" b="1" i="0" u="none" strike="noStrike" cap="none">
                <a:solidFill>
                  <a:schemeClr val="dk1"/>
                </a:solidFill>
                <a:latin typeface="Calibri"/>
                <a:ea typeface="Calibri"/>
                <a:cs typeface="Calibri"/>
                <a:sym typeface="Calibri"/>
              </a:rPr>
              <a:t>Data Science Prodegree Project</a:t>
            </a:r>
            <a:endParaRPr sz="1800" b="1"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4"/>
          <p:cNvSpPr txBox="1">
            <a:spLocks noGrp="1"/>
          </p:cNvSpPr>
          <p:nvPr>
            <p:ph type="title"/>
          </p:nvPr>
        </p:nvSpPr>
        <p:spPr>
          <a:xfrm>
            <a:off x="119269" y="136404"/>
            <a:ext cx="8229600" cy="42155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Calibri"/>
              <a:buNone/>
            </a:pPr>
            <a:r>
              <a:rPr lang="en" sz="2800" b="1">
                <a:solidFill>
                  <a:srgbClr val="C00000"/>
                </a:solidFill>
                <a:latin typeface="Arial"/>
                <a:ea typeface="Arial"/>
                <a:cs typeface="Arial"/>
                <a:sym typeface="Arial"/>
              </a:rPr>
              <a:t>Methodology</a:t>
            </a:r>
            <a:endParaRPr sz="2800" b="1">
              <a:solidFill>
                <a:srgbClr val="C00000"/>
              </a:solidFill>
              <a:latin typeface="Arial"/>
              <a:ea typeface="Arial"/>
              <a:cs typeface="Arial"/>
              <a:sym typeface="Arial"/>
            </a:endParaRPr>
          </a:p>
        </p:txBody>
      </p:sp>
      <p:graphicFrame>
        <p:nvGraphicFramePr>
          <p:cNvPr id="2" name="Table 1"/>
          <p:cNvGraphicFramePr>
            <a:graphicFrameLocks noGrp="1"/>
          </p:cNvGraphicFramePr>
          <p:nvPr>
            <p:extLst>
              <p:ext uri="{D42A27DB-BD31-4B8C-83A1-F6EECF244321}">
                <p14:modId xmlns:p14="http://schemas.microsoft.com/office/powerpoint/2010/main" val="1296324878"/>
              </p:ext>
            </p:extLst>
          </p:nvPr>
        </p:nvGraphicFramePr>
        <p:xfrm>
          <a:off x="339437" y="1163205"/>
          <a:ext cx="8188036" cy="3454400"/>
        </p:xfrm>
        <a:graphic>
          <a:graphicData uri="http://schemas.openxmlformats.org/drawingml/2006/table">
            <a:tbl>
              <a:tblPr firstRow="1" bandRow="1">
                <a:tableStyleId>{37756EA0-F6C8-4BF9-9E27-D12F4293F6F6}</a:tableStyleId>
              </a:tblPr>
              <a:tblGrid>
                <a:gridCol w="1420225"/>
                <a:gridCol w="2195552"/>
                <a:gridCol w="2327822"/>
                <a:gridCol w="2244437"/>
              </a:tblGrid>
              <a:tr h="370840">
                <a:tc>
                  <a:txBody>
                    <a:bodyPr/>
                    <a:lstStyle/>
                    <a:p>
                      <a:endParaRPr lang="en-IN" sz="1000" dirty="0"/>
                    </a:p>
                  </a:txBody>
                  <a:tcPr/>
                </a:tc>
                <a:tc>
                  <a:txBody>
                    <a:bodyPr/>
                    <a:lstStyle/>
                    <a:p>
                      <a:pPr algn="ctr"/>
                      <a:r>
                        <a:rPr lang="en-IN" sz="1000" dirty="0" smtClean="0"/>
                        <a:t>Approach</a:t>
                      </a:r>
                      <a:r>
                        <a:rPr lang="en-IN" sz="1000" baseline="0" dirty="0" smtClean="0"/>
                        <a:t> 1</a:t>
                      </a:r>
                      <a:endParaRPr lang="en-IN" sz="1000"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smtClean="0"/>
                        <a:t>Approach</a:t>
                      </a:r>
                      <a:r>
                        <a:rPr lang="en-IN" sz="1000" baseline="0" dirty="0" smtClean="0"/>
                        <a:t> 2</a:t>
                      </a:r>
                      <a:endParaRPr lang="en-IN" sz="1000"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smtClean="0"/>
                        <a:t>Approach</a:t>
                      </a:r>
                      <a:r>
                        <a:rPr lang="en-IN" sz="1000" baseline="0" dirty="0" smtClean="0"/>
                        <a:t> 3 (Final)</a:t>
                      </a:r>
                      <a:endParaRPr lang="en-IN" sz="1000" dirty="0" smtClean="0"/>
                    </a:p>
                  </a:txBody>
                  <a:tcPr/>
                </a:tc>
              </a:tr>
              <a:tr h="370840">
                <a:tc>
                  <a:txBody>
                    <a:bodyPr/>
                    <a:lstStyle/>
                    <a:p>
                      <a:r>
                        <a:rPr lang="en-IN" sz="1000" dirty="0" smtClean="0"/>
                        <a:t>Data Cleansing</a:t>
                      </a:r>
                      <a:endParaRPr lang="en-IN" sz="1000" dirty="0"/>
                    </a:p>
                  </a:txBody>
                  <a:tcPr/>
                </a:tc>
                <a:tc>
                  <a:txBody>
                    <a:bodyPr/>
                    <a:lstStyle/>
                    <a:p>
                      <a:pPr marL="285750" marR="0" lvl="0" indent="-2857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Client Category Blanks replaced with "Others"</a:t>
                      </a:r>
                      <a:endParaRPr lang="en-IN" sz="1000" dirty="0" smtClean="0"/>
                    </a:p>
                    <a:p>
                      <a:pPr marL="285750" marR="0" lvl="0" indent="-2857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Deal Cost 0 , replaced with median of deal cost </a:t>
                      </a:r>
                      <a:endParaRPr lang="en-IN" sz="1000" dirty="0" smtClean="0"/>
                    </a:p>
                  </a:txBody>
                  <a:tcPr/>
                </a:tc>
                <a:tc>
                  <a:txBody>
                    <a:bodyPr/>
                    <a:lstStyle/>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Client Category Blanks replaced with "Others"</a:t>
                      </a:r>
                      <a:endParaRPr lang="en-IN" sz="1000" dirty="0" smtClean="0"/>
                    </a:p>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Deal Cost 0 , replaced with median of deal cost</a:t>
                      </a:r>
                      <a:endParaRPr lang="en-IN" sz="1000" dirty="0" smtClean="0"/>
                    </a:p>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Internal Client Category Data Rows Removed</a:t>
                      </a:r>
                      <a:endParaRPr lang="en-IN" sz="1000" dirty="0" smtClean="0"/>
                    </a:p>
                    <a:p>
                      <a:pPr marL="171450" indent="-171450">
                        <a:buFont typeface="Arial" pitchFamily="34" charset="0"/>
                        <a:buChar char="•"/>
                      </a:pPr>
                      <a:endParaRPr lang="en-IN" sz="1000" dirty="0"/>
                    </a:p>
                  </a:txBody>
                  <a:tcPr/>
                </a:tc>
                <a:tc>
                  <a:txBody>
                    <a:bodyPr/>
                    <a:lstStyle/>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Client Category Blanks replaced with "Others"</a:t>
                      </a:r>
                      <a:endParaRPr lang="en-IN" sz="1000" dirty="0" smtClean="0"/>
                    </a:p>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Deal Cost 0 , replaced with median of Lost deal cost </a:t>
                      </a:r>
                      <a:endParaRPr lang="en-IN" sz="1000" dirty="0" smtClean="0"/>
                    </a:p>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Internal Client Category Data Rows Removed</a:t>
                      </a:r>
                      <a:endParaRPr lang="en-IN" sz="1000"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b="0" i="0" u="none" strike="noStrike" cap="none" dirty="0" smtClean="0">
                          <a:solidFill>
                            <a:srgbClr val="000000"/>
                          </a:solidFill>
                          <a:latin typeface="Arial"/>
                          <a:ea typeface="Arial"/>
                          <a:cs typeface="Arial"/>
                          <a:sym typeface="Arial"/>
                        </a:rPr>
                        <a:t>Feature Engineering </a:t>
                      </a:r>
                    </a:p>
                  </a:txBody>
                  <a:tcPr/>
                </a:tc>
                <a:tc>
                  <a:txBody>
                    <a:bodyPr/>
                    <a:lstStyle/>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All Categorical Variables replaced by Dummy Variables (One Hot</a:t>
                      </a:r>
                      <a:r>
                        <a:rPr lang="en-IN" sz="1000" b="0" i="0" u="none" strike="noStrike" cap="none" baseline="0" dirty="0" smtClean="0">
                          <a:solidFill>
                            <a:srgbClr val="000000"/>
                          </a:solidFill>
                          <a:latin typeface="Arial"/>
                          <a:ea typeface="Arial"/>
                          <a:cs typeface="Arial"/>
                          <a:sym typeface="Arial"/>
                        </a:rPr>
                        <a:t> Encoding)</a:t>
                      </a:r>
                      <a:endParaRPr lang="en-IN" sz="1000" dirty="0" smtClean="0"/>
                    </a:p>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Data set split by 70:30 for Train and Test </a:t>
                      </a:r>
                      <a:endParaRPr lang="en-IN" sz="1000" dirty="0" smtClean="0"/>
                    </a:p>
                    <a:p>
                      <a:endParaRPr lang="en-IN" sz="1000" dirty="0"/>
                    </a:p>
                  </a:txBody>
                  <a:tcPr/>
                </a:tc>
                <a:tc>
                  <a:txBody>
                    <a:bodyPr/>
                    <a:lstStyle/>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Count Encoding (for VP Name and Manager) </a:t>
                      </a:r>
                      <a:endParaRPr lang="en-IN" sz="1000" dirty="0" smtClean="0"/>
                    </a:p>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Applied target guided ordinal encoding to rest categorical feature</a:t>
                      </a:r>
                      <a:endParaRPr lang="en-IN" sz="1000" dirty="0" smtClean="0"/>
                    </a:p>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Split - Data in year 2011 -17 (Train) , and rest 2018-19(Test)</a:t>
                      </a:r>
                      <a:endParaRPr lang="en-IN" sz="1000" dirty="0" smtClean="0"/>
                    </a:p>
                  </a:txBody>
                  <a:tcPr/>
                </a:tc>
                <a:tc>
                  <a:txBody>
                    <a:bodyPr/>
                    <a:lstStyle/>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Combined VP and Manager to create a ‘</a:t>
                      </a:r>
                      <a:r>
                        <a:rPr lang="en-IN" sz="1000" b="0" i="0" u="none" strike="noStrike" cap="none" dirty="0" err="1" smtClean="0">
                          <a:solidFill>
                            <a:srgbClr val="000000"/>
                          </a:solidFill>
                          <a:latin typeface="Arial"/>
                          <a:ea typeface="Arial"/>
                          <a:cs typeface="Arial"/>
                          <a:sym typeface="Arial"/>
                        </a:rPr>
                        <a:t>VP+Manager</a:t>
                      </a:r>
                      <a:r>
                        <a:rPr lang="en-IN" sz="1000" b="0" i="0" u="none" strike="noStrike" cap="none" dirty="0" smtClean="0">
                          <a:solidFill>
                            <a:srgbClr val="000000"/>
                          </a:solidFill>
                          <a:latin typeface="Arial"/>
                          <a:ea typeface="Arial"/>
                          <a:cs typeface="Arial"/>
                          <a:sym typeface="Arial"/>
                        </a:rPr>
                        <a:t>’ Variable</a:t>
                      </a:r>
                      <a:endParaRPr lang="en-IN" sz="1000" dirty="0" smtClean="0"/>
                    </a:p>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Applied target guided ordinal encoding for each categorical feature</a:t>
                      </a:r>
                      <a:endParaRPr lang="en-IN" sz="1000" dirty="0" smtClean="0"/>
                    </a:p>
                    <a:p>
                      <a:pPr marL="171450" marR="0" lvl="0" indent="-171450" algn="l" rtl="0">
                        <a:lnSpc>
                          <a:spcPct val="100000"/>
                        </a:lnSpc>
                        <a:spcBef>
                          <a:spcPts val="0"/>
                        </a:spcBef>
                        <a:spcAft>
                          <a:spcPts val="0"/>
                        </a:spcAft>
                        <a:buFont typeface="Arial" pitchFamily="34" charset="0"/>
                        <a:buChar char="•"/>
                      </a:pPr>
                      <a:r>
                        <a:rPr lang="en-IN" sz="1000" b="0" i="0" u="none" strike="noStrike" cap="none" dirty="0" smtClean="0">
                          <a:solidFill>
                            <a:srgbClr val="000000"/>
                          </a:solidFill>
                          <a:latin typeface="Arial"/>
                          <a:ea typeface="Arial"/>
                          <a:cs typeface="Arial"/>
                          <a:sym typeface="Arial"/>
                        </a:rPr>
                        <a:t>Data set split by 80:20 for Train and test</a:t>
                      </a:r>
                      <a:endParaRPr lang="en-IN" sz="1000" dirty="0" smtClean="0"/>
                    </a:p>
                  </a:txBody>
                  <a:tcPr/>
                </a:tc>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sz="1000" b="0" i="0" u="none" strike="noStrike" cap="none" dirty="0" smtClean="0">
                          <a:solidFill>
                            <a:srgbClr val="000000"/>
                          </a:solidFill>
                          <a:latin typeface="Arial"/>
                          <a:ea typeface="Arial"/>
                          <a:cs typeface="Arial"/>
                          <a:sym typeface="Arial"/>
                        </a:rPr>
                        <a:t>Hyper parameter Tuning</a:t>
                      </a:r>
                      <a:endParaRPr lang="en-IN" sz="1000" b="0" i="0" u="none" strike="noStrike" cap="none" dirty="0">
                        <a:solidFill>
                          <a:srgbClr val="000000"/>
                        </a:solidFill>
                        <a:latin typeface="Arial"/>
                        <a:ea typeface="Arial"/>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b="0" i="0" u="none" strike="noStrike" cap="none" dirty="0" smtClean="0">
                          <a:solidFill>
                            <a:schemeClr val="dk1"/>
                          </a:solidFill>
                          <a:latin typeface="Arial"/>
                          <a:ea typeface="Arial"/>
                          <a:cs typeface="Arial"/>
                          <a:sym typeface="Arial"/>
                        </a:rPr>
                        <a:t>Randomised search cross validation</a:t>
                      </a:r>
                      <a:endParaRPr lang="en-IN" sz="1000" dirty="0" smtClean="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b="0" i="0" u="none" strike="noStrike" cap="none" dirty="0" smtClean="0">
                          <a:solidFill>
                            <a:schemeClr val="dk1"/>
                          </a:solidFill>
                          <a:latin typeface="Arial"/>
                          <a:ea typeface="Arial"/>
                          <a:cs typeface="Arial"/>
                          <a:sym typeface="Arial"/>
                        </a:rPr>
                        <a:t>Randomised search cross validation</a:t>
                      </a:r>
                      <a:endParaRPr lang="en-IN" sz="10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000" b="0" i="0" u="none" strike="noStrike" cap="none" dirty="0" smtClean="0">
                          <a:solidFill>
                            <a:schemeClr val="dk1"/>
                          </a:solidFill>
                          <a:latin typeface="Arial"/>
                          <a:ea typeface="Arial"/>
                          <a:cs typeface="Arial"/>
                          <a:sym typeface="Arial"/>
                        </a:rPr>
                        <a:t>Randomised search cross validation</a:t>
                      </a:r>
                      <a:endParaRPr lang="en-IN" sz="1000" dirty="0" smtClean="0"/>
                    </a:p>
                    <a:p>
                      <a:endParaRPr lang="en-IN" sz="1000" dirty="0"/>
                    </a:p>
                  </a:txBody>
                  <a:tcPr/>
                </a:tc>
              </a:tr>
              <a:tr h="370840">
                <a:tc>
                  <a:txBody>
                    <a:bodyPr/>
                    <a:lstStyle/>
                    <a:p>
                      <a:endParaRPr lang="en-IN" sz="1000" dirty="0"/>
                    </a:p>
                  </a:txBody>
                  <a:tcPr/>
                </a:tc>
                <a:tc>
                  <a:txBody>
                    <a:bodyPr/>
                    <a:lstStyle/>
                    <a:p>
                      <a:endParaRPr lang="en-IN" sz="1000"/>
                    </a:p>
                  </a:txBody>
                  <a:tcPr/>
                </a:tc>
                <a:tc>
                  <a:txBody>
                    <a:bodyPr/>
                    <a:lstStyle/>
                    <a:p>
                      <a:endParaRPr lang="en-IN" sz="1000"/>
                    </a:p>
                  </a:txBody>
                  <a:tcPr/>
                </a:tc>
                <a:tc>
                  <a:txBody>
                    <a:bodyPr/>
                    <a:lstStyle/>
                    <a:p>
                      <a:endParaRPr lang="en-IN" sz="1000" dirty="0"/>
                    </a:p>
                  </a:txBody>
                  <a:tcPr/>
                </a:tc>
              </a:tr>
            </a:tbl>
          </a:graphicData>
        </a:graphic>
      </p:graphicFrame>
    </p:spTree>
    <p:extLst>
      <p:ext uri="{BB962C8B-B14F-4D97-AF65-F5344CB8AC3E}">
        <p14:creationId xmlns:p14="http://schemas.microsoft.com/office/powerpoint/2010/main" val="4242284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4"/>
          <p:cNvSpPr txBox="1">
            <a:spLocks noGrp="1"/>
          </p:cNvSpPr>
          <p:nvPr>
            <p:ph type="title"/>
          </p:nvPr>
        </p:nvSpPr>
        <p:spPr>
          <a:xfrm>
            <a:off x="119269" y="136404"/>
            <a:ext cx="8229600" cy="42155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Calibri"/>
              <a:buNone/>
            </a:pPr>
            <a:r>
              <a:rPr lang="en" sz="2800" b="1" dirty="0" smtClean="0">
                <a:solidFill>
                  <a:srgbClr val="C00000"/>
                </a:solidFill>
                <a:latin typeface="Arial"/>
                <a:ea typeface="Arial"/>
                <a:cs typeface="Arial"/>
                <a:sym typeface="Arial"/>
              </a:rPr>
              <a:t>Methodology – Approach 3 in detail</a:t>
            </a:r>
            <a:endParaRPr sz="2800" b="1" dirty="0">
              <a:solidFill>
                <a:srgbClr val="C00000"/>
              </a:solidFill>
              <a:latin typeface="Arial"/>
              <a:ea typeface="Arial"/>
              <a:cs typeface="Arial"/>
              <a:sym typeface="Arial"/>
            </a:endParaRPr>
          </a:p>
        </p:txBody>
      </p:sp>
      <p:sp>
        <p:nvSpPr>
          <p:cNvPr id="290" name="Google Shape;290;p44"/>
          <p:cNvSpPr/>
          <p:nvPr/>
        </p:nvSpPr>
        <p:spPr>
          <a:xfrm>
            <a:off x="0" y="818823"/>
            <a:ext cx="4939145" cy="1356341"/>
          </a:xfrm>
          <a:prstGeom prst="rect">
            <a:avLst/>
          </a:prstGeom>
          <a:noFill/>
          <a:ln>
            <a:noFill/>
          </a:ln>
        </p:spPr>
        <p:txBody>
          <a:bodyPr spcFirstLastPara="1" wrap="square" lIns="91425" tIns="45700" rIns="91425" bIns="45700" anchor="t" anchorCtr="0">
            <a:noAutofit/>
          </a:bodyPr>
          <a:lstStyle/>
          <a:p>
            <a:pPr marL="114300" marR="0" lvl="0" indent="0" algn="l" rtl="0">
              <a:lnSpc>
                <a:spcPct val="100000"/>
              </a:lnSpc>
              <a:spcBef>
                <a:spcPts val="0"/>
              </a:spcBef>
              <a:spcAft>
                <a:spcPts val="0"/>
              </a:spcAft>
              <a:buNone/>
            </a:pPr>
            <a:endParaRPr sz="1200" b="0" i="0" u="none" strike="noStrike" cap="none" dirty="0">
              <a:solidFill>
                <a:schemeClr val="dk1"/>
              </a:solidFill>
              <a:sym typeface="Arial"/>
            </a:endParaRPr>
          </a:p>
          <a:p>
            <a:pPr marL="114300" marR="0" lvl="0" algn="l" rtl="0">
              <a:lnSpc>
                <a:spcPct val="100000"/>
              </a:lnSpc>
              <a:spcBef>
                <a:spcPts val="0"/>
              </a:spcBef>
              <a:spcAft>
                <a:spcPts val="0"/>
              </a:spcAft>
              <a:buClr>
                <a:srgbClr val="000000"/>
              </a:buClr>
              <a:buSzPts val="1800"/>
            </a:pPr>
            <a:r>
              <a:rPr lang="en-IN" sz="1200" b="0" i="0" u="none" strike="noStrike" cap="none" dirty="0" smtClean="0">
                <a:solidFill>
                  <a:schemeClr val="dk1"/>
                </a:solidFill>
                <a:sym typeface="Arial"/>
              </a:rPr>
              <a:t>Data Cleansin</a:t>
            </a:r>
            <a:r>
              <a:rPr lang="en-IN" sz="1200" dirty="0" smtClean="0">
                <a:solidFill>
                  <a:schemeClr val="dk1"/>
                </a:solidFill>
              </a:rPr>
              <a:t>g – </a:t>
            </a:r>
          </a:p>
          <a:p>
            <a:pPr marL="114300" marR="0" lvl="0" algn="l" rtl="0">
              <a:lnSpc>
                <a:spcPct val="100000"/>
              </a:lnSpc>
              <a:spcBef>
                <a:spcPts val="0"/>
              </a:spcBef>
              <a:spcAft>
                <a:spcPts val="0"/>
              </a:spcAft>
              <a:buClr>
                <a:srgbClr val="000000"/>
              </a:buClr>
              <a:buSzPts val="1800"/>
            </a:pPr>
            <a:endParaRPr lang="en-IN" sz="1200" dirty="0" smtClean="0">
              <a:solidFill>
                <a:schemeClr val="dk1"/>
              </a:solidFill>
            </a:endParaRPr>
          </a:p>
          <a:p>
            <a:pPr marL="171450" lvl="0" indent="-171450">
              <a:buFont typeface="Arial" pitchFamily="34" charset="0"/>
              <a:buChar char="•"/>
            </a:pPr>
            <a:r>
              <a:rPr lang="en-IN" sz="1200" dirty="0"/>
              <a:t>Client Category Blanks replaced with "Others"</a:t>
            </a:r>
          </a:p>
          <a:p>
            <a:pPr marL="171450" lvl="0" indent="-171450">
              <a:buFont typeface="Arial" pitchFamily="34" charset="0"/>
              <a:buChar char="•"/>
            </a:pPr>
            <a:r>
              <a:rPr lang="en-IN" sz="1200" dirty="0"/>
              <a:t>Deal Cost 0 , replaced with median of Lost deal cost </a:t>
            </a:r>
          </a:p>
          <a:p>
            <a:pPr marL="171450" lvl="0" indent="-171450">
              <a:buFont typeface="Arial" pitchFamily="34" charset="0"/>
              <a:buChar char="•"/>
            </a:pPr>
            <a:r>
              <a:rPr lang="en-IN" sz="1200" dirty="0"/>
              <a:t>Internal Client Category Data Rows </a:t>
            </a:r>
            <a:r>
              <a:rPr lang="en-IN" sz="1200" dirty="0" smtClean="0"/>
              <a:t>Removed</a:t>
            </a:r>
          </a:p>
          <a:p>
            <a:pPr marL="171450" lvl="0" indent="-171450">
              <a:buFont typeface="Arial" pitchFamily="34" charset="0"/>
              <a:buChar char="•"/>
            </a:pPr>
            <a:r>
              <a:rPr lang="en-IN" sz="1200" dirty="0" smtClean="0"/>
              <a:t>Deal Date Column was removed</a:t>
            </a:r>
            <a:endParaRPr lang="en-IN" sz="1200" dirty="0"/>
          </a:p>
          <a:p>
            <a:pPr marL="114300" marR="0" lvl="0" algn="l" rtl="0">
              <a:lnSpc>
                <a:spcPct val="100000"/>
              </a:lnSpc>
              <a:spcBef>
                <a:spcPts val="0"/>
              </a:spcBef>
              <a:spcAft>
                <a:spcPts val="0"/>
              </a:spcAft>
              <a:buClr>
                <a:srgbClr val="000000"/>
              </a:buClr>
              <a:buSzPts val="1800"/>
            </a:pPr>
            <a:endParaRPr lang="en-IN" sz="1200" dirty="0">
              <a:solidFill>
                <a:schemeClr val="dk1"/>
              </a:solidFill>
            </a:endParaRPr>
          </a:p>
          <a:p>
            <a:pPr marL="114300" marR="0" lvl="0" algn="l" rtl="0">
              <a:lnSpc>
                <a:spcPct val="100000"/>
              </a:lnSpc>
              <a:spcBef>
                <a:spcPts val="0"/>
              </a:spcBef>
              <a:spcAft>
                <a:spcPts val="0"/>
              </a:spcAft>
              <a:buClr>
                <a:srgbClr val="000000"/>
              </a:buClr>
              <a:buSzPts val="1800"/>
            </a:pPr>
            <a:r>
              <a:rPr lang="en-IN" sz="1200" dirty="0" smtClean="0">
                <a:solidFill>
                  <a:schemeClr val="dk1"/>
                </a:solidFill>
              </a:rPr>
              <a:t>Feature Engineering – </a:t>
            </a:r>
          </a:p>
          <a:p>
            <a:pPr marL="114300" marR="0" lvl="0" algn="l" rtl="0">
              <a:lnSpc>
                <a:spcPct val="100000"/>
              </a:lnSpc>
              <a:spcBef>
                <a:spcPts val="0"/>
              </a:spcBef>
              <a:spcAft>
                <a:spcPts val="0"/>
              </a:spcAft>
              <a:buClr>
                <a:srgbClr val="000000"/>
              </a:buClr>
              <a:buSzPts val="1800"/>
            </a:pPr>
            <a:endParaRPr lang="en-IN" sz="1200" dirty="0" smtClean="0">
              <a:solidFill>
                <a:schemeClr val="dk1"/>
              </a:solidFill>
            </a:endParaRPr>
          </a:p>
          <a:p>
            <a:pPr marL="285750" marR="0" lvl="0" indent="-171450" algn="l" rtl="0">
              <a:lnSpc>
                <a:spcPct val="100000"/>
              </a:lnSpc>
              <a:spcBef>
                <a:spcPts val="0"/>
              </a:spcBef>
              <a:spcAft>
                <a:spcPts val="0"/>
              </a:spcAft>
              <a:buClr>
                <a:srgbClr val="000000"/>
              </a:buClr>
              <a:buSzPts val="1800"/>
              <a:buFont typeface="Arial" pitchFamily="34" charset="0"/>
              <a:buChar char="•"/>
            </a:pPr>
            <a:r>
              <a:rPr lang="en-IN" sz="1200" dirty="0" smtClean="0">
                <a:solidFill>
                  <a:schemeClr val="dk1"/>
                </a:solidFill>
              </a:rPr>
              <a:t>Used Mutual Information Gain for feature Selection</a:t>
            </a:r>
          </a:p>
          <a:p>
            <a:pPr marL="114300" marR="0" lvl="0" algn="l" rtl="0">
              <a:lnSpc>
                <a:spcPct val="100000"/>
              </a:lnSpc>
              <a:spcBef>
                <a:spcPts val="0"/>
              </a:spcBef>
              <a:spcAft>
                <a:spcPts val="0"/>
              </a:spcAft>
              <a:buClr>
                <a:srgbClr val="000000"/>
              </a:buClr>
              <a:buSzPts val="1800"/>
            </a:pPr>
            <a:r>
              <a:rPr lang="en-IN" sz="1200" dirty="0" smtClean="0">
                <a:solidFill>
                  <a:schemeClr val="dk1"/>
                </a:solidFill>
              </a:rPr>
              <a:t>We observed, combining VP and Manager in 1 variable (</a:t>
            </a:r>
            <a:r>
              <a:rPr lang="en-IN" sz="1200" dirty="0" err="1" smtClean="0">
                <a:solidFill>
                  <a:schemeClr val="dk1"/>
                </a:solidFill>
              </a:rPr>
              <a:t>VP+Manager</a:t>
            </a:r>
            <a:r>
              <a:rPr lang="en-IN" sz="1200" dirty="0" smtClean="0">
                <a:solidFill>
                  <a:schemeClr val="dk1"/>
                </a:solidFill>
              </a:rPr>
              <a:t>) gives us higher info gain</a:t>
            </a:r>
          </a:p>
          <a:p>
            <a:pPr marL="114300" marR="0" lvl="0" algn="l" rtl="0">
              <a:lnSpc>
                <a:spcPct val="100000"/>
              </a:lnSpc>
              <a:spcBef>
                <a:spcPts val="0"/>
              </a:spcBef>
              <a:spcAft>
                <a:spcPts val="0"/>
              </a:spcAft>
              <a:buClr>
                <a:srgbClr val="000000"/>
              </a:buClr>
              <a:buSzPts val="1800"/>
            </a:pPr>
            <a:endParaRPr lang="en-IN" sz="1200" dirty="0">
              <a:solidFill>
                <a:schemeClr val="dk1"/>
              </a:solidFill>
            </a:endParaRPr>
          </a:p>
          <a:p>
            <a:pPr marL="285750" indent="-171450">
              <a:buSzPts val="1800"/>
              <a:buFont typeface="Arial" pitchFamily="34" charset="0"/>
              <a:buChar char="•"/>
            </a:pPr>
            <a:r>
              <a:rPr lang="en-IN" sz="1200" dirty="0"/>
              <a:t>Applied target guided ordinal encoding for each categorical </a:t>
            </a:r>
            <a:r>
              <a:rPr lang="en-IN" sz="1200" dirty="0" smtClean="0"/>
              <a:t>feature</a:t>
            </a:r>
          </a:p>
          <a:p>
            <a:pPr marL="285750" indent="-171450">
              <a:buSzPts val="1800"/>
              <a:buFont typeface="Arial" pitchFamily="34" charset="0"/>
              <a:buChar char="•"/>
            </a:pPr>
            <a:endParaRPr lang="en-IN" sz="1200" dirty="0"/>
          </a:p>
          <a:p>
            <a:pPr marL="285750" lvl="0" indent="-171450">
              <a:buSzPts val="1800"/>
              <a:buFont typeface="Arial" pitchFamily="34" charset="0"/>
              <a:buChar char="•"/>
            </a:pPr>
            <a:r>
              <a:rPr lang="en-IN" sz="1200" dirty="0"/>
              <a:t>Data set split by 80:20 for Train and test</a:t>
            </a:r>
          </a:p>
          <a:p>
            <a:pPr marL="285750" indent="-171450">
              <a:buSzPts val="1800"/>
              <a:buFont typeface="Arial" pitchFamily="34" charset="0"/>
              <a:buChar char="•"/>
            </a:pPr>
            <a:endParaRPr lang="en-IN" sz="1200" dirty="0"/>
          </a:p>
          <a:p>
            <a:pPr marL="285750" marR="0" lvl="0" indent="-171450" algn="l" rtl="0">
              <a:lnSpc>
                <a:spcPct val="100000"/>
              </a:lnSpc>
              <a:spcBef>
                <a:spcPts val="0"/>
              </a:spcBef>
              <a:spcAft>
                <a:spcPts val="0"/>
              </a:spcAft>
              <a:buClr>
                <a:srgbClr val="000000"/>
              </a:buClr>
              <a:buSzPts val="1800"/>
              <a:buFont typeface="Arial" pitchFamily="34" charset="0"/>
              <a:buChar char="•"/>
            </a:pPr>
            <a:endParaRPr lang="en-IN" sz="1200" dirty="0" smtClean="0">
              <a:solidFill>
                <a:schemeClr val="dk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7995" y="973984"/>
            <a:ext cx="3503007" cy="3106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7"/>
          <p:cNvSpPr txBox="1">
            <a:spLocks noGrp="1"/>
          </p:cNvSpPr>
          <p:nvPr>
            <p:ph type="title"/>
          </p:nvPr>
        </p:nvSpPr>
        <p:spPr>
          <a:xfrm>
            <a:off x="457200" y="205978"/>
            <a:ext cx="8229600" cy="42155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ct val="100000"/>
              <a:buFont typeface="Calibri"/>
              <a:buNone/>
            </a:pPr>
            <a:r>
              <a:rPr lang="en" sz="2800" b="1" dirty="0">
                <a:solidFill>
                  <a:srgbClr val="C00000"/>
                </a:solidFill>
                <a:latin typeface="Arial"/>
                <a:ea typeface="Arial"/>
                <a:cs typeface="Arial"/>
              </a:rPr>
              <a:t>Models Used - Dipti</a:t>
            </a:r>
            <a:endParaRPr sz="2800" b="1" dirty="0">
              <a:solidFill>
                <a:srgbClr val="C00000"/>
              </a:solidFill>
              <a:latin typeface="Arial"/>
              <a:ea typeface="Arial"/>
              <a:cs typeface="Arial"/>
            </a:endParaRPr>
          </a:p>
        </p:txBody>
      </p:sp>
      <p:graphicFrame>
        <p:nvGraphicFramePr>
          <p:cNvPr id="310" name="Google Shape;310;p47"/>
          <p:cNvGraphicFramePr/>
          <p:nvPr>
            <p:extLst>
              <p:ext uri="{D42A27DB-BD31-4B8C-83A1-F6EECF244321}">
                <p14:modId xmlns:p14="http://schemas.microsoft.com/office/powerpoint/2010/main" val="2396670478"/>
              </p:ext>
            </p:extLst>
          </p:nvPr>
        </p:nvGraphicFramePr>
        <p:xfrm>
          <a:off x="327218" y="1322636"/>
          <a:ext cx="8518908" cy="3324636"/>
        </p:xfrm>
        <a:graphic>
          <a:graphicData uri="http://schemas.openxmlformats.org/drawingml/2006/table">
            <a:tbl>
              <a:tblPr>
                <a:noFill/>
                <a:tableStyleId>{37756EA0-F6C8-4BF9-9E27-D12F4293F6F6}</a:tableStyleId>
              </a:tblPr>
              <a:tblGrid>
                <a:gridCol w="2129727"/>
                <a:gridCol w="3015600"/>
                <a:gridCol w="2376055"/>
                <a:gridCol w="997526"/>
              </a:tblGrid>
              <a:tr h="218240">
                <a:tc>
                  <a:txBody>
                    <a:bodyPr/>
                    <a:lstStyle/>
                    <a:p>
                      <a:pPr marL="0" marR="0" lvl="0" indent="0" algn="l" rtl="0">
                        <a:lnSpc>
                          <a:spcPct val="100000"/>
                        </a:lnSpc>
                        <a:spcBef>
                          <a:spcPts val="0"/>
                        </a:spcBef>
                        <a:spcAft>
                          <a:spcPts val="0"/>
                        </a:spcAft>
                        <a:buNone/>
                      </a:pPr>
                      <a:r>
                        <a:rPr lang="en" sz="800" i="0" u="none" strike="noStrike" cap="none" dirty="0">
                          <a:solidFill>
                            <a:srgbClr val="000000"/>
                          </a:solidFill>
                        </a:rPr>
                        <a:t>Model Name</a:t>
                      </a:r>
                      <a:endParaRPr sz="800" u="none" strike="noStrike" cap="none" dirty="0"/>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800" i="0" u="none" strike="noStrike" cap="none">
                          <a:solidFill>
                            <a:srgbClr val="000000"/>
                          </a:solidFill>
                        </a:rPr>
                        <a:t>Reason</a:t>
                      </a:r>
                      <a:endParaRPr sz="800" u="none" strike="noStrike" cap="none"/>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800" i="0" u="none" strike="noStrike" cap="none">
                          <a:solidFill>
                            <a:srgbClr val="000000"/>
                          </a:solidFill>
                        </a:rPr>
                        <a:t>Assumptions</a:t>
                      </a:r>
                      <a:endParaRPr sz="800" u="none" strike="noStrike" cap="none"/>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800" u="none" strike="noStrike" cap="none" dirty="0"/>
                        <a:t> Comments ??</a:t>
                      </a:r>
                      <a:endParaRPr sz="800" u="none" strike="noStrike" cap="none" dirty="0"/>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869611">
                <a:tc>
                  <a:txBody>
                    <a:bodyPr/>
                    <a:lstStyle/>
                    <a:p>
                      <a:pPr marL="0" marR="0" lvl="0" indent="0" algn="l" rtl="0">
                        <a:lnSpc>
                          <a:spcPct val="100000"/>
                        </a:lnSpc>
                        <a:spcBef>
                          <a:spcPts val="0"/>
                        </a:spcBef>
                        <a:spcAft>
                          <a:spcPts val="0"/>
                        </a:spcAft>
                        <a:buNone/>
                      </a:pPr>
                      <a:r>
                        <a:rPr lang="en" sz="800" i="0" u="none" strike="noStrike" cap="none" dirty="0">
                          <a:solidFill>
                            <a:srgbClr val="000000"/>
                          </a:solidFill>
                        </a:rPr>
                        <a:t>Logistic Regression</a:t>
                      </a:r>
                      <a:endParaRPr sz="800" u="none" strike="noStrike" cap="none" dirty="0"/>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800" dirty="0">
                          <a:solidFill>
                            <a:srgbClr val="202124"/>
                          </a:solidFill>
                          <a:highlight>
                            <a:srgbClr val="FFFFFF"/>
                          </a:highlight>
                        </a:rPr>
                        <a:t>Logistic regression  is used to examine the association of (categorical or continuous) independent variable(s) with one dichotomous dependent variable. it is used to describe data and to explain the relationship between one dependent binary variable and one or more nominal, ordinal, interval or ratio-level independent variables.</a:t>
                      </a:r>
                      <a:endParaRPr sz="800" dirty="0">
                        <a:solidFill>
                          <a:srgbClr val="202124"/>
                        </a:solidFill>
                        <a:highlight>
                          <a:srgbClr val="FFFFFF"/>
                        </a:highlight>
                      </a:endParaRPr>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800" dirty="0">
                          <a:solidFill>
                            <a:srgbClr val="5F6368"/>
                          </a:solidFill>
                          <a:highlight>
                            <a:srgbClr val="FFFFFF"/>
                          </a:highlight>
                        </a:rPr>
                        <a:t>Logistic regression</a:t>
                      </a:r>
                      <a:r>
                        <a:rPr lang="en" sz="800" dirty="0">
                          <a:solidFill>
                            <a:srgbClr val="4D5156"/>
                          </a:solidFill>
                          <a:highlight>
                            <a:srgbClr val="FFFFFF"/>
                          </a:highlight>
                        </a:rPr>
                        <a:t> does not require a linear relationship between the dependent and independent variables .</a:t>
                      </a:r>
                      <a:endParaRPr sz="800" dirty="0"/>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800" u="none" strike="noStrike" cap="none" dirty="0"/>
                        <a:t> </a:t>
                      </a:r>
                      <a:endParaRPr sz="800" dirty="0"/>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941654">
                <a:tc>
                  <a:txBody>
                    <a:bodyPr/>
                    <a:lstStyle/>
                    <a:p>
                      <a:pPr marL="0" lvl="0" indent="0" algn="l" rtl="0">
                        <a:spcBef>
                          <a:spcPts val="0"/>
                        </a:spcBef>
                        <a:spcAft>
                          <a:spcPts val="0"/>
                        </a:spcAft>
                        <a:buClr>
                          <a:schemeClr val="dk1"/>
                        </a:buClr>
                        <a:buFont typeface="Arial"/>
                        <a:buNone/>
                      </a:pPr>
                      <a:r>
                        <a:rPr lang="en" sz="800" dirty="0">
                          <a:solidFill>
                            <a:schemeClr val="dk1"/>
                          </a:solidFill>
                        </a:rPr>
                        <a:t>Decision Tree</a:t>
                      </a:r>
                      <a:endParaRPr sz="800" u="none" strike="noStrike" cap="none" dirty="0"/>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800" u="none" strike="noStrike" cap="none" dirty="0"/>
                        <a:t> </a:t>
                      </a:r>
                      <a:r>
                        <a:rPr lang="en" sz="800" dirty="0">
                          <a:solidFill>
                            <a:srgbClr val="202124"/>
                          </a:solidFill>
                          <a:highlight>
                            <a:srgbClr val="FFFFFF"/>
                          </a:highlight>
                        </a:rPr>
                        <a:t>Decision Tree </a:t>
                      </a:r>
                      <a:r>
                        <a:rPr lang="en" sz="800" dirty="0" smtClean="0">
                          <a:solidFill>
                            <a:srgbClr val="202124"/>
                          </a:solidFill>
                          <a:highlight>
                            <a:srgbClr val="FFFFFF"/>
                          </a:highlight>
                        </a:rPr>
                        <a:t>is used </a:t>
                      </a:r>
                      <a:r>
                        <a:rPr lang="en" sz="800" dirty="0">
                          <a:solidFill>
                            <a:srgbClr val="202124"/>
                          </a:solidFill>
                          <a:highlight>
                            <a:srgbClr val="FFFFFF"/>
                          </a:highlight>
                        </a:rPr>
                        <a:t>to create a training model that can </a:t>
                      </a:r>
                      <a:r>
                        <a:rPr lang="en" sz="800" dirty="0" smtClean="0">
                          <a:solidFill>
                            <a:srgbClr val="202124"/>
                          </a:solidFill>
                          <a:highlight>
                            <a:srgbClr val="FFFFFF"/>
                          </a:highlight>
                        </a:rPr>
                        <a:t>be used </a:t>
                      </a:r>
                      <a:r>
                        <a:rPr lang="en" sz="800" dirty="0">
                          <a:solidFill>
                            <a:srgbClr val="202124"/>
                          </a:solidFill>
                          <a:highlight>
                            <a:srgbClr val="FFFFFF"/>
                          </a:highlight>
                        </a:rPr>
                        <a:t>to predict the class or value of the target variable by learning simple decision rules inferred from prior data(training data)</a:t>
                      </a:r>
                      <a:endParaRPr sz="800" dirty="0">
                        <a:solidFill>
                          <a:srgbClr val="202124"/>
                        </a:solidFill>
                        <a:highlight>
                          <a:srgbClr val="FFFFFF"/>
                        </a:highlight>
                      </a:endParaRPr>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800" dirty="0">
                          <a:solidFill>
                            <a:srgbClr val="202124"/>
                          </a:solidFill>
                          <a:highlight>
                            <a:srgbClr val="FFFFFF"/>
                          </a:highlight>
                        </a:rPr>
                        <a:t>The whole training set is considered as the root. Feature values are preferred to be categorical. If the values are continuous then they are discretized prior to building the model. Records are distributed recursively on the basis of attribute values.</a:t>
                      </a:r>
                      <a:endParaRPr sz="800" dirty="0"/>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800" u="none" strike="noStrike" cap="none" dirty="0"/>
                        <a:t> </a:t>
                      </a:r>
                      <a:endParaRPr sz="800" dirty="0"/>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858982">
                <a:tc>
                  <a:txBody>
                    <a:bodyPr/>
                    <a:lstStyle/>
                    <a:p>
                      <a:pPr marL="0" lvl="0" indent="0" algn="l" rtl="0">
                        <a:spcBef>
                          <a:spcPts val="0"/>
                        </a:spcBef>
                        <a:spcAft>
                          <a:spcPts val="0"/>
                        </a:spcAft>
                        <a:buClr>
                          <a:schemeClr val="dk1"/>
                        </a:buClr>
                        <a:buFont typeface="Arial"/>
                        <a:buNone/>
                      </a:pPr>
                      <a:r>
                        <a:rPr lang="en" sz="800" dirty="0">
                          <a:solidFill>
                            <a:schemeClr val="dk1"/>
                          </a:solidFill>
                        </a:rPr>
                        <a:t>Random Forest</a:t>
                      </a:r>
                      <a:endParaRPr sz="800" u="none" strike="noStrike" cap="none" dirty="0"/>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800" dirty="0">
                          <a:solidFill>
                            <a:srgbClr val="202124"/>
                          </a:solidFill>
                          <a:highlight>
                            <a:srgbClr val="FFFFFF"/>
                          </a:highlight>
                        </a:rPr>
                        <a:t>Random forest algorithm can be used for both classifications and regression task. It provides higher accuracy through cross validation. Random forest classifier will handle the missing values and maintain the accuracy of a large proportion of data.</a:t>
                      </a:r>
                      <a:r>
                        <a:rPr lang="en" sz="800" u="none" strike="noStrike" cap="none" dirty="0"/>
                        <a:t> </a:t>
                      </a:r>
                      <a:endParaRPr sz="800" dirty="0"/>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800" u="none" strike="noStrike" cap="none"/>
                        <a:t> </a:t>
                      </a:r>
                      <a:r>
                        <a:rPr lang="en" sz="800">
                          <a:solidFill>
                            <a:srgbClr val="202124"/>
                          </a:solidFill>
                          <a:highlight>
                            <a:srgbClr val="FFFFFF"/>
                          </a:highlight>
                        </a:rPr>
                        <a:t>Random forests are non-parametric and can thus handle skewed and multi-modal data as well as categorical data that are ordinal or non-ordinal.</a:t>
                      </a:r>
                      <a:endParaRPr sz="800"/>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800" u="none" strike="noStrike" cap="none" dirty="0"/>
                        <a:t> </a:t>
                      </a:r>
                      <a:endParaRPr sz="800" dirty="0"/>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261888">
                <a:tc>
                  <a:txBody>
                    <a:bodyPr/>
                    <a:lstStyle/>
                    <a:p>
                      <a:pPr marL="0" marR="0" lvl="0" indent="0" algn="l" rtl="0">
                        <a:lnSpc>
                          <a:spcPct val="100000"/>
                        </a:lnSpc>
                        <a:spcBef>
                          <a:spcPts val="0"/>
                        </a:spcBef>
                        <a:spcAft>
                          <a:spcPts val="0"/>
                        </a:spcAft>
                        <a:buClr>
                          <a:schemeClr val="dk1"/>
                        </a:buClr>
                        <a:buFont typeface="Arial"/>
                        <a:buNone/>
                      </a:pPr>
                      <a:r>
                        <a:rPr lang="en" sz="800" b="0" i="0" u="none" strike="noStrike" cap="none" dirty="0">
                          <a:solidFill>
                            <a:schemeClr val="dk1"/>
                          </a:solidFill>
                          <a:latin typeface="Arial"/>
                          <a:ea typeface="Arial"/>
                          <a:cs typeface="Arial"/>
                          <a:sym typeface="Arial"/>
                        </a:rPr>
                        <a:t>Xgboost</a:t>
                      </a:r>
                      <a:endParaRPr sz="800" b="0" i="0" u="none" strike="noStrike" cap="none" dirty="0">
                        <a:solidFill>
                          <a:schemeClr val="dk1"/>
                        </a:solidFill>
                        <a:latin typeface="Arial"/>
                        <a:ea typeface="Arial"/>
                        <a:cs typeface="Arial"/>
                        <a:sym typeface="Arial"/>
                      </a:endParaRPr>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400" u="none" strike="noStrike" cap="none"/>
                        <a:t> </a:t>
                      </a:r>
                      <a:endParaRPr/>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400" u="none" strike="noStrike" cap="none"/>
                        <a:t> </a:t>
                      </a:r>
                      <a:endParaRPr/>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400" u="none" strike="noStrike" cap="none" dirty="0"/>
                        <a:t> </a:t>
                      </a:r>
                      <a:endParaRPr dirty="0"/>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
        <p:nvSpPr>
          <p:cNvPr id="309" name="Google Shape;309;p47"/>
          <p:cNvSpPr/>
          <p:nvPr/>
        </p:nvSpPr>
        <p:spPr>
          <a:xfrm>
            <a:off x="520810" y="845583"/>
            <a:ext cx="7987086" cy="9541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000" b="0" i="0" u="none" strike="noStrike" cap="none" dirty="0">
                <a:solidFill>
                  <a:srgbClr val="000000"/>
                </a:solidFill>
                <a:latin typeface="Arial"/>
                <a:ea typeface="Arial"/>
                <a:cs typeface="Arial"/>
                <a:sym typeface="Arial"/>
              </a:rPr>
              <a:t>After Analysing the Problem Statement, it is clear that this is a Classification Problem. We have used the following Classification Algorithms to build the best model</a:t>
            </a:r>
            <a:endParaRPr sz="10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000" b="0" i="0" u="none" strike="noStrike" cap="none" dirty="0">
                <a:solidFill>
                  <a:srgbClr val="000000"/>
                </a:solidFill>
                <a:latin typeface="Arial"/>
                <a:ea typeface="Arial"/>
                <a:cs typeface="Arial"/>
                <a:sym typeface="Arial"/>
              </a:rPr>
              <a:t/>
            </a:r>
            <a:br>
              <a:rPr lang="en" sz="1000" b="0" i="0" u="none" strike="noStrike" cap="none" dirty="0">
                <a:solidFill>
                  <a:srgbClr val="000000"/>
                </a:solidFill>
                <a:latin typeface="Arial"/>
                <a:ea typeface="Arial"/>
                <a:cs typeface="Arial"/>
                <a:sym typeface="Arial"/>
              </a:rPr>
            </a:br>
            <a:endParaRPr sz="1000" b="0" i="0" u="none" strike="noStrike" cap="none" dirty="0">
              <a:solidFill>
                <a:srgbClr val="000000"/>
              </a:solidFill>
              <a:latin typeface="Arial"/>
              <a:ea typeface="Arial"/>
              <a:cs typeface="Arial"/>
              <a:sym typeface="Arial"/>
            </a:endParaRPr>
          </a:p>
        </p:txBody>
      </p:sp>
      <p:sp>
        <p:nvSpPr>
          <p:cNvPr id="2" name="Rectangle 1"/>
          <p:cNvSpPr/>
          <p:nvPr/>
        </p:nvSpPr>
        <p:spPr>
          <a:xfrm>
            <a:off x="6324600" y="270164"/>
            <a:ext cx="2251364" cy="332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Marked for deletion</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9"/>
          <p:cNvSpPr txBox="1">
            <a:spLocks noGrp="1"/>
          </p:cNvSpPr>
          <p:nvPr>
            <p:ph type="title"/>
          </p:nvPr>
        </p:nvSpPr>
        <p:spPr>
          <a:xfrm>
            <a:off x="457200" y="205978"/>
            <a:ext cx="8229600" cy="42155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ct val="100000"/>
              <a:buFont typeface="Calibri"/>
              <a:buNone/>
            </a:pPr>
            <a:r>
              <a:rPr lang="en" sz="2800" b="1" dirty="0">
                <a:solidFill>
                  <a:srgbClr val="C00000"/>
                </a:solidFill>
                <a:latin typeface="Arial"/>
                <a:ea typeface="Arial"/>
                <a:cs typeface="Arial"/>
              </a:rPr>
              <a:t>Predictive </a:t>
            </a:r>
            <a:r>
              <a:rPr lang="en" sz="2800" b="1" dirty="0" smtClean="0">
                <a:solidFill>
                  <a:srgbClr val="C00000"/>
                </a:solidFill>
                <a:latin typeface="Arial"/>
                <a:ea typeface="Arial"/>
                <a:cs typeface="Arial"/>
              </a:rPr>
              <a:t>Analysis</a:t>
            </a:r>
            <a:endParaRPr sz="2800" b="1" dirty="0">
              <a:solidFill>
                <a:srgbClr val="C00000"/>
              </a:solidFill>
              <a:latin typeface="Arial"/>
              <a:ea typeface="Arial"/>
              <a:cs typeface="Arial"/>
            </a:endParaRPr>
          </a:p>
        </p:txBody>
      </p:sp>
      <p:graphicFrame>
        <p:nvGraphicFramePr>
          <p:cNvPr id="321" name="Google Shape;321;p49"/>
          <p:cNvGraphicFramePr/>
          <p:nvPr>
            <p:extLst>
              <p:ext uri="{D42A27DB-BD31-4B8C-83A1-F6EECF244321}">
                <p14:modId xmlns:p14="http://schemas.microsoft.com/office/powerpoint/2010/main" val="187513945"/>
              </p:ext>
            </p:extLst>
          </p:nvPr>
        </p:nvGraphicFramePr>
        <p:xfrm>
          <a:off x="412143" y="977609"/>
          <a:ext cx="5746202" cy="1584960"/>
        </p:xfrm>
        <a:graphic>
          <a:graphicData uri="http://schemas.openxmlformats.org/drawingml/2006/table">
            <a:tbl>
              <a:tblPr>
                <a:noFill/>
                <a:tableStyleId>{37756EA0-F6C8-4BF9-9E27-D12F4293F6F6}</a:tableStyleId>
              </a:tblPr>
              <a:tblGrid>
                <a:gridCol w="1769948"/>
                <a:gridCol w="955964"/>
                <a:gridCol w="1170709"/>
                <a:gridCol w="1849581"/>
              </a:tblGrid>
              <a:tr h="304800">
                <a:tc>
                  <a:txBody>
                    <a:bodyPr/>
                    <a:lstStyle/>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Model Name</a:t>
                      </a:r>
                      <a:endParaRPr sz="1400" u="none" strike="noStrike" cap="none" dirty="0"/>
                    </a:p>
                  </a:txBody>
                  <a:tcPr marL="76200" marR="76200" marT="76200" marB="76200">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Accuracy</a:t>
                      </a:r>
                      <a:endParaRPr sz="1400" u="none" strike="noStrike" cap="none" dirty="0"/>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Precision</a:t>
                      </a:r>
                      <a:endParaRPr sz="1400" u="none" strike="noStrike" cap="none" dirty="0"/>
                    </a:p>
                  </a:txBody>
                  <a:tcPr marL="76200" marR="76200" marT="76200" marB="762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r>
                        <a:rPr lang="en-IN" dirty="0" smtClean="0"/>
                        <a:t>True</a:t>
                      </a:r>
                      <a:r>
                        <a:rPr lang="en-IN" baseline="0" dirty="0" smtClean="0"/>
                        <a:t> Loss</a:t>
                      </a:r>
                      <a:endParaRPr lang="en-IN" dirty="0"/>
                    </a:p>
                  </a:txBody>
                  <a:tcPr marL="76200" marR="76200" marT="76200" marB="76200">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r>
              <a:tr h="304800">
                <a:tc>
                  <a:txBody>
                    <a:bodyPr/>
                    <a:lstStyle/>
                    <a:p>
                      <a:pPr algn="r" fontAlgn="ctr"/>
                      <a:r>
                        <a:rPr lang="en-IN">
                          <a:effectLst/>
                        </a:rPr>
                        <a:t>Logistic Regression</a:t>
                      </a: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algn="r" fontAlgn="ctr"/>
                      <a:r>
                        <a:rPr lang="en-IN">
                          <a:effectLst/>
                        </a:rPr>
                        <a:t>0.65</a:t>
                      </a: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algn="r" fontAlgn="ctr"/>
                      <a:r>
                        <a:rPr lang="en-IN">
                          <a:effectLst/>
                        </a:rPr>
                        <a:t>0.42</a:t>
                      </a: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algn="r" fontAlgn="ctr"/>
                      <a:r>
                        <a:rPr lang="en-IN" dirty="0">
                          <a:effectLst/>
                        </a:rPr>
                        <a:t>4.660965e+08</a:t>
                      </a: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04800">
                <a:tc>
                  <a:txBody>
                    <a:bodyPr/>
                    <a:lstStyle/>
                    <a:p>
                      <a:pPr algn="r" fontAlgn="ctr"/>
                      <a:r>
                        <a:rPr lang="en-IN" dirty="0">
                          <a:effectLst/>
                        </a:rPr>
                        <a:t>Decision Tree</a:t>
                      </a: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algn="r" fontAlgn="ctr"/>
                      <a:r>
                        <a:rPr lang="en-IN" dirty="0">
                          <a:effectLst/>
                        </a:rPr>
                        <a:t>0.84</a:t>
                      </a: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algn="r" fontAlgn="ctr"/>
                      <a:r>
                        <a:rPr lang="en-IN" dirty="0">
                          <a:effectLst/>
                        </a:rPr>
                        <a:t>0.85</a:t>
                      </a: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r>
                        <a:rPr lang="en-IN" sz="1400" b="0" i="0" u="none" strike="noStrike" cap="none" dirty="0" smtClean="0">
                          <a:solidFill>
                            <a:srgbClr val="000000"/>
                          </a:solidFill>
                          <a:effectLst/>
                          <a:latin typeface="Arial"/>
                          <a:ea typeface="Arial"/>
                          <a:cs typeface="Arial"/>
                          <a:sym typeface="Arial"/>
                        </a:rPr>
                        <a:t>1.399324e+08</a:t>
                      </a:r>
                      <a:endParaRPr lang="en-IN" dirty="0"/>
                    </a:p>
                  </a:txBody>
                  <a:tcPr anchor="ctr">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04800">
                <a:tc>
                  <a:txBody>
                    <a:bodyPr/>
                    <a:lstStyle/>
                    <a:p>
                      <a:pPr algn="r" fontAlgn="ctr"/>
                      <a:r>
                        <a:rPr lang="en-IN" dirty="0" err="1">
                          <a:effectLst/>
                        </a:rPr>
                        <a:t>XGBoost</a:t>
                      </a:r>
                      <a:endParaRPr lang="en-IN" dirty="0">
                        <a:effectLst/>
                      </a:endParaRP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algn="r" fontAlgn="ctr"/>
                      <a:r>
                        <a:rPr lang="en-IN" dirty="0">
                          <a:effectLst/>
                        </a:rPr>
                        <a:t>0.85</a:t>
                      </a: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pPr algn="r" fontAlgn="ctr"/>
                      <a:r>
                        <a:rPr lang="en-IN" dirty="0">
                          <a:effectLst/>
                        </a:rPr>
                        <a:t>0.85</a:t>
                      </a: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c>
                  <a:txBody>
                    <a:bodyPr/>
                    <a:lstStyle/>
                    <a:p>
                      <a:r>
                        <a:rPr lang="en-IN" sz="1400" b="0" i="0" u="none" strike="noStrike" cap="none" dirty="0" smtClean="0">
                          <a:solidFill>
                            <a:srgbClr val="000000"/>
                          </a:solidFill>
                          <a:effectLst/>
                          <a:latin typeface="Arial"/>
                          <a:ea typeface="Arial"/>
                          <a:cs typeface="Arial"/>
                          <a:sym typeface="Arial"/>
                        </a:rPr>
                        <a:t>1.354529e+08</a:t>
                      </a:r>
                      <a:endParaRPr lang="en-IN" dirty="0"/>
                    </a:p>
                  </a:txBody>
                  <a:tcPr anchor="ctr">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lgn="ctr">
                      <a:solidFill>
                        <a:srgbClr val="9E9E9E"/>
                      </a:solidFill>
                      <a:prstDash val="solid"/>
                      <a:round/>
                      <a:headEnd type="none" w="sm" len="sm"/>
                      <a:tailEnd type="none" w="sm" len="sm"/>
                    </a:lnB>
                  </a:tcPr>
                </a:tc>
              </a:tr>
              <a:tr h="304800">
                <a:tc>
                  <a:txBody>
                    <a:bodyPr/>
                    <a:lstStyle/>
                    <a:p>
                      <a:pPr algn="r" fontAlgn="ctr"/>
                      <a:r>
                        <a:rPr lang="en-IN" dirty="0">
                          <a:effectLst/>
                        </a:rPr>
                        <a:t>Random Forest</a:t>
                      </a: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algn="r" fontAlgn="ctr"/>
                      <a:r>
                        <a:rPr lang="en-IN" dirty="0">
                          <a:effectLst/>
                        </a:rPr>
                        <a:t>0.85</a:t>
                      </a:r>
                    </a:p>
                  </a:txBody>
                  <a:tcPr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algn="r" fontAlgn="ctr"/>
                      <a:r>
                        <a:rPr lang="en-IN" dirty="0">
                          <a:effectLst/>
                        </a:rPr>
                        <a:t>0.86</a:t>
                      </a:r>
                    </a:p>
                  </a:txBody>
                  <a:tcPr anchor="ctr">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lnT w="9525" cap="flat" cmpd="sng" algn="ctr">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algn="r" fontAlgn="ctr"/>
                      <a:r>
                        <a:rPr lang="en-IN" dirty="0">
                          <a:effectLst/>
                        </a:rPr>
                        <a:t>1.388944e+08</a:t>
                      </a:r>
                    </a:p>
                  </a:txBody>
                  <a:tcPr anchor="ctr">
                    <a:lnL w="9525" cap="flat" cmpd="sng" algn="ctr">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graphicFrame>
        <p:nvGraphicFramePr>
          <p:cNvPr id="322" name="Google Shape;322;p49"/>
          <p:cNvGraphicFramePr/>
          <p:nvPr/>
        </p:nvGraphicFramePr>
        <p:xfrm>
          <a:off x="425892" y="3052900"/>
          <a:ext cx="1120150" cy="1310640"/>
        </p:xfrm>
        <a:graphic>
          <a:graphicData uri="http://schemas.openxmlformats.org/drawingml/2006/table">
            <a:tbl>
              <a:tblPr>
                <a:noFill/>
                <a:tableStyleId>{37756EA0-F6C8-4BF9-9E27-D12F4293F6F6}</a:tableStyleId>
              </a:tblPr>
              <a:tblGrid>
                <a:gridCol w="1120150"/>
              </a:tblGrid>
              <a:tr h="281950">
                <a:tc>
                  <a:txBody>
                    <a:bodyPr/>
                    <a:lstStyle/>
                    <a:p>
                      <a:pPr marL="0" marR="0" lvl="0" indent="0" algn="l" rtl="0">
                        <a:lnSpc>
                          <a:spcPct val="100000"/>
                        </a:lnSpc>
                        <a:spcBef>
                          <a:spcPts val="0"/>
                        </a:spcBef>
                        <a:spcAft>
                          <a:spcPts val="0"/>
                        </a:spcAft>
                        <a:buNone/>
                      </a:pPr>
                      <a:r>
                        <a:rPr lang="en" sz="1400" b="0" i="0" u="none" strike="noStrike" cap="none" dirty="0">
                          <a:solidFill>
                            <a:srgbClr val="000000"/>
                          </a:solidFill>
                          <a:latin typeface="Arial"/>
                          <a:ea typeface="Arial"/>
                          <a:cs typeface="Arial"/>
                          <a:sym typeface="Arial"/>
                        </a:rPr>
                        <a:t>(Graphs if any)</a:t>
                      </a:r>
                      <a:endParaRPr sz="1400" u="none" strike="noStrike" cap="none" dirty="0"/>
                    </a:p>
                  </a:txBody>
                  <a:tcPr marL="76200" marR="76200" marT="76200" marB="762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0">
                <a:tc>
                  <a:txBody>
                    <a:bodyPr/>
                    <a:lstStyle/>
                    <a:p>
                      <a:pPr marL="0" marR="0" lvl="0" indent="0" algn="l" rtl="0">
                        <a:lnSpc>
                          <a:spcPct val="100000"/>
                        </a:lnSpc>
                        <a:spcBef>
                          <a:spcPts val="0"/>
                        </a:spcBef>
                        <a:spcAft>
                          <a:spcPts val="0"/>
                        </a:spcAft>
                        <a:buNone/>
                      </a:pPr>
                      <a:r>
                        <a:rPr lang="en" sz="1400" u="none" strike="noStrike" cap="none" dirty="0"/>
                        <a:t> ROC Curve</a:t>
                      </a:r>
                      <a:endParaRPr sz="1400" u="none" strike="noStrike" cap="none" dirty="0"/>
                    </a:p>
                  </a:txBody>
                  <a:tcPr marL="76200" marR="76200" marT="76200" marB="762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0">
                <a:tc>
                  <a:txBody>
                    <a:bodyPr/>
                    <a:lstStyle/>
                    <a:p>
                      <a:pPr marL="0" marR="0" lvl="0" indent="0" algn="l" rtl="0">
                        <a:lnSpc>
                          <a:spcPct val="100000"/>
                        </a:lnSpc>
                        <a:spcBef>
                          <a:spcPts val="0"/>
                        </a:spcBef>
                        <a:spcAft>
                          <a:spcPts val="0"/>
                        </a:spcAft>
                        <a:buNone/>
                      </a:pPr>
                      <a:r>
                        <a:rPr lang="en" sz="1400" u="none" strike="noStrike" cap="none"/>
                        <a:t> </a:t>
                      </a:r>
                      <a:endParaRPr/>
                    </a:p>
                  </a:txBody>
                  <a:tcPr marL="76200" marR="76200" marT="76200" marB="762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323" name="Google Shape;323;p49"/>
          <p:cNvSpPr/>
          <p:nvPr/>
        </p:nvSpPr>
        <p:spPr>
          <a:xfrm>
            <a:off x="4011613" y="224155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0"/>
          <p:cNvSpPr txBox="1">
            <a:spLocks noGrp="1"/>
          </p:cNvSpPr>
          <p:nvPr>
            <p:ph type="title"/>
          </p:nvPr>
        </p:nvSpPr>
        <p:spPr>
          <a:xfrm>
            <a:off x="457200" y="205978"/>
            <a:ext cx="8229600" cy="4215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Calibri"/>
              <a:buNone/>
            </a:pPr>
            <a:r>
              <a:rPr lang="en"/>
              <a:t>Prescriptive Analysis - Upendra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1"/>
          <p:cNvSpPr txBox="1">
            <a:spLocks noGrp="1"/>
          </p:cNvSpPr>
          <p:nvPr>
            <p:ph type="title"/>
          </p:nvPr>
        </p:nvSpPr>
        <p:spPr>
          <a:xfrm>
            <a:off x="457200" y="205978"/>
            <a:ext cx="8229600" cy="4215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00000"/>
              <a:buFont typeface="Calibri"/>
              <a:buNone/>
            </a:pPr>
            <a:r>
              <a:rPr lang="en"/>
              <a:t>Conclusion - Upendra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2"/>
          <p:cNvSpPr txBox="1">
            <a:spLocks noGrp="1"/>
          </p:cNvSpPr>
          <p:nvPr>
            <p:ph type="title"/>
          </p:nvPr>
        </p:nvSpPr>
        <p:spPr>
          <a:xfrm>
            <a:off x="395536" y="2139702"/>
            <a:ext cx="8229600" cy="421556"/>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38" descr="C:\Users\Gaurav\Downloads\pexels-artem-podrez-5716032.jpg"/>
          <p:cNvPicPr preferRelativeResize="0"/>
          <p:nvPr/>
        </p:nvPicPr>
        <p:blipFill rotWithShape="1">
          <a:blip r:embed="rId3">
            <a:alphaModFix/>
          </a:blip>
          <a:srcRect/>
          <a:stretch/>
        </p:blipFill>
        <p:spPr>
          <a:xfrm>
            <a:off x="5364088" y="1545636"/>
            <a:ext cx="2532281" cy="2214246"/>
          </a:xfrm>
          <a:prstGeom prst="rect">
            <a:avLst/>
          </a:prstGeom>
          <a:noFill/>
          <a:ln>
            <a:noFill/>
          </a:ln>
        </p:spPr>
      </p:pic>
      <p:grpSp>
        <p:nvGrpSpPr>
          <p:cNvPr id="213" name="Google Shape;213;p38"/>
          <p:cNvGrpSpPr/>
          <p:nvPr/>
        </p:nvGrpSpPr>
        <p:grpSpPr>
          <a:xfrm>
            <a:off x="788496" y="790950"/>
            <a:ext cx="3715086" cy="3345575"/>
            <a:chOff x="788496" y="1864"/>
            <a:chExt cx="3715086" cy="4460767"/>
          </a:xfrm>
        </p:grpSpPr>
        <p:sp>
          <p:nvSpPr>
            <p:cNvPr id="214" name="Google Shape;214;p38"/>
            <p:cNvSpPr/>
            <p:nvPr/>
          </p:nvSpPr>
          <p:spPr>
            <a:xfrm rot="10800000">
              <a:off x="984349" y="1864"/>
              <a:ext cx="3519233" cy="391705"/>
            </a:xfrm>
            <a:prstGeom prst="homePlate">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8"/>
            <p:cNvSpPr txBox="1"/>
            <p:nvPr/>
          </p:nvSpPr>
          <p:spPr>
            <a:xfrm>
              <a:off x="1082275" y="1864"/>
              <a:ext cx="3421307" cy="391705"/>
            </a:xfrm>
            <a:prstGeom prst="rect">
              <a:avLst/>
            </a:prstGeom>
            <a:noFill/>
            <a:ln>
              <a:noFill/>
            </a:ln>
          </p:spPr>
          <p:txBody>
            <a:bodyPr spcFirstLastPara="1" wrap="square" lIns="172725" tIns="68575" rIns="128000" bIns="68575" anchor="ctr" anchorCtr="0">
              <a:noAutofit/>
            </a:bodyPr>
            <a:lstStyle/>
            <a:p>
              <a:pPr marL="0" marR="0" lvl="0" indent="0" algn="ctr" rtl="0">
                <a:lnSpc>
                  <a:spcPct val="90000"/>
                </a:lnSpc>
                <a:spcBef>
                  <a:spcPts val="0"/>
                </a:spcBef>
                <a:spcAft>
                  <a:spcPts val="0"/>
                </a:spcAft>
                <a:buNone/>
              </a:pPr>
              <a:r>
                <a:rPr lang="en" sz="1800" b="0" i="0" u="none" strike="noStrike" cap="none">
                  <a:solidFill>
                    <a:schemeClr val="lt1"/>
                  </a:solidFill>
                  <a:latin typeface="Calibri"/>
                  <a:ea typeface="Calibri"/>
                  <a:cs typeface="Calibri"/>
                  <a:sym typeface="Calibri"/>
                </a:rPr>
                <a:t>Introduction</a:t>
              </a:r>
              <a:endParaRPr sz="1800" b="0" i="0" u="none" strike="noStrike" cap="none">
                <a:solidFill>
                  <a:schemeClr val="lt1"/>
                </a:solidFill>
                <a:latin typeface="Calibri"/>
                <a:ea typeface="Calibri"/>
                <a:cs typeface="Calibri"/>
                <a:sym typeface="Calibri"/>
              </a:endParaRPr>
            </a:p>
          </p:txBody>
        </p:sp>
        <p:sp>
          <p:nvSpPr>
            <p:cNvPr id="216" name="Google Shape;216;p38"/>
            <p:cNvSpPr/>
            <p:nvPr/>
          </p:nvSpPr>
          <p:spPr>
            <a:xfrm>
              <a:off x="788496" y="1864"/>
              <a:ext cx="391705" cy="391705"/>
            </a:xfrm>
            <a:prstGeom prst="ellipse">
              <a:avLst/>
            </a:prstGeom>
            <a:solidFill>
              <a:srgbClr val="C0CCE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217" name="Google Shape;217;p38"/>
            <p:cNvSpPr/>
            <p:nvPr/>
          </p:nvSpPr>
          <p:spPr>
            <a:xfrm rot="10800000">
              <a:off x="984349" y="510497"/>
              <a:ext cx="3519233" cy="391705"/>
            </a:xfrm>
            <a:prstGeom prst="homePlate">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8"/>
            <p:cNvSpPr txBox="1"/>
            <p:nvPr/>
          </p:nvSpPr>
          <p:spPr>
            <a:xfrm>
              <a:off x="1082275" y="510497"/>
              <a:ext cx="3421307" cy="391705"/>
            </a:xfrm>
            <a:prstGeom prst="rect">
              <a:avLst/>
            </a:prstGeom>
            <a:noFill/>
            <a:ln>
              <a:noFill/>
            </a:ln>
          </p:spPr>
          <p:txBody>
            <a:bodyPr spcFirstLastPara="1" wrap="square" lIns="172725" tIns="68575" rIns="128000" bIns="68575" anchor="ctr" anchorCtr="0">
              <a:noAutofit/>
            </a:bodyPr>
            <a:lstStyle/>
            <a:p>
              <a:pPr marL="0" marR="0" lvl="0" indent="0" algn="ctr" rtl="0">
                <a:lnSpc>
                  <a:spcPct val="90000"/>
                </a:lnSpc>
                <a:spcBef>
                  <a:spcPts val="0"/>
                </a:spcBef>
                <a:spcAft>
                  <a:spcPts val="0"/>
                </a:spcAft>
                <a:buNone/>
              </a:pPr>
              <a:r>
                <a:rPr lang="en" sz="1800" b="0" i="0" u="none" strike="noStrike" cap="none">
                  <a:solidFill>
                    <a:schemeClr val="lt1"/>
                  </a:solidFill>
                  <a:latin typeface="Calibri"/>
                  <a:ea typeface="Calibri"/>
                  <a:cs typeface="Calibri"/>
                  <a:sym typeface="Calibri"/>
                </a:rPr>
                <a:t>Problem Statement</a:t>
              </a:r>
              <a:endParaRPr sz="1800" b="0" i="0" u="none" strike="noStrike" cap="none">
                <a:solidFill>
                  <a:schemeClr val="lt1"/>
                </a:solidFill>
                <a:latin typeface="Calibri"/>
                <a:ea typeface="Calibri"/>
                <a:cs typeface="Calibri"/>
                <a:sym typeface="Calibri"/>
              </a:endParaRPr>
            </a:p>
          </p:txBody>
        </p:sp>
        <p:sp>
          <p:nvSpPr>
            <p:cNvPr id="219" name="Google Shape;219;p38"/>
            <p:cNvSpPr/>
            <p:nvPr/>
          </p:nvSpPr>
          <p:spPr>
            <a:xfrm>
              <a:off x="788496" y="510497"/>
              <a:ext cx="391705" cy="391705"/>
            </a:xfrm>
            <a:prstGeom prst="ellipse">
              <a:avLst/>
            </a:prstGeom>
            <a:solidFill>
              <a:srgbClr val="C0CCE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sp>
          <p:nvSpPr>
            <p:cNvPr id="220" name="Google Shape;220;p38"/>
            <p:cNvSpPr/>
            <p:nvPr/>
          </p:nvSpPr>
          <p:spPr>
            <a:xfrm rot="10800000">
              <a:off x="984349" y="1019129"/>
              <a:ext cx="3519233" cy="391705"/>
            </a:xfrm>
            <a:prstGeom prst="homePlate">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8"/>
            <p:cNvSpPr txBox="1"/>
            <p:nvPr/>
          </p:nvSpPr>
          <p:spPr>
            <a:xfrm>
              <a:off x="1082275" y="1019129"/>
              <a:ext cx="3421307" cy="391705"/>
            </a:xfrm>
            <a:prstGeom prst="rect">
              <a:avLst/>
            </a:prstGeom>
            <a:noFill/>
            <a:ln>
              <a:noFill/>
            </a:ln>
          </p:spPr>
          <p:txBody>
            <a:bodyPr spcFirstLastPara="1" wrap="square" lIns="172725" tIns="68575" rIns="128000" bIns="68575" anchor="ctr" anchorCtr="0">
              <a:noAutofit/>
            </a:bodyPr>
            <a:lstStyle/>
            <a:p>
              <a:pPr marL="0" marR="0" lvl="0" indent="0" algn="ctr" rtl="0">
                <a:lnSpc>
                  <a:spcPct val="90000"/>
                </a:lnSpc>
                <a:spcBef>
                  <a:spcPts val="0"/>
                </a:spcBef>
                <a:spcAft>
                  <a:spcPts val="0"/>
                </a:spcAft>
                <a:buNone/>
              </a:pPr>
              <a:r>
                <a:rPr lang="en" sz="1800" b="0" i="0" u="none" strike="noStrike" cap="none">
                  <a:solidFill>
                    <a:schemeClr val="lt1"/>
                  </a:solidFill>
                  <a:latin typeface="Calibri"/>
                  <a:ea typeface="Calibri"/>
                  <a:cs typeface="Calibri"/>
                  <a:sym typeface="Calibri"/>
                </a:rPr>
                <a:t>Exploratory Data Analysis</a:t>
              </a:r>
              <a:endParaRPr sz="1800" b="0" i="0" u="none" strike="noStrike" cap="none">
                <a:solidFill>
                  <a:schemeClr val="lt1"/>
                </a:solidFill>
                <a:latin typeface="Calibri"/>
                <a:ea typeface="Calibri"/>
                <a:cs typeface="Calibri"/>
                <a:sym typeface="Calibri"/>
              </a:endParaRPr>
            </a:p>
          </p:txBody>
        </p:sp>
        <p:sp>
          <p:nvSpPr>
            <p:cNvPr id="222" name="Google Shape;222;p38"/>
            <p:cNvSpPr/>
            <p:nvPr/>
          </p:nvSpPr>
          <p:spPr>
            <a:xfrm>
              <a:off x="788496" y="1019129"/>
              <a:ext cx="391705" cy="391705"/>
            </a:xfrm>
            <a:prstGeom prst="ellipse">
              <a:avLst/>
            </a:prstGeom>
            <a:solidFill>
              <a:srgbClr val="C0CCE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223" name="Google Shape;223;p38"/>
            <p:cNvSpPr/>
            <p:nvPr/>
          </p:nvSpPr>
          <p:spPr>
            <a:xfrm rot="10800000">
              <a:off x="984349" y="1527762"/>
              <a:ext cx="3519233" cy="391705"/>
            </a:xfrm>
            <a:prstGeom prst="homePlate">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8"/>
            <p:cNvSpPr txBox="1"/>
            <p:nvPr/>
          </p:nvSpPr>
          <p:spPr>
            <a:xfrm>
              <a:off x="1082275" y="1527762"/>
              <a:ext cx="3421307" cy="391705"/>
            </a:xfrm>
            <a:prstGeom prst="rect">
              <a:avLst/>
            </a:prstGeom>
            <a:noFill/>
            <a:ln>
              <a:noFill/>
            </a:ln>
          </p:spPr>
          <p:txBody>
            <a:bodyPr spcFirstLastPara="1" wrap="square" lIns="172725" tIns="68575" rIns="128000" bIns="68575" anchor="ctr" anchorCtr="0">
              <a:noAutofit/>
            </a:bodyPr>
            <a:lstStyle/>
            <a:p>
              <a:pPr marL="0" marR="0" lvl="0" indent="0" algn="ctr" rtl="0">
                <a:lnSpc>
                  <a:spcPct val="90000"/>
                </a:lnSpc>
                <a:spcBef>
                  <a:spcPts val="0"/>
                </a:spcBef>
                <a:spcAft>
                  <a:spcPts val="0"/>
                </a:spcAft>
                <a:buNone/>
              </a:pPr>
              <a:r>
                <a:rPr lang="en" sz="1800" b="0" i="0" u="none" strike="noStrike" cap="none">
                  <a:solidFill>
                    <a:schemeClr val="lt1"/>
                  </a:solidFill>
                  <a:latin typeface="Calibri"/>
                  <a:ea typeface="Calibri"/>
                  <a:cs typeface="Calibri"/>
                  <a:sym typeface="Calibri"/>
                </a:rPr>
                <a:t>Missing Data Handling</a:t>
              </a:r>
              <a:endParaRPr sz="1800" b="0" i="0" u="none" strike="noStrike" cap="none">
                <a:solidFill>
                  <a:schemeClr val="lt1"/>
                </a:solidFill>
                <a:latin typeface="Calibri"/>
                <a:ea typeface="Calibri"/>
                <a:cs typeface="Calibri"/>
                <a:sym typeface="Calibri"/>
              </a:endParaRPr>
            </a:p>
          </p:txBody>
        </p:sp>
        <p:sp>
          <p:nvSpPr>
            <p:cNvPr id="225" name="Google Shape;225;p38"/>
            <p:cNvSpPr/>
            <p:nvPr/>
          </p:nvSpPr>
          <p:spPr>
            <a:xfrm>
              <a:off x="788496" y="1527762"/>
              <a:ext cx="391705" cy="391705"/>
            </a:xfrm>
            <a:prstGeom prst="ellipse">
              <a:avLst/>
            </a:prstGeom>
            <a:solidFill>
              <a:srgbClr val="C0CCE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4</a:t>
              </a:r>
              <a:endParaRPr/>
            </a:p>
          </p:txBody>
        </p:sp>
        <p:sp>
          <p:nvSpPr>
            <p:cNvPr id="226" name="Google Shape;226;p38"/>
            <p:cNvSpPr/>
            <p:nvPr/>
          </p:nvSpPr>
          <p:spPr>
            <a:xfrm rot="10800000">
              <a:off x="984349" y="2036395"/>
              <a:ext cx="3519233" cy="391705"/>
            </a:xfrm>
            <a:prstGeom prst="homePlate">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8"/>
            <p:cNvSpPr txBox="1"/>
            <p:nvPr/>
          </p:nvSpPr>
          <p:spPr>
            <a:xfrm>
              <a:off x="1082275" y="2036395"/>
              <a:ext cx="3421307" cy="391705"/>
            </a:xfrm>
            <a:prstGeom prst="rect">
              <a:avLst/>
            </a:prstGeom>
            <a:noFill/>
            <a:ln>
              <a:noFill/>
            </a:ln>
          </p:spPr>
          <p:txBody>
            <a:bodyPr spcFirstLastPara="1" wrap="square" lIns="172725" tIns="68575" rIns="128000" bIns="68575" anchor="ctr" anchorCtr="0">
              <a:noAutofit/>
            </a:bodyPr>
            <a:lstStyle/>
            <a:p>
              <a:pPr marL="0" marR="0" lvl="0" indent="0" algn="ctr" rtl="0">
                <a:lnSpc>
                  <a:spcPct val="90000"/>
                </a:lnSpc>
                <a:spcBef>
                  <a:spcPts val="0"/>
                </a:spcBef>
                <a:spcAft>
                  <a:spcPts val="0"/>
                </a:spcAft>
                <a:buNone/>
              </a:pPr>
              <a:r>
                <a:rPr lang="en" sz="1800" b="0" i="0" u="none" strike="noStrike" cap="none">
                  <a:solidFill>
                    <a:schemeClr val="lt1"/>
                  </a:solidFill>
                  <a:latin typeface="Calibri"/>
                  <a:ea typeface="Calibri"/>
                  <a:cs typeface="Calibri"/>
                  <a:sym typeface="Calibri"/>
                </a:rPr>
                <a:t>Methodology</a:t>
              </a:r>
              <a:endParaRPr sz="1800" b="0" i="0" u="none" strike="noStrike" cap="none">
                <a:solidFill>
                  <a:schemeClr val="lt1"/>
                </a:solidFill>
                <a:latin typeface="Calibri"/>
                <a:ea typeface="Calibri"/>
                <a:cs typeface="Calibri"/>
                <a:sym typeface="Calibri"/>
              </a:endParaRPr>
            </a:p>
          </p:txBody>
        </p:sp>
        <p:sp>
          <p:nvSpPr>
            <p:cNvPr id="228" name="Google Shape;228;p38"/>
            <p:cNvSpPr/>
            <p:nvPr/>
          </p:nvSpPr>
          <p:spPr>
            <a:xfrm>
              <a:off x="788496" y="2036395"/>
              <a:ext cx="391705" cy="391705"/>
            </a:xfrm>
            <a:prstGeom prst="ellipse">
              <a:avLst/>
            </a:prstGeom>
            <a:solidFill>
              <a:srgbClr val="C0CCE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229" name="Google Shape;229;p38"/>
            <p:cNvSpPr/>
            <p:nvPr/>
          </p:nvSpPr>
          <p:spPr>
            <a:xfrm rot="10800000">
              <a:off x="984349" y="2545027"/>
              <a:ext cx="3519233" cy="391705"/>
            </a:xfrm>
            <a:prstGeom prst="homePlate">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8"/>
            <p:cNvSpPr txBox="1"/>
            <p:nvPr/>
          </p:nvSpPr>
          <p:spPr>
            <a:xfrm>
              <a:off x="1082275" y="2545027"/>
              <a:ext cx="3421307" cy="391705"/>
            </a:xfrm>
            <a:prstGeom prst="rect">
              <a:avLst/>
            </a:prstGeom>
            <a:noFill/>
            <a:ln>
              <a:noFill/>
            </a:ln>
          </p:spPr>
          <p:txBody>
            <a:bodyPr spcFirstLastPara="1" wrap="square" lIns="172725" tIns="68575" rIns="128000" bIns="68575" anchor="ctr" anchorCtr="0">
              <a:noAutofit/>
            </a:bodyPr>
            <a:lstStyle/>
            <a:p>
              <a:pPr marL="0" marR="0" lvl="0" indent="0" algn="ctr" rtl="0">
                <a:lnSpc>
                  <a:spcPct val="90000"/>
                </a:lnSpc>
                <a:spcBef>
                  <a:spcPts val="0"/>
                </a:spcBef>
                <a:spcAft>
                  <a:spcPts val="0"/>
                </a:spcAft>
                <a:buNone/>
              </a:pPr>
              <a:r>
                <a:rPr lang="en" sz="1800" b="0" i="0" u="none" strike="noStrike" cap="none">
                  <a:solidFill>
                    <a:schemeClr val="lt1"/>
                  </a:solidFill>
                  <a:latin typeface="Calibri"/>
                  <a:ea typeface="Calibri"/>
                  <a:cs typeface="Calibri"/>
                  <a:sym typeface="Calibri"/>
                </a:rPr>
                <a:t>Models Used</a:t>
              </a:r>
              <a:endParaRPr sz="1800" b="0" i="0" u="none" strike="noStrike" cap="none">
                <a:solidFill>
                  <a:schemeClr val="lt1"/>
                </a:solidFill>
                <a:latin typeface="Calibri"/>
                <a:ea typeface="Calibri"/>
                <a:cs typeface="Calibri"/>
                <a:sym typeface="Calibri"/>
              </a:endParaRPr>
            </a:p>
          </p:txBody>
        </p:sp>
        <p:sp>
          <p:nvSpPr>
            <p:cNvPr id="231" name="Google Shape;231;p38"/>
            <p:cNvSpPr/>
            <p:nvPr/>
          </p:nvSpPr>
          <p:spPr>
            <a:xfrm>
              <a:off x="788496" y="2545027"/>
              <a:ext cx="391705" cy="391705"/>
            </a:xfrm>
            <a:prstGeom prst="ellipse">
              <a:avLst/>
            </a:prstGeom>
            <a:solidFill>
              <a:srgbClr val="C0CCE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6</a:t>
              </a:r>
              <a:endParaRPr/>
            </a:p>
          </p:txBody>
        </p:sp>
        <p:sp>
          <p:nvSpPr>
            <p:cNvPr id="232" name="Google Shape;232;p38"/>
            <p:cNvSpPr/>
            <p:nvPr/>
          </p:nvSpPr>
          <p:spPr>
            <a:xfrm rot="10800000">
              <a:off x="984349" y="3053660"/>
              <a:ext cx="3519233" cy="391705"/>
            </a:xfrm>
            <a:prstGeom prst="homePlate">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8"/>
            <p:cNvSpPr txBox="1"/>
            <p:nvPr/>
          </p:nvSpPr>
          <p:spPr>
            <a:xfrm>
              <a:off x="1082275" y="3053660"/>
              <a:ext cx="3421307" cy="391705"/>
            </a:xfrm>
            <a:prstGeom prst="rect">
              <a:avLst/>
            </a:prstGeom>
            <a:noFill/>
            <a:ln>
              <a:noFill/>
            </a:ln>
          </p:spPr>
          <p:txBody>
            <a:bodyPr spcFirstLastPara="1" wrap="square" lIns="172725" tIns="68575" rIns="128000" bIns="68575" anchor="ctr" anchorCtr="0">
              <a:noAutofit/>
            </a:bodyPr>
            <a:lstStyle/>
            <a:p>
              <a:pPr marL="0" marR="0" lvl="0" indent="0" algn="ctr" rtl="0">
                <a:lnSpc>
                  <a:spcPct val="90000"/>
                </a:lnSpc>
                <a:spcBef>
                  <a:spcPts val="0"/>
                </a:spcBef>
                <a:spcAft>
                  <a:spcPts val="0"/>
                </a:spcAft>
                <a:buNone/>
              </a:pPr>
              <a:r>
                <a:rPr lang="en" sz="1800" b="0" i="0" u="none" strike="noStrike" cap="none">
                  <a:solidFill>
                    <a:schemeClr val="lt1"/>
                  </a:solidFill>
                  <a:latin typeface="Calibri"/>
                  <a:ea typeface="Calibri"/>
                  <a:cs typeface="Calibri"/>
                  <a:sym typeface="Calibri"/>
                </a:rPr>
                <a:t>Predictive Analysis</a:t>
              </a:r>
              <a:endParaRPr sz="1800" b="0" i="0" u="none" strike="noStrike" cap="none">
                <a:solidFill>
                  <a:schemeClr val="lt1"/>
                </a:solidFill>
                <a:latin typeface="Calibri"/>
                <a:ea typeface="Calibri"/>
                <a:cs typeface="Calibri"/>
                <a:sym typeface="Calibri"/>
              </a:endParaRPr>
            </a:p>
          </p:txBody>
        </p:sp>
        <p:sp>
          <p:nvSpPr>
            <p:cNvPr id="234" name="Google Shape;234;p38"/>
            <p:cNvSpPr/>
            <p:nvPr/>
          </p:nvSpPr>
          <p:spPr>
            <a:xfrm>
              <a:off x="788496" y="3053660"/>
              <a:ext cx="391705" cy="391705"/>
            </a:xfrm>
            <a:prstGeom prst="ellipse">
              <a:avLst/>
            </a:prstGeom>
            <a:solidFill>
              <a:srgbClr val="C0CCE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7</a:t>
              </a:r>
              <a:endParaRPr/>
            </a:p>
          </p:txBody>
        </p:sp>
        <p:sp>
          <p:nvSpPr>
            <p:cNvPr id="235" name="Google Shape;235;p38"/>
            <p:cNvSpPr/>
            <p:nvPr/>
          </p:nvSpPr>
          <p:spPr>
            <a:xfrm rot="10800000">
              <a:off x="984349" y="3562293"/>
              <a:ext cx="3519233" cy="391705"/>
            </a:xfrm>
            <a:prstGeom prst="homePlate">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8"/>
            <p:cNvSpPr txBox="1"/>
            <p:nvPr/>
          </p:nvSpPr>
          <p:spPr>
            <a:xfrm>
              <a:off x="1082275" y="3562293"/>
              <a:ext cx="3421307" cy="391705"/>
            </a:xfrm>
            <a:prstGeom prst="rect">
              <a:avLst/>
            </a:prstGeom>
            <a:noFill/>
            <a:ln>
              <a:noFill/>
            </a:ln>
          </p:spPr>
          <p:txBody>
            <a:bodyPr spcFirstLastPara="1" wrap="square" lIns="172725" tIns="68575" rIns="128000" bIns="68575" anchor="ctr" anchorCtr="0">
              <a:noAutofit/>
            </a:bodyPr>
            <a:lstStyle/>
            <a:p>
              <a:pPr marL="0" marR="0" lvl="0" indent="0" algn="ctr" rtl="0">
                <a:lnSpc>
                  <a:spcPct val="90000"/>
                </a:lnSpc>
                <a:spcBef>
                  <a:spcPts val="0"/>
                </a:spcBef>
                <a:spcAft>
                  <a:spcPts val="0"/>
                </a:spcAft>
                <a:buNone/>
              </a:pPr>
              <a:r>
                <a:rPr lang="en" sz="1800" b="0" i="0" u="none" strike="noStrike" cap="none">
                  <a:solidFill>
                    <a:schemeClr val="lt1"/>
                  </a:solidFill>
                  <a:latin typeface="Calibri"/>
                  <a:ea typeface="Calibri"/>
                  <a:cs typeface="Calibri"/>
                  <a:sym typeface="Calibri"/>
                </a:rPr>
                <a:t>Prescriptive Analysis</a:t>
              </a:r>
              <a:endParaRPr sz="1800" b="0" i="0" u="none" strike="noStrike" cap="none">
                <a:solidFill>
                  <a:schemeClr val="lt1"/>
                </a:solidFill>
                <a:latin typeface="Calibri"/>
                <a:ea typeface="Calibri"/>
                <a:cs typeface="Calibri"/>
                <a:sym typeface="Calibri"/>
              </a:endParaRPr>
            </a:p>
          </p:txBody>
        </p:sp>
        <p:sp>
          <p:nvSpPr>
            <p:cNvPr id="237" name="Google Shape;237;p38"/>
            <p:cNvSpPr/>
            <p:nvPr/>
          </p:nvSpPr>
          <p:spPr>
            <a:xfrm>
              <a:off x="788496" y="3562293"/>
              <a:ext cx="391705" cy="391705"/>
            </a:xfrm>
            <a:prstGeom prst="ellipse">
              <a:avLst/>
            </a:prstGeom>
            <a:solidFill>
              <a:srgbClr val="C0CCE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8</a:t>
              </a:r>
              <a:endParaRPr/>
            </a:p>
          </p:txBody>
        </p:sp>
        <p:sp>
          <p:nvSpPr>
            <p:cNvPr id="238" name="Google Shape;238;p38"/>
            <p:cNvSpPr/>
            <p:nvPr/>
          </p:nvSpPr>
          <p:spPr>
            <a:xfrm rot="10800000">
              <a:off x="984349" y="4070926"/>
              <a:ext cx="3519233" cy="391705"/>
            </a:xfrm>
            <a:prstGeom prst="homePlate">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8"/>
            <p:cNvSpPr txBox="1"/>
            <p:nvPr/>
          </p:nvSpPr>
          <p:spPr>
            <a:xfrm>
              <a:off x="1082275" y="4070926"/>
              <a:ext cx="3421307" cy="391705"/>
            </a:xfrm>
            <a:prstGeom prst="rect">
              <a:avLst/>
            </a:prstGeom>
            <a:noFill/>
            <a:ln>
              <a:noFill/>
            </a:ln>
          </p:spPr>
          <p:txBody>
            <a:bodyPr spcFirstLastPara="1" wrap="square" lIns="172725" tIns="68575" rIns="128000" bIns="68575" anchor="ctr" anchorCtr="0">
              <a:noAutofit/>
            </a:bodyPr>
            <a:lstStyle/>
            <a:p>
              <a:pPr marL="0" marR="0" lvl="0" indent="0" algn="ctr" rtl="0">
                <a:lnSpc>
                  <a:spcPct val="90000"/>
                </a:lnSpc>
                <a:spcBef>
                  <a:spcPts val="0"/>
                </a:spcBef>
                <a:spcAft>
                  <a:spcPts val="0"/>
                </a:spcAft>
                <a:buNone/>
              </a:pPr>
              <a:r>
                <a:rPr lang="en" sz="1800" b="0" i="0" u="none" strike="noStrike" cap="none">
                  <a:solidFill>
                    <a:schemeClr val="lt1"/>
                  </a:solidFill>
                  <a:latin typeface="Calibri"/>
                  <a:ea typeface="Calibri"/>
                  <a:cs typeface="Calibri"/>
                  <a:sym typeface="Calibri"/>
                </a:rPr>
                <a:t>Conclusion</a:t>
              </a:r>
              <a:endParaRPr sz="1800" b="0" i="0" u="none" strike="noStrike" cap="none">
                <a:solidFill>
                  <a:schemeClr val="lt1"/>
                </a:solidFill>
                <a:latin typeface="Calibri"/>
                <a:ea typeface="Calibri"/>
                <a:cs typeface="Calibri"/>
                <a:sym typeface="Calibri"/>
              </a:endParaRPr>
            </a:p>
          </p:txBody>
        </p:sp>
        <p:sp>
          <p:nvSpPr>
            <p:cNvPr id="240" name="Google Shape;240;p38"/>
            <p:cNvSpPr/>
            <p:nvPr/>
          </p:nvSpPr>
          <p:spPr>
            <a:xfrm>
              <a:off x="788496" y="4070926"/>
              <a:ext cx="391705" cy="391705"/>
            </a:xfrm>
            <a:prstGeom prst="ellipse">
              <a:avLst/>
            </a:prstGeom>
            <a:solidFill>
              <a:srgbClr val="C0CCE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9</a:t>
              </a:r>
              <a:endParaRPr/>
            </a:p>
          </p:txBody>
        </p:sp>
      </p:grpSp>
      <p:sp>
        <p:nvSpPr>
          <p:cNvPr id="241" name="Google Shape;241;p38"/>
          <p:cNvSpPr txBox="1">
            <a:spLocks noGrp="1"/>
          </p:cNvSpPr>
          <p:nvPr>
            <p:ph type="title"/>
          </p:nvPr>
        </p:nvSpPr>
        <p:spPr>
          <a:xfrm>
            <a:off x="827584" y="205978"/>
            <a:ext cx="7859216" cy="421556"/>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ts val="2200"/>
              <a:buFont typeface="Calibri"/>
              <a:buNone/>
            </a:pPr>
            <a:r>
              <a:rPr lang="en" sz="2200" b="1"/>
              <a:t>Table of Contents</a:t>
            </a:r>
            <a:endParaRPr sz="22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9"/>
          <p:cNvSpPr txBox="1">
            <a:spLocks noGrp="1"/>
          </p:cNvSpPr>
          <p:nvPr>
            <p:ph type="title"/>
          </p:nvPr>
        </p:nvSpPr>
        <p:spPr>
          <a:xfrm>
            <a:off x="119270" y="156282"/>
            <a:ext cx="8229600" cy="42155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dk1"/>
              </a:buClr>
              <a:buSzPct val="100000"/>
              <a:buFont typeface="Calibri"/>
              <a:buNone/>
            </a:pPr>
            <a:r>
              <a:rPr lang="en" sz="3100" b="1">
                <a:solidFill>
                  <a:srgbClr val="C00000"/>
                </a:solidFill>
                <a:latin typeface="Arial"/>
                <a:ea typeface="Arial"/>
                <a:cs typeface="Arial"/>
                <a:sym typeface="Arial"/>
              </a:rPr>
              <a:t>Introduction</a:t>
            </a:r>
            <a:r>
              <a:rPr lang="en">
                <a:latin typeface="Arial"/>
                <a:ea typeface="Arial"/>
                <a:cs typeface="Arial"/>
                <a:sym typeface="Arial"/>
              </a:rPr>
              <a:t> </a:t>
            </a:r>
            <a:endParaRPr>
              <a:latin typeface="Arial"/>
              <a:ea typeface="Arial"/>
              <a:cs typeface="Arial"/>
              <a:sym typeface="Arial"/>
            </a:endParaRPr>
          </a:p>
        </p:txBody>
      </p:sp>
      <p:sp>
        <p:nvSpPr>
          <p:cNvPr id="247" name="Google Shape;247;p39"/>
          <p:cNvSpPr txBox="1"/>
          <p:nvPr/>
        </p:nvSpPr>
        <p:spPr>
          <a:xfrm>
            <a:off x="278296" y="992329"/>
            <a:ext cx="8865704"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C00000"/>
                </a:solidFill>
                <a:latin typeface="Arial"/>
                <a:ea typeface="Arial"/>
                <a:cs typeface="Arial"/>
                <a:sym typeface="Arial"/>
              </a:rPr>
              <a:t>Win Prediction: </a:t>
            </a:r>
            <a:r>
              <a:rPr lang="en" sz="1400" b="0" i="0" u="none" strike="noStrike" cap="none">
                <a:solidFill>
                  <a:schemeClr val="dk1"/>
                </a:solidFill>
                <a:latin typeface="Arial"/>
                <a:ea typeface="Arial"/>
                <a:cs typeface="Arial"/>
                <a:sym typeface="Arial"/>
              </a:rPr>
              <a:t>IT Firms compete for winning large deals by designing and proposing solutions to their clients.These deals often differ from each other in terms of sector, client and solution. The deal value can reach up to millions of dollars, which leads to highly competitive bidding processes.</a:t>
            </a:r>
            <a:endParaRPr sz="1400" b="0" i="0" u="none" strike="noStrike" cap="none">
              <a:solidFill>
                <a:schemeClr val="dk1"/>
              </a:solidFill>
              <a:latin typeface="Arial"/>
              <a:ea typeface="Arial"/>
              <a:cs typeface="Arial"/>
              <a:sym typeface="Arial"/>
            </a:endParaRPr>
          </a:p>
        </p:txBody>
      </p:sp>
      <p:sp>
        <p:nvSpPr>
          <p:cNvPr id="248" name="Google Shape;248;p39"/>
          <p:cNvSpPr txBox="1"/>
          <p:nvPr/>
        </p:nvSpPr>
        <p:spPr>
          <a:xfrm>
            <a:off x="275810" y="2187855"/>
            <a:ext cx="87813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C00000"/>
                </a:solidFill>
                <a:latin typeface="Arial"/>
                <a:ea typeface="Arial"/>
                <a:cs typeface="Arial"/>
                <a:sym typeface="Arial"/>
              </a:rPr>
              <a:t>Application:</a:t>
            </a:r>
            <a:r>
              <a:rPr lang="en" sz="2800" b="0" i="0" u="none" strike="noStrike" cap="none">
                <a:solidFill>
                  <a:srgbClr val="C00000"/>
                </a:solidFill>
                <a:latin typeface="Arial"/>
                <a:ea typeface="Arial"/>
                <a:cs typeface="Arial"/>
                <a:sym typeface="Arial"/>
              </a:rPr>
              <a:t> </a:t>
            </a:r>
            <a:r>
              <a:rPr lang="en" sz="1400" b="0" i="0" u="none" strike="noStrike" cap="none">
                <a:solidFill>
                  <a:schemeClr val="dk1"/>
                </a:solidFill>
                <a:latin typeface="Arial"/>
                <a:ea typeface="Arial"/>
                <a:cs typeface="Arial"/>
                <a:sym typeface="Arial"/>
              </a:rPr>
              <a:t>By predicting the probability of winning a deal, the engagement teams can prioritize the pipeline of opportunities to staff the most attractive option first. Deal engagement manager can ensure that for the most profitable deals there are resources available.</a:t>
            </a:r>
            <a:endParaRPr sz="1400" b="0" i="0" u="none" strike="noStrike" cap="none">
              <a:solidFill>
                <a:schemeClr val="dk1"/>
              </a:solidFill>
              <a:latin typeface="Arial"/>
              <a:ea typeface="Arial"/>
              <a:cs typeface="Arial"/>
              <a:sym typeface="Arial"/>
            </a:endParaRPr>
          </a:p>
        </p:txBody>
      </p:sp>
      <p:sp>
        <p:nvSpPr>
          <p:cNvPr id="249" name="Google Shape;249;p39"/>
          <p:cNvSpPr txBox="1"/>
          <p:nvPr/>
        </p:nvSpPr>
        <p:spPr>
          <a:xfrm>
            <a:off x="362778" y="3612932"/>
            <a:ext cx="8607300" cy="892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C00000"/>
                </a:solidFill>
                <a:latin typeface="Arial"/>
                <a:ea typeface="Arial"/>
                <a:cs typeface="Arial"/>
                <a:sym typeface="Arial"/>
              </a:rPr>
              <a:t>Data:</a:t>
            </a:r>
            <a:r>
              <a:rPr lang="en" sz="2400" b="0" i="0" u="none" strike="noStrike" cap="none">
                <a:solidFill>
                  <a:srgbClr val="000000"/>
                </a:solidFill>
                <a:latin typeface="Arial"/>
                <a:ea typeface="Arial"/>
                <a:cs typeface="Arial"/>
                <a:sym typeface="Arial"/>
              </a:rPr>
              <a:t> </a:t>
            </a:r>
            <a:r>
              <a:rPr lang="en" sz="1400" b="0" i="0" u="none" strike="noStrike" cap="none">
                <a:solidFill>
                  <a:srgbClr val="000000"/>
                </a:solidFill>
                <a:latin typeface="Arial"/>
                <a:ea typeface="Arial"/>
                <a:cs typeface="Arial"/>
                <a:sym typeface="Arial"/>
              </a:rPr>
              <a:t>We have been provided with a single file which contains data related to the deals won or lost. This data contains the client, Solution, date, sector, location, VP, manager, deal cost, status of deal from 2011 to 201</a:t>
            </a:r>
            <a:r>
              <a:rPr lang="en"/>
              <a:t>9(Mid.)</a:t>
            </a:r>
            <a:r>
              <a:rPr lang="en"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168965" y="116526"/>
            <a:ext cx="8229600" cy="42155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Calibri"/>
              <a:buNone/>
            </a:pPr>
            <a:r>
              <a:rPr lang="en" sz="2800" b="1">
                <a:solidFill>
                  <a:srgbClr val="C00000"/>
                </a:solidFill>
                <a:latin typeface="Arial"/>
                <a:ea typeface="Arial"/>
                <a:cs typeface="Arial"/>
                <a:sym typeface="Arial"/>
              </a:rPr>
              <a:t>Problem Statement </a:t>
            </a:r>
            <a:endParaRPr sz="2800" b="1">
              <a:solidFill>
                <a:srgbClr val="C00000"/>
              </a:solidFill>
              <a:latin typeface="Arial"/>
              <a:ea typeface="Arial"/>
              <a:cs typeface="Arial"/>
              <a:sym typeface="Arial"/>
            </a:endParaRPr>
          </a:p>
        </p:txBody>
      </p:sp>
      <p:sp>
        <p:nvSpPr>
          <p:cNvPr id="255" name="Google Shape;255;p40"/>
          <p:cNvSpPr txBox="1"/>
          <p:nvPr/>
        </p:nvSpPr>
        <p:spPr>
          <a:xfrm>
            <a:off x="248477" y="1073425"/>
            <a:ext cx="8895523"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Organization puts in a lot of effort in bidding preparation with no indications whether it will be worth it. With multiple bid manager and VP willing to work on every opportunity, it becomes difficult for the management to decide which bid should be given to which bid manager and VP.</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Our task is to identify the best bid manager-VP combination who can convert an opportunity to win with the provided data points.</a:t>
            </a:r>
            <a:endParaRPr sz="1400" b="0" i="0" u="none" strike="noStrike" cap="none">
              <a:solidFill>
                <a:srgbClr val="000000"/>
              </a:solidFill>
              <a:latin typeface="Arial"/>
              <a:ea typeface="Arial"/>
              <a:cs typeface="Arial"/>
              <a:sym typeface="Arial"/>
            </a:endParaRPr>
          </a:p>
        </p:txBody>
      </p:sp>
      <p:sp>
        <p:nvSpPr>
          <p:cNvPr id="256" name="Google Shape;256;p40"/>
          <p:cNvSpPr txBox="1"/>
          <p:nvPr/>
        </p:nvSpPr>
        <p:spPr>
          <a:xfrm>
            <a:off x="303142" y="2786149"/>
            <a:ext cx="8895523"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C00000"/>
                </a:solidFill>
                <a:latin typeface="Arial"/>
                <a:ea typeface="Arial"/>
                <a:cs typeface="Arial"/>
                <a:sym typeface="Arial"/>
              </a:rPr>
              <a:t>Objective 1:</a:t>
            </a:r>
            <a:r>
              <a:rPr lang="en" sz="1800" b="1" i="0" u="none" strike="noStrike" cap="none">
                <a:solidFill>
                  <a:srgbClr val="000000"/>
                </a:solidFill>
                <a:latin typeface="Arial"/>
                <a:ea typeface="Arial"/>
                <a:cs typeface="Arial"/>
                <a:sym typeface="Arial"/>
              </a:rPr>
              <a:t> </a:t>
            </a:r>
            <a:r>
              <a:rPr lang="en" sz="1400" b="0" i="0" u="none" strike="noStrike" cap="none">
                <a:solidFill>
                  <a:schemeClr val="dk1"/>
                </a:solidFill>
                <a:latin typeface="Arial"/>
                <a:ea typeface="Arial"/>
                <a:cs typeface="Arial"/>
                <a:sym typeface="Arial"/>
              </a:rPr>
              <a:t>Predictive Analytics – Build a ML model to predict the probability of win/loss for bidding activities for a potential client.</a:t>
            </a:r>
            <a:endParaRPr sz="1400" b="0" i="0" u="none" strike="noStrike" cap="none">
              <a:solidFill>
                <a:schemeClr val="dk1"/>
              </a:solidFill>
              <a:latin typeface="Arial"/>
              <a:ea typeface="Arial"/>
              <a:cs typeface="Arial"/>
              <a:sym typeface="Arial"/>
            </a:endParaRPr>
          </a:p>
        </p:txBody>
      </p:sp>
      <p:sp>
        <p:nvSpPr>
          <p:cNvPr id="257" name="Google Shape;257;p40"/>
          <p:cNvSpPr/>
          <p:nvPr/>
        </p:nvSpPr>
        <p:spPr>
          <a:xfrm>
            <a:off x="303142" y="3823395"/>
            <a:ext cx="8786191" cy="61555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000" b="1" i="0" u="none" strike="noStrike" cap="none">
                <a:solidFill>
                  <a:srgbClr val="C00000"/>
                </a:solidFill>
                <a:latin typeface="Arial"/>
                <a:ea typeface="Arial"/>
                <a:cs typeface="Arial"/>
                <a:sym typeface="Arial"/>
              </a:rPr>
              <a:t>Objective 2:</a:t>
            </a:r>
            <a:r>
              <a:rPr lang="en" sz="2000" b="0" i="0" u="none" strike="noStrike" cap="none">
                <a:solidFill>
                  <a:srgbClr val="C00000"/>
                </a:solidFill>
                <a:latin typeface="Arial"/>
                <a:ea typeface="Arial"/>
                <a:cs typeface="Arial"/>
                <a:sym typeface="Arial"/>
              </a:rPr>
              <a:t> </a:t>
            </a:r>
            <a:r>
              <a:rPr lang="en" sz="1400" b="0" i="0" u="none" strike="noStrike" cap="none">
                <a:solidFill>
                  <a:srgbClr val="000000"/>
                </a:solidFill>
                <a:latin typeface="Arial"/>
                <a:ea typeface="Arial"/>
                <a:cs typeface="Arial"/>
                <a:sym typeface="Arial"/>
              </a:rPr>
              <a:t>Prescriptive Analytics – Identify variables that are most likely to help in converting an opportunity into a win.</a:t>
            </a:r>
            <a:endParaRPr sz="1400" b="0" i="0" u="none" strike="noStrike" cap="none">
              <a:solidFill>
                <a:srgbClr val="000000"/>
              </a:solidFill>
              <a:latin typeface="Arial"/>
              <a:ea typeface="Arial"/>
              <a:cs typeface="Arial"/>
              <a:sym typeface="Arial"/>
            </a:endParaRPr>
          </a:p>
        </p:txBody>
      </p:sp>
      <p:sp>
        <p:nvSpPr>
          <p:cNvPr id="258" name="Google Shape;258;p40"/>
          <p:cNvSpPr/>
          <p:nvPr/>
        </p:nvSpPr>
        <p:spPr>
          <a:xfrm>
            <a:off x="4454820" y="2417862"/>
            <a:ext cx="23436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xfrm>
            <a:off x="457200" y="205978"/>
            <a:ext cx="8229600" cy="42155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4400"/>
              <a:buFont typeface="Calibri"/>
              <a:buNone/>
            </a:pPr>
            <a:r>
              <a:rPr lang="en" sz="2800" b="1">
                <a:solidFill>
                  <a:srgbClr val="C00000"/>
                </a:solidFill>
                <a:latin typeface="Arial"/>
                <a:ea typeface="Arial"/>
                <a:cs typeface="Arial"/>
                <a:sym typeface="Arial"/>
              </a:rPr>
              <a:t>Dataset</a:t>
            </a:r>
            <a:endParaRPr sz="2800" b="1">
              <a:solidFill>
                <a:srgbClr val="C00000"/>
              </a:solidFill>
              <a:latin typeface="Arial"/>
              <a:ea typeface="Arial"/>
              <a:cs typeface="Arial"/>
              <a:sym typeface="Arial"/>
            </a:endParaRPr>
          </a:p>
        </p:txBody>
      </p:sp>
      <p:sp>
        <p:nvSpPr>
          <p:cNvPr id="264" name="Google Shape;264;p41"/>
          <p:cNvSpPr/>
          <p:nvPr/>
        </p:nvSpPr>
        <p:spPr>
          <a:xfrm>
            <a:off x="433346" y="722718"/>
            <a:ext cx="8456212" cy="9541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Provided with a single file which contains data related to the projects/deals won or lost. This data contains the project category, price and sector from 2011 to 2019.</a:t>
            </a:r>
            <a:endParaRPr/>
          </a:p>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
            </a: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graphicFrame>
        <p:nvGraphicFramePr>
          <p:cNvPr id="265" name="Google Shape;265;p41"/>
          <p:cNvGraphicFramePr/>
          <p:nvPr/>
        </p:nvGraphicFramePr>
        <p:xfrm>
          <a:off x="433346" y="1295183"/>
          <a:ext cx="3838075" cy="3600050"/>
        </p:xfrm>
        <a:graphic>
          <a:graphicData uri="http://schemas.openxmlformats.org/drawingml/2006/table">
            <a:tbl>
              <a:tblPr>
                <a:noFill/>
                <a:tableStyleId>{37756EA0-F6C8-4BF9-9E27-D12F4293F6F6}</a:tableStyleId>
              </a:tblPr>
              <a:tblGrid>
                <a:gridCol w="980150"/>
                <a:gridCol w="2857925"/>
              </a:tblGrid>
              <a:tr h="413200">
                <a:tc>
                  <a:txBody>
                    <a:bodyPr/>
                    <a:lstStyle/>
                    <a:p>
                      <a:pPr marL="0" marR="0" lvl="0" indent="0" algn="ctr" rtl="0">
                        <a:lnSpc>
                          <a:spcPct val="100000"/>
                        </a:lnSpc>
                        <a:spcBef>
                          <a:spcPts val="0"/>
                        </a:spcBef>
                        <a:spcAft>
                          <a:spcPts val="0"/>
                        </a:spcAft>
                        <a:buNone/>
                      </a:pPr>
                      <a:r>
                        <a:rPr lang="en" sz="1000" b="1" i="0" u="none" strike="noStrike" cap="none" dirty="0">
                          <a:solidFill>
                            <a:srgbClr val="974806"/>
                          </a:solidFill>
                          <a:latin typeface="Calibri"/>
                          <a:ea typeface="Calibri"/>
                          <a:cs typeface="Calibri"/>
                          <a:sym typeface="Calibri"/>
                        </a:rPr>
                        <a:t>Column Name</a:t>
                      </a:r>
                      <a:endParaRPr sz="1000" u="none" strike="noStrike" cap="none" dirty="0">
                        <a:solidFill>
                          <a:srgbClr val="974806"/>
                        </a:solidFill>
                      </a:endParaRPr>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000" b="1" i="0" u="none" strike="noStrike" cap="none">
                          <a:solidFill>
                            <a:srgbClr val="974806"/>
                          </a:solidFill>
                          <a:latin typeface="Calibri"/>
                          <a:ea typeface="Calibri"/>
                          <a:cs typeface="Calibri"/>
                          <a:sym typeface="Calibri"/>
                        </a:rPr>
                        <a:t>Description</a:t>
                      </a:r>
                      <a:endParaRPr sz="1000" u="none" strike="noStrike" cap="none">
                        <a:solidFill>
                          <a:srgbClr val="974806"/>
                        </a:solidFill>
                      </a:endParaRPr>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3675">
                <a:tc>
                  <a:txBody>
                    <a:bodyPr/>
                    <a:lstStyle/>
                    <a:p>
                      <a:pPr marL="0" marR="0" lvl="0" indent="0" algn="ctr" rtl="0">
                        <a:lnSpc>
                          <a:spcPct val="100000"/>
                        </a:lnSpc>
                        <a:spcBef>
                          <a:spcPts val="0"/>
                        </a:spcBef>
                        <a:spcAft>
                          <a:spcPts val="0"/>
                        </a:spcAft>
                        <a:buNone/>
                      </a:pPr>
                      <a:r>
                        <a:rPr lang="en" sz="1000" b="0" i="0" u="none" strike="noStrike" cap="none">
                          <a:solidFill>
                            <a:srgbClr val="000000"/>
                          </a:solidFill>
                          <a:latin typeface="Calibri"/>
                          <a:ea typeface="Calibri"/>
                          <a:cs typeface="Calibri"/>
                          <a:sym typeface="Calibri"/>
                        </a:rPr>
                        <a:t>Client Category</a:t>
                      </a:r>
                      <a:endParaRPr sz="1000" u="none" strike="noStrike" cap="none"/>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000" b="0" i="0" u="none" strike="noStrike" cap="none">
                          <a:solidFill>
                            <a:srgbClr val="000000"/>
                          </a:solidFill>
                          <a:latin typeface="Calibri"/>
                          <a:ea typeface="Calibri"/>
                          <a:cs typeface="Calibri"/>
                          <a:sym typeface="Calibri"/>
                        </a:rPr>
                        <a:t>Industry in which the client works</a:t>
                      </a:r>
                      <a:endParaRPr sz="1000" u="none" strike="noStrike" cap="none"/>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265625">
                <a:tc>
                  <a:txBody>
                    <a:bodyPr/>
                    <a:lstStyle/>
                    <a:p>
                      <a:pPr marL="0" marR="0" lvl="0" indent="0" algn="ctr" rtl="0">
                        <a:lnSpc>
                          <a:spcPct val="100000"/>
                        </a:lnSpc>
                        <a:spcBef>
                          <a:spcPts val="0"/>
                        </a:spcBef>
                        <a:spcAft>
                          <a:spcPts val="0"/>
                        </a:spcAft>
                        <a:buNone/>
                      </a:pPr>
                      <a:r>
                        <a:rPr lang="en" sz="1000" b="0" i="0" u="none" strike="noStrike" cap="none">
                          <a:solidFill>
                            <a:srgbClr val="000000"/>
                          </a:solidFill>
                          <a:latin typeface="Calibri"/>
                          <a:ea typeface="Calibri"/>
                          <a:cs typeface="Calibri"/>
                          <a:sym typeface="Calibri"/>
                        </a:rPr>
                        <a:t>Solution Type</a:t>
                      </a:r>
                      <a:endParaRPr sz="1000" u="none" strike="noStrike" cap="none"/>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000" b="0" i="0" u="none" strike="noStrike" cap="none">
                          <a:solidFill>
                            <a:srgbClr val="000000"/>
                          </a:solidFill>
                          <a:latin typeface="Calibri"/>
                          <a:ea typeface="Calibri"/>
                          <a:cs typeface="Calibri"/>
                          <a:sym typeface="Calibri"/>
                        </a:rPr>
                        <a:t>The solution group the client requires</a:t>
                      </a:r>
                      <a:endParaRPr sz="1000" u="none" strike="noStrike" cap="none"/>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265625">
                <a:tc>
                  <a:txBody>
                    <a:bodyPr/>
                    <a:lstStyle/>
                    <a:p>
                      <a:pPr marL="0" marR="0" lvl="0" indent="0" algn="ctr" rtl="0">
                        <a:lnSpc>
                          <a:spcPct val="100000"/>
                        </a:lnSpc>
                        <a:spcBef>
                          <a:spcPts val="0"/>
                        </a:spcBef>
                        <a:spcAft>
                          <a:spcPts val="0"/>
                        </a:spcAft>
                        <a:buNone/>
                      </a:pPr>
                      <a:r>
                        <a:rPr lang="en" sz="1000" b="0" i="0" u="none" strike="noStrike" cap="none">
                          <a:solidFill>
                            <a:srgbClr val="000000"/>
                          </a:solidFill>
                          <a:latin typeface="Calibri"/>
                          <a:ea typeface="Calibri"/>
                          <a:cs typeface="Calibri"/>
                          <a:sym typeface="Calibri"/>
                        </a:rPr>
                        <a:t>Deal Date</a:t>
                      </a:r>
                      <a:endParaRPr sz="1000" u="none" strike="noStrike" cap="none"/>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000" b="0" i="0" u="none" strike="noStrike" cap="none" dirty="0">
                          <a:solidFill>
                            <a:srgbClr val="000000"/>
                          </a:solidFill>
                          <a:latin typeface="Calibri"/>
                          <a:ea typeface="Calibri"/>
                          <a:cs typeface="Calibri"/>
                          <a:sym typeface="Calibri"/>
                        </a:rPr>
                        <a:t>The date the opportunity was created</a:t>
                      </a:r>
                      <a:endParaRPr sz="1000" u="none" strike="noStrike" cap="none" dirty="0"/>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3675">
                <a:tc>
                  <a:txBody>
                    <a:bodyPr/>
                    <a:lstStyle/>
                    <a:p>
                      <a:pPr marL="0" marR="0" lvl="0" indent="0" algn="ctr" rtl="0">
                        <a:lnSpc>
                          <a:spcPct val="100000"/>
                        </a:lnSpc>
                        <a:spcBef>
                          <a:spcPts val="0"/>
                        </a:spcBef>
                        <a:spcAft>
                          <a:spcPts val="0"/>
                        </a:spcAft>
                        <a:buNone/>
                      </a:pPr>
                      <a:r>
                        <a:rPr lang="en" sz="1000" b="0" i="0" u="none" strike="noStrike" cap="none">
                          <a:solidFill>
                            <a:srgbClr val="000000"/>
                          </a:solidFill>
                          <a:latin typeface="Calibri"/>
                          <a:ea typeface="Calibri"/>
                          <a:cs typeface="Calibri"/>
                          <a:sym typeface="Calibri"/>
                        </a:rPr>
                        <a:t>Sector</a:t>
                      </a:r>
                      <a:endParaRPr sz="1000" u="none" strike="noStrike" cap="none"/>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000" b="0" i="0" u="none" strike="noStrike" cap="none">
                          <a:solidFill>
                            <a:srgbClr val="000000"/>
                          </a:solidFill>
                          <a:latin typeface="Calibri"/>
                          <a:ea typeface="Calibri"/>
                          <a:cs typeface="Calibri"/>
                          <a:sym typeface="Calibri"/>
                        </a:rPr>
                        <a:t>The sector for which the solution is to be provided</a:t>
                      </a:r>
                      <a:endParaRPr sz="1000" u="none" strike="noStrike" cap="none"/>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265625">
                <a:tc>
                  <a:txBody>
                    <a:bodyPr/>
                    <a:lstStyle/>
                    <a:p>
                      <a:pPr marL="0" marR="0" lvl="0" indent="0" algn="ctr" rtl="0">
                        <a:lnSpc>
                          <a:spcPct val="100000"/>
                        </a:lnSpc>
                        <a:spcBef>
                          <a:spcPts val="0"/>
                        </a:spcBef>
                        <a:spcAft>
                          <a:spcPts val="0"/>
                        </a:spcAft>
                        <a:buNone/>
                      </a:pPr>
                      <a:r>
                        <a:rPr lang="en" sz="1000" b="0" i="0" u="none" strike="noStrike" cap="none">
                          <a:solidFill>
                            <a:srgbClr val="000000"/>
                          </a:solidFill>
                          <a:latin typeface="Calibri"/>
                          <a:ea typeface="Calibri"/>
                          <a:cs typeface="Calibri"/>
                          <a:sym typeface="Calibri"/>
                        </a:rPr>
                        <a:t>Location</a:t>
                      </a:r>
                      <a:endParaRPr sz="1000" u="none" strike="noStrike" cap="none"/>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000" b="0" i="0" u="none" strike="noStrike" cap="none">
                          <a:solidFill>
                            <a:srgbClr val="000000"/>
                          </a:solidFill>
                          <a:latin typeface="Calibri"/>
                          <a:ea typeface="Calibri"/>
                          <a:cs typeface="Calibri"/>
                          <a:sym typeface="Calibri"/>
                        </a:rPr>
                        <a:t>Client location</a:t>
                      </a:r>
                      <a:endParaRPr sz="1000" u="none" strike="noStrike" cap="none"/>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3675">
                <a:tc>
                  <a:txBody>
                    <a:bodyPr/>
                    <a:lstStyle/>
                    <a:p>
                      <a:pPr marL="0" marR="0" lvl="0" indent="0" algn="ctr" rtl="0">
                        <a:lnSpc>
                          <a:spcPct val="100000"/>
                        </a:lnSpc>
                        <a:spcBef>
                          <a:spcPts val="0"/>
                        </a:spcBef>
                        <a:spcAft>
                          <a:spcPts val="0"/>
                        </a:spcAft>
                        <a:buNone/>
                      </a:pPr>
                      <a:r>
                        <a:rPr lang="en" sz="1000" b="0" i="0" u="none" strike="noStrike" cap="none">
                          <a:solidFill>
                            <a:srgbClr val="000000"/>
                          </a:solidFill>
                          <a:latin typeface="Calibri"/>
                          <a:ea typeface="Calibri"/>
                          <a:cs typeface="Calibri"/>
                          <a:sym typeface="Calibri"/>
                        </a:rPr>
                        <a:t>VP Name</a:t>
                      </a:r>
                      <a:endParaRPr sz="1000" u="none" strike="noStrike" cap="none"/>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000" b="0" i="0" u="none" strike="noStrike" cap="none">
                          <a:solidFill>
                            <a:srgbClr val="000000"/>
                          </a:solidFill>
                          <a:latin typeface="Calibri"/>
                          <a:ea typeface="Calibri"/>
                          <a:cs typeface="Calibri"/>
                          <a:sym typeface="Calibri"/>
                        </a:rPr>
                        <a:t>Sr. Manager or VP which  is dealing with the client</a:t>
                      </a:r>
                      <a:endParaRPr sz="1000" u="none" strike="noStrike" cap="none"/>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3675">
                <a:tc>
                  <a:txBody>
                    <a:bodyPr/>
                    <a:lstStyle/>
                    <a:p>
                      <a:pPr marL="0" marR="0" lvl="0" indent="0" algn="ctr" rtl="0">
                        <a:lnSpc>
                          <a:spcPct val="100000"/>
                        </a:lnSpc>
                        <a:spcBef>
                          <a:spcPts val="0"/>
                        </a:spcBef>
                        <a:spcAft>
                          <a:spcPts val="0"/>
                        </a:spcAft>
                        <a:buNone/>
                      </a:pPr>
                      <a:r>
                        <a:rPr lang="en" sz="1000" b="0" i="0" u="none" strike="noStrike" cap="none">
                          <a:solidFill>
                            <a:srgbClr val="000000"/>
                          </a:solidFill>
                          <a:latin typeface="Calibri"/>
                          <a:ea typeface="Calibri"/>
                          <a:cs typeface="Calibri"/>
                          <a:sym typeface="Calibri"/>
                        </a:rPr>
                        <a:t>Manager Name</a:t>
                      </a:r>
                      <a:endParaRPr sz="1000" u="none" strike="noStrike" cap="none"/>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000" b="0" i="0" u="none" strike="noStrike" cap="none">
                          <a:solidFill>
                            <a:srgbClr val="000000"/>
                          </a:solidFill>
                          <a:latin typeface="Calibri"/>
                          <a:ea typeface="Calibri"/>
                          <a:cs typeface="Calibri"/>
                          <a:sym typeface="Calibri"/>
                        </a:rPr>
                        <a:t>Manager of the team working on the project</a:t>
                      </a:r>
                      <a:endParaRPr sz="1000" u="none" strike="noStrike" cap="none"/>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265625">
                <a:tc>
                  <a:txBody>
                    <a:bodyPr/>
                    <a:lstStyle/>
                    <a:p>
                      <a:pPr marL="0" marR="0" lvl="0" indent="0" algn="ctr" rtl="0">
                        <a:lnSpc>
                          <a:spcPct val="100000"/>
                        </a:lnSpc>
                        <a:spcBef>
                          <a:spcPts val="0"/>
                        </a:spcBef>
                        <a:spcAft>
                          <a:spcPts val="0"/>
                        </a:spcAft>
                        <a:buNone/>
                      </a:pPr>
                      <a:r>
                        <a:rPr lang="en" sz="1000" b="0" i="0" u="none" strike="noStrike" cap="none">
                          <a:solidFill>
                            <a:srgbClr val="000000"/>
                          </a:solidFill>
                          <a:latin typeface="Calibri"/>
                          <a:ea typeface="Calibri"/>
                          <a:cs typeface="Calibri"/>
                          <a:sym typeface="Calibri"/>
                        </a:rPr>
                        <a:t>Deal Cost</a:t>
                      </a:r>
                      <a:endParaRPr sz="1000" u="none" strike="noStrike" cap="none"/>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000" b="0" i="0" u="none" strike="noStrike" cap="none">
                          <a:solidFill>
                            <a:srgbClr val="000000"/>
                          </a:solidFill>
                          <a:latin typeface="Calibri"/>
                          <a:ea typeface="Calibri"/>
                          <a:cs typeface="Calibri"/>
                          <a:sym typeface="Calibri"/>
                        </a:rPr>
                        <a:t>The initial cost of the deal</a:t>
                      </a:r>
                      <a:endParaRPr sz="1000" u="none" strike="noStrike" cap="none"/>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3675">
                <a:tc>
                  <a:txBody>
                    <a:bodyPr/>
                    <a:lstStyle/>
                    <a:p>
                      <a:pPr marL="0" marR="0" lvl="0" indent="0" algn="ctr" rtl="0">
                        <a:lnSpc>
                          <a:spcPct val="100000"/>
                        </a:lnSpc>
                        <a:spcBef>
                          <a:spcPts val="0"/>
                        </a:spcBef>
                        <a:spcAft>
                          <a:spcPts val="0"/>
                        </a:spcAft>
                        <a:buNone/>
                      </a:pPr>
                      <a:r>
                        <a:rPr lang="en" sz="1000" b="0" i="0" u="none" strike="noStrike" cap="none">
                          <a:solidFill>
                            <a:srgbClr val="000000"/>
                          </a:solidFill>
                          <a:latin typeface="Calibri"/>
                          <a:ea typeface="Calibri"/>
                          <a:cs typeface="Calibri"/>
                          <a:sym typeface="Calibri"/>
                        </a:rPr>
                        <a:t>Deal Status Code</a:t>
                      </a:r>
                      <a:endParaRPr sz="1000" u="none" strike="noStrike" cap="none"/>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 sz="1000" b="0" i="0" u="none" strike="noStrike" cap="none">
                          <a:solidFill>
                            <a:srgbClr val="000000"/>
                          </a:solidFill>
                          <a:latin typeface="Calibri"/>
                          <a:ea typeface="Calibri"/>
                          <a:cs typeface="Calibri"/>
                          <a:sym typeface="Calibri"/>
                        </a:rPr>
                        <a:t>Final status of the deal(won/lost)</a:t>
                      </a:r>
                      <a:endParaRPr sz="1000" u="none" strike="noStrike" cap="none"/>
                    </a:p>
                  </a:txBody>
                  <a:tcPr marL="73775" marR="73775" marT="73775" marB="7377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
        <p:nvSpPr>
          <p:cNvPr id="266" name="Google Shape;266;p41"/>
          <p:cNvSpPr/>
          <p:nvPr/>
        </p:nvSpPr>
        <p:spPr>
          <a:xfrm>
            <a:off x="3200400" y="1108075"/>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7" name="Google Shape;267;p41"/>
          <p:cNvSpPr/>
          <p:nvPr/>
        </p:nvSpPr>
        <p:spPr>
          <a:xfrm>
            <a:off x="4572000" y="1676825"/>
            <a:ext cx="4198289" cy="3108543"/>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The table on the left shows the information of the different columns on the dataset.</a:t>
            </a:r>
            <a:endParaRPr dirty="0"/>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There are 8 input columns with 1 output column.</a:t>
            </a:r>
            <a:endParaRPr dirty="0"/>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7 variables are Categorical, “Deal Cost” being numerical and “Deal Status Code” is boolean</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Out of the 8 input columns, only 3 columns can be controlled by the organization, which are</a:t>
            </a:r>
            <a:endParaRPr dirty="0"/>
          </a:p>
          <a:p>
            <a:pPr marL="285750" marR="0" lvl="7" indent="-285750" algn="l" rtl="0">
              <a:lnSpc>
                <a:spcPct val="100000"/>
              </a:lnSpc>
              <a:spcBef>
                <a:spcPts val="0"/>
              </a:spcBef>
              <a:spcAft>
                <a:spcPts val="0"/>
              </a:spcAft>
              <a:buClr>
                <a:srgbClr val="000000"/>
              </a:buClr>
              <a:buSzPts val="1400"/>
              <a:buFont typeface="Courier New"/>
              <a:buChar char="o"/>
            </a:pPr>
            <a:r>
              <a:rPr lang="en" sz="1400" b="0" i="0" u="none" strike="noStrike" cap="none" dirty="0">
                <a:solidFill>
                  <a:srgbClr val="000000"/>
                </a:solidFill>
                <a:latin typeface="Arial"/>
                <a:ea typeface="Arial"/>
                <a:cs typeface="Arial"/>
                <a:sym typeface="Arial"/>
              </a:rPr>
              <a:t>VP Name</a:t>
            </a:r>
            <a:endParaRPr dirty="0"/>
          </a:p>
          <a:p>
            <a:pPr marL="285750" marR="0" lvl="6" indent="-285750" algn="l" rtl="0">
              <a:lnSpc>
                <a:spcPct val="100000"/>
              </a:lnSpc>
              <a:spcBef>
                <a:spcPts val="0"/>
              </a:spcBef>
              <a:spcAft>
                <a:spcPts val="0"/>
              </a:spcAft>
              <a:buClr>
                <a:srgbClr val="000000"/>
              </a:buClr>
              <a:buSzPts val="1400"/>
              <a:buFont typeface="Courier New"/>
              <a:buChar char="o"/>
            </a:pPr>
            <a:r>
              <a:rPr lang="en" sz="1400" b="0" i="0" u="none" strike="noStrike" cap="none" dirty="0">
                <a:solidFill>
                  <a:srgbClr val="000000"/>
                </a:solidFill>
                <a:latin typeface="Arial"/>
                <a:ea typeface="Arial"/>
                <a:cs typeface="Arial"/>
                <a:sym typeface="Arial"/>
              </a:rPr>
              <a:t>Manager Name</a:t>
            </a:r>
            <a:endParaRPr dirty="0"/>
          </a:p>
          <a:p>
            <a:pPr marL="285750" marR="0" lvl="6" indent="-285750" algn="l" rtl="0">
              <a:lnSpc>
                <a:spcPct val="100000"/>
              </a:lnSpc>
              <a:spcBef>
                <a:spcPts val="0"/>
              </a:spcBef>
              <a:spcAft>
                <a:spcPts val="0"/>
              </a:spcAft>
              <a:buClr>
                <a:srgbClr val="000000"/>
              </a:buClr>
              <a:buSzPts val="1400"/>
              <a:buFont typeface="Courier New"/>
              <a:buChar char="o"/>
            </a:pPr>
            <a:r>
              <a:rPr lang="en" sz="1400" b="0" i="0" u="none" strike="noStrike" cap="none" dirty="0">
                <a:solidFill>
                  <a:srgbClr val="000000"/>
                </a:solidFill>
                <a:latin typeface="Arial"/>
                <a:ea typeface="Arial"/>
                <a:cs typeface="Arial"/>
                <a:sym typeface="Arial"/>
              </a:rPr>
              <a:t>Deal Cost</a:t>
            </a:r>
            <a:endParaRPr dirty="0"/>
          </a:p>
          <a:p>
            <a:pPr marL="285750" marR="0" lvl="0" indent="-285750" algn="l" rtl="0">
              <a:lnSpc>
                <a:spcPct val="100000"/>
              </a:lnSpc>
              <a:spcBef>
                <a:spcPts val="0"/>
              </a:spcBef>
              <a:spcAft>
                <a:spcPts val="0"/>
              </a:spcAft>
              <a:buClr>
                <a:srgbClr val="000000"/>
              </a:buClr>
              <a:buSzPts val="1400"/>
              <a:buFont typeface="Arial"/>
              <a:buChar char="•"/>
            </a:pPr>
            <a:r>
              <a:rPr lang="en" sz="1400" b="0" i="0" u="none" strike="noStrike" cap="none" dirty="0">
                <a:solidFill>
                  <a:srgbClr val="000000"/>
                </a:solidFill>
                <a:latin typeface="Arial"/>
                <a:ea typeface="Arial"/>
                <a:cs typeface="Arial"/>
                <a:sym typeface="Arial"/>
              </a:rPr>
              <a:t>VP Name and Manager name can be changed easily, whereas, Deal Cost can be manipulated only to a certain extent.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2"/>
          <p:cNvSpPr/>
          <p:nvPr/>
        </p:nvSpPr>
        <p:spPr>
          <a:xfrm>
            <a:off x="209889" y="240653"/>
            <a:ext cx="7751354"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2800" b="1" i="0" u="none" strike="noStrike" cap="none">
                <a:solidFill>
                  <a:srgbClr val="C00000"/>
                </a:solidFill>
                <a:latin typeface="Arial"/>
                <a:ea typeface="Arial"/>
                <a:cs typeface="Arial"/>
                <a:sym typeface="Arial"/>
              </a:rPr>
              <a:t>Exploratory Data Analysis</a:t>
            </a:r>
            <a:endParaRPr sz="2800" b="1" i="0" u="none" strike="noStrike" cap="none">
              <a:solidFill>
                <a:srgbClr val="000000"/>
              </a:solidFill>
              <a:latin typeface="Arial"/>
              <a:ea typeface="Arial"/>
              <a:cs typeface="Arial"/>
              <a:sym typeface="Arial"/>
            </a:endParaRPr>
          </a:p>
        </p:txBody>
      </p:sp>
      <p:pic>
        <p:nvPicPr>
          <p:cNvPr id="274" name="Google Shape;274;p42"/>
          <p:cNvPicPr preferRelativeResize="0"/>
          <p:nvPr/>
        </p:nvPicPr>
        <p:blipFill rotWithShape="1">
          <a:blip r:embed="rId3">
            <a:alphaModFix/>
          </a:blip>
          <a:srcRect/>
          <a:stretch/>
        </p:blipFill>
        <p:spPr>
          <a:xfrm>
            <a:off x="4909343" y="1065188"/>
            <a:ext cx="3894575" cy="2687005"/>
          </a:xfrm>
          <a:prstGeom prst="rect">
            <a:avLst/>
          </a:prstGeom>
          <a:noFill/>
          <a:ln>
            <a:noFill/>
          </a:ln>
        </p:spPr>
      </p:pic>
      <p:sp>
        <p:nvSpPr>
          <p:cNvPr id="8" name="TextBox 7"/>
          <p:cNvSpPr txBox="1"/>
          <p:nvPr/>
        </p:nvSpPr>
        <p:spPr>
          <a:xfrm>
            <a:off x="5202621" y="3857296"/>
            <a:ext cx="3184635" cy="954107"/>
          </a:xfrm>
          <a:prstGeom prst="rect">
            <a:avLst/>
          </a:prstGeom>
          <a:noFill/>
        </p:spPr>
        <p:txBody>
          <a:bodyPr wrap="square" rtlCol="0">
            <a:spAutoFit/>
          </a:bodyPr>
          <a:lstStyle/>
          <a:p>
            <a:pPr>
              <a:buFont typeface="Wingdings" pitchFamily="2" charset="2"/>
              <a:buChar char="Ø"/>
            </a:pPr>
            <a:r>
              <a:rPr lang="en-IN" dirty="0" smtClean="0"/>
              <a:t> From above bar chart, Shows company’s number of bidding increasing year on year which shows company growth. </a:t>
            </a:r>
            <a:endParaRPr lang="en-IN" dirty="0"/>
          </a:p>
        </p:txBody>
      </p:sp>
      <p:sp>
        <p:nvSpPr>
          <p:cNvPr id="9" name="TextBox 8"/>
          <p:cNvSpPr txBox="1"/>
          <p:nvPr/>
        </p:nvSpPr>
        <p:spPr>
          <a:xfrm>
            <a:off x="304800" y="2375338"/>
            <a:ext cx="3783724" cy="307777"/>
          </a:xfrm>
          <a:prstGeom prst="rect">
            <a:avLst/>
          </a:prstGeom>
          <a:noFill/>
        </p:spPr>
        <p:txBody>
          <a:bodyPr wrap="square" rtlCol="0">
            <a:spAutoFit/>
          </a:bodyPr>
          <a:lstStyle/>
          <a:p>
            <a:r>
              <a:rPr lang="en-IN" dirty="0" smtClean="0"/>
              <a:t>.</a:t>
            </a:r>
            <a:endParaRPr lang="en-IN" dirty="0"/>
          </a:p>
        </p:txBody>
      </p:sp>
      <p:sp>
        <p:nvSpPr>
          <p:cNvPr id="10" name="TextBox 9"/>
          <p:cNvSpPr txBox="1"/>
          <p:nvPr/>
        </p:nvSpPr>
        <p:spPr>
          <a:xfrm>
            <a:off x="5496910" y="599090"/>
            <a:ext cx="2690649" cy="307777"/>
          </a:xfrm>
          <a:prstGeom prst="rect">
            <a:avLst/>
          </a:prstGeom>
          <a:noFill/>
        </p:spPr>
        <p:txBody>
          <a:bodyPr wrap="square" rtlCol="0">
            <a:spAutoFit/>
          </a:bodyPr>
          <a:lstStyle/>
          <a:p>
            <a:r>
              <a:rPr lang="en-IN" b="1" dirty="0" smtClean="0"/>
              <a:t>Deal Year</a:t>
            </a:r>
            <a:endParaRPr lang="en-IN" b="1" dirty="0"/>
          </a:p>
        </p:txBody>
      </p:sp>
      <p:sp>
        <p:nvSpPr>
          <p:cNvPr id="11" name="TextBox 10"/>
          <p:cNvSpPr txBox="1"/>
          <p:nvPr/>
        </p:nvSpPr>
        <p:spPr>
          <a:xfrm>
            <a:off x="304800" y="1104410"/>
            <a:ext cx="3775393" cy="307777"/>
          </a:xfrm>
          <a:prstGeom prst="rect">
            <a:avLst/>
          </a:prstGeom>
          <a:noFill/>
        </p:spPr>
        <p:txBody>
          <a:bodyPr wrap="none" rtlCol="0">
            <a:spAutoFit/>
          </a:bodyPr>
          <a:lstStyle/>
          <a:p>
            <a:r>
              <a:rPr lang="en-IN" dirty="0" smtClean="0"/>
              <a:t>Comparing Company’s growth over the years</a:t>
            </a:r>
            <a:endParaRPr lang="en-IN" dirty="0"/>
          </a:p>
        </p:txBody>
      </p:sp>
      <p:graphicFrame>
        <p:nvGraphicFramePr>
          <p:cNvPr id="12" name="Table 11"/>
          <p:cNvGraphicFramePr>
            <a:graphicFrameLocks noGrp="1"/>
          </p:cNvGraphicFramePr>
          <p:nvPr>
            <p:extLst>
              <p:ext uri="{D42A27DB-BD31-4B8C-83A1-F6EECF244321}">
                <p14:modId xmlns:p14="http://schemas.microsoft.com/office/powerpoint/2010/main" val="3555181143"/>
              </p:ext>
            </p:extLst>
          </p:nvPr>
        </p:nvGraphicFramePr>
        <p:xfrm>
          <a:off x="304800" y="1862858"/>
          <a:ext cx="3990111" cy="2133600"/>
        </p:xfrm>
        <a:graphic>
          <a:graphicData uri="http://schemas.openxmlformats.org/drawingml/2006/table">
            <a:tbl>
              <a:tblPr firstRow="1" bandRow="1">
                <a:tableStyleId>{37756EA0-F6C8-4BF9-9E27-D12F4293F6F6}</a:tableStyleId>
              </a:tblPr>
              <a:tblGrid>
                <a:gridCol w="1433946"/>
                <a:gridCol w="1226128"/>
                <a:gridCol w="1330037"/>
              </a:tblGrid>
              <a:tr h="224724">
                <a:tc>
                  <a:txBody>
                    <a:bodyPr/>
                    <a:lstStyle/>
                    <a:p>
                      <a:r>
                        <a:rPr lang="en-IN" dirty="0" smtClean="0"/>
                        <a:t>Variable</a:t>
                      </a:r>
                      <a:endParaRPr lang="en-IN" dirty="0"/>
                    </a:p>
                  </a:txBody>
                  <a:tcPr/>
                </a:tc>
                <a:tc>
                  <a:txBody>
                    <a:bodyPr/>
                    <a:lstStyle/>
                    <a:p>
                      <a:r>
                        <a:rPr lang="en-IN" dirty="0" smtClean="0"/>
                        <a:t>2011</a:t>
                      </a:r>
                      <a:endParaRPr lang="en-IN" dirty="0"/>
                    </a:p>
                  </a:txBody>
                  <a:tcPr/>
                </a:tc>
                <a:tc>
                  <a:txBody>
                    <a:bodyPr/>
                    <a:lstStyle/>
                    <a:p>
                      <a:r>
                        <a:rPr lang="en-IN" dirty="0" smtClean="0"/>
                        <a:t>2019</a:t>
                      </a:r>
                      <a:endParaRPr lang="en-IN" dirty="0"/>
                    </a:p>
                  </a:txBody>
                  <a:tcPr/>
                </a:tc>
              </a:tr>
              <a:tr h="224724">
                <a:tc>
                  <a:txBody>
                    <a:bodyPr/>
                    <a:lstStyle/>
                    <a:p>
                      <a:r>
                        <a:rPr lang="en-IN" dirty="0" smtClean="0"/>
                        <a:t>Client Category</a:t>
                      </a:r>
                      <a:endParaRPr lang="en-IN" dirty="0"/>
                    </a:p>
                  </a:txBody>
                  <a:tcPr/>
                </a:tc>
                <a:tc>
                  <a:txBody>
                    <a:bodyPr/>
                    <a:lstStyle/>
                    <a:p>
                      <a:r>
                        <a:rPr lang="en-IN" dirty="0" smtClean="0"/>
                        <a:t>21</a:t>
                      </a:r>
                      <a:endParaRPr lang="en-IN" dirty="0"/>
                    </a:p>
                  </a:txBody>
                  <a:tcPr/>
                </a:tc>
                <a:tc>
                  <a:txBody>
                    <a:bodyPr/>
                    <a:lstStyle/>
                    <a:p>
                      <a:r>
                        <a:rPr lang="en-IN" dirty="0" smtClean="0"/>
                        <a:t>41</a:t>
                      </a:r>
                      <a:endParaRPr lang="en-IN" dirty="0"/>
                    </a:p>
                  </a:txBody>
                  <a:tcPr/>
                </a:tc>
              </a:tr>
              <a:tr h="224724">
                <a:tc>
                  <a:txBody>
                    <a:bodyPr/>
                    <a:lstStyle/>
                    <a:p>
                      <a:r>
                        <a:rPr lang="en-IN" dirty="0" smtClean="0"/>
                        <a:t>Sector Type</a:t>
                      </a:r>
                      <a:endParaRPr lang="en-IN" dirty="0"/>
                    </a:p>
                  </a:txBody>
                  <a:tcPr/>
                </a:tc>
                <a:tc>
                  <a:txBody>
                    <a:bodyPr/>
                    <a:lstStyle/>
                    <a:p>
                      <a:r>
                        <a:rPr lang="en-IN" dirty="0" smtClean="0"/>
                        <a:t>11</a:t>
                      </a:r>
                      <a:endParaRPr lang="en-IN" dirty="0"/>
                    </a:p>
                  </a:txBody>
                  <a:tcPr/>
                </a:tc>
                <a:tc>
                  <a:txBody>
                    <a:bodyPr/>
                    <a:lstStyle/>
                    <a:p>
                      <a:r>
                        <a:rPr lang="en-IN" dirty="0" smtClean="0"/>
                        <a:t>25</a:t>
                      </a:r>
                      <a:endParaRPr lang="en-IN" dirty="0"/>
                    </a:p>
                  </a:txBody>
                  <a:tcPr/>
                </a:tc>
              </a:tr>
              <a:tr h="224724">
                <a:tc>
                  <a:txBody>
                    <a:bodyPr/>
                    <a:lstStyle/>
                    <a:p>
                      <a:r>
                        <a:rPr lang="en-IN" dirty="0" smtClean="0"/>
                        <a:t>Solution Type</a:t>
                      </a:r>
                      <a:endParaRPr lang="en-IN" dirty="0"/>
                    </a:p>
                  </a:txBody>
                  <a:tcPr/>
                </a:tc>
                <a:tc>
                  <a:txBody>
                    <a:bodyPr/>
                    <a:lstStyle/>
                    <a:p>
                      <a:r>
                        <a:rPr lang="en-IN" dirty="0" smtClean="0"/>
                        <a:t>12</a:t>
                      </a:r>
                      <a:endParaRPr lang="en-IN" dirty="0"/>
                    </a:p>
                  </a:txBody>
                  <a:tcPr/>
                </a:tc>
                <a:tc>
                  <a:txBody>
                    <a:bodyPr/>
                    <a:lstStyle/>
                    <a:p>
                      <a:r>
                        <a:rPr lang="en-IN" dirty="0" smtClean="0"/>
                        <a:t>67</a:t>
                      </a:r>
                      <a:endParaRPr lang="en-IN" dirty="0"/>
                    </a:p>
                  </a:txBody>
                  <a:tcPr/>
                </a:tc>
              </a:tr>
              <a:tr h="224724">
                <a:tc>
                  <a:txBody>
                    <a:bodyPr/>
                    <a:lstStyle/>
                    <a:p>
                      <a:r>
                        <a:rPr lang="en-IN" dirty="0" smtClean="0"/>
                        <a:t>VP</a:t>
                      </a:r>
                      <a:endParaRPr lang="en-IN" dirty="0"/>
                    </a:p>
                  </a:txBody>
                  <a:tcPr/>
                </a:tc>
                <a:tc>
                  <a:txBody>
                    <a:bodyPr/>
                    <a:lstStyle/>
                    <a:p>
                      <a:r>
                        <a:rPr lang="en-IN" dirty="0" smtClean="0"/>
                        <a:t>7</a:t>
                      </a:r>
                      <a:endParaRPr lang="en-IN" dirty="0"/>
                    </a:p>
                  </a:txBody>
                  <a:tcPr/>
                </a:tc>
                <a:tc>
                  <a:txBody>
                    <a:bodyPr/>
                    <a:lstStyle/>
                    <a:p>
                      <a:r>
                        <a:rPr lang="en-IN" dirty="0" smtClean="0"/>
                        <a:t>43</a:t>
                      </a:r>
                      <a:endParaRPr lang="en-IN" dirty="0"/>
                    </a:p>
                  </a:txBody>
                  <a:tcPr/>
                </a:tc>
              </a:tr>
              <a:tr h="224724">
                <a:tc>
                  <a:txBody>
                    <a:bodyPr/>
                    <a:lstStyle/>
                    <a:p>
                      <a:r>
                        <a:rPr lang="en-IN" dirty="0" smtClean="0"/>
                        <a:t>Manager</a:t>
                      </a:r>
                      <a:endParaRPr lang="en-IN" dirty="0"/>
                    </a:p>
                  </a:txBody>
                  <a:tcPr/>
                </a:tc>
                <a:tc>
                  <a:txBody>
                    <a:bodyPr/>
                    <a:lstStyle/>
                    <a:p>
                      <a:r>
                        <a:rPr lang="en-IN" dirty="0" smtClean="0"/>
                        <a:t>30</a:t>
                      </a:r>
                      <a:endParaRPr lang="en-IN" dirty="0"/>
                    </a:p>
                  </a:txBody>
                  <a:tcPr/>
                </a:tc>
                <a:tc>
                  <a:txBody>
                    <a:bodyPr/>
                    <a:lstStyle/>
                    <a:p>
                      <a:r>
                        <a:rPr lang="en-IN" dirty="0" smtClean="0"/>
                        <a:t>278</a:t>
                      </a:r>
                      <a:endParaRPr lang="en-IN" dirty="0"/>
                    </a:p>
                  </a:txBody>
                  <a:tcPr/>
                </a:tc>
              </a:tr>
              <a:tr h="224724">
                <a:tc>
                  <a:txBody>
                    <a:bodyPr/>
                    <a:lstStyle/>
                    <a:p>
                      <a:r>
                        <a:rPr lang="en-IN" dirty="0" smtClean="0"/>
                        <a:t>Location</a:t>
                      </a:r>
                      <a:endParaRPr lang="en-IN" dirty="0"/>
                    </a:p>
                  </a:txBody>
                  <a:tcPr/>
                </a:tc>
                <a:tc>
                  <a:txBody>
                    <a:bodyPr/>
                    <a:lstStyle/>
                    <a:p>
                      <a:r>
                        <a:rPr lang="en-IN" dirty="0" smtClean="0"/>
                        <a:t>6</a:t>
                      </a:r>
                      <a:endParaRPr lang="en-IN" dirty="0"/>
                    </a:p>
                  </a:txBody>
                  <a:tcPr/>
                </a:tc>
                <a:tc>
                  <a:txBody>
                    <a:bodyPr/>
                    <a:lstStyle/>
                    <a:p>
                      <a:r>
                        <a:rPr lang="en-IN" dirty="0" smtClean="0"/>
                        <a:t>13</a:t>
                      </a:r>
                      <a:endParaRPr lang="en-IN"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NUPUR\Downloads\WhatsApp Image 2021-03-13 at 11.59.13.jpeg"/>
          <p:cNvPicPr>
            <a:picLocks noChangeAspect="1" noChangeArrowheads="1"/>
          </p:cNvPicPr>
          <p:nvPr/>
        </p:nvPicPr>
        <p:blipFill>
          <a:blip r:embed="rId2"/>
          <a:srcRect/>
          <a:stretch>
            <a:fillRect/>
          </a:stretch>
        </p:blipFill>
        <p:spPr bwMode="auto">
          <a:xfrm>
            <a:off x="335675" y="1865094"/>
            <a:ext cx="2628900" cy="2085975"/>
          </a:xfrm>
          <a:prstGeom prst="rect">
            <a:avLst/>
          </a:prstGeom>
          <a:noFill/>
        </p:spPr>
      </p:pic>
      <p:sp>
        <p:nvSpPr>
          <p:cNvPr id="3" name="TextBox 2"/>
          <p:cNvSpPr txBox="1"/>
          <p:nvPr/>
        </p:nvSpPr>
        <p:spPr>
          <a:xfrm>
            <a:off x="325820" y="777765"/>
            <a:ext cx="2795752" cy="954107"/>
          </a:xfrm>
          <a:prstGeom prst="rect">
            <a:avLst/>
          </a:prstGeom>
          <a:noFill/>
        </p:spPr>
        <p:txBody>
          <a:bodyPr wrap="square" rtlCol="0">
            <a:spAutoFit/>
          </a:bodyPr>
          <a:lstStyle/>
          <a:p>
            <a:pPr>
              <a:buFont typeface="Wingdings" pitchFamily="2" charset="2"/>
              <a:buChar char="Ø"/>
            </a:pPr>
            <a:r>
              <a:rPr lang="en-IN" dirty="0" smtClean="0"/>
              <a:t> Client Category has 41 distinct    values. In which Others, internal &amp; service based Category witnesses 50% frequency.</a:t>
            </a:r>
            <a:endParaRPr lang="en-IN" dirty="0"/>
          </a:p>
        </p:txBody>
      </p:sp>
      <p:sp>
        <p:nvSpPr>
          <p:cNvPr id="4" name="TextBox 3"/>
          <p:cNvSpPr txBox="1"/>
          <p:nvPr/>
        </p:nvSpPr>
        <p:spPr>
          <a:xfrm>
            <a:off x="357351" y="4035972"/>
            <a:ext cx="2459421" cy="738664"/>
          </a:xfrm>
          <a:prstGeom prst="rect">
            <a:avLst/>
          </a:prstGeom>
          <a:noFill/>
        </p:spPr>
        <p:txBody>
          <a:bodyPr wrap="square" rtlCol="0">
            <a:spAutoFit/>
          </a:bodyPr>
          <a:lstStyle/>
          <a:p>
            <a:pPr>
              <a:buFont typeface="Wingdings" pitchFamily="2" charset="2"/>
              <a:buChar char="Ø"/>
            </a:pPr>
            <a:r>
              <a:rPr lang="en-IN" dirty="0" smtClean="0"/>
              <a:t> As above figure shows,</a:t>
            </a:r>
          </a:p>
          <a:p>
            <a:r>
              <a:rPr lang="en-IN" dirty="0" smtClean="0"/>
              <a:t>Internal client category creates Anomaly.</a:t>
            </a:r>
            <a:endParaRPr lang="en-IN" dirty="0"/>
          </a:p>
        </p:txBody>
      </p:sp>
      <p:sp>
        <p:nvSpPr>
          <p:cNvPr id="5" name="TextBox 4"/>
          <p:cNvSpPr txBox="1"/>
          <p:nvPr/>
        </p:nvSpPr>
        <p:spPr>
          <a:xfrm>
            <a:off x="388883" y="378372"/>
            <a:ext cx="1786758" cy="307777"/>
          </a:xfrm>
          <a:prstGeom prst="rect">
            <a:avLst/>
          </a:prstGeom>
          <a:noFill/>
        </p:spPr>
        <p:txBody>
          <a:bodyPr wrap="square" rtlCol="0">
            <a:spAutoFit/>
          </a:bodyPr>
          <a:lstStyle/>
          <a:p>
            <a:r>
              <a:rPr lang="en-IN" b="1" dirty="0" smtClean="0"/>
              <a:t>Client Category</a:t>
            </a:r>
            <a:endParaRPr lang="en-IN" b="1" dirty="0"/>
          </a:p>
        </p:txBody>
      </p:sp>
      <p:sp>
        <p:nvSpPr>
          <p:cNvPr id="6" name="TextBox 5"/>
          <p:cNvSpPr txBox="1"/>
          <p:nvPr/>
        </p:nvSpPr>
        <p:spPr>
          <a:xfrm>
            <a:off x="4550979" y="420414"/>
            <a:ext cx="2322787" cy="307777"/>
          </a:xfrm>
          <a:prstGeom prst="rect">
            <a:avLst/>
          </a:prstGeom>
          <a:noFill/>
        </p:spPr>
        <p:txBody>
          <a:bodyPr wrap="square" rtlCol="0">
            <a:spAutoFit/>
          </a:bodyPr>
          <a:lstStyle/>
          <a:p>
            <a:r>
              <a:rPr lang="en-IN" b="1" dirty="0" smtClean="0"/>
              <a:t>Solution Type</a:t>
            </a:r>
            <a:endParaRPr lang="en-IN" b="1" dirty="0"/>
          </a:p>
        </p:txBody>
      </p:sp>
      <p:sp>
        <p:nvSpPr>
          <p:cNvPr id="7" name="TextBox 6"/>
          <p:cNvSpPr txBox="1"/>
          <p:nvPr/>
        </p:nvSpPr>
        <p:spPr>
          <a:xfrm>
            <a:off x="4708634" y="914400"/>
            <a:ext cx="3352800" cy="1384995"/>
          </a:xfrm>
          <a:prstGeom prst="rect">
            <a:avLst/>
          </a:prstGeom>
          <a:noFill/>
        </p:spPr>
        <p:txBody>
          <a:bodyPr wrap="square" rtlCol="0">
            <a:spAutoFit/>
          </a:bodyPr>
          <a:lstStyle/>
          <a:p>
            <a:pPr>
              <a:buFont typeface="Wingdings" pitchFamily="2" charset="2"/>
              <a:buChar char="Ø"/>
            </a:pPr>
            <a:r>
              <a:rPr lang="en-IN" dirty="0" smtClean="0"/>
              <a:t> Solution Type Variable consists of 67 distinct values. In which Solution Type 9, 10 &amp; 32 having high frequency.</a:t>
            </a:r>
          </a:p>
          <a:p>
            <a:pPr>
              <a:buFont typeface="Wingdings" pitchFamily="2" charset="2"/>
              <a:buChar char="Ø"/>
            </a:pPr>
            <a:endParaRPr lang="en-IN" dirty="0" smtClean="0"/>
          </a:p>
          <a:p>
            <a:pPr>
              <a:buFont typeface="Wingdings" pitchFamily="2" charset="2"/>
              <a:buChar char="Ø"/>
            </a:pPr>
            <a:r>
              <a:rPr lang="en-IN" dirty="0" smtClean="0"/>
              <a:t> These Solution Type involved in 38 client category </a:t>
            </a:r>
            <a:endParaRPr lang="en-IN" dirty="0"/>
          </a:p>
        </p:txBody>
      </p:sp>
      <p:sp>
        <p:nvSpPr>
          <p:cNvPr id="11" name="TextBox 10"/>
          <p:cNvSpPr txBox="1"/>
          <p:nvPr/>
        </p:nvSpPr>
        <p:spPr>
          <a:xfrm>
            <a:off x="4729654" y="2299395"/>
            <a:ext cx="1629104" cy="315311"/>
          </a:xfrm>
          <a:prstGeom prst="rect">
            <a:avLst/>
          </a:prstGeom>
          <a:noFill/>
        </p:spPr>
        <p:txBody>
          <a:bodyPr wrap="square" rtlCol="0">
            <a:spAutoFit/>
          </a:bodyPr>
          <a:lstStyle/>
          <a:p>
            <a:r>
              <a:rPr lang="en-IN" b="1" dirty="0" smtClean="0"/>
              <a:t>Sector</a:t>
            </a:r>
            <a:endParaRPr lang="en-IN" b="1" dirty="0"/>
          </a:p>
        </p:txBody>
      </p:sp>
      <p:sp>
        <p:nvSpPr>
          <p:cNvPr id="2" name="Rectangle 1"/>
          <p:cNvSpPr/>
          <p:nvPr/>
        </p:nvSpPr>
        <p:spPr>
          <a:xfrm>
            <a:off x="4729654" y="3955005"/>
            <a:ext cx="3563008" cy="738664"/>
          </a:xfrm>
          <a:prstGeom prst="rect">
            <a:avLst/>
          </a:prstGeom>
        </p:spPr>
        <p:txBody>
          <a:bodyPr wrap="square">
            <a:spAutoFit/>
          </a:bodyPr>
          <a:lstStyle/>
          <a:p>
            <a:pPr>
              <a:buFont typeface="Wingdings" pitchFamily="2" charset="2"/>
              <a:buChar char="Ø"/>
            </a:pPr>
            <a:r>
              <a:rPr lang="en-IN" dirty="0"/>
              <a:t> Location variable consist of 13 values, in which L10, L5, L1 witnesses 70% frequency.</a:t>
            </a:r>
            <a:endParaRPr lang="en-IN" dirty="0"/>
          </a:p>
        </p:txBody>
      </p:sp>
      <p:sp>
        <p:nvSpPr>
          <p:cNvPr id="8" name="Rectangle 7"/>
          <p:cNvSpPr/>
          <p:nvPr/>
        </p:nvSpPr>
        <p:spPr>
          <a:xfrm>
            <a:off x="4663440" y="2705882"/>
            <a:ext cx="4572000" cy="738664"/>
          </a:xfrm>
          <a:prstGeom prst="rect">
            <a:avLst/>
          </a:prstGeom>
        </p:spPr>
        <p:txBody>
          <a:bodyPr>
            <a:spAutoFit/>
          </a:bodyPr>
          <a:lstStyle/>
          <a:p>
            <a:pPr>
              <a:buFont typeface="Wingdings" pitchFamily="2" charset="2"/>
              <a:buChar char="Ø"/>
            </a:pPr>
            <a:r>
              <a:rPr lang="en-IN" dirty="0"/>
              <a:t> </a:t>
            </a:r>
            <a:r>
              <a:rPr lang="en-IN" dirty="0" smtClean="0"/>
              <a:t>Sector Variable </a:t>
            </a:r>
            <a:r>
              <a:rPr lang="en-IN" dirty="0"/>
              <a:t>consists of  25</a:t>
            </a:r>
          </a:p>
          <a:p>
            <a:pPr>
              <a:buFont typeface="Wingdings" pitchFamily="2" charset="2"/>
              <a:buChar char="Ø"/>
            </a:pPr>
            <a:r>
              <a:rPr lang="en-IN" dirty="0" smtClean="0"/>
              <a:t> distinct </a:t>
            </a:r>
            <a:r>
              <a:rPr lang="en-IN" dirty="0"/>
              <a:t>values. In which Solution Type </a:t>
            </a:r>
            <a:r>
              <a:rPr lang="en-IN" dirty="0" smtClean="0"/>
              <a:t>2, 23 </a:t>
            </a:r>
            <a:r>
              <a:rPr lang="en-IN" dirty="0"/>
              <a:t>having high </a:t>
            </a:r>
            <a:r>
              <a:rPr lang="en-IN" dirty="0" smtClean="0"/>
              <a:t>frequency </a:t>
            </a:r>
            <a:r>
              <a:rPr lang="en-IN" dirty="0" err="1" smtClean="0"/>
              <a:t>approx</a:t>
            </a:r>
            <a:r>
              <a:rPr lang="en-IN" dirty="0" smtClean="0"/>
              <a:t> 44% of the dataset.</a:t>
            </a:r>
            <a:endParaRPr lang="en-IN" dirty="0"/>
          </a:p>
        </p:txBody>
      </p:sp>
      <p:sp>
        <p:nvSpPr>
          <p:cNvPr id="12" name="TextBox 11"/>
          <p:cNvSpPr txBox="1"/>
          <p:nvPr/>
        </p:nvSpPr>
        <p:spPr>
          <a:xfrm>
            <a:off x="4762235" y="3549075"/>
            <a:ext cx="1629104" cy="315311"/>
          </a:xfrm>
          <a:prstGeom prst="rect">
            <a:avLst/>
          </a:prstGeom>
          <a:noFill/>
        </p:spPr>
        <p:txBody>
          <a:bodyPr wrap="square" rtlCol="0">
            <a:spAutoFit/>
          </a:bodyPr>
          <a:lstStyle/>
          <a:p>
            <a:r>
              <a:rPr lang="en-IN" b="1" dirty="0" smtClean="0"/>
              <a:t>Location</a:t>
            </a:r>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75;p42"/>
          <p:cNvPicPr preferRelativeResize="0"/>
          <p:nvPr/>
        </p:nvPicPr>
        <p:blipFill rotWithShape="1">
          <a:blip r:embed="rId2">
            <a:alphaModFix/>
          </a:blip>
          <a:srcRect/>
          <a:stretch/>
        </p:blipFill>
        <p:spPr>
          <a:xfrm>
            <a:off x="289750" y="861582"/>
            <a:ext cx="3014559" cy="2494093"/>
          </a:xfrm>
          <a:prstGeom prst="rect">
            <a:avLst/>
          </a:prstGeom>
          <a:noFill/>
          <a:ln>
            <a:noFill/>
          </a:ln>
        </p:spPr>
      </p:pic>
      <p:sp>
        <p:nvSpPr>
          <p:cNvPr id="3" name="TextBox 2"/>
          <p:cNvSpPr txBox="1"/>
          <p:nvPr/>
        </p:nvSpPr>
        <p:spPr>
          <a:xfrm>
            <a:off x="536028" y="3668110"/>
            <a:ext cx="3184635" cy="738664"/>
          </a:xfrm>
          <a:prstGeom prst="rect">
            <a:avLst/>
          </a:prstGeom>
          <a:noFill/>
        </p:spPr>
        <p:txBody>
          <a:bodyPr wrap="square" rtlCol="0">
            <a:spAutoFit/>
          </a:bodyPr>
          <a:lstStyle/>
          <a:p>
            <a:r>
              <a:rPr lang="en-IN" dirty="0" smtClean="0"/>
              <a:t>From above chart, Won deal status is lesser than Lost deals status. Indicating data set is imbalance.</a:t>
            </a:r>
            <a:endParaRPr lang="en-IN" dirty="0"/>
          </a:p>
        </p:txBody>
      </p:sp>
      <p:pic>
        <p:nvPicPr>
          <p:cNvPr id="5" name="Picture 2" descr="C:\Users\NUPUR\Downloads\WhatsApp Image 2021-03-13 at 11.40.23.jpeg"/>
          <p:cNvPicPr>
            <a:picLocks noChangeAspect="1" noChangeArrowheads="1"/>
          </p:cNvPicPr>
          <p:nvPr/>
        </p:nvPicPr>
        <p:blipFill>
          <a:blip r:embed="rId3"/>
          <a:srcRect/>
          <a:stretch>
            <a:fillRect/>
          </a:stretch>
        </p:blipFill>
        <p:spPr bwMode="auto">
          <a:xfrm>
            <a:off x="3720663" y="935420"/>
            <a:ext cx="3580683" cy="2718511"/>
          </a:xfrm>
          <a:prstGeom prst="rect">
            <a:avLst/>
          </a:prstGeom>
          <a:noFill/>
        </p:spPr>
      </p:pic>
      <p:sp>
        <p:nvSpPr>
          <p:cNvPr id="6" name="TextBox 5"/>
          <p:cNvSpPr txBox="1"/>
          <p:nvPr/>
        </p:nvSpPr>
        <p:spPr>
          <a:xfrm>
            <a:off x="4834758" y="3741683"/>
            <a:ext cx="4130566" cy="954107"/>
          </a:xfrm>
          <a:prstGeom prst="rect">
            <a:avLst/>
          </a:prstGeom>
          <a:noFill/>
        </p:spPr>
        <p:txBody>
          <a:bodyPr wrap="square" rtlCol="0">
            <a:spAutoFit/>
          </a:bodyPr>
          <a:lstStyle/>
          <a:p>
            <a:r>
              <a:rPr lang="en-IN" dirty="0" smtClean="0"/>
              <a:t>Deal Cost is right skewed , which indicates that company has taken part more in less value deal( up to 1 </a:t>
            </a:r>
            <a:r>
              <a:rPr lang="en-IN" dirty="0" err="1" smtClean="0"/>
              <a:t>mn</a:t>
            </a:r>
            <a:r>
              <a:rPr lang="en-IN" dirty="0" smtClean="0"/>
              <a:t> </a:t>
            </a:r>
            <a:r>
              <a:rPr lang="en-IN" dirty="0" smtClean="0"/>
              <a:t>). Minimum deal cost value is 0, which would need to be handled as missing values.</a:t>
            </a:r>
            <a:endParaRPr lang="en-IN" dirty="0"/>
          </a:p>
        </p:txBody>
      </p:sp>
      <p:sp>
        <p:nvSpPr>
          <p:cNvPr id="7" name="TextBox 6"/>
          <p:cNvSpPr txBox="1"/>
          <p:nvPr/>
        </p:nvSpPr>
        <p:spPr>
          <a:xfrm>
            <a:off x="893379" y="504497"/>
            <a:ext cx="1650124" cy="307777"/>
          </a:xfrm>
          <a:prstGeom prst="rect">
            <a:avLst/>
          </a:prstGeom>
          <a:noFill/>
        </p:spPr>
        <p:txBody>
          <a:bodyPr wrap="square" rtlCol="0">
            <a:spAutoFit/>
          </a:bodyPr>
          <a:lstStyle/>
          <a:p>
            <a:r>
              <a:rPr lang="en-IN" b="1" dirty="0" smtClean="0"/>
              <a:t>Deal Status Code</a:t>
            </a:r>
            <a:endParaRPr lang="en-IN" b="1" dirty="0"/>
          </a:p>
        </p:txBody>
      </p:sp>
      <p:sp>
        <p:nvSpPr>
          <p:cNvPr id="8" name="TextBox 7"/>
          <p:cNvSpPr txBox="1"/>
          <p:nvPr/>
        </p:nvSpPr>
        <p:spPr>
          <a:xfrm>
            <a:off x="5055475" y="515007"/>
            <a:ext cx="1292773" cy="307777"/>
          </a:xfrm>
          <a:prstGeom prst="rect">
            <a:avLst/>
          </a:prstGeom>
          <a:noFill/>
        </p:spPr>
        <p:txBody>
          <a:bodyPr wrap="square" rtlCol="0">
            <a:spAutoFit/>
          </a:bodyPr>
          <a:lstStyle/>
          <a:p>
            <a:r>
              <a:rPr lang="en-IN" b="1" dirty="0" smtClean="0"/>
              <a:t>Deal Cost</a:t>
            </a:r>
            <a:endParaRPr lang="en-IN" b="1"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5776" y="1456475"/>
            <a:ext cx="171493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a:spLocks noGrp="1"/>
          </p:cNvSpPr>
          <p:nvPr>
            <p:ph type="title"/>
          </p:nvPr>
        </p:nvSpPr>
        <p:spPr>
          <a:xfrm>
            <a:off x="119270" y="176160"/>
            <a:ext cx="8229600" cy="42155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800"/>
              <a:buFont typeface="Calibri"/>
              <a:buNone/>
            </a:pPr>
            <a:r>
              <a:rPr lang="en" sz="2800" b="1">
                <a:solidFill>
                  <a:srgbClr val="C00000"/>
                </a:solidFill>
                <a:latin typeface="Arial"/>
                <a:ea typeface="Arial"/>
                <a:cs typeface="Arial"/>
                <a:sym typeface="Arial"/>
              </a:rPr>
              <a:t>Handling of Missing Values</a:t>
            </a:r>
            <a:endParaRPr sz="2800" b="1">
              <a:solidFill>
                <a:srgbClr val="C00000"/>
              </a:solidFill>
              <a:latin typeface="Arial"/>
              <a:ea typeface="Arial"/>
              <a:cs typeface="Arial"/>
              <a:sym typeface="Arial"/>
            </a:endParaRPr>
          </a:p>
        </p:txBody>
      </p:sp>
      <p:sp>
        <p:nvSpPr>
          <p:cNvPr id="282" name="Google Shape;282;p43"/>
          <p:cNvSpPr txBox="1"/>
          <p:nvPr/>
        </p:nvSpPr>
        <p:spPr>
          <a:xfrm>
            <a:off x="288234" y="844827"/>
            <a:ext cx="8855700" cy="1293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1" i="0" u="none" strike="noStrike" cap="none">
                <a:solidFill>
                  <a:srgbClr val="C00000"/>
                </a:solidFill>
                <a:latin typeface="Arial"/>
                <a:ea typeface="Arial"/>
                <a:cs typeface="Arial"/>
                <a:sym typeface="Arial"/>
              </a:rPr>
              <a:t>Missing values were present only in client category.</a:t>
            </a:r>
            <a:endParaRPr/>
          </a:p>
          <a:p>
            <a:pPr marL="285750" marR="0" lvl="0" indent="-171450" algn="l" rtl="0">
              <a:lnSpc>
                <a:spcPct val="100000"/>
              </a:lnSpc>
              <a:spcBef>
                <a:spcPts val="0"/>
              </a:spcBef>
              <a:spcAft>
                <a:spcPts val="0"/>
              </a:spcAft>
              <a:buClr>
                <a:srgbClr val="000000"/>
              </a:buClr>
              <a:buSzPts val="1800"/>
              <a:buFont typeface="Noto Sans Symbols"/>
              <a:buNone/>
            </a:pPr>
            <a:endParaRPr sz="1800" b="1" i="0" u="none" strike="noStrike" cap="none">
              <a:solidFill>
                <a:srgbClr val="C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Noto Sans Symbols"/>
              <a:buChar char="⮚"/>
            </a:pPr>
            <a:r>
              <a:rPr lang="en" sz="1400" b="0" i="0" u="none" strike="noStrike" cap="none">
                <a:solidFill>
                  <a:srgbClr val="000000"/>
                </a:solidFill>
                <a:latin typeface="Arial"/>
                <a:ea typeface="Arial"/>
                <a:cs typeface="Arial"/>
                <a:sym typeface="Arial"/>
              </a:rPr>
              <a:t>Total missing values: </a:t>
            </a:r>
            <a:r>
              <a:rPr lang="en" sz="1400" b="1" i="0" u="none" strike="noStrike" cap="none">
                <a:solidFill>
                  <a:srgbClr val="000000"/>
                </a:solidFill>
              </a:rPr>
              <a:t>79</a:t>
            </a:r>
            <a:endParaRPr b="1"/>
          </a:p>
          <a:p>
            <a:pPr marL="285750" marR="0" lvl="0" indent="-285750" algn="l" rtl="0">
              <a:lnSpc>
                <a:spcPct val="100000"/>
              </a:lnSpc>
              <a:spcBef>
                <a:spcPts val="0"/>
              </a:spcBef>
              <a:spcAft>
                <a:spcPts val="0"/>
              </a:spcAft>
              <a:buClr>
                <a:srgbClr val="000000"/>
              </a:buClr>
              <a:buSzPts val="1400"/>
              <a:buFont typeface="Noto Sans Symbols"/>
              <a:buChar char="⮚"/>
            </a:pPr>
            <a:r>
              <a:rPr lang="en" sz="1400" b="0" i="0" u="none" strike="noStrike" cap="none">
                <a:solidFill>
                  <a:srgbClr val="000000"/>
                </a:solidFill>
                <a:latin typeface="Arial"/>
                <a:ea typeface="Arial"/>
                <a:cs typeface="Arial"/>
                <a:sym typeface="Arial"/>
              </a:rPr>
              <a:t>All those missing values were of location: </a:t>
            </a:r>
            <a:r>
              <a:rPr lang="en" sz="1400" b="1" i="0" u="none" strike="noStrike" cap="none">
                <a:solidFill>
                  <a:srgbClr val="000000"/>
                </a:solidFill>
              </a:rPr>
              <a:t>L10</a:t>
            </a:r>
            <a:r>
              <a:rPr lang="en" sz="1400" b="0" i="0" u="none" strike="noStrike" cap="none">
                <a:solidFill>
                  <a:srgbClr val="000000"/>
                </a:solidFill>
                <a:latin typeface="Arial"/>
                <a:ea typeface="Arial"/>
                <a:cs typeface="Arial"/>
                <a:sym typeface="Arial"/>
              </a:rPr>
              <a:t> </a:t>
            </a:r>
            <a:endParaRPr/>
          </a:p>
          <a:p>
            <a:pPr marL="285750" marR="0" lvl="0" indent="-285750" algn="l" rtl="0">
              <a:lnSpc>
                <a:spcPct val="100000"/>
              </a:lnSpc>
              <a:spcBef>
                <a:spcPts val="0"/>
              </a:spcBef>
              <a:spcAft>
                <a:spcPts val="0"/>
              </a:spcAft>
              <a:buClr>
                <a:srgbClr val="000000"/>
              </a:buClr>
              <a:buSzPts val="1400"/>
              <a:buFont typeface="Noto Sans Symbols"/>
              <a:buChar char="⮚"/>
            </a:pPr>
            <a:r>
              <a:rPr lang="en" sz="1400" b="0" i="0" u="none" strike="noStrike" cap="none">
                <a:solidFill>
                  <a:srgbClr val="000000"/>
                </a:solidFill>
                <a:latin typeface="Arial"/>
                <a:ea typeface="Arial"/>
                <a:cs typeface="Arial"/>
                <a:sym typeface="Arial"/>
              </a:rPr>
              <a:t>We replaced those missing values with the modular value of client category at L10 that is </a:t>
            </a:r>
            <a:r>
              <a:rPr lang="en" sz="1400" b="1" i="0" u="none" strike="noStrike" cap="none">
                <a:solidFill>
                  <a:srgbClr val="000000"/>
                </a:solidFill>
              </a:rPr>
              <a:t>“Others”</a:t>
            </a:r>
            <a:r>
              <a:rPr lang="en"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283" name="Google Shape;283;p43"/>
          <p:cNvSpPr/>
          <p:nvPr/>
        </p:nvSpPr>
        <p:spPr>
          <a:xfrm>
            <a:off x="288234" y="2315301"/>
            <a:ext cx="8676861" cy="17851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1" i="0" u="none" strike="noStrike" cap="none" dirty="0">
                <a:solidFill>
                  <a:srgbClr val="C00000"/>
                </a:solidFill>
                <a:latin typeface="Arial"/>
                <a:ea typeface="Arial"/>
                <a:cs typeface="Arial"/>
                <a:sym typeface="Arial"/>
              </a:rPr>
              <a:t>Deal Cost had some zero values.</a:t>
            </a:r>
            <a:endParaRPr sz="1800" b="1" i="0" u="none" strike="noStrike" cap="none" dirty="0">
              <a:solidFill>
                <a:srgbClr val="C00000"/>
              </a:solidFill>
              <a:latin typeface="Arial"/>
              <a:ea typeface="Arial"/>
              <a:cs typeface="Arial"/>
              <a:sym typeface="Arial"/>
            </a:endParaRPr>
          </a:p>
          <a:p>
            <a:pPr marL="0" marR="0" lvl="0" indent="0" algn="l" rtl="0">
              <a:lnSpc>
                <a:spcPct val="100000"/>
              </a:lnSpc>
              <a:spcBef>
                <a:spcPts val="0"/>
              </a:spcBef>
              <a:spcAft>
                <a:spcPts val="0"/>
              </a:spcAft>
              <a:buNone/>
            </a:pPr>
            <a:endParaRPr sz="1800" b="1"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Noto Sans Symbols"/>
              <a:buChar char="⮚"/>
            </a:pPr>
            <a:r>
              <a:rPr lang="en" sz="1400" b="0" i="0" u="none" strike="noStrike" cap="none" dirty="0">
                <a:solidFill>
                  <a:srgbClr val="000000"/>
                </a:solidFill>
                <a:latin typeface="Arial"/>
                <a:ea typeface="Arial"/>
                <a:cs typeface="Arial"/>
                <a:sym typeface="Arial"/>
              </a:rPr>
              <a:t>Total observation with zero deal cost: </a:t>
            </a:r>
            <a:r>
              <a:rPr lang="en" sz="1400" b="1" i="0" u="none" strike="noStrike" cap="none" dirty="0">
                <a:solidFill>
                  <a:srgbClr val="000000"/>
                </a:solidFill>
              </a:rPr>
              <a:t>245</a:t>
            </a:r>
            <a:endParaRPr sz="1400" b="1" i="0" u="none" strike="noStrike" cap="none" dirty="0">
              <a:solidFill>
                <a:srgbClr val="000000"/>
              </a:solidFill>
            </a:endParaRPr>
          </a:p>
          <a:p>
            <a:pPr marL="285750" marR="0" lvl="0" indent="-285750" algn="l" rtl="0">
              <a:lnSpc>
                <a:spcPct val="100000"/>
              </a:lnSpc>
              <a:spcBef>
                <a:spcPts val="0"/>
              </a:spcBef>
              <a:spcAft>
                <a:spcPts val="0"/>
              </a:spcAft>
              <a:buClr>
                <a:srgbClr val="000000"/>
              </a:buClr>
              <a:buSzPts val="1400"/>
              <a:buFont typeface="Noto Sans Symbols"/>
              <a:buChar char="⮚"/>
            </a:pPr>
            <a:r>
              <a:rPr lang="en" sz="1400" b="0" i="0" u="none" strike="noStrike" cap="none" dirty="0">
                <a:solidFill>
                  <a:srgbClr val="000000"/>
                </a:solidFill>
                <a:latin typeface="Arial"/>
                <a:ea typeface="Arial"/>
                <a:cs typeface="Arial"/>
                <a:sym typeface="Arial"/>
              </a:rPr>
              <a:t>Won deals: </a:t>
            </a:r>
            <a:r>
              <a:rPr lang="en" sz="1400" b="1" i="0" u="none" strike="noStrike" cap="none" dirty="0">
                <a:solidFill>
                  <a:srgbClr val="000000"/>
                </a:solidFill>
              </a:rPr>
              <a:t>4</a:t>
            </a:r>
            <a:endParaRPr b="1" dirty="0"/>
          </a:p>
          <a:p>
            <a:pPr marL="285750" marR="0" lvl="0" indent="-285750" algn="l" rtl="0">
              <a:lnSpc>
                <a:spcPct val="100000"/>
              </a:lnSpc>
              <a:spcBef>
                <a:spcPts val="0"/>
              </a:spcBef>
              <a:spcAft>
                <a:spcPts val="0"/>
              </a:spcAft>
              <a:buClr>
                <a:srgbClr val="000000"/>
              </a:buClr>
              <a:buSzPts val="1400"/>
              <a:buFont typeface="Noto Sans Symbols"/>
              <a:buChar char="⮚"/>
            </a:pPr>
            <a:r>
              <a:rPr lang="en" sz="1400" b="0" i="0" u="none" strike="noStrike" cap="none" dirty="0">
                <a:solidFill>
                  <a:srgbClr val="000000"/>
                </a:solidFill>
                <a:latin typeface="Arial"/>
                <a:ea typeface="Arial"/>
                <a:cs typeface="Arial"/>
                <a:sym typeface="Arial"/>
              </a:rPr>
              <a:t>Lost deals: </a:t>
            </a:r>
            <a:r>
              <a:rPr lang="en" sz="1400" b="1" i="0" u="none" strike="noStrike" cap="none" dirty="0">
                <a:solidFill>
                  <a:srgbClr val="000000"/>
                </a:solidFill>
              </a:rPr>
              <a:t>241</a:t>
            </a:r>
            <a:endParaRPr sz="1400" b="1" i="0" u="none" strike="noStrike" cap="none" dirty="0">
              <a:solidFill>
                <a:srgbClr val="000000"/>
              </a:solidFill>
            </a:endParaRPr>
          </a:p>
          <a:p>
            <a:pPr marL="285750" marR="0" lvl="0" indent="-285750" algn="l" rtl="0">
              <a:lnSpc>
                <a:spcPct val="100000"/>
              </a:lnSpc>
              <a:spcBef>
                <a:spcPts val="0"/>
              </a:spcBef>
              <a:spcAft>
                <a:spcPts val="0"/>
              </a:spcAft>
              <a:buClr>
                <a:srgbClr val="000000"/>
              </a:buClr>
              <a:buSzPts val="1400"/>
              <a:buFont typeface="Noto Sans Symbols"/>
              <a:buChar char="⮚"/>
            </a:pPr>
            <a:r>
              <a:rPr lang="en" sz="1400" b="0" i="0" u="none" strike="noStrike" cap="none" dirty="0">
                <a:solidFill>
                  <a:srgbClr val="000000"/>
                </a:solidFill>
                <a:latin typeface="Arial"/>
                <a:ea typeface="Arial"/>
                <a:cs typeface="Arial"/>
                <a:sym typeface="Arial"/>
              </a:rPr>
              <a:t>We replaced those deal cost with the median value of deal cost of lost </a:t>
            </a:r>
            <a:r>
              <a:rPr lang="en" sz="1400" b="0" i="0" u="none" strike="noStrike" cap="none" dirty="0" smtClean="0">
                <a:solidFill>
                  <a:srgbClr val="000000"/>
                </a:solidFill>
                <a:latin typeface="Arial"/>
                <a:ea typeface="Arial"/>
                <a:cs typeface="Arial"/>
                <a:sym typeface="Arial"/>
              </a:rPr>
              <a:t>deals</a:t>
            </a:r>
            <a:endParaRPr dirty="0"/>
          </a:p>
        </p:txBody>
      </p:sp>
      <p:sp>
        <p:nvSpPr>
          <p:cNvPr id="284" name="Google Shape;284;p43"/>
          <p:cNvSpPr/>
          <p:nvPr/>
        </p:nvSpPr>
        <p:spPr>
          <a:xfrm>
            <a:off x="288234" y="4179345"/>
            <a:ext cx="8756375" cy="89255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 sz="1800" b="1" i="0" u="none" strike="noStrike" cap="none" dirty="0">
                <a:solidFill>
                  <a:srgbClr val="C00000"/>
                </a:solidFill>
                <a:latin typeface="Arial"/>
                <a:ea typeface="Arial"/>
                <a:cs typeface="Arial"/>
                <a:sym typeface="Arial"/>
              </a:rPr>
              <a:t>Duplicates </a:t>
            </a:r>
            <a:r>
              <a:rPr lang="en" sz="1800" b="1" dirty="0">
                <a:solidFill>
                  <a:srgbClr val="C00000"/>
                </a:solidFill>
              </a:rPr>
              <a:t>D</a:t>
            </a:r>
            <a:r>
              <a:rPr lang="en" sz="1800" b="1" i="0" u="none" strike="noStrike" cap="none" dirty="0">
                <a:solidFill>
                  <a:srgbClr val="C00000"/>
                </a:solidFill>
                <a:latin typeface="Arial"/>
                <a:ea typeface="Arial"/>
                <a:cs typeface="Arial"/>
                <a:sym typeface="Arial"/>
              </a:rPr>
              <a:t>ata</a:t>
            </a:r>
            <a:r>
              <a:rPr lang="en" sz="1800" b="1" dirty="0">
                <a:solidFill>
                  <a:srgbClr val="C00000"/>
                </a:solidFill>
              </a:rPr>
              <a:t> :</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Noto Sans Symbols"/>
              <a:buChar char="⮚"/>
            </a:pPr>
            <a:r>
              <a:rPr lang="en" sz="1400" b="0" i="0" u="none" strike="noStrike" cap="none" dirty="0">
                <a:solidFill>
                  <a:srgbClr val="000000"/>
                </a:solidFill>
                <a:latin typeface="Arial"/>
                <a:ea typeface="Arial"/>
                <a:cs typeface="Arial"/>
                <a:sym typeface="Arial"/>
              </a:rPr>
              <a:t>Total duplicate data </a:t>
            </a:r>
            <a:r>
              <a:rPr lang="en" dirty="0"/>
              <a:t>rows </a:t>
            </a:r>
            <a:r>
              <a:rPr lang="en" sz="1400" b="0" i="0" u="none" strike="noStrike" cap="none" dirty="0">
                <a:solidFill>
                  <a:srgbClr val="000000"/>
                </a:solidFill>
                <a:latin typeface="Arial"/>
                <a:ea typeface="Arial"/>
                <a:cs typeface="Arial"/>
                <a:sym typeface="Arial"/>
              </a:rPr>
              <a:t>:- </a:t>
            </a:r>
            <a:r>
              <a:rPr lang="en" sz="1400" b="1" i="0" u="none" strike="noStrike" cap="none" dirty="0">
                <a:solidFill>
                  <a:srgbClr val="000000"/>
                </a:solidFill>
              </a:rPr>
              <a:t>14</a:t>
            </a:r>
            <a:endParaRPr sz="1400" b="1" i="0" u="none" strike="noStrike" cap="none" dirty="0">
              <a:solidFill>
                <a:srgbClr val="0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1319</Words>
  <Application>Microsoft Office PowerPoint</Application>
  <PresentationFormat>On-screen Show (16:9)</PresentationFormat>
  <Paragraphs>226</Paragraphs>
  <Slides>16</Slides>
  <Notes>14</Notes>
  <HiddenSlides>0</HiddenSlides>
  <MMClips>0</MMClip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Simple Light</vt:lpstr>
      <vt:lpstr>Office Theme</vt:lpstr>
      <vt:lpstr>Office Theme</vt:lpstr>
      <vt:lpstr>Win Prediction Analytics</vt:lpstr>
      <vt:lpstr>Table of Contents</vt:lpstr>
      <vt:lpstr>Introduction </vt:lpstr>
      <vt:lpstr>Problem Statement </vt:lpstr>
      <vt:lpstr>Dataset</vt:lpstr>
      <vt:lpstr>PowerPoint Presentation</vt:lpstr>
      <vt:lpstr>PowerPoint Presentation</vt:lpstr>
      <vt:lpstr>PowerPoint Presentation</vt:lpstr>
      <vt:lpstr>Handling of Missing Values</vt:lpstr>
      <vt:lpstr>Methodology</vt:lpstr>
      <vt:lpstr>Methodology – Approach 3 in detail</vt:lpstr>
      <vt:lpstr>Models Used - Dipti</vt:lpstr>
      <vt:lpstr>Predictive Analysis</vt:lpstr>
      <vt:lpstr>Prescriptive Analysis - Upendra</vt:lpstr>
      <vt:lpstr>Conclusion - Upendra</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 Prediction Analytics</dc:title>
  <cp:lastModifiedBy>Gaurav</cp:lastModifiedBy>
  <cp:revision>12</cp:revision>
  <dcterms:modified xsi:type="dcterms:W3CDTF">2021-03-13T09:13:51Z</dcterms:modified>
</cp:coreProperties>
</file>