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8"/>
  </p:notesMasterIdLst>
  <p:sldIdLst>
    <p:sldId id="256" r:id="rId2"/>
    <p:sldId id="257" r:id="rId3"/>
    <p:sldId id="258" r:id="rId4"/>
    <p:sldId id="259" r:id="rId5"/>
    <p:sldId id="260" r:id="rId6"/>
    <p:sldId id="261" r:id="rId7"/>
    <p:sldId id="273" r:id="rId8"/>
    <p:sldId id="272" r:id="rId9"/>
    <p:sldId id="262" r:id="rId10"/>
    <p:sldId id="274" r:id="rId11"/>
    <p:sldId id="263" r:id="rId12"/>
    <p:sldId id="268" r:id="rId13"/>
    <p:sldId id="269" r:id="rId14"/>
    <p:sldId id="270" r:id="rId15"/>
    <p:sldId id="275"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7756EA0-F6C8-4BF9-9E27-D12F4293F6F6}">
  <a:tblStyle styleId="{37756EA0-F6C8-4BF9-9E27-D12F4293F6F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65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8894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ff854651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2" name="Google Shape;202;gbff8546512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38bc186a1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18" name="Google Shape;318;gc38bc186a1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ff8546512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6" name="Google Shape;326;gbff8546512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ff8546512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1" name="Google Shape;331;gbff8546512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ff8546512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1" name="Google Shape;331;gbff8546512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ff8546512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6" name="Google Shape;336;gbff8546512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ff8546512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0" name="Google Shape;210;gbff8546512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38bc186a1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44" name="Google Shape;244;gc38bc186a1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38bc186a1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52" name="Google Shape;252;gc38bc186a1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38bc186a1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1" name="Google Shape;261;gc38bc186a1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c38bc186a1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Win</a:t>
            </a:r>
            <a:r>
              <a:rPr lang="en-IN" dirty="0" smtClean="0"/>
              <a:t>-</a:t>
            </a:r>
            <a:r>
              <a:rPr lang="en-IN" sz="1100" b="0" i="0" u="none" strike="noStrike" cap="none" dirty="0" smtClean="0">
                <a:solidFill>
                  <a:srgbClr val="000000"/>
                </a:solidFill>
                <a:latin typeface="Arial"/>
                <a:ea typeface="Arial"/>
                <a:cs typeface="Arial"/>
                <a:sym typeface="Arial"/>
              </a:rPr>
              <a:t>Loss Analysis (No. of Loss higher)</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Internal Data Win% (</a:t>
            </a:r>
            <a:r>
              <a:rPr lang="en-IN" dirty="0" smtClean="0"/>
              <a:t>A</a:t>
            </a:r>
            <a:r>
              <a:rPr lang="en-IN" sz="1100" b="0" i="0" u="none" strike="noStrike" cap="none" dirty="0" smtClean="0">
                <a:solidFill>
                  <a:srgbClr val="000000"/>
                </a:solidFill>
                <a:latin typeface="Arial"/>
                <a:ea typeface="Arial"/>
                <a:cs typeface="Arial"/>
                <a:sym typeface="Arial"/>
              </a:rPr>
              <a:t>nomaly) (Shown in Graph )</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Lost </a:t>
            </a:r>
            <a:r>
              <a:rPr lang="en-IN" dirty="0" smtClean="0"/>
              <a:t>H</a:t>
            </a:r>
            <a:r>
              <a:rPr lang="en-IN" sz="1100" b="0" i="0" u="none" strike="noStrike" cap="none" dirty="0" smtClean="0">
                <a:solidFill>
                  <a:srgbClr val="000000"/>
                </a:solidFill>
                <a:latin typeface="Arial"/>
                <a:ea typeface="Arial"/>
                <a:cs typeface="Arial"/>
                <a:sym typeface="Arial"/>
              </a:rPr>
              <a:t>igher value deals </a:t>
            </a:r>
            <a:r>
              <a:rPr lang="en-IN" dirty="0" smtClean="0"/>
              <a:t>W</a:t>
            </a:r>
            <a:r>
              <a:rPr lang="en-IN" sz="1100" b="0" i="0" u="none" strike="noStrike" cap="none" dirty="0" smtClean="0">
                <a:solidFill>
                  <a:srgbClr val="000000"/>
                </a:solidFill>
                <a:latin typeface="Arial"/>
                <a:ea typeface="Arial"/>
                <a:cs typeface="Arial"/>
                <a:sym typeface="Arial"/>
              </a:rPr>
              <a:t>on </a:t>
            </a:r>
            <a:r>
              <a:rPr lang="en-IN" dirty="0" smtClean="0"/>
              <a:t>S</a:t>
            </a:r>
            <a:r>
              <a:rPr lang="en-IN" sz="1100" b="0" i="0" u="none" strike="noStrike" cap="none" dirty="0" smtClean="0">
                <a:solidFill>
                  <a:srgbClr val="000000"/>
                </a:solidFill>
                <a:latin typeface="Arial"/>
                <a:ea typeface="Arial"/>
                <a:cs typeface="Arial"/>
                <a:sym typeface="Arial"/>
              </a:rPr>
              <a:t>maller value deals</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Deal Cost – Right Skewed</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Organization deal number is increasing every year.</a:t>
            </a:r>
          </a:p>
          <a:p>
            <a:pPr marL="0" lvl="0" indent="0" algn="l" rtl="0">
              <a:spcBef>
                <a:spcPts val="0"/>
              </a:spcBef>
              <a:spcAft>
                <a:spcPts val="0"/>
              </a:spcAft>
              <a:buNone/>
            </a:pPr>
            <a:endParaRPr dirty="0"/>
          </a:p>
        </p:txBody>
      </p:sp>
      <p:sp>
        <p:nvSpPr>
          <p:cNvPr id="270" name="Google Shape;270;gc38bc186a1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38bc186a1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9" name="Google Shape;279;gc38bc186a1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38bc186a1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87" name="Google Shape;287;gc38bc186a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38bc186a1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87" name="Google Shape;287;gc38bc186a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0" y="474990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 name="Google Shape;27;p6"/>
          <p:cNvSpPr txBox="1">
            <a:spLocks noGrp="1"/>
          </p:cNvSpPr>
          <p:nvPr>
            <p:ph type="sldNum" idx="12"/>
          </p:nvPr>
        </p:nvSpPr>
        <p:spPr>
          <a:xfrm>
            <a:off x="0" y="474990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0" y="474990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0" y="474990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0" y="474990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pic>
        <p:nvPicPr>
          <p:cNvPr id="5" name="Picture 2" descr="C:\Users\Gaurav\Pictures\Imarticus.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362735" y="4449042"/>
            <a:ext cx="781265" cy="69445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7"/>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205" name="Google Shape;205;p37"/>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 b="1" dirty="0"/>
              <a:t>Win Prediction Analytics</a:t>
            </a:r>
            <a:endParaRPr b="1" dirty="0"/>
          </a:p>
        </p:txBody>
      </p:sp>
      <p:sp>
        <p:nvSpPr>
          <p:cNvPr id="206" name="Google Shape;206;p37"/>
          <p:cNvSpPr txBox="1">
            <a:spLocks noGrp="1"/>
          </p:cNvSpPr>
          <p:nvPr>
            <p:ph type="subTitle" idx="1"/>
          </p:nvPr>
        </p:nvSpPr>
        <p:spPr>
          <a:xfrm>
            <a:off x="1371600" y="3381840"/>
            <a:ext cx="6400800" cy="1314450"/>
          </a:xfrm>
          <a:prstGeom prst="rect">
            <a:avLst/>
          </a:prstGeom>
          <a:noFill/>
          <a:ln>
            <a:noFill/>
          </a:ln>
        </p:spPr>
        <p:txBody>
          <a:bodyPr spcFirstLastPara="1" wrap="square" lIns="91425" tIns="45700" rIns="91425" bIns="45700" anchor="t" anchorCtr="0">
            <a:normAutofit fontScale="40000" lnSpcReduction="20000"/>
          </a:bodyPr>
          <a:lstStyle/>
          <a:p>
            <a:pPr marL="0" lvl="0" indent="0" algn="ctr" rtl="0">
              <a:spcBef>
                <a:spcPts val="0"/>
              </a:spcBef>
              <a:spcAft>
                <a:spcPts val="0"/>
              </a:spcAft>
              <a:buClr>
                <a:srgbClr val="888888"/>
              </a:buClr>
              <a:buSzPct val="100000"/>
              <a:buNone/>
            </a:pPr>
            <a:r>
              <a:rPr lang="en" sz="3200" b="1" dirty="0"/>
              <a:t>Capstone Group 5</a:t>
            </a:r>
            <a:endParaRPr sz="3200" b="1" dirty="0"/>
          </a:p>
          <a:p>
            <a:pPr marL="0" lvl="0" indent="0" algn="ctr" rtl="0">
              <a:spcBef>
                <a:spcPts val="352"/>
              </a:spcBef>
              <a:spcAft>
                <a:spcPts val="0"/>
              </a:spcAft>
              <a:buClr>
                <a:srgbClr val="888888"/>
              </a:buClr>
              <a:buSzPct val="100000"/>
              <a:buNone/>
            </a:pPr>
            <a:r>
              <a:rPr lang="en" b="1" dirty="0"/>
              <a:t>-</a:t>
            </a:r>
            <a:r>
              <a:rPr lang="en" b="1" dirty="0" smtClean="0"/>
              <a:t>Aafreen Khan</a:t>
            </a:r>
            <a:endParaRPr b="1" dirty="0"/>
          </a:p>
          <a:p>
            <a:pPr marL="0" lvl="0" indent="0" algn="ctr" rtl="0">
              <a:spcBef>
                <a:spcPts val="352"/>
              </a:spcBef>
              <a:spcAft>
                <a:spcPts val="0"/>
              </a:spcAft>
              <a:buClr>
                <a:srgbClr val="888888"/>
              </a:buClr>
              <a:buSzPct val="100000"/>
              <a:buNone/>
            </a:pPr>
            <a:r>
              <a:rPr lang="en" b="1" dirty="0"/>
              <a:t>-</a:t>
            </a:r>
            <a:r>
              <a:rPr lang="en" b="1" dirty="0" smtClean="0"/>
              <a:t>Abhijeet Chourey</a:t>
            </a:r>
            <a:endParaRPr b="1" dirty="0"/>
          </a:p>
          <a:p>
            <a:pPr marL="0" lvl="0" indent="0" algn="ctr" rtl="0">
              <a:spcBef>
                <a:spcPts val="352"/>
              </a:spcBef>
              <a:spcAft>
                <a:spcPts val="0"/>
              </a:spcAft>
              <a:buClr>
                <a:srgbClr val="888888"/>
              </a:buClr>
              <a:buSzPct val="100000"/>
              <a:buNone/>
            </a:pPr>
            <a:r>
              <a:rPr lang="en" b="1" dirty="0"/>
              <a:t>-Dipti</a:t>
            </a:r>
            <a:endParaRPr b="1" dirty="0"/>
          </a:p>
          <a:p>
            <a:pPr marL="0" lvl="0" indent="0" algn="ctr" rtl="0">
              <a:spcBef>
                <a:spcPts val="352"/>
              </a:spcBef>
              <a:spcAft>
                <a:spcPts val="0"/>
              </a:spcAft>
              <a:buClr>
                <a:srgbClr val="888888"/>
              </a:buClr>
              <a:buSzPct val="100000"/>
              <a:buNone/>
            </a:pPr>
            <a:r>
              <a:rPr lang="en" b="1" dirty="0"/>
              <a:t>-Gaurav Gangrade</a:t>
            </a:r>
            <a:endParaRPr dirty="0"/>
          </a:p>
          <a:p>
            <a:pPr marL="0" lvl="0" indent="0" algn="ctr" rtl="0">
              <a:spcBef>
                <a:spcPts val="352"/>
              </a:spcBef>
              <a:spcAft>
                <a:spcPts val="0"/>
              </a:spcAft>
              <a:buClr>
                <a:srgbClr val="888888"/>
              </a:buClr>
              <a:buSzPct val="100000"/>
              <a:buNone/>
            </a:pPr>
            <a:r>
              <a:rPr lang="en" b="1" dirty="0"/>
              <a:t>-</a:t>
            </a:r>
            <a:r>
              <a:rPr lang="en" b="1" dirty="0" smtClean="0"/>
              <a:t>Upendra Kumar</a:t>
            </a:r>
            <a:endParaRPr b="1" dirty="0"/>
          </a:p>
        </p:txBody>
      </p:sp>
      <p:sp>
        <p:nvSpPr>
          <p:cNvPr id="207" name="Google Shape;207;p37"/>
          <p:cNvSpPr/>
          <p:nvPr/>
        </p:nvSpPr>
        <p:spPr>
          <a:xfrm>
            <a:off x="2483767" y="1020843"/>
            <a:ext cx="417646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b="1" i="0" u="none" strike="noStrike" cap="none" dirty="0">
                <a:solidFill>
                  <a:schemeClr val="tx1"/>
                </a:solidFill>
                <a:latin typeface="+mj-lt"/>
                <a:ea typeface="Calibri"/>
                <a:cs typeface="Calibri"/>
                <a:sym typeface="Calibri"/>
              </a:rPr>
              <a:t>Data Science Prodegree Project</a:t>
            </a:r>
            <a:endParaRPr sz="1800" b="1" i="0" u="none" strike="noStrike" cap="none" dirty="0">
              <a:solidFill>
                <a:schemeClr val="tx1"/>
              </a:solidFill>
              <a:latin typeface="+mj-lt"/>
              <a:ea typeface="Calibri"/>
              <a:cs typeface="Calibri"/>
              <a:sym typeface="Calibri"/>
            </a:endParaRPr>
          </a:p>
        </p:txBody>
      </p:sp>
      <p:pic>
        <p:nvPicPr>
          <p:cNvPr id="3074" name="Picture 2" descr="C:\Users\Gaurav\Pictures\Imarticu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914" y="4449041"/>
            <a:ext cx="781265" cy="694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119269" y="136404"/>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000" b="1" dirty="0">
                <a:solidFill>
                  <a:schemeClr val="accent1">
                    <a:lumMod val="75000"/>
                  </a:schemeClr>
                </a:solidFill>
              </a:rPr>
              <a:t>Methodology</a:t>
            </a:r>
            <a:endParaRPr sz="2000" b="1" dirty="0">
              <a:solidFill>
                <a:schemeClr val="accent1">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10352001"/>
              </p:ext>
            </p:extLst>
          </p:nvPr>
        </p:nvGraphicFramePr>
        <p:xfrm>
          <a:off x="263237" y="796059"/>
          <a:ext cx="8513619" cy="3083560"/>
        </p:xfrm>
        <a:graphic>
          <a:graphicData uri="http://schemas.openxmlformats.org/drawingml/2006/table">
            <a:tbl>
              <a:tblPr firstRow="1" bandRow="1">
                <a:tableStyleId>{37756EA0-F6C8-4BF9-9E27-D12F4293F6F6}</a:tableStyleId>
              </a:tblPr>
              <a:tblGrid>
                <a:gridCol w="1476698"/>
                <a:gridCol w="2282854"/>
                <a:gridCol w="2420384"/>
                <a:gridCol w="2333683"/>
              </a:tblGrid>
              <a:tr h="370840">
                <a:tc>
                  <a:txBody>
                    <a:bodyPr/>
                    <a:lstStyle/>
                    <a:p>
                      <a:endParaRPr lang="en-IN" sz="1000" dirty="0"/>
                    </a:p>
                  </a:txBody>
                  <a:tcPr/>
                </a:tc>
                <a:tc>
                  <a:txBody>
                    <a:bodyPr/>
                    <a:lstStyle/>
                    <a:p>
                      <a:pPr algn="ctr"/>
                      <a:r>
                        <a:rPr lang="en-IN" sz="1000" dirty="0" smtClean="0"/>
                        <a:t>Approach</a:t>
                      </a:r>
                      <a:r>
                        <a:rPr lang="en-IN" sz="1000" baseline="0" dirty="0" smtClean="0"/>
                        <a:t> 1</a:t>
                      </a:r>
                      <a:endParaRPr lang="en-IN" sz="1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smtClean="0"/>
                        <a:t>Approach</a:t>
                      </a:r>
                      <a:r>
                        <a:rPr lang="en-IN" sz="1000" baseline="0" dirty="0" smtClean="0"/>
                        <a:t> 2</a:t>
                      </a:r>
                      <a:endParaRPr lang="en-IN" sz="1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smtClean="0"/>
                        <a:t>Approach</a:t>
                      </a:r>
                      <a:r>
                        <a:rPr lang="en-IN" sz="1000" baseline="0" dirty="0" smtClean="0"/>
                        <a:t> 3 (Final)</a:t>
                      </a:r>
                      <a:endParaRPr lang="en-IN" sz="1000" dirty="0" smtClean="0"/>
                    </a:p>
                  </a:txBody>
                  <a:tcPr/>
                </a:tc>
              </a:tr>
              <a:tr h="370840">
                <a:tc>
                  <a:txBody>
                    <a:bodyPr/>
                    <a:lstStyle/>
                    <a:p>
                      <a:r>
                        <a:rPr lang="en-IN" sz="1000" dirty="0" smtClean="0"/>
                        <a:t>Data Cleansing</a:t>
                      </a:r>
                      <a:endParaRPr lang="en-IN" sz="1000" dirty="0"/>
                    </a:p>
                  </a:txBody>
                  <a:tcPr/>
                </a:tc>
                <a:tc>
                  <a:txBody>
                    <a:bodyPr/>
                    <a:lstStyle/>
                    <a:p>
                      <a:pPr marL="285750" marR="0" lvl="0" indent="-2857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Client Category Blanks replaced with "Others"</a:t>
                      </a:r>
                      <a:endParaRPr lang="en-IN" sz="1000" dirty="0" smtClean="0"/>
                    </a:p>
                    <a:p>
                      <a:pPr marL="285750" marR="0" lvl="0" indent="-2857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Deal Cost 0 , replaced with median of deal cost </a:t>
                      </a:r>
                      <a:endParaRPr lang="en-IN" sz="1000" dirty="0" smtClean="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Client Category Blanks replaced with "Others"</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Deal Cost 0 , replaced with median of deal cost</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Internal Client Category Data Rows Removed</a:t>
                      </a:r>
                      <a:endParaRPr lang="en-IN" sz="1000" dirty="0" smtClean="0"/>
                    </a:p>
                    <a:p>
                      <a:pPr marL="171450" indent="-171450">
                        <a:buFont typeface="Arial" pitchFamily="34" charset="0"/>
                        <a:buChar char="•"/>
                      </a:pPr>
                      <a:endParaRPr lang="en-IN" sz="1000" dirty="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Client Category Blanks replaced with "Others"</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Deal Cost 0 , replaced with median of Lost deal cost </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Internal Client Category Data Rows Removed</a:t>
                      </a:r>
                      <a:endParaRPr lang="en-IN" sz="1000"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rgbClr val="000000"/>
                          </a:solidFill>
                          <a:latin typeface="Arial"/>
                          <a:ea typeface="Arial"/>
                          <a:cs typeface="Arial"/>
                          <a:sym typeface="Arial"/>
                        </a:rPr>
                        <a:t>Feature Engineering </a:t>
                      </a:r>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All Categorical Variables replaced by Dummy Variables (One Hot</a:t>
                      </a:r>
                      <a:r>
                        <a:rPr lang="en-IN" sz="1000" b="0" i="0" u="none" strike="noStrike" cap="none" baseline="0" dirty="0" smtClean="0">
                          <a:solidFill>
                            <a:srgbClr val="000000"/>
                          </a:solidFill>
                          <a:latin typeface="Arial"/>
                          <a:ea typeface="Arial"/>
                          <a:cs typeface="Arial"/>
                          <a:sym typeface="Arial"/>
                        </a:rPr>
                        <a:t> Encoding)</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Data set split by 70:30 for Train and Test </a:t>
                      </a:r>
                      <a:endParaRPr lang="en-IN" sz="1000" dirty="0" smtClean="0"/>
                    </a:p>
                    <a:p>
                      <a:endParaRPr lang="en-IN" sz="1000" dirty="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Count Encoding (for VP Name and Manager) </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Applied target guided ordinal encoding to rest categorical feature</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Split - Data in year 2011 -17 (Train) , and rest 2018-19(Test)</a:t>
                      </a:r>
                      <a:endParaRPr lang="en-IN" sz="1000" dirty="0" smtClean="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Combined VP and Manager to create a ‘VP+Manager’ Variable</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Applied target guided ordinal encoding for each categorical feature</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Data set split by 80:20 for Train and test</a:t>
                      </a:r>
                      <a:endParaRPr lang="en-IN" sz="1000"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b="0" i="0" u="none" strike="noStrike" cap="none" dirty="0" smtClean="0">
                          <a:solidFill>
                            <a:srgbClr val="000000"/>
                          </a:solidFill>
                          <a:latin typeface="Arial"/>
                          <a:ea typeface="Arial"/>
                          <a:cs typeface="Arial"/>
                          <a:sym typeface="Arial"/>
                        </a:rPr>
                        <a:t>Hyper parameter Tuning</a:t>
                      </a:r>
                      <a:endParaRPr lang="en-IN" sz="1000" b="0" i="0" u="none" strike="noStrike" cap="none" dirty="0">
                        <a:solidFill>
                          <a:srgbClr val="000000"/>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chemeClr val="dk1"/>
                          </a:solidFill>
                          <a:latin typeface="Arial"/>
                          <a:ea typeface="Arial"/>
                          <a:cs typeface="Arial"/>
                          <a:sym typeface="Arial"/>
                        </a:rPr>
                        <a:t>Randomised search cross validation</a:t>
                      </a:r>
                      <a:endParaRPr lang="en-IN" sz="1000" dirty="0" smtClean="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chemeClr val="dk1"/>
                          </a:solidFill>
                          <a:latin typeface="Arial"/>
                          <a:ea typeface="Arial"/>
                          <a:cs typeface="Arial"/>
                          <a:sym typeface="Arial"/>
                        </a:rPr>
                        <a:t>Randomised search cross validation</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chemeClr val="dk1"/>
                          </a:solidFill>
                          <a:latin typeface="Arial"/>
                          <a:ea typeface="Arial"/>
                          <a:cs typeface="Arial"/>
                          <a:sym typeface="Arial"/>
                        </a:rPr>
                        <a:t>Randomised search cross validation</a:t>
                      </a:r>
                      <a:endParaRPr lang="en-IN" sz="1000" dirty="0" smtClean="0"/>
                    </a:p>
                    <a:p>
                      <a:endParaRPr lang="en-IN" sz="1000" dirty="0"/>
                    </a:p>
                  </a:txBody>
                  <a:tcPr/>
                </a:tc>
              </a:tr>
            </a:tbl>
          </a:graphicData>
        </a:graphic>
      </p:graphicFrame>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424228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119269" y="136404"/>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000" b="1" dirty="0">
                <a:solidFill>
                  <a:schemeClr val="accent1">
                    <a:lumMod val="75000"/>
                  </a:schemeClr>
                </a:solidFill>
              </a:rPr>
              <a:t>Methodology – Approach 3 in detail</a:t>
            </a:r>
            <a:endParaRPr sz="2000" b="1" dirty="0">
              <a:solidFill>
                <a:schemeClr val="accent1">
                  <a:lumMod val="75000"/>
                </a:schemeClr>
              </a:solidFill>
            </a:endParaRPr>
          </a:p>
        </p:txBody>
      </p:sp>
      <p:sp>
        <p:nvSpPr>
          <p:cNvPr id="290" name="Google Shape;290;p44"/>
          <p:cNvSpPr/>
          <p:nvPr/>
        </p:nvSpPr>
        <p:spPr>
          <a:xfrm>
            <a:off x="180109" y="818823"/>
            <a:ext cx="4759036" cy="3164359"/>
          </a:xfrm>
          <a:prstGeom prst="rect">
            <a:avLst/>
          </a:prstGeom>
          <a:noFill/>
          <a:ln>
            <a:noFill/>
          </a:ln>
        </p:spPr>
        <p:txBody>
          <a:bodyPr spcFirstLastPara="1" wrap="square" lIns="91425" tIns="45700" rIns="91425" bIns="45700" anchor="t" anchorCtr="0">
            <a:noAutofit/>
          </a:bodyPr>
          <a:lstStyle/>
          <a:p>
            <a:pPr marL="114300" marR="0" lvl="0" indent="0" algn="l" rtl="0">
              <a:lnSpc>
                <a:spcPct val="100000"/>
              </a:lnSpc>
              <a:spcBef>
                <a:spcPts val="0"/>
              </a:spcBef>
              <a:spcAft>
                <a:spcPts val="0"/>
              </a:spcAft>
              <a:buNone/>
            </a:pPr>
            <a:endParaRPr sz="1200" b="0" i="0" u="none" strike="noStrike" cap="none" dirty="0">
              <a:solidFill>
                <a:schemeClr val="dk1"/>
              </a:solidFill>
              <a:sym typeface="Arial"/>
            </a:endParaRPr>
          </a:p>
          <a:p>
            <a:pPr marL="114300" marR="0" lvl="0" algn="l" rtl="0">
              <a:lnSpc>
                <a:spcPct val="100000"/>
              </a:lnSpc>
              <a:spcBef>
                <a:spcPts val="0"/>
              </a:spcBef>
              <a:spcAft>
                <a:spcPts val="0"/>
              </a:spcAft>
              <a:buClr>
                <a:srgbClr val="000000"/>
              </a:buClr>
              <a:buSzPts val="1800"/>
            </a:pPr>
            <a:r>
              <a:rPr lang="en-IN" sz="1200" b="1" i="0" u="none" strike="noStrike" cap="none" dirty="0" smtClean="0">
                <a:solidFill>
                  <a:schemeClr val="bg2">
                    <a:lumMod val="60000"/>
                    <a:lumOff val="40000"/>
                  </a:schemeClr>
                </a:solidFill>
                <a:sym typeface="Arial"/>
              </a:rPr>
              <a:t>Data Cleansin</a:t>
            </a:r>
            <a:r>
              <a:rPr lang="en-IN" sz="1200" b="1" dirty="0" smtClean="0">
                <a:solidFill>
                  <a:schemeClr val="bg2">
                    <a:lumMod val="60000"/>
                    <a:lumOff val="40000"/>
                  </a:schemeClr>
                </a:solidFill>
              </a:rPr>
              <a:t>g – </a:t>
            </a:r>
          </a:p>
          <a:p>
            <a:pPr marL="114300" marR="0" lvl="0" algn="l" rtl="0">
              <a:lnSpc>
                <a:spcPct val="100000"/>
              </a:lnSpc>
              <a:spcBef>
                <a:spcPts val="0"/>
              </a:spcBef>
              <a:spcAft>
                <a:spcPts val="0"/>
              </a:spcAft>
              <a:buClr>
                <a:srgbClr val="000000"/>
              </a:buClr>
              <a:buSzPts val="1800"/>
            </a:pPr>
            <a:endParaRPr lang="en-IN" sz="1200" dirty="0" smtClean="0">
              <a:solidFill>
                <a:schemeClr val="dk1"/>
              </a:solidFill>
            </a:endParaRPr>
          </a:p>
          <a:p>
            <a:pPr marL="171450" lvl="2" indent="-171450">
              <a:buFont typeface="Arial" pitchFamily="34" charset="0"/>
              <a:buChar char="•"/>
            </a:pPr>
            <a:r>
              <a:rPr lang="en-IN" sz="1200" dirty="0"/>
              <a:t>Client Category Blanks replaced with "Others"</a:t>
            </a:r>
          </a:p>
          <a:p>
            <a:pPr marL="171450" lvl="0" indent="-171450">
              <a:buFont typeface="Arial" pitchFamily="34" charset="0"/>
              <a:buChar char="•"/>
            </a:pPr>
            <a:r>
              <a:rPr lang="en-IN" sz="1200" dirty="0"/>
              <a:t>Deal Cost 0 , replaced with median of Lost deal cost </a:t>
            </a:r>
          </a:p>
          <a:p>
            <a:pPr marL="171450" lvl="0" indent="-171450">
              <a:buFont typeface="Arial" pitchFamily="34" charset="0"/>
              <a:buChar char="•"/>
            </a:pPr>
            <a:r>
              <a:rPr lang="en-IN" sz="1200" dirty="0" smtClean="0"/>
              <a:t>Internal </a:t>
            </a:r>
            <a:r>
              <a:rPr lang="en-IN" sz="1200" dirty="0"/>
              <a:t>Client Category Data Rows </a:t>
            </a:r>
            <a:r>
              <a:rPr lang="en-IN" sz="1200" dirty="0" smtClean="0"/>
              <a:t>Removed</a:t>
            </a:r>
          </a:p>
          <a:p>
            <a:pPr marL="171450" lvl="0" indent="-171450">
              <a:buFont typeface="Arial" pitchFamily="34" charset="0"/>
              <a:buChar char="•"/>
            </a:pPr>
            <a:r>
              <a:rPr lang="en-IN" sz="1200" dirty="0" smtClean="0"/>
              <a:t>Deal Date Column was </a:t>
            </a:r>
            <a:r>
              <a:rPr lang="en-IN" sz="1200" dirty="0" smtClean="0"/>
              <a:t>removed</a:t>
            </a:r>
            <a:endParaRPr lang="en-IN" sz="1200" dirty="0"/>
          </a:p>
          <a:p>
            <a:pPr marL="114300" lvl="0">
              <a:buSzPts val="1800"/>
            </a:pPr>
            <a:endParaRPr lang="en-IN" sz="1200" dirty="0"/>
          </a:p>
          <a:p>
            <a:pPr marL="114300" lvl="0">
              <a:buSzPts val="1800"/>
            </a:pPr>
            <a:r>
              <a:rPr lang="en-IN" sz="1200" b="1" dirty="0" smtClean="0">
                <a:solidFill>
                  <a:schemeClr val="bg2">
                    <a:lumMod val="60000"/>
                    <a:lumOff val="40000"/>
                  </a:schemeClr>
                </a:solidFill>
              </a:rPr>
              <a:t>Feature </a:t>
            </a:r>
            <a:r>
              <a:rPr lang="en-IN" sz="1200" b="1" dirty="0">
                <a:solidFill>
                  <a:schemeClr val="bg2">
                    <a:lumMod val="60000"/>
                    <a:lumOff val="40000"/>
                  </a:schemeClr>
                </a:solidFill>
              </a:rPr>
              <a:t>Engineering – </a:t>
            </a:r>
          </a:p>
          <a:p>
            <a:pPr marL="114300" lvl="0">
              <a:buSzPts val="1800"/>
            </a:pPr>
            <a:endParaRPr lang="en-IN" sz="1200" dirty="0">
              <a:solidFill>
                <a:schemeClr val="dk1"/>
              </a:solidFill>
            </a:endParaRPr>
          </a:p>
          <a:p>
            <a:pPr marL="285750" lvl="0" indent="-171450">
              <a:buSzPct val="100000"/>
              <a:buFont typeface="Arial" pitchFamily="34" charset="0"/>
              <a:buChar char="•"/>
            </a:pPr>
            <a:r>
              <a:rPr lang="en-IN" sz="1200" dirty="0"/>
              <a:t>Used Mutual Information Gain for feature Selection</a:t>
            </a:r>
          </a:p>
          <a:p>
            <a:pPr marL="285750" lvl="0" indent="-171450">
              <a:buSzPct val="100000"/>
              <a:buFont typeface="Arial" pitchFamily="34" charset="0"/>
              <a:buChar char="•"/>
            </a:pPr>
            <a:r>
              <a:rPr lang="en-IN" sz="1200" dirty="0"/>
              <a:t>We observed, combining VP and Manager in 1 variable (VP+Manager) gives us higher info gain</a:t>
            </a:r>
          </a:p>
          <a:p>
            <a:pPr marL="285750" indent="-171450">
              <a:buSzPct val="100000"/>
              <a:buFont typeface="Arial" pitchFamily="34" charset="0"/>
              <a:buChar char="•"/>
            </a:pPr>
            <a:r>
              <a:rPr lang="en-IN" sz="1200" dirty="0"/>
              <a:t>Applied target guided ordinal encoding for each categorical feature</a:t>
            </a:r>
          </a:p>
          <a:p>
            <a:pPr marL="285750" lvl="0" indent="-171450">
              <a:buSzPct val="100000"/>
              <a:buFont typeface="Arial" pitchFamily="34" charset="0"/>
              <a:buChar char="•"/>
            </a:pPr>
            <a:r>
              <a:rPr lang="en-IN" sz="1200" dirty="0"/>
              <a:t>Data set split by 80:20 for Train and test</a:t>
            </a:r>
          </a:p>
          <a:p>
            <a:pPr marL="171450" lvl="0" indent="-171450">
              <a:buFont typeface="Arial" pitchFamily="34" charset="0"/>
              <a:buChar char="•"/>
            </a:pPr>
            <a:endParaRPr lang="en-IN" sz="1200" dirty="0"/>
          </a:p>
          <a:p>
            <a:pPr marL="285750" marR="0" lvl="0" indent="-171450" algn="l" rtl="0">
              <a:lnSpc>
                <a:spcPct val="100000"/>
              </a:lnSpc>
              <a:spcBef>
                <a:spcPts val="0"/>
              </a:spcBef>
              <a:spcAft>
                <a:spcPts val="0"/>
              </a:spcAft>
              <a:buClr>
                <a:srgbClr val="000000"/>
              </a:buClr>
              <a:buSzPts val="1800"/>
              <a:buFont typeface="Arial" pitchFamily="34" charset="0"/>
              <a:buChar char="•"/>
            </a:pPr>
            <a:endParaRPr lang="en-IN" sz="1200" dirty="0" smtClean="0">
              <a:solidFill>
                <a:schemeClr val="dk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365" y="973984"/>
            <a:ext cx="4073638" cy="3106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321415" y="147153"/>
            <a:ext cx="8520600" cy="572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ct val="100000"/>
              <a:buFont typeface="Calibri"/>
              <a:buNone/>
            </a:pPr>
            <a:r>
              <a:rPr lang="en" sz="2000" b="1" dirty="0">
                <a:solidFill>
                  <a:schemeClr val="accent1">
                    <a:lumMod val="75000"/>
                  </a:schemeClr>
                </a:solidFill>
              </a:rPr>
              <a:t>Predictive </a:t>
            </a:r>
            <a:r>
              <a:rPr lang="en" sz="2000" b="1" dirty="0">
                <a:solidFill>
                  <a:schemeClr val="accent1">
                    <a:lumMod val="75000"/>
                  </a:schemeClr>
                </a:solidFill>
              </a:rPr>
              <a:t>Analysis</a:t>
            </a:r>
            <a:endParaRPr sz="2000" b="1" dirty="0">
              <a:solidFill>
                <a:schemeClr val="accent1">
                  <a:lumMod val="75000"/>
                </a:schemeClr>
              </a:solidFill>
            </a:endParaRPr>
          </a:p>
        </p:txBody>
      </p:sp>
      <p:graphicFrame>
        <p:nvGraphicFramePr>
          <p:cNvPr id="321" name="Google Shape;321;p49"/>
          <p:cNvGraphicFramePr/>
          <p:nvPr>
            <p:extLst>
              <p:ext uri="{D42A27DB-BD31-4B8C-83A1-F6EECF244321}">
                <p14:modId xmlns:p14="http://schemas.microsoft.com/office/powerpoint/2010/main" val="3000622842"/>
              </p:ext>
            </p:extLst>
          </p:nvPr>
        </p:nvGraphicFramePr>
        <p:xfrm>
          <a:off x="997527" y="1628772"/>
          <a:ext cx="6328088" cy="1584960"/>
        </p:xfrm>
        <a:graphic>
          <a:graphicData uri="http://schemas.openxmlformats.org/drawingml/2006/table">
            <a:tbl>
              <a:tblPr>
                <a:noFill/>
                <a:tableStyleId>{37756EA0-F6C8-4BF9-9E27-D12F4293F6F6}</a:tableStyleId>
              </a:tblPr>
              <a:tblGrid>
                <a:gridCol w="1949181"/>
                <a:gridCol w="1052769"/>
                <a:gridCol w="1289260"/>
                <a:gridCol w="2036878"/>
              </a:tblGrid>
              <a:tr h="304800">
                <a:tc>
                  <a:txBody>
                    <a:bodyPr/>
                    <a:lstStyle/>
                    <a:p>
                      <a:pPr marL="0" marR="0" lvl="0" indent="0" algn="ctr" rtl="0">
                        <a:lnSpc>
                          <a:spcPct val="100000"/>
                        </a:lnSpc>
                        <a:spcBef>
                          <a:spcPts val="0"/>
                        </a:spcBef>
                        <a:spcAft>
                          <a:spcPts val="0"/>
                        </a:spcAft>
                        <a:buNone/>
                      </a:pPr>
                      <a:r>
                        <a:rPr lang="en" sz="1400" b="1" i="0" u="none" strike="noStrike" cap="none" dirty="0">
                          <a:solidFill>
                            <a:srgbClr val="000000"/>
                          </a:solidFill>
                          <a:latin typeface="Arial"/>
                          <a:ea typeface="Arial"/>
                          <a:cs typeface="Arial"/>
                          <a:sym typeface="Arial"/>
                        </a:rPr>
                        <a:t>Model Name</a:t>
                      </a:r>
                      <a:endParaRPr sz="1400" b="1" u="none" strike="noStrike" cap="none" dirty="0"/>
                    </a:p>
                  </a:txBody>
                  <a:tcPr marL="76200" marR="76200" marT="76200" marB="762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i="0" u="none" strike="noStrike" cap="none" dirty="0">
                          <a:solidFill>
                            <a:srgbClr val="000000"/>
                          </a:solidFill>
                          <a:latin typeface="Arial"/>
                          <a:ea typeface="Arial"/>
                          <a:cs typeface="Arial"/>
                          <a:sym typeface="Arial"/>
                        </a:rPr>
                        <a:t>Accuracy</a:t>
                      </a:r>
                      <a:endParaRPr sz="1400" b="1"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i="0" u="none" strike="noStrike" cap="none" dirty="0">
                          <a:solidFill>
                            <a:srgbClr val="000000"/>
                          </a:solidFill>
                          <a:latin typeface="Arial"/>
                          <a:ea typeface="Arial"/>
                          <a:cs typeface="Arial"/>
                          <a:sym typeface="Arial"/>
                        </a:rPr>
                        <a:t>Precision</a:t>
                      </a:r>
                      <a:endParaRPr sz="1400" b="1"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a:r>
                        <a:rPr lang="en-IN" b="1" dirty="0" smtClean="0"/>
                        <a:t>True</a:t>
                      </a:r>
                      <a:r>
                        <a:rPr lang="en-IN" b="1" baseline="0" dirty="0" smtClean="0"/>
                        <a:t> </a:t>
                      </a:r>
                      <a:r>
                        <a:rPr lang="en-IN" b="1" baseline="0" dirty="0" smtClean="0"/>
                        <a:t>Loss (MUSD)</a:t>
                      </a:r>
                      <a:endParaRPr lang="en-IN" b="1" dirty="0"/>
                    </a:p>
                  </a:txBody>
                  <a:tcPr marL="76200" marR="76200" marT="76200" marB="762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304800">
                <a:tc>
                  <a:txBody>
                    <a:bodyPr/>
                    <a:lstStyle/>
                    <a:p>
                      <a:pPr algn="ctr" fontAlgn="ctr"/>
                      <a:r>
                        <a:rPr lang="en-IN" dirty="0">
                          <a:effectLst/>
                        </a:rPr>
                        <a:t>Logistic Regression</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dirty="0" smtClean="0">
                          <a:effectLst/>
                        </a:rPr>
                        <a:t>0.75</a:t>
                      </a:r>
                      <a:endParaRPr lang="en-IN" dirty="0">
                        <a:effectLst/>
                      </a:endParaRP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dirty="0" smtClean="0">
                          <a:effectLst/>
                        </a:rPr>
                        <a:t>0.74</a:t>
                      </a:r>
                      <a:endParaRPr lang="en-IN" dirty="0">
                        <a:effectLst/>
                      </a:endParaRP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sz="1400" b="0" i="0" u="none" strike="noStrike" cap="none" dirty="0" smtClean="0">
                          <a:solidFill>
                            <a:srgbClr val="000000"/>
                          </a:solidFill>
                          <a:effectLst/>
                          <a:latin typeface="Arial"/>
                          <a:ea typeface="Arial"/>
                          <a:cs typeface="Arial"/>
                          <a:sym typeface="Arial"/>
                        </a:rPr>
                        <a:t>2.213</a:t>
                      </a:r>
                      <a:endParaRPr lang="en-IN" dirty="0">
                        <a:effectLst/>
                      </a:endParaRP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4800">
                <a:tc>
                  <a:txBody>
                    <a:bodyPr/>
                    <a:lstStyle/>
                    <a:p>
                      <a:pPr algn="ctr" fontAlgn="ctr"/>
                      <a:r>
                        <a:rPr lang="en-IN" dirty="0">
                          <a:effectLst/>
                        </a:rPr>
                        <a:t>Decision Tree</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dirty="0">
                          <a:effectLst/>
                        </a:rPr>
                        <a:t>0.84</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dirty="0" smtClean="0">
                          <a:effectLst/>
                        </a:rPr>
                        <a:t>0.84</a:t>
                      </a:r>
                      <a:endParaRPr lang="en-IN" dirty="0">
                        <a:effectLst/>
                      </a:endParaRP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a:r>
                        <a:rPr lang="en-IN" sz="1400" b="0" i="0" u="none" strike="noStrike" cap="none" dirty="0" smtClean="0">
                          <a:solidFill>
                            <a:srgbClr val="000000"/>
                          </a:solidFill>
                          <a:effectLst/>
                          <a:latin typeface="Arial"/>
                          <a:ea typeface="Arial"/>
                          <a:cs typeface="Arial"/>
                          <a:sym typeface="Arial"/>
                        </a:rPr>
                        <a:t>1.359</a:t>
                      </a:r>
                      <a:endParaRPr lang="en-IN" dirty="0"/>
                    </a:p>
                  </a:txBody>
                  <a:tcPr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4800">
                <a:tc>
                  <a:txBody>
                    <a:bodyPr/>
                    <a:lstStyle/>
                    <a:p>
                      <a:pPr algn="ctr" fontAlgn="ctr"/>
                      <a:r>
                        <a:rPr lang="en-IN" dirty="0">
                          <a:effectLst/>
                        </a:rPr>
                        <a:t>XGBoost</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dirty="0">
                          <a:effectLst/>
                        </a:rPr>
                        <a:t>0.85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fontAlgn="ctr"/>
                      <a:r>
                        <a:rPr lang="en-IN" dirty="0">
                          <a:effectLst/>
                        </a:rPr>
                        <a:t>0.85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ctr"/>
                      <a:r>
                        <a:rPr lang="en-IN" sz="1400" b="0" i="0" u="none" strike="noStrike" cap="none" dirty="0" smtClean="0">
                          <a:solidFill>
                            <a:srgbClr val="000000"/>
                          </a:solidFill>
                          <a:effectLst/>
                          <a:latin typeface="Arial"/>
                          <a:ea typeface="Arial"/>
                          <a:cs typeface="Arial"/>
                          <a:sym typeface="Arial"/>
                        </a:rPr>
                        <a:t>1.358</a:t>
                      </a:r>
                      <a:endParaRPr lang="en-IN" dirty="0"/>
                    </a:p>
                  </a:txBody>
                  <a:tcPr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304800">
                <a:tc>
                  <a:txBody>
                    <a:bodyPr/>
                    <a:lstStyle/>
                    <a:p>
                      <a:pPr algn="ctr" fontAlgn="ctr"/>
                      <a:r>
                        <a:rPr lang="en-IN" dirty="0">
                          <a:effectLst/>
                        </a:rPr>
                        <a:t>Random Forest</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ctr" fontAlgn="ctr"/>
                      <a:r>
                        <a:rPr lang="en-IN" dirty="0" smtClean="0">
                          <a:effectLst/>
                        </a:rPr>
                        <a:t>0.84</a:t>
                      </a:r>
                      <a:endParaRPr lang="en-IN" dirty="0">
                        <a:effectLst/>
                      </a:endParaRP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ctr" fontAlgn="ctr"/>
                      <a:r>
                        <a:rPr lang="en-IN" dirty="0">
                          <a:effectLst/>
                        </a:rPr>
                        <a:t>0.86</a:t>
                      </a:r>
                    </a:p>
                  </a:txBody>
                  <a:tcPr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ctr" fontAlgn="ctr"/>
                      <a:r>
                        <a:rPr lang="en-IN" dirty="0" smtClean="0">
                          <a:effectLst/>
                        </a:rPr>
                        <a:t>1</a:t>
                      </a:r>
                      <a:r>
                        <a:rPr lang="en-IN" sz="1400" b="0" i="0" u="none" strike="noStrike" cap="none" dirty="0" smtClean="0">
                          <a:solidFill>
                            <a:srgbClr val="000000"/>
                          </a:solidFill>
                          <a:effectLst/>
                          <a:latin typeface="Arial"/>
                          <a:ea typeface="Arial"/>
                          <a:cs typeface="Arial"/>
                          <a:sym typeface="Arial"/>
                        </a:rPr>
                        <a:t>.431</a:t>
                      </a:r>
                      <a:endParaRPr lang="en-IN" dirty="0">
                        <a:effectLst/>
                      </a:endParaRPr>
                    </a:p>
                  </a:txBody>
                  <a:tcPr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323" name="Google Shape;323;p49"/>
          <p:cNvSpPr/>
          <p:nvPr/>
        </p:nvSpPr>
        <p:spPr>
          <a:xfrm>
            <a:off x="4011613" y="224155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TextBox 1"/>
          <p:cNvSpPr txBox="1"/>
          <p:nvPr/>
        </p:nvSpPr>
        <p:spPr>
          <a:xfrm>
            <a:off x="321415" y="665017"/>
            <a:ext cx="8262198" cy="523220"/>
          </a:xfrm>
          <a:prstGeom prst="rect">
            <a:avLst/>
          </a:prstGeom>
          <a:noFill/>
        </p:spPr>
        <p:txBody>
          <a:bodyPr wrap="none" rtlCol="0">
            <a:spAutoFit/>
          </a:bodyPr>
          <a:lstStyle/>
          <a:p>
            <a:pPr marL="285750" indent="-285750">
              <a:buFont typeface="Arial" pitchFamily="34" charset="0"/>
              <a:buChar char="•"/>
            </a:pPr>
            <a:r>
              <a:rPr lang="en-IN" dirty="0" smtClean="0"/>
              <a:t>Comparing the Accuracy and Precision of the Models.</a:t>
            </a:r>
          </a:p>
          <a:p>
            <a:pPr marL="285750" indent="-285750">
              <a:buFont typeface="Arial" pitchFamily="34" charset="0"/>
              <a:buChar char="•"/>
            </a:pPr>
            <a:r>
              <a:rPr lang="en-IN" dirty="0" smtClean="0"/>
              <a:t>True Loss has been calculated as the Revenue Lost when a deal is predicted as a False Negative.</a:t>
            </a:r>
            <a:endParaRPr lang="en-IN" dirty="0"/>
          </a:p>
        </p:txBody>
      </p:sp>
      <p:sp>
        <p:nvSpPr>
          <p:cNvPr id="3" name="TextBox 2"/>
          <p:cNvSpPr txBox="1"/>
          <p:nvPr/>
        </p:nvSpPr>
        <p:spPr>
          <a:xfrm>
            <a:off x="533400" y="3810001"/>
            <a:ext cx="7917873" cy="738664"/>
          </a:xfrm>
          <a:prstGeom prst="rect">
            <a:avLst/>
          </a:prstGeom>
          <a:noFill/>
        </p:spPr>
        <p:txBody>
          <a:bodyPr wrap="square" rtlCol="0">
            <a:spAutoFit/>
          </a:bodyPr>
          <a:lstStyle/>
          <a:p>
            <a:pPr marL="285750" indent="-285750">
              <a:buFont typeface="Arial" pitchFamily="34" charset="0"/>
              <a:buChar char="•"/>
            </a:pPr>
            <a:r>
              <a:rPr lang="en-IN" dirty="0" smtClean="0"/>
              <a:t>From the above Model we can see, that accuracy, Precision lies around 85% for all models, except Logistic Regression.</a:t>
            </a:r>
          </a:p>
          <a:p>
            <a:pPr marL="285750" indent="-285750">
              <a:buFont typeface="Arial" pitchFamily="34" charset="0"/>
              <a:buChar char="•"/>
            </a:pPr>
            <a:r>
              <a:rPr lang="en-IN" dirty="0" smtClean="0"/>
              <a:t>We get the least true loss using XGBoost, and thus recommend the same.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321415" y="154079"/>
            <a:ext cx="8520600" cy="572700"/>
          </a:xfrm>
          <a:prstGeom prst="rect">
            <a:avLst/>
          </a:prstGeom>
          <a:noFill/>
          <a:ln>
            <a:noFill/>
          </a:ln>
        </p:spPr>
        <p:txBody>
          <a:bodyPr spcFirstLastPara="1" wrap="square" lIns="91425" tIns="45700" rIns="91425" bIns="45700" anchor="ctr" anchorCtr="0">
            <a:noAutofit/>
          </a:bodyPr>
          <a:lstStyle/>
          <a:p>
            <a:pPr>
              <a:buSzPct val="100000"/>
            </a:pPr>
            <a:r>
              <a:rPr lang="en" sz="2000" b="1" dirty="0">
                <a:solidFill>
                  <a:schemeClr val="accent1">
                    <a:lumMod val="75000"/>
                  </a:schemeClr>
                </a:solidFill>
              </a:rPr>
              <a:t>Prescriptive </a:t>
            </a:r>
            <a:r>
              <a:rPr lang="en" sz="2000" b="1" dirty="0">
                <a:solidFill>
                  <a:schemeClr val="accent1">
                    <a:lumMod val="75000"/>
                  </a:schemeClr>
                </a:solidFill>
              </a:rPr>
              <a:t>Analysis</a:t>
            </a:r>
            <a:endParaRPr sz="2000" b="1" dirty="0">
              <a:solidFill>
                <a:schemeClr val="accent1">
                  <a:lumMod val="75000"/>
                </a:schemeClr>
              </a:solidFill>
            </a:endParaRPr>
          </a:p>
        </p:txBody>
      </p:sp>
      <p:sp>
        <p:nvSpPr>
          <p:cNvPr id="3" name="TextBox 2"/>
          <p:cNvSpPr txBox="1"/>
          <p:nvPr/>
        </p:nvSpPr>
        <p:spPr>
          <a:xfrm>
            <a:off x="321415" y="805189"/>
            <a:ext cx="8434658" cy="2292935"/>
          </a:xfrm>
          <a:prstGeom prst="rect">
            <a:avLst/>
          </a:prstGeom>
          <a:noFill/>
        </p:spPr>
        <p:txBody>
          <a:bodyPr wrap="square" rtlCol="0">
            <a:spAutoFit/>
          </a:bodyPr>
          <a:lstStyle/>
          <a:p>
            <a:pPr marL="285750" indent="-285750">
              <a:buFont typeface="Arial" pitchFamily="34" charset="0"/>
              <a:buChar char="•"/>
            </a:pPr>
            <a:r>
              <a:rPr lang="en-IN" sz="1250" dirty="0" smtClean="0"/>
              <a:t>From the Dataset, we can observe that out of all the variables, only two can be controlled by the Organization, i.e. VP and Manager</a:t>
            </a:r>
          </a:p>
          <a:p>
            <a:pPr marL="285750" indent="-285750">
              <a:buFont typeface="Arial" pitchFamily="34" charset="0"/>
              <a:buChar char="•"/>
            </a:pPr>
            <a:r>
              <a:rPr lang="en-IN" sz="1250" dirty="0" smtClean="0"/>
              <a:t>Generally for Bids, VP and Manager combination will give us a better result, also seen from the predictive analytics.</a:t>
            </a:r>
          </a:p>
          <a:p>
            <a:pPr marL="285750" indent="-285750">
              <a:buFont typeface="Arial" pitchFamily="34" charset="0"/>
              <a:buChar char="•"/>
            </a:pPr>
            <a:r>
              <a:rPr lang="en-IN" sz="1250" dirty="0" smtClean="0"/>
              <a:t>Our Top 5 Recommendation of VP and Manager is based on the following :-</a:t>
            </a:r>
          </a:p>
          <a:p>
            <a:pPr lvl="6"/>
            <a:r>
              <a:rPr lang="en-IN" sz="1250" dirty="0" smtClean="0"/>
              <a:t>	i) Win % (Calculated as Total Deals Won by Pair/ Total Number of Deal Done by Pair)</a:t>
            </a:r>
          </a:p>
          <a:p>
            <a:pPr lvl="6"/>
            <a:r>
              <a:rPr lang="en-IN" sz="1250" dirty="0"/>
              <a:t>	</a:t>
            </a:r>
            <a:r>
              <a:rPr lang="en-IN" sz="1250" dirty="0" smtClean="0"/>
              <a:t>ii) Support (Calculated </a:t>
            </a:r>
            <a:r>
              <a:rPr lang="en-IN" sz="1250" dirty="0"/>
              <a:t>as Total Deals Won by Pair/ Total Number of </a:t>
            </a:r>
            <a:r>
              <a:rPr lang="en-IN" sz="1250" dirty="0" smtClean="0"/>
              <a:t>Won Deals )</a:t>
            </a:r>
          </a:p>
          <a:p>
            <a:pPr lvl="6"/>
            <a:r>
              <a:rPr lang="en-IN" sz="1250" dirty="0"/>
              <a:t>	</a:t>
            </a:r>
            <a:r>
              <a:rPr lang="en-IN" sz="1250" dirty="0" smtClean="0"/>
              <a:t>iii) Efficiency (win% * Support)</a:t>
            </a:r>
          </a:p>
          <a:p>
            <a:pPr lvl="6"/>
            <a:endParaRPr lang="en-IN" sz="1250" dirty="0"/>
          </a:p>
          <a:p>
            <a:pPr lvl="6"/>
            <a:r>
              <a:rPr lang="en-IN" sz="1250" dirty="0" smtClean="0"/>
              <a:t>Our parameter for selecting the best combination is bases on Efficiency, to remove bias for Pairs who have done number of deals and poor win%, and Pairs </a:t>
            </a:r>
            <a:r>
              <a:rPr lang="en-IN" sz="1250" dirty="0"/>
              <a:t>who have done </a:t>
            </a:r>
            <a:r>
              <a:rPr lang="en-IN" sz="1250" dirty="0" smtClean="0"/>
              <a:t>small number </a:t>
            </a:r>
            <a:r>
              <a:rPr lang="en-IN" sz="1250" dirty="0"/>
              <a:t>of deals and </a:t>
            </a:r>
            <a:r>
              <a:rPr lang="en-IN" sz="1250" dirty="0" smtClean="0"/>
              <a:t>high win</a:t>
            </a:r>
            <a:r>
              <a:rPr lang="en-IN" sz="1250" dirty="0"/>
              <a:t>%</a:t>
            </a:r>
          </a:p>
        </p:txBody>
      </p:sp>
      <p:graphicFrame>
        <p:nvGraphicFramePr>
          <p:cNvPr id="2" name="Table 1"/>
          <p:cNvGraphicFramePr>
            <a:graphicFrameLocks noGrp="1"/>
          </p:cNvGraphicFramePr>
          <p:nvPr>
            <p:extLst>
              <p:ext uri="{D42A27DB-BD31-4B8C-83A1-F6EECF244321}">
                <p14:modId xmlns:p14="http://schemas.microsoft.com/office/powerpoint/2010/main" val="3986874908"/>
              </p:ext>
            </p:extLst>
          </p:nvPr>
        </p:nvGraphicFramePr>
        <p:xfrm>
          <a:off x="1248063" y="3269382"/>
          <a:ext cx="6302665" cy="1406526"/>
        </p:xfrm>
        <a:graphic>
          <a:graphicData uri="http://schemas.openxmlformats.org/drawingml/2006/table">
            <a:tbl>
              <a:tblPr>
                <a:tableStyleId>{37756EA0-F6C8-4BF9-9E27-D12F4293F6F6}</a:tableStyleId>
              </a:tblPr>
              <a:tblGrid>
                <a:gridCol w="1359105"/>
                <a:gridCol w="1359105"/>
                <a:gridCol w="716891"/>
                <a:gridCol w="716891"/>
                <a:gridCol w="716891"/>
                <a:gridCol w="716891"/>
                <a:gridCol w="716891"/>
              </a:tblGrid>
              <a:tr h="234421">
                <a:tc>
                  <a:txBody>
                    <a:bodyPr/>
                    <a:lstStyle/>
                    <a:p>
                      <a:pPr algn="ctr" fontAlgn="ctr"/>
                      <a:r>
                        <a:rPr lang="en-IN" sz="1000" b="1" u="none" strike="noStrike" dirty="0">
                          <a:solidFill>
                            <a:schemeClr val="bg2">
                              <a:lumMod val="60000"/>
                              <a:lumOff val="40000"/>
                            </a:schemeClr>
                          </a:solidFill>
                          <a:effectLst/>
                        </a:rPr>
                        <a:t>VP Name</a:t>
                      </a:r>
                      <a:endParaRPr lang="en-IN" sz="1000" b="1" i="0" u="none" strike="noStrike" dirty="0">
                        <a:solidFill>
                          <a:schemeClr val="bg2">
                            <a:lumMod val="60000"/>
                            <a:lumOff val="40000"/>
                          </a:schemeClr>
                        </a:solidFill>
                        <a:effectLst/>
                        <a:latin typeface="Arial"/>
                      </a:endParaRPr>
                    </a:p>
                  </a:txBody>
                  <a:tcPr marL="7620" marR="7620" marT="7620" marB="0" anchor="ctr"/>
                </a:tc>
                <a:tc>
                  <a:txBody>
                    <a:bodyPr/>
                    <a:lstStyle/>
                    <a:p>
                      <a:pPr algn="ctr" fontAlgn="ctr"/>
                      <a:r>
                        <a:rPr lang="en-IN" sz="1000" b="1" u="none" strike="noStrike" dirty="0">
                          <a:solidFill>
                            <a:schemeClr val="bg2">
                              <a:lumMod val="60000"/>
                              <a:lumOff val="40000"/>
                            </a:schemeClr>
                          </a:solidFill>
                          <a:effectLst/>
                        </a:rPr>
                        <a:t>Manager Name</a:t>
                      </a:r>
                      <a:endParaRPr lang="en-IN" sz="1000" b="1" i="0" u="none" strike="noStrike" dirty="0">
                        <a:solidFill>
                          <a:schemeClr val="bg2">
                            <a:lumMod val="60000"/>
                            <a:lumOff val="40000"/>
                          </a:schemeClr>
                        </a:solidFill>
                        <a:effectLst/>
                        <a:latin typeface="Arial"/>
                      </a:endParaRPr>
                    </a:p>
                  </a:txBody>
                  <a:tcPr marL="7620" marR="7620" marT="7620" marB="0" anchor="ctr"/>
                </a:tc>
                <a:tc>
                  <a:txBody>
                    <a:bodyPr/>
                    <a:lstStyle/>
                    <a:p>
                      <a:pPr algn="ctr" fontAlgn="ctr"/>
                      <a:r>
                        <a:rPr lang="en-IN" sz="1000" b="1" u="none" strike="noStrike" dirty="0" smtClean="0">
                          <a:solidFill>
                            <a:schemeClr val="bg2">
                              <a:lumMod val="60000"/>
                              <a:lumOff val="40000"/>
                            </a:schemeClr>
                          </a:solidFill>
                          <a:effectLst/>
                        </a:rPr>
                        <a:t>Total Deals</a:t>
                      </a:r>
                      <a:endParaRPr lang="en-IN" sz="1000" b="1" i="0" u="none" strike="noStrike" dirty="0">
                        <a:solidFill>
                          <a:schemeClr val="bg2">
                            <a:lumMod val="60000"/>
                            <a:lumOff val="40000"/>
                          </a:schemeClr>
                        </a:solidFill>
                        <a:effectLst/>
                        <a:latin typeface="Arial"/>
                      </a:endParaRPr>
                    </a:p>
                  </a:txBody>
                  <a:tcPr marL="7620" marR="7620" marT="7620" marB="0" anchor="ctr"/>
                </a:tc>
                <a:tc>
                  <a:txBody>
                    <a:bodyPr/>
                    <a:lstStyle/>
                    <a:p>
                      <a:pPr algn="ctr" fontAlgn="ctr"/>
                      <a:r>
                        <a:rPr lang="en-IN" sz="1000" b="1" u="none" strike="noStrike" dirty="0" smtClean="0">
                          <a:solidFill>
                            <a:schemeClr val="bg2">
                              <a:lumMod val="60000"/>
                              <a:lumOff val="40000"/>
                            </a:schemeClr>
                          </a:solidFill>
                          <a:effectLst/>
                        </a:rPr>
                        <a:t>Won Deals</a:t>
                      </a:r>
                      <a:endParaRPr lang="en-IN" sz="1000" b="1" i="0" u="none" strike="noStrike" dirty="0">
                        <a:solidFill>
                          <a:schemeClr val="bg2">
                            <a:lumMod val="60000"/>
                            <a:lumOff val="40000"/>
                          </a:schemeClr>
                        </a:solidFill>
                        <a:effectLst/>
                        <a:latin typeface="Arial"/>
                      </a:endParaRPr>
                    </a:p>
                  </a:txBody>
                  <a:tcPr marL="7620" marR="7620" marT="7620" marB="0" anchor="ctr"/>
                </a:tc>
                <a:tc>
                  <a:txBody>
                    <a:bodyPr/>
                    <a:lstStyle/>
                    <a:p>
                      <a:pPr algn="ctr" fontAlgn="ctr"/>
                      <a:r>
                        <a:rPr lang="en-IN" sz="1000" b="1" u="none" strike="noStrike" dirty="0">
                          <a:solidFill>
                            <a:schemeClr val="bg2">
                              <a:lumMod val="60000"/>
                              <a:lumOff val="40000"/>
                            </a:schemeClr>
                          </a:solidFill>
                          <a:effectLst/>
                        </a:rPr>
                        <a:t>%Win</a:t>
                      </a:r>
                      <a:endParaRPr lang="en-IN" sz="1000" b="1" i="0" u="none" strike="noStrike" dirty="0">
                        <a:solidFill>
                          <a:schemeClr val="bg2">
                            <a:lumMod val="60000"/>
                            <a:lumOff val="40000"/>
                          </a:schemeClr>
                        </a:solidFill>
                        <a:effectLst/>
                        <a:latin typeface="Arial"/>
                      </a:endParaRPr>
                    </a:p>
                  </a:txBody>
                  <a:tcPr marL="7620" marR="7620" marT="7620" marB="0" anchor="ctr"/>
                </a:tc>
                <a:tc>
                  <a:txBody>
                    <a:bodyPr/>
                    <a:lstStyle/>
                    <a:p>
                      <a:pPr algn="ctr" fontAlgn="ctr"/>
                      <a:r>
                        <a:rPr lang="en-IN" sz="1000" b="1" u="none" strike="noStrike" dirty="0">
                          <a:solidFill>
                            <a:schemeClr val="bg2">
                              <a:lumMod val="60000"/>
                              <a:lumOff val="40000"/>
                            </a:schemeClr>
                          </a:solidFill>
                          <a:effectLst/>
                        </a:rPr>
                        <a:t>Support</a:t>
                      </a:r>
                      <a:endParaRPr lang="en-IN" sz="1000" b="1" i="0" u="none" strike="noStrike" dirty="0">
                        <a:solidFill>
                          <a:schemeClr val="bg2">
                            <a:lumMod val="60000"/>
                            <a:lumOff val="40000"/>
                          </a:schemeClr>
                        </a:solidFill>
                        <a:effectLst/>
                        <a:latin typeface="Arial"/>
                      </a:endParaRPr>
                    </a:p>
                  </a:txBody>
                  <a:tcPr marL="7620" marR="7620" marT="7620" marB="0" anchor="ctr"/>
                </a:tc>
                <a:tc>
                  <a:txBody>
                    <a:bodyPr/>
                    <a:lstStyle/>
                    <a:p>
                      <a:pPr algn="ctr" fontAlgn="ctr"/>
                      <a:r>
                        <a:rPr lang="en-IN" sz="1000" b="1" u="none" strike="noStrike" dirty="0">
                          <a:solidFill>
                            <a:schemeClr val="bg2">
                              <a:lumMod val="60000"/>
                              <a:lumOff val="40000"/>
                            </a:schemeClr>
                          </a:solidFill>
                          <a:effectLst/>
                        </a:rPr>
                        <a:t>Efficiency</a:t>
                      </a:r>
                      <a:endParaRPr lang="en-IN" sz="1000" b="1" i="0" u="none" strike="noStrike" dirty="0">
                        <a:solidFill>
                          <a:schemeClr val="bg2">
                            <a:lumMod val="60000"/>
                            <a:lumOff val="40000"/>
                          </a:schemeClr>
                        </a:solidFill>
                        <a:effectLst/>
                        <a:latin typeface="Arial"/>
                      </a:endParaRPr>
                    </a:p>
                  </a:txBody>
                  <a:tcPr marL="7620" marR="7620" marT="7620" marB="0" anchor="ctr"/>
                </a:tc>
              </a:tr>
              <a:tr h="234421">
                <a:tc>
                  <a:txBody>
                    <a:bodyPr/>
                    <a:lstStyle/>
                    <a:p>
                      <a:pPr algn="ctr" fontAlgn="ctr"/>
                      <a:r>
                        <a:rPr lang="en-IN" sz="1000" u="none" strike="noStrike" dirty="0">
                          <a:effectLst/>
                        </a:rPr>
                        <a:t>Long Bergstrom</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Russell Dahlen</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92</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64</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69.565217</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0.021369</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1.486536</a:t>
                      </a:r>
                      <a:endParaRPr lang="en-IN" sz="1000" b="0" i="0" u="none" strike="noStrike" dirty="0">
                        <a:solidFill>
                          <a:srgbClr val="000000"/>
                        </a:solidFill>
                        <a:effectLst/>
                        <a:latin typeface="Arial"/>
                      </a:endParaRPr>
                    </a:p>
                  </a:txBody>
                  <a:tcPr marL="7620" marR="7620" marT="7620" marB="0" anchor="ctr"/>
                </a:tc>
              </a:tr>
              <a:tr h="234421">
                <a:tc>
                  <a:txBody>
                    <a:bodyPr/>
                    <a:lstStyle/>
                    <a:p>
                      <a:pPr algn="ctr" fontAlgn="ctr"/>
                      <a:r>
                        <a:rPr lang="en-IN" sz="1000" u="none" strike="noStrike" dirty="0">
                          <a:effectLst/>
                        </a:rPr>
                        <a:t>neeraj kumar</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Vinay Kumar</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68</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46</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67.647059</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0.015359</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1.038987</a:t>
                      </a:r>
                      <a:endParaRPr lang="en-IN" sz="1000" b="0" i="0" u="none" strike="noStrike" dirty="0">
                        <a:solidFill>
                          <a:srgbClr val="000000"/>
                        </a:solidFill>
                        <a:effectLst/>
                        <a:latin typeface="Arial"/>
                      </a:endParaRPr>
                    </a:p>
                  </a:txBody>
                  <a:tcPr marL="7620" marR="7620" marT="7620" marB="0" anchor="ctr"/>
                </a:tc>
              </a:tr>
              <a:tr h="234421">
                <a:tc>
                  <a:txBody>
                    <a:bodyPr/>
                    <a:lstStyle/>
                    <a:p>
                      <a:pPr algn="ctr" fontAlgn="ctr"/>
                      <a:r>
                        <a:rPr lang="en-IN" sz="1000" u="none" strike="noStrike" dirty="0">
                          <a:effectLst/>
                        </a:rPr>
                        <a:t>Ekta Zutshi</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neeraj kumar</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40</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34</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85</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0.011352</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0.964942</a:t>
                      </a:r>
                      <a:endParaRPr lang="en-IN" sz="1000" b="0" i="0" u="none" strike="noStrike" dirty="0">
                        <a:solidFill>
                          <a:srgbClr val="000000"/>
                        </a:solidFill>
                        <a:effectLst/>
                        <a:latin typeface="Arial"/>
                      </a:endParaRPr>
                    </a:p>
                  </a:txBody>
                  <a:tcPr marL="7620" marR="7620" marT="7620" marB="0" anchor="ctr"/>
                </a:tc>
              </a:tr>
              <a:tr h="234421">
                <a:tc>
                  <a:txBody>
                    <a:bodyPr/>
                    <a:lstStyle/>
                    <a:p>
                      <a:pPr algn="ctr" fontAlgn="ctr"/>
                      <a:r>
                        <a:rPr lang="en-IN" sz="1000" u="none" strike="noStrike" dirty="0">
                          <a:effectLst/>
                        </a:rPr>
                        <a:t>Rahul Bajpai</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Rudraksh Sharma</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197</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71</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36.040609</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0.023706</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0.854385</a:t>
                      </a:r>
                      <a:endParaRPr lang="en-IN" sz="1000" b="0" i="0" u="none" strike="noStrike" dirty="0">
                        <a:solidFill>
                          <a:srgbClr val="000000"/>
                        </a:solidFill>
                        <a:effectLst/>
                        <a:latin typeface="Arial"/>
                      </a:endParaRPr>
                    </a:p>
                  </a:txBody>
                  <a:tcPr marL="7620" marR="7620" marT="7620" marB="0" anchor="ctr"/>
                </a:tc>
              </a:tr>
              <a:tr h="234421">
                <a:tc>
                  <a:txBody>
                    <a:bodyPr/>
                    <a:lstStyle/>
                    <a:p>
                      <a:pPr algn="ctr" fontAlgn="ctr"/>
                      <a:r>
                        <a:rPr lang="en-IN" sz="1000" u="none" strike="noStrike" dirty="0">
                          <a:effectLst/>
                        </a:rPr>
                        <a:t>Ekta Zutshi</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 Jean Sappington</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57</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35</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61.403509</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0.011686</a:t>
                      </a:r>
                      <a:endParaRPr lang="en-IN" sz="1000" b="0" i="0" u="none" strike="noStrike" dirty="0">
                        <a:solidFill>
                          <a:srgbClr val="000000"/>
                        </a:solidFill>
                        <a:effectLst/>
                        <a:latin typeface="Arial"/>
                      </a:endParaRPr>
                    </a:p>
                  </a:txBody>
                  <a:tcPr marL="7620" marR="7620" marT="7620" marB="0" anchor="ctr"/>
                </a:tc>
                <a:tc>
                  <a:txBody>
                    <a:bodyPr/>
                    <a:lstStyle/>
                    <a:p>
                      <a:pPr algn="ctr" fontAlgn="ctr"/>
                      <a:r>
                        <a:rPr lang="en-IN" sz="1000" u="none" strike="noStrike" dirty="0">
                          <a:effectLst/>
                        </a:rPr>
                        <a:t>0.71757</a:t>
                      </a:r>
                      <a:endParaRPr lang="en-IN" sz="1000" b="0" i="0" u="none" strike="noStrike" dirty="0">
                        <a:solidFill>
                          <a:srgbClr val="000000"/>
                        </a:solidFill>
                        <a:effectLst/>
                        <a:latin typeface="Arial"/>
                      </a:endParaRPr>
                    </a:p>
                  </a:txBody>
                  <a:tcPr marL="7620" marR="7620" marT="7620" marB="0" anchor="ctr"/>
                </a:tc>
              </a:tr>
            </a:tbl>
          </a:graphicData>
        </a:graphic>
      </p:graphicFrame>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297845" y="223352"/>
            <a:ext cx="8520600" cy="572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ct val="100000"/>
              <a:buFont typeface="Calibri"/>
              <a:buNone/>
            </a:pPr>
            <a:r>
              <a:rPr lang="en" sz="2000" b="1" dirty="0" smtClean="0">
                <a:solidFill>
                  <a:schemeClr val="accent1">
                    <a:lumMod val="75000"/>
                  </a:schemeClr>
                </a:solidFill>
                <a:latin typeface="Arial"/>
                <a:ea typeface="Arial"/>
                <a:cs typeface="Arial"/>
              </a:rPr>
              <a:t>Conclusion</a:t>
            </a:r>
            <a:endParaRPr sz="2000" b="1" dirty="0">
              <a:solidFill>
                <a:schemeClr val="accent1">
                  <a:lumMod val="75000"/>
                </a:schemeClr>
              </a:solidFill>
              <a:latin typeface="Arial"/>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4" name="Rectangle 3"/>
          <p:cNvSpPr/>
          <p:nvPr/>
        </p:nvSpPr>
        <p:spPr>
          <a:xfrm>
            <a:off x="325581" y="853925"/>
            <a:ext cx="8347363" cy="954107"/>
          </a:xfrm>
          <a:prstGeom prst="rect">
            <a:avLst/>
          </a:prstGeom>
        </p:spPr>
        <p:txBody>
          <a:bodyPr wrap="square">
            <a:spAutoFit/>
          </a:bodyPr>
          <a:lstStyle/>
          <a:p>
            <a:pPr lvl="0"/>
            <a:r>
              <a:rPr lang="en" dirty="0"/>
              <a:t>Organization puts in a lot of effort in bidding preparation with no indications whether it will be worth it.</a:t>
            </a:r>
            <a:endParaRPr lang="en-IN" b="1" dirty="0" smtClean="0">
              <a:solidFill>
                <a:schemeClr val="bg2">
                  <a:lumMod val="60000"/>
                  <a:lumOff val="40000"/>
                </a:schemeClr>
              </a:solidFill>
            </a:endParaRPr>
          </a:p>
          <a:p>
            <a:pPr lvl="0"/>
            <a:r>
              <a:rPr lang="en-IN" dirty="0"/>
              <a:t>Using Data Analytics, we can </a:t>
            </a:r>
            <a:r>
              <a:rPr lang="en-IN" dirty="0" smtClean="0">
                <a:solidFill>
                  <a:schemeClr val="dk1"/>
                </a:solidFill>
              </a:rPr>
              <a:t>Build </a:t>
            </a:r>
            <a:r>
              <a:rPr lang="en-IN" dirty="0">
                <a:solidFill>
                  <a:schemeClr val="dk1"/>
                </a:solidFill>
              </a:rPr>
              <a:t>a ML model to predict the probability of win/loss for bidding activities for a potential client</a:t>
            </a:r>
            <a:r>
              <a:rPr lang="en-IN" dirty="0" smtClean="0">
                <a:solidFill>
                  <a:schemeClr val="dk1"/>
                </a:solidFill>
              </a:rPr>
              <a:t>. Which would help </a:t>
            </a:r>
            <a:r>
              <a:rPr lang="en-IN" dirty="0" smtClean="0"/>
              <a:t>Identify </a:t>
            </a:r>
            <a:r>
              <a:rPr lang="en-IN" dirty="0"/>
              <a:t>variables that are most likely to help in converting an opportunity into a win</a:t>
            </a:r>
            <a:r>
              <a:rPr lang="en-IN" dirty="0" smtClean="0"/>
              <a:t>.</a:t>
            </a:r>
            <a:endParaRPr lang="en-IN" dirty="0">
              <a:solidFill>
                <a:schemeClr val="dk1"/>
              </a:solidFill>
            </a:endParaRPr>
          </a:p>
        </p:txBody>
      </p:sp>
      <p:sp>
        <p:nvSpPr>
          <p:cNvPr id="6" name="Rectangle 5"/>
          <p:cNvSpPr/>
          <p:nvPr/>
        </p:nvSpPr>
        <p:spPr>
          <a:xfrm>
            <a:off x="325581" y="1969217"/>
            <a:ext cx="8347363" cy="2031325"/>
          </a:xfrm>
          <a:prstGeom prst="rect">
            <a:avLst/>
          </a:prstGeom>
        </p:spPr>
        <p:txBody>
          <a:bodyPr wrap="square">
            <a:spAutoFit/>
          </a:bodyPr>
          <a:lstStyle/>
          <a:p>
            <a:pPr lvl="0"/>
            <a:r>
              <a:rPr lang="en-IN" dirty="0" smtClean="0"/>
              <a:t>From Our Analysis, we can say that VP and Manager combo has a significant influence on the probability of the deal win/loss, with slight significance from the Deal Cost and rest of the variables pose minimal significance.</a:t>
            </a:r>
          </a:p>
          <a:p>
            <a:pPr lvl="0"/>
            <a:endParaRPr lang="en-IN" dirty="0">
              <a:solidFill>
                <a:schemeClr val="dk1"/>
              </a:solidFill>
            </a:endParaRPr>
          </a:p>
          <a:p>
            <a:pPr lvl="0"/>
            <a:r>
              <a:rPr lang="en-IN" dirty="0" smtClean="0">
                <a:solidFill>
                  <a:schemeClr val="dk1"/>
                </a:solidFill>
              </a:rPr>
              <a:t>Thus it is imperative for Organizations to staff VP and Managers with higher Efficiency to Deals which pose higher significance for the organization.</a:t>
            </a:r>
          </a:p>
          <a:p>
            <a:pPr lvl="0"/>
            <a:endParaRPr lang="en-IN" dirty="0">
              <a:solidFill>
                <a:schemeClr val="dk1"/>
              </a:solidFill>
            </a:endParaRPr>
          </a:p>
          <a:p>
            <a:pPr lvl="0"/>
            <a:r>
              <a:rPr lang="en-IN" dirty="0" smtClean="0">
                <a:solidFill>
                  <a:schemeClr val="dk1"/>
                </a:solidFill>
              </a:rPr>
              <a:t>Using this model, the probability of win/loss for future deals can be predicted and best combination of VP and Manager can be assigned to increase the chances of converting the deal.</a:t>
            </a:r>
            <a:endParaRPr lang="en-IN"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297845" y="223352"/>
            <a:ext cx="8520600" cy="572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ct val="100000"/>
              <a:buFont typeface="Calibri"/>
              <a:buNone/>
            </a:pPr>
            <a:r>
              <a:rPr lang="en" sz="2000" b="1" dirty="0" smtClean="0">
                <a:solidFill>
                  <a:schemeClr val="accent1">
                    <a:lumMod val="75000"/>
                  </a:schemeClr>
                </a:solidFill>
                <a:latin typeface="Arial"/>
                <a:ea typeface="Arial"/>
                <a:cs typeface="Arial"/>
              </a:rPr>
              <a:t>Further</a:t>
            </a:r>
            <a:endParaRPr sz="2000" b="1" dirty="0">
              <a:solidFill>
                <a:schemeClr val="accent1">
                  <a:lumMod val="75000"/>
                </a:schemeClr>
              </a:solidFill>
              <a:latin typeface="Arial"/>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4" name="Rectangle 3"/>
          <p:cNvSpPr/>
          <p:nvPr/>
        </p:nvSpPr>
        <p:spPr>
          <a:xfrm>
            <a:off x="325581" y="853925"/>
            <a:ext cx="8347363" cy="1169551"/>
          </a:xfrm>
          <a:prstGeom prst="rect">
            <a:avLst/>
          </a:prstGeom>
        </p:spPr>
        <p:txBody>
          <a:bodyPr wrap="square">
            <a:spAutoFit/>
          </a:bodyPr>
          <a:lstStyle/>
          <a:p>
            <a:pPr lvl="0"/>
            <a:r>
              <a:rPr lang="en-IN" dirty="0" smtClean="0"/>
              <a:t>The Organization can capture the Feedback behind a win or loss, this will enable to analyse the exact reason which the organization faces while dealing and enhance the major weak areas.</a:t>
            </a:r>
          </a:p>
          <a:p>
            <a:pPr lvl="0"/>
            <a:endParaRPr lang="en-IN" dirty="0"/>
          </a:p>
          <a:p>
            <a:pPr lvl="0"/>
            <a:r>
              <a:rPr lang="en-IN" dirty="0" smtClean="0"/>
              <a:t>Specialized Managers can be assigned to work on particular Solution, enabling improved knowledge base of the   </a:t>
            </a:r>
            <a:endParaRPr lang="en-IN" dirty="0">
              <a:solidFill>
                <a:schemeClr val="dk1"/>
              </a:solidFill>
            </a:endParaRPr>
          </a:p>
        </p:txBody>
      </p:sp>
    </p:spTree>
    <p:extLst>
      <p:ext uri="{BB962C8B-B14F-4D97-AF65-F5344CB8AC3E}">
        <p14:creationId xmlns:p14="http://schemas.microsoft.com/office/powerpoint/2010/main" val="134013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395536" y="2139702"/>
            <a:ext cx="8229600" cy="42155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Calibri"/>
              <a:buNone/>
            </a:pPr>
            <a:r>
              <a:rPr lang="en" sz="2800" b="1" dirty="0">
                <a:solidFill>
                  <a:schemeClr val="accent1">
                    <a:lumMod val="75000"/>
                  </a:schemeClr>
                </a:solidFill>
                <a:latin typeface="Arial"/>
                <a:ea typeface="Arial"/>
                <a:cs typeface="Arial"/>
              </a:rPr>
              <a:t>Thank </a:t>
            </a:r>
            <a:r>
              <a:rPr lang="en" sz="2800" b="1" dirty="0" smtClean="0">
                <a:solidFill>
                  <a:schemeClr val="accent1">
                    <a:lumMod val="75000"/>
                  </a:schemeClr>
                </a:solidFill>
                <a:latin typeface="Arial"/>
                <a:ea typeface="Arial"/>
                <a:cs typeface="Arial"/>
              </a:rPr>
              <a:t>You!</a:t>
            </a:r>
            <a:endParaRPr sz="2800" b="1" dirty="0">
              <a:solidFill>
                <a:schemeClr val="accent1">
                  <a:lumMod val="75000"/>
                </a:schemeClr>
              </a:solidFill>
              <a:latin typeface="Arial"/>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8" descr="C:\Users\Gaurav\Downloads\pexels-artem-podrez-5716032.jpg"/>
          <p:cNvPicPr preferRelativeResize="0"/>
          <p:nvPr/>
        </p:nvPicPr>
        <p:blipFill rotWithShape="1">
          <a:blip r:embed="rId3">
            <a:alphaModFix/>
          </a:blip>
          <a:srcRect/>
          <a:stretch/>
        </p:blipFill>
        <p:spPr>
          <a:xfrm>
            <a:off x="5364088" y="1545636"/>
            <a:ext cx="2532281" cy="2214246"/>
          </a:xfrm>
          <a:prstGeom prst="rect">
            <a:avLst/>
          </a:prstGeom>
          <a:noFill/>
          <a:ln>
            <a:noFill/>
          </a:ln>
        </p:spPr>
      </p:pic>
      <p:grpSp>
        <p:nvGrpSpPr>
          <p:cNvPr id="213" name="Google Shape;213;p38"/>
          <p:cNvGrpSpPr/>
          <p:nvPr/>
        </p:nvGrpSpPr>
        <p:grpSpPr>
          <a:xfrm>
            <a:off x="836987" y="1216272"/>
            <a:ext cx="3715086" cy="2964100"/>
            <a:chOff x="788496" y="1864"/>
            <a:chExt cx="3715086" cy="3952134"/>
          </a:xfrm>
        </p:grpSpPr>
        <p:sp>
          <p:nvSpPr>
            <p:cNvPr id="214" name="Google Shape;214;p38"/>
            <p:cNvSpPr/>
            <p:nvPr/>
          </p:nvSpPr>
          <p:spPr>
            <a:xfrm rot="10800000">
              <a:off x="984349" y="1864"/>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8"/>
            <p:cNvSpPr txBox="1"/>
            <p:nvPr/>
          </p:nvSpPr>
          <p:spPr>
            <a:xfrm>
              <a:off x="1082275" y="1864"/>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Introduction</a:t>
              </a:r>
              <a:endParaRPr sz="1800" b="0" i="0" u="none" strike="noStrike" cap="none" dirty="0">
                <a:solidFill>
                  <a:schemeClr val="lt1"/>
                </a:solidFill>
                <a:latin typeface="Calibri"/>
                <a:ea typeface="Calibri"/>
                <a:cs typeface="Calibri"/>
                <a:sym typeface="Calibri"/>
              </a:endParaRPr>
            </a:p>
          </p:txBody>
        </p:sp>
        <p:sp>
          <p:nvSpPr>
            <p:cNvPr id="216" name="Google Shape;216;p38"/>
            <p:cNvSpPr/>
            <p:nvPr/>
          </p:nvSpPr>
          <p:spPr>
            <a:xfrm>
              <a:off x="788496" y="1864"/>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dirty="0"/>
            </a:p>
          </p:txBody>
        </p:sp>
        <p:sp>
          <p:nvSpPr>
            <p:cNvPr id="217" name="Google Shape;217;p38"/>
            <p:cNvSpPr/>
            <p:nvPr/>
          </p:nvSpPr>
          <p:spPr>
            <a:xfrm rot="10800000">
              <a:off x="984349" y="510497"/>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8"/>
            <p:cNvSpPr txBox="1"/>
            <p:nvPr/>
          </p:nvSpPr>
          <p:spPr>
            <a:xfrm>
              <a:off x="1082275" y="510497"/>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Problem Statement</a:t>
              </a:r>
              <a:endParaRPr sz="1800" b="0" i="0" u="none" strike="noStrike" cap="none" dirty="0">
                <a:solidFill>
                  <a:schemeClr val="lt1"/>
                </a:solidFill>
                <a:latin typeface="Calibri"/>
                <a:ea typeface="Calibri"/>
                <a:cs typeface="Calibri"/>
                <a:sym typeface="Calibri"/>
              </a:endParaRPr>
            </a:p>
          </p:txBody>
        </p:sp>
        <p:sp>
          <p:nvSpPr>
            <p:cNvPr id="219" name="Google Shape;219;p38"/>
            <p:cNvSpPr/>
            <p:nvPr/>
          </p:nvSpPr>
          <p:spPr>
            <a:xfrm>
              <a:off x="788496" y="510497"/>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dirty="0"/>
            </a:p>
          </p:txBody>
        </p:sp>
        <p:sp>
          <p:nvSpPr>
            <p:cNvPr id="220" name="Google Shape;220;p38"/>
            <p:cNvSpPr/>
            <p:nvPr/>
          </p:nvSpPr>
          <p:spPr>
            <a:xfrm rot="10800000">
              <a:off x="984349" y="1019129"/>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8"/>
            <p:cNvSpPr txBox="1"/>
            <p:nvPr/>
          </p:nvSpPr>
          <p:spPr>
            <a:xfrm>
              <a:off x="1082275" y="1019129"/>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Exploratory Data Analysis</a:t>
              </a:r>
              <a:endParaRPr sz="1800" b="0" i="0" u="none" strike="noStrike" cap="none" dirty="0">
                <a:solidFill>
                  <a:schemeClr val="lt1"/>
                </a:solidFill>
                <a:latin typeface="Calibri"/>
                <a:ea typeface="Calibri"/>
                <a:cs typeface="Calibri"/>
                <a:sym typeface="Calibri"/>
              </a:endParaRPr>
            </a:p>
          </p:txBody>
        </p:sp>
        <p:sp>
          <p:nvSpPr>
            <p:cNvPr id="222" name="Google Shape;222;p38"/>
            <p:cNvSpPr/>
            <p:nvPr/>
          </p:nvSpPr>
          <p:spPr>
            <a:xfrm>
              <a:off x="788496" y="1019129"/>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dirty="0"/>
            </a:p>
          </p:txBody>
        </p:sp>
        <p:sp>
          <p:nvSpPr>
            <p:cNvPr id="223" name="Google Shape;223;p38"/>
            <p:cNvSpPr/>
            <p:nvPr/>
          </p:nvSpPr>
          <p:spPr>
            <a:xfrm rot="10800000">
              <a:off x="984349" y="1527762"/>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8"/>
            <p:cNvSpPr txBox="1"/>
            <p:nvPr/>
          </p:nvSpPr>
          <p:spPr>
            <a:xfrm>
              <a:off x="1082275" y="1527762"/>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Missing Data Handling</a:t>
              </a:r>
              <a:endParaRPr sz="1800" b="0" i="0" u="none" strike="noStrike" cap="none" dirty="0">
                <a:solidFill>
                  <a:schemeClr val="lt1"/>
                </a:solidFill>
                <a:latin typeface="Calibri"/>
                <a:ea typeface="Calibri"/>
                <a:cs typeface="Calibri"/>
                <a:sym typeface="Calibri"/>
              </a:endParaRPr>
            </a:p>
          </p:txBody>
        </p:sp>
        <p:sp>
          <p:nvSpPr>
            <p:cNvPr id="225" name="Google Shape;225;p38"/>
            <p:cNvSpPr/>
            <p:nvPr/>
          </p:nvSpPr>
          <p:spPr>
            <a:xfrm>
              <a:off x="788496" y="1527762"/>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dirty="0"/>
            </a:p>
          </p:txBody>
        </p:sp>
        <p:sp>
          <p:nvSpPr>
            <p:cNvPr id="226" name="Google Shape;226;p38"/>
            <p:cNvSpPr/>
            <p:nvPr/>
          </p:nvSpPr>
          <p:spPr>
            <a:xfrm rot="10800000">
              <a:off x="984349" y="2036395"/>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8"/>
            <p:cNvSpPr txBox="1"/>
            <p:nvPr/>
          </p:nvSpPr>
          <p:spPr>
            <a:xfrm>
              <a:off x="1082275" y="2036395"/>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Methodology</a:t>
              </a:r>
              <a:endParaRPr sz="1800" b="0" i="0" u="none" strike="noStrike" cap="none" dirty="0">
                <a:solidFill>
                  <a:schemeClr val="lt1"/>
                </a:solidFill>
                <a:latin typeface="Calibri"/>
                <a:ea typeface="Calibri"/>
                <a:cs typeface="Calibri"/>
                <a:sym typeface="Calibri"/>
              </a:endParaRPr>
            </a:p>
          </p:txBody>
        </p:sp>
        <p:sp>
          <p:nvSpPr>
            <p:cNvPr id="228" name="Google Shape;228;p38"/>
            <p:cNvSpPr/>
            <p:nvPr/>
          </p:nvSpPr>
          <p:spPr>
            <a:xfrm>
              <a:off x="788496" y="2036395"/>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dirty="0"/>
            </a:p>
          </p:txBody>
        </p:sp>
        <p:sp>
          <p:nvSpPr>
            <p:cNvPr id="229" name="Google Shape;229;p38"/>
            <p:cNvSpPr/>
            <p:nvPr/>
          </p:nvSpPr>
          <p:spPr>
            <a:xfrm rot="10800000">
              <a:off x="984349" y="2545027"/>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38"/>
            <p:cNvSpPr txBox="1"/>
            <p:nvPr/>
          </p:nvSpPr>
          <p:spPr>
            <a:xfrm>
              <a:off x="1082275" y="2545027"/>
              <a:ext cx="3421307" cy="391705"/>
            </a:xfrm>
            <a:prstGeom prst="rect">
              <a:avLst/>
            </a:prstGeom>
            <a:noFill/>
            <a:ln>
              <a:noFill/>
            </a:ln>
          </p:spPr>
          <p:txBody>
            <a:bodyPr spcFirstLastPara="1" wrap="square" lIns="172725" tIns="68575" rIns="128000" bIns="68575" anchor="ctr" anchorCtr="0">
              <a:noAutofit/>
            </a:bodyPr>
            <a:lstStyle/>
            <a:p>
              <a:pPr lvl="0" algn="ctr">
                <a:lnSpc>
                  <a:spcPct val="90000"/>
                </a:lnSpc>
              </a:pPr>
              <a:r>
                <a:rPr lang="en-IN" sz="1800" dirty="0">
                  <a:solidFill>
                    <a:schemeClr val="lt1"/>
                  </a:solidFill>
                  <a:latin typeface="Calibri"/>
                  <a:ea typeface="Calibri"/>
                  <a:cs typeface="Calibri"/>
                  <a:sym typeface="Calibri"/>
                </a:rPr>
                <a:t>Predictive Analysis</a:t>
              </a:r>
              <a:endParaRPr lang="en-IN" sz="1800" dirty="0">
                <a:solidFill>
                  <a:schemeClr val="lt1"/>
                </a:solidFill>
                <a:latin typeface="Calibri"/>
                <a:ea typeface="Calibri"/>
                <a:cs typeface="Calibri"/>
                <a:sym typeface="Calibri"/>
              </a:endParaRPr>
            </a:p>
          </p:txBody>
        </p:sp>
        <p:sp>
          <p:nvSpPr>
            <p:cNvPr id="231" name="Google Shape;231;p38"/>
            <p:cNvSpPr/>
            <p:nvPr/>
          </p:nvSpPr>
          <p:spPr>
            <a:xfrm>
              <a:off x="788496" y="2545027"/>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dirty="0"/>
            </a:p>
          </p:txBody>
        </p:sp>
        <p:sp>
          <p:nvSpPr>
            <p:cNvPr id="232" name="Google Shape;232;p38"/>
            <p:cNvSpPr/>
            <p:nvPr/>
          </p:nvSpPr>
          <p:spPr>
            <a:xfrm rot="10800000">
              <a:off x="984349" y="3053660"/>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38"/>
            <p:cNvSpPr txBox="1"/>
            <p:nvPr/>
          </p:nvSpPr>
          <p:spPr>
            <a:xfrm>
              <a:off x="1082275" y="3053660"/>
              <a:ext cx="3421307" cy="391705"/>
            </a:xfrm>
            <a:prstGeom prst="rect">
              <a:avLst/>
            </a:prstGeom>
            <a:noFill/>
            <a:ln>
              <a:noFill/>
            </a:ln>
          </p:spPr>
          <p:txBody>
            <a:bodyPr spcFirstLastPara="1" wrap="square" lIns="172725" tIns="68575" rIns="128000" bIns="68575" anchor="ctr" anchorCtr="0">
              <a:noAutofit/>
            </a:bodyPr>
            <a:lstStyle/>
            <a:p>
              <a:pPr lvl="0" algn="ctr">
                <a:lnSpc>
                  <a:spcPct val="90000"/>
                </a:lnSpc>
              </a:pPr>
              <a:r>
                <a:rPr lang="en-IN" sz="1800" dirty="0">
                  <a:solidFill>
                    <a:schemeClr val="lt1"/>
                  </a:solidFill>
                  <a:latin typeface="Calibri"/>
                  <a:ea typeface="Calibri"/>
                  <a:cs typeface="Calibri"/>
                  <a:sym typeface="Calibri"/>
                </a:rPr>
                <a:t>Prescriptive Analysis</a:t>
              </a:r>
              <a:endParaRPr lang="en-IN" sz="1800" dirty="0">
                <a:solidFill>
                  <a:schemeClr val="lt1"/>
                </a:solidFill>
                <a:latin typeface="Calibri"/>
                <a:ea typeface="Calibri"/>
                <a:cs typeface="Calibri"/>
                <a:sym typeface="Calibri"/>
              </a:endParaRPr>
            </a:p>
          </p:txBody>
        </p:sp>
        <p:sp>
          <p:nvSpPr>
            <p:cNvPr id="234" name="Google Shape;234;p38"/>
            <p:cNvSpPr/>
            <p:nvPr/>
          </p:nvSpPr>
          <p:spPr>
            <a:xfrm>
              <a:off x="788496" y="3053660"/>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dirty="0"/>
            </a:p>
          </p:txBody>
        </p:sp>
        <p:sp>
          <p:nvSpPr>
            <p:cNvPr id="235" name="Google Shape;235;p38"/>
            <p:cNvSpPr/>
            <p:nvPr/>
          </p:nvSpPr>
          <p:spPr>
            <a:xfrm rot="10800000">
              <a:off x="984349" y="3562293"/>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38"/>
            <p:cNvSpPr txBox="1"/>
            <p:nvPr/>
          </p:nvSpPr>
          <p:spPr>
            <a:xfrm>
              <a:off x="1082275" y="3562293"/>
              <a:ext cx="3421307" cy="391705"/>
            </a:xfrm>
            <a:prstGeom prst="rect">
              <a:avLst/>
            </a:prstGeom>
            <a:noFill/>
            <a:ln>
              <a:noFill/>
            </a:ln>
          </p:spPr>
          <p:txBody>
            <a:bodyPr spcFirstLastPara="1" wrap="square" lIns="172725" tIns="68575" rIns="128000" bIns="68575" anchor="ctr" anchorCtr="0">
              <a:noAutofit/>
            </a:bodyPr>
            <a:lstStyle/>
            <a:p>
              <a:pPr lvl="0" algn="ctr">
                <a:lnSpc>
                  <a:spcPct val="90000"/>
                </a:lnSpc>
              </a:pPr>
              <a:r>
                <a:rPr lang="en-IN" sz="1800" dirty="0">
                  <a:solidFill>
                    <a:schemeClr val="lt1"/>
                  </a:solidFill>
                  <a:latin typeface="Calibri"/>
                  <a:ea typeface="Calibri"/>
                  <a:cs typeface="Calibri"/>
                  <a:sym typeface="Calibri"/>
                </a:rPr>
                <a:t>Conclusion</a:t>
              </a:r>
              <a:endParaRPr lang="en-IN" sz="1800" dirty="0">
                <a:solidFill>
                  <a:schemeClr val="lt1"/>
                </a:solidFill>
                <a:latin typeface="Calibri"/>
                <a:ea typeface="Calibri"/>
                <a:cs typeface="Calibri"/>
                <a:sym typeface="Calibri"/>
              </a:endParaRPr>
            </a:p>
          </p:txBody>
        </p:sp>
        <p:sp>
          <p:nvSpPr>
            <p:cNvPr id="237" name="Google Shape;237;p38"/>
            <p:cNvSpPr/>
            <p:nvPr/>
          </p:nvSpPr>
          <p:spPr>
            <a:xfrm>
              <a:off x="788496" y="3562293"/>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dirty="0"/>
            </a:p>
          </p:txBody>
        </p:sp>
      </p:grpSp>
      <p:sp>
        <p:nvSpPr>
          <p:cNvPr id="241" name="Google Shape;241;p38"/>
          <p:cNvSpPr txBox="1">
            <a:spLocks noGrp="1"/>
          </p:cNvSpPr>
          <p:nvPr>
            <p:ph type="title"/>
          </p:nvPr>
        </p:nvSpPr>
        <p:spPr>
          <a:xfrm>
            <a:off x="425802" y="199051"/>
            <a:ext cx="7859216" cy="421556"/>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2200"/>
              <a:buFont typeface="Calibri"/>
              <a:buNone/>
            </a:pPr>
            <a:r>
              <a:rPr lang="en" sz="2200" b="1" dirty="0">
                <a:solidFill>
                  <a:schemeClr val="accent1">
                    <a:lumMod val="75000"/>
                  </a:schemeClr>
                </a:solidFill>
              </a:rPr>
              <a:t>Table of Contents</a:t>
            </a:r>
            <a:endParaRPr sz="2200" b="1" dirty="0">
              <a:solidFill>
                <a:schemeClr val="accent1">
                  <a:lumMod val="75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
        <p:nvSpPr>
          <p:cNvPr id="3" name="Rectangle 2"/>
          <p:cNvSpPr/>
          <p:nvPr/>
        </p:nvSpPr>
        <p:spPr>
          <a:xfrm>
            <a:off x="4408125" y="1465089"/>
            <a:ext cx="955963" cy="23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Gaurav</a:t>
            </a:r>
            <a:endParaRPr lang="en-IN" dirty="0"/>
          </a:p>
        </p:txBody>
      </p:sp>
      <p:sp>
        <p:nvSpPr>
          <p:cNvPr id="34" name="Rectangle 33"/>
          <p:cNvSpPr/>
          <p:nvPr/>
        </p:nvSpPr>
        <p:spPr>
          <a:xfrm>
            <a:off x="4408125" y="2235878"/>
            <a:ext cx="955963" cy="23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Abhjijit</a:t>
            </a:r>
            <a:r>
              <a:rPr lang="en-IN" dirty="0" smtClean="0"/>
              <a:t> </a:t>
            </a:r>
            <a:endParaRPr lang="en-IN" dirty="0"/>
          </a:p>
        </p:txBody>
      </p:sp>
      <p:sp>
        <p:nvSpPr>
          <p:cNvPr id="35" name="Rectangle 34"/>
          <p:cNvSpPr/>
          <p:nvPr/>
        </p:nvSpPr>
        <p:spPr>
          <a:xfrm>
            <a:off x="4408124" y="2771767"/>
            <a:ext cx="955963" cy="23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Aafreen</a:t>
            </a:r>
            <a:endParaRPr lang="en-IN" dirty="0"/>
          </a:p>
        </p:txBody>
      </p:sp>
      <p:sp>
        <p:nvSpPr>
          <p:cNvPr id="36" name="Rectangle 35"/>
          <p:cNvSpPr/>
          <p:nvPr/>
        </p:nvSpPr>
        <p:spPr>
          <a:xfrm>
            <a:off x="4408125" y="3153240"/>
            <a:ext cx="955963" cy="23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Dipti</a:t>
            </a:r>
            <a:endParaRPr lang="en-IN" dirty="0"/>
          </a:p>
        </p:txBody>
      </p:sp>
      <p:sp>
        <p:nvSpPr>
          <p:cNvPr id="37" name="Rectangle 36"/>
          <p:cNvSpPr/>
          <p:nvPr/>
        </p:nvSpPr>
        <p:spPr>
          <a:xfrm>
            <a:off x="4408123" y="3740431"/>
            <a:ext cx="955963" cy="23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Upendra</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119270" y="156282"/>
            <a:ext cx="8229600" cy="42155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ct val="100000"/>
              <a:buFont typeface="Calibri"/>
              <a:buNone/>
            </a:pPr>
            <a:r>
              <a:rPr lang="en" sz="2000" b="1" dirty="0">
                <a:solidFill>
                  <a:schemeClr val="accent1">
                    <a:lumMod val="75000"/>
                  </a:schemeClr>
                </a:solidFill>
              </a:rPr>
              <a:t>Introduction </a:t>
            </a:r>
            <a:endParaRPr sz="2000" b="1" dirty="0">
              <a:solidFill>
                <a:schemeClr val="accent1">
                  <a:lumMod val="75000"/>
                </a:schemeClr>
              </a:solidFill>
            </a:endParaRPr>
          </a:p>
        </p:txBody>
      </p:sp>
      <p:sp>
        <p:nvSpPr>
          <p:cNvPr id="247" name="Google Shape;247;p39"/>
          <p:cNvSpPr txBox="1"/>
          <p:nvPr/>
        </p:nvSpPr>
        <p:spPr>
          <a:xfrm>
            <a:off x="278296" y="853789"/>
            <a:ext cx="886570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chemeClr val="bg2">
                    <a:lumMod val="60000"/>
                    <a:lumOff val="40000"/>
                  </a:schemeClr>
                </a:solidFill>
                <a:latin typeface="Arial"/>
                <a:ea typeface="Arial"/>
                <a:cs typeface="Arial"/>
                <a:sym typeface="Arial"/>
              </a:rPr>
              <a:t>Win Prediction:</a:t>
            </a:r>
            <a:r>
              <a:rPr lang="en" sz="2000" b="1" i="0" u="none" strike="noStrike" cap="none" dirty="0">
                <a:solidFill>
                  <a:srgbClr val="C00000"/>
                </a:solidFill>
                <a:latin typeface="Arial"/>
                <a:ea typeface="Arial"/>
                <a:cs typeface="Arial"/>
                <a:sym typeface="Arial"/>
              </a:rPr>
              <a:t> </a:t>
            </a:r>
            <a:r>
              <a:rPr lang="en" sz="1400" b="0" i="0" u="none" strike="noStrike" cap="none" dirty="0">
                <a:solidFill>
                  <a:schemeClr val="dk1"/>
                </a:solidFill>
                <a:latin typeface="Arial"/>
                <a:ea typeface="Arial"/>
                <a:cs typeface="Arial"/>
                <a:sym typeface="Arial"/>
              </a:rPr>
              <a:t>IT Firms compete for winning large deals by designing and proposing solutions to their clients.These deals often differ from each other in terms of sector, client and solution. The deal value can reach up to millions of dollars, which leads to highly competitive bidding processes.</a:t>
            </a:r>
            <a:endParaRPr sz="1400" b="0" i="0" u="none" strike="noStrike" cap="none" dirty="0">
              <a:solidFill>
                <a:schemeClr val="dk1"/>
              </a:solidFill>
              <a:latin typeface="Arial"/>
              <a:ea typeface="Arial"/>
              <a:cs typeface="Arial"/>
              <a:sym typeface="Arial"/>
            </a:endParaRPr>
          </a:p>
        </p:txBody>
      </p:sp>
      <p:sp>
        <p:nvSpPr>
          <p:cNvPr id="248" name="Google Shape;248;p39"/>
          <p:cNvSpPr txBox="1"/>
          <p:nvPr/>
        </p:nvSpPr>
        <p:spPr>
          <a:xfrm>
            <a:off x="275810" y="1834570"/>
            <a:ext cx="8781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chemeClr val="bg2">
                    <a:lumMod val="60000"/>
                    <a:lumOff val="40000"/>
                  </a:schemeClr>
                </a:solidFill>
                <a:latin typeface="Arial"/>
                <a:ea typeface="Arial"/>
                <a:cs typeface="Arial"/>
                <a:sym typeface="Arial"/>
              </a:rPr>
              <a:t>Application:</a:t>
            </a:r>
            <a:r>
              <a:rPr lang="en" sz="2800" b="0" i="0" u="none" strike="noStrike" cap="none" dirty="0">
                <a:solidFill>
                  <a:srgbClr val="C00000"/>
                </a:solidFill>
                <a:latin typeface="Arial"/>
                <a:ea typeface="Arial"/>
                <a:cs typeface="Arial"/>
                <a:sym typeface="Arial"/>
              </a:rPr>
              <a:t> </a:t>
            </a:r>
            <a:r>
              <a:rPr lang="en" sz="1400" b="0" i="0" u="none" strike="noStrike" cap="none" dirty="0">
                <a:solidFill>
                  <a:schemeClr val="dk1"/>
                </a:solidFill>
                <a:latin typeface="Arial"/>
                <a:ea typeface="Arial"/>
                <a:cs typeface="Arial"/>
                <a:sym typeface="Arial"/>
              </a:rPr>
              <a:t>By predicting the probability of winning a deal, the engagement teams can prioritize the pipeline of opportunities to staff the most attractive option first. Deal engagement manager can ensure that for the most profitable deals there are resources available.</a:t>
            </a:r>
            <a:endParaRPr sz="1400" b="0" i="0" u="none" strike="noStrike" cap="none" dirty="0">
              <a:solidFill>
                <a:schemeClr val="dk1"/>
              </a:solidFill>
              <a:latin typeface="Arial"/>
              <a:ea typeface="Arial"/>
              <a:cs typeface="Arial"/>
              <a:sym typeface="Arial"/>
            </a:endParaRPr>
          </a:p>
        </p:txBody>
      </p:sp>
      <p:sp>
        <p:nvSpPr>
          <p:cNvPr id="249" name="Google Shape;249;p39"/>
          <p:cNvSpPr txBox="1"/>
          <p:nvPr/>
        </p:nvSpPr>
        <p:spPr>
          <a:xfrm>
            <a:off x="320569" y="2913283"/>
            <a:ext cx="8691782" cy="89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chemeClr val="bg2">
                    <a:lumMod val="60000"/>
                    <a:lumOff val="40000"/>
                  </a:schemeClr>
                </a:solidFill>
                <a:latin typeface="Arial"/>
                <a:ea typeface="Arial"/>
                <a:cs typeface="Arial"/>
                <a:sym typeface="Arial"/>
              </a:rPr>
              <a:t>Data:</a:t>
            </a:r>
            <a:r>
              <a:rPr lang="en" sz="2400" b="0" i="0" u="none" strike="noStrike" cap="none" dirty="0">
                <a:solidFill>
                  <a:srgbClr val="000000"/>
                </a:solidFill>
                <a:latin typeface="Arial"/>
                <a:ea typeface="Arial"/>
                <a:cs typeface="Arial"/>
                <a:sym typeface="Arial"/>
              </a:rPr>
              <a:t> </a:t>
            </a:r>
            <a:r>
              <a:rPr lang="en" sz="1400" b="0" i="0" u="none" strike="noStrike" cap="none" dirty="0">
                <a:solidFill>
                  <a:srgbClr val="000000"/>
                </a:solidFill>
                <a:latin typeface="Arial"/>
                <a:ea typeface="Arial"/>
                <a:cs typeface="Arial"/>
                <a:sym typeface="Arial"/>
              </a:rPr>
              <a:t>We have been provided with a single file which contains data related to the deals won or lost. This data contains the client, Solution, date, sector, location, VP, manager, deal cost, status of deal from 2011 to 201</a:t>
            </a:r>
            <a:r>
              <a:rPr lang="en" dirty="0"/>
              <a:t>9(Mid.)</a:t>
            </a:r>
            <a:r>
              <a:rPr lang="en"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68965" y="116526"/>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000" b="1" dirty="0">
                <a:solidFill>
                  <a:schemeClr val="accent1">
                    <a:lumMod val="75000"/>
                  </a:schemeClr>
                </a:solidFill>
              </a:rPr>
              <a:t>Problem Statement </a:t>
            </a:r>
            <a:endParaRPr sz="2000" b="1" dirty="0">
              <a:solidFill>
                <a:schemeClr val="accent1">
                  <a:lumMod val="75000"/>
                </a:schemeClr>
              </a:solidFill>
            </a:endParaRPr>
          </a:p>
        </p:txBody>
      </p:sp>
      <p:sp>
        <p:nvSpPr>
          <p:cNvPr id="255" name="Google Shape;255;p40"/>
          <p:cNvSpPr txBox="1"/>
          <p:nvPr/>
        </p:nvSpPr>
        <p:spPr>
          <a:xfrm>
            <a:off x="241418" y="740916"/>
            <a:ext cx="8895523"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Organization puts in a lot of effort in bidding preparation with no indications whether it will be worth it. With multiple bid manager and VP willing to work on every opportunity, it becomes difficult for the management to decide which bid should be given to which bid manager and VP.</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Our task is to identify the best bid manager-VP combination who can convert an opportunity to win with the provided data points.</a:t>
            </a:r>
            <a:endParaRPr sz="1400" b="0" i="0" u="none" strike="noStrike" cap="none" dirty="0">
              <a:solidFill>
                <a:srgbClr val="000000"/>
              </a:solidFill>
              <a:latin typeface="Arial"/>
              <a:ea typeface="Arial"/>
              <a:cs typeface="Arial"/>
              <a:sym typeface="Arial"/>
            </a:endParaRPr>
          </a:p>
        </p:txBody>
      </p:sp>
      <p:sp>
        <p:nvSpPr>
          <p:cNvPr id="256" name="Google Shape;256;p40"/>
          <p:cNvSpPr txBox="1"/>
          <p:nvPr/>
        </p:nvSpPr>
        <p:spPr>
          <a:xfrm>
            <a:off x="303141" y="2458976"/>
            <a:ext cx="8895523"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chemeClr val="bg2">
                    <a:lumMod val="60000"/>
                    <a:lumOff val="40000"/>
                  </a:schemeClr>
                </a:solidFill>
                <a:latin typeface="Arial"/>
                <a:ea typeface="Arial"/>
                <a:cs typeface="Arial"/>
                <a:sym typeface="Arial"/>
              </a:rPr>
              <a:t>Objective 1:</a:t>
            </a:r>
            <a:r>
              <a:rPr lang="en" sz="1800" b="1" i="0" u="none" strike="noStrike" cap="none" dirty="0">
                <a:solidFill>
                  <a:schemeClr val="bg2">
                    <a:lumMod val="60000"/>
                    <a:lumOff val="40000"/>
                  </a:schemeClr>
                </a:solidFill>
                <a:latin typeface="Arial"/>
                <a:ea typeface="Arial"/>
                <a:cs typeface="Arial"/>
                <a:sym typeface="Arial"/>
              </a:rPr>
              <a:t> </a:t>
            </a:r>
            <a:r>
              <a:rPr lang="en" sz="1400" b="0" i="0" u="none" strike="noStrike" cap="none" dirty="0">
                <a:solidFill>
                  <a:schemeClr val="dk1"/>
                </a:solidFill>
                <a:latin typeface="Arial"/>
                <a:ea typeface="Arial"/>
                <a:cs typeface="Arial"/>
                <a:sym typeface="Arial"/>
              </a:rPr>
              <a:t>Predictive Analytics – Build a ML model to predict the probability of win/loss for bidding activities for a potential client.</a:t>
            </a:r>
            <a:endParaRPr sz="1400" b="0" i="0" u="none" strike="noStrike" cap="none" dirty="0">
              <a:solidFill>
                <a:schemeClr val="dk1"/>
              </a:solidFill>
              <a:latin typeface="Arial"/>
              <a:ea typeface="Arial"/>
              <a:cs typeface="Arial"/>
              <a:sym typeface="Arial"/>
            </a:endParaRPr>
          </a:p>
        </p:txBody>
      </p:sp>
      <p:sp>
        <p:nvSpPr>
          <p:cNvPr id="257" name="Google Shape;257;p40"/>
          <p:cNvSpPr/>
          <p:nvPr/>
        </p:nvSpPr>
        <p:spPr>
          <a:xfrm>
            <a:off x="303142" y="3296922"/>
            <a:ext cx="8786191" cy="6155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1" i="0" u="none" strike="noStrike" cap="none" dirty="0">
                <a:solidFill>
                  <a:schemeClr val="bg2">
                    <a:lumMod val="60000"/>
                    <a:lumOff val="40000"/>
                  </a:schemeClr>
                </a:solidFill>
                <a:latin typeface="Arial"/>
                <a:ea typeface="Arial"/>
                <a:cs typeface="Arial"/>
                <a:sym typeface="Arial"/>
              </a:rPr>
              <a:t>Objective 2:</a:t>
            </a:r>
            <a:r>
              <a:rPr lang="en" sz="2000" b="0" i="0" u="none" strike="noStrike" cap="none" dirty="0">
                <a:solidFill>
                  <a:srgbClr val="C00000"/>
                </a:solidFill>
                <a:latin typeface="Arial"/>
                <a:ea typeface="Arial"/>
                <a:cs typeface="Arial"/>
                <a:sym typeface="Arial"/>
              </a:rPr>
              <a:t> </a:t>
            </a:r>
            <a:r>
              <a:rPr lang="en" sz="1400" b="0" i="0" u="none" strike="noStrike" cap="none" dirty="0">
                <a:solidFill>
                  <a:srgbClr val="000000"/>
                </a:solidFill>
                <a:latin typeface="Arial"/>
                <a:ea typeface="Arial"/>
                <a:cs typeface="Arial"/>
                <a:sym typeface="Arial"/>
              </a:rPr>
              <a:t>Prescriptive Analytics – Identify variables that are most likely to help in converting an opportunity into a win.</a:t>
            </a:r>
            <a:endParaRPr sz="1400" b="0" i="0" u="none" strike="noStrike" cap="none" dirty="0">
              <a:solidFill>
                <a:srgbClr val="000000"/>
              </a:solidFill>
              <a:latin typeface="Arial"/>
              <a:ea typeface="Arial"/>
              <a:cs typeface="Arial"/>
              <a:sym typeface="Arial"/>
            </a:endParaRPr>
          </a:p>
        </p:txBody>
      </p:sp>
      <p:sp>
        <p:nvSpPr>
          <p:cNvPr id="258" name="Google Shape;258;p40"/>
          <p:cNvSpPr/>
          <p:nvPr/>
        </p:nvSpPr>
        <p:spPr>
          <a:xfrm>
            <a:off x="4454820" y="2417862"/>
            <a:ext cx="23436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150018"/>
            <a:ext cx="8520600" cy="572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 sz="2000" b="1" dirty="0">
                <a:solidFill>
                  <a:schemeClr val="accent1">
                    <a:lumMod val="75000"/>
                  </a:schemeClr>
                </a:solidFill>
              </a:rPr>
              <a:t>Dataset</a:t>
            </a:r>
            <a:endParaRPr sz="2000" b="1" dirty="0">
              <a:solidFill>
                <a:schemeClr val="accent1">
                  <a:lumMod val="75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264" name="Google Shape;264;p41"/>
          <p:cNvSpPr/>
          <p:nvPr/>
        </p:nvSpPr>
        <p:spPr>
          <a:xfrm>
            <a:off x="433346" y="722718"/>
            <a:ext cx="8456212"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Provided with a single file which contains data related to the projects/deals won or lost. This data contains the project category, price and sector from 2011 to 2019.</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
            </a:r>
            <a:br>
              <a:rPr lang="en"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graphicFrame>
        <p:nvGraphicFramePr>
          <p:cNvPr id="265" name="Google Shape;265;p41"/>
          <p:cNvGraphicFramePr/>
          <p:nvPr>
            <p:extLst>
              <p:ext uri="{D42A27DB-BD31-4B8C-83A1-F6EECF244321}">
                <p14:modId xmlns:p14="http://schemas.microsoft.com/office/powerpoint/2010/main" val="1797157982"/>
              </p:ext>
            </p:extLst>
          </p:nvPr>
        </p:nvGraphicFramePr>
        <p:xfrm>
          <a:off x="433346" y="1480500"/>
          <a:ext cx="3838075" cy="2978530"/>
        </p:xfrm>
        <a:graphic>
          <a:graphicData uri="http://schemas.openxmlformats.org/drawingml/2006/table">
            <a:tbl>
              <a:tblPr>
                <a:noFill/>
                <a:tableStyleId>{37756EA0-F6C8-4BF9-9E27-D12F4293F6F6}</a:tableStyleId>
              </a:tblPr>
              <a:tblGrid>
                <a:gridCol w="1083727"/>
                <a:gridCol w="2754348"/>
              </a:tblGrid>
              <a:tr h="306736">
                <a:tc>
                  <a:txBody>
                    <a:bodyPr/>
                    <a:lstStyle/>
                    <a:p>
                      <a:pPr marL="0" marR="0" lvl="0" indent="0" algn="ctr" rtl="0">
                        <a:lnSpc>
                          <a:spcPct val="100000"/>
                        </a:lnSpc>
                        <a:spcBef>
                          <a:spcPts val="0"/>
                        </a:spcBef>
                        <a:spcAft>
                          <a:spcPts val="0"/>
                        </a:spcAft>
                        <a:buNone/>
                      </a:pPr>
                      <a:r>
                        <a:rPr lang="en" sz="900" b="1" i="0" u="none" strike="noStrike" cap="none" dirty="0">
                          <a:solidFill>
                            <a:schemeClr val="bg2">
                              <a:lumMod val="60000"/>
                              <a:lumOff val="40000"/>
                            </a:schemeClr>
                          </a:solidFill>
                          <a:latin typeface="+mn-lt"/>
                          <a:ea typeface="Calibri"/>
                          <a:cs typeface="Calibri"/>
                          <a:sym typeface="Calibri"/>
                        </a:rPr>
                        <a:t>Column Name</a:t>
                      </a:r>
                      <a:endParaRPr sz="900" u="none" strike="noStrike" cap="none" dirty="0">
                        <a:solidFill>
                          <a:schemeClr val="bg2">
                            <a:lumMod val="60000"/>
                            <a:lumOff val="40000"/>
                          </a:schemeClr>
                        </a:solidFill>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i="0" u="none" strike="noStrike" cap="none" dirty="0">
                          <a:solidFill>
                            <a:schemeClr val="bg2">
                              <a:lumMod val="60000"/>
                              <a:lumOff val="40000"/>
                            </a:schemeClr>
                          </a:solidFill>
                          <a:latin typeface="+mn-lt"/>
                          <a:ea typeface="Calibri"/>
                          <a:cs typeface="Calibri"/>
                          <a:sym typeface="Calibri"/>
                        </a:rPr>
                        <a:t>Description</a:t>
                      </a:r>
                      <a:endParaRPr sz="900" u="none" strike="noStrike" cap="none" dirty="0">
                        <a:solidFill>
                          <a:schemeClr val="bg2">
                            <a:lumMod val="60000"/>
                            <a:lumOff val="40000"/>
                          </a:schemeClr>
                        </a:solidFill>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39451">
                <a:tc>
                  <a:txBody>
                    <a:bodyPr/>
                    <a:lstStyle/>
                    <a:p>
                      <a:pPr marL="0" marR="0" lvl="0" indent="0" algn="ctr"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Client Category</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a:solidFill>
                            <a:srgbClr val="000000"/>
                          </a:solidFill>
                          <a:latin typeface="+mn-lt"/>
                          <a:ea typeface="Calibri"/>
                          <a:cs typeface="Calibri"/>
                          <a:sym typeface="Calibri"/>
                        </a:rPr>
                        <a:t>Industry in which the client works</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72011">
                <a:tc>
                  <a:txBody>
                    <a:bodyPr/>
                    <a:lstStyle/>
                    <a:p>
                      <a:pPr marL="0" marR="0" lvl="0" indent="0" algn="ctr"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Solution Type</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The solution group the client requires</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72011">
                <a:tc>
                  <a:txBody>
                    <a:bodyPr/>
                    <a:lstStyle/>
                    <a:p>
                      <a:pPr marL="0" marR="0" lvl="0" indent="0" algn="ctr" rtl="0">
                        <a:lnSpc>
                          <a:spcPct val="100000"/>
                        </a:lnSpc>
                        <a:spcBef>
                          <a:spcPts val="0"/>
                        </a:spcBef>
                        <a:spcAft>
                          <a:spcPts val="0"/>
                        </a:spcAft>
                        <a:buNone/>
                      </a:pPr>
                      <a:r>
                        <a:rPr lang="en" sz="900" b="0" i="0" u="none" strike="noStrike" cap="none">
                          <a:solidFill>
                            <a:srgbClr val="000000"/>
                          </a:solidFill>
                          <a:latin typeface="+mn-lt"/>
                          <a:ea typeface="Calibri"/>
                          <a:cs typeface="Calibri"/>
                          <a:sym typeface="Calibri"/>
                        </a:rPr>
                        <a:t>Deal Date</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The date the opportunity was created</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96475">
                <a:tc>
                  <a:txBody>
                    <a:bodyPr/>
                    <a:lstStyle/>
                    <a:p>
                      <a:pPr marL="0" marR="0" lvl="0" indent="0" algn="ctr"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Sector</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The sector for which the solution is to be provided</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72011">
                <a:tc>
                  <a:txBody>
                    <a:bodyPr/>
                    <a:lstStyle/>
                    <a:p>
                      <a:pPr marL="0" marR="0" lvl="0" indent="0" algn="ctr" rtl="0">
                        <a:lnSpc>
                          <a:spcPct val="100000"/>
                        </a:lnSpc>
                        <a:spcBef>
                          <a:spcPts val="0"/>
                        </a:spcBef>
                        <a:spcAft>
                          <a:spcPts val="0"/>
                        </a:spcAft>
                        <a:buNone/>
                      </a:pPr>
                      <a:r>
                        <a:rPr lang="en" sz="900" b="0" i="0" u="none" strike="noStrike" cap="none">
                          <a:solidFill>
                            <a:srgbClr val="000000"/>
                          </a:solidFill>
                          <a:latin typeface="+mn-lt"/>
                          <a:ea typeface="Calibri"/>
                          <a:cs typeface="Calibri"/>
                          <a:sym typeface="Calibri"/>
                        </a:rPr>
                        <a:t>Location</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Client </a:t>
                      </a:r>
                      <a:r>
                        <a:rPr lang="en" sz="900" b="0" i="0" u="none" strike="noStrike" cap="none" dirty="0" smtClean="0">
                          <a:solidFill>
                            <a:srgbClr val="000000"/>
                          </a:solidFill>
                          <a:latin typeface="+mn-lt"/>
                          <a:ea typeface="Calibri"/>
                          <a:cs typeface="Calibri"/>
                          <a:sym typeface="Calibri"/>
                        </a:rPr>
                        <a:t>Location</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4108">
                <a:tc>
                  <a:txBody>
                    <a:bodyPr/>
                    <a:lstStyle/>
                    <a:p>
                      <a:pPr marL="0" marR="0" lvl="0" indent="0" algn="ctr" rtl="0">
                        <a:lnSpc>
                          <a:spcPct val="100000"/>
                        </a:lnSpc>
                        <a:spcBef>
                          <a:spcPts val="0"/>
                        </a:spcBef>
                        <a:spcAft>
                          <a:spcPts val="0"/>
                        </a:spcAft>
                        <a:buNone/>
                      </a:pPr>
                      <a:r>
                        <a:rPr lang="en" sz="900" b="0" i="0" u="none" strike="noStrike" cap="none">
                          <a:solidFill>
                            <a:srgbClr val="000000"/>
                          </a:solidFill>
                          <a:latin typeface="+mn-lt"/>
                          <a:ea typeface="Calibri"/>
                          <a:cs typeface="Calibri"/>
                          <a:sym typeface="Calibri"/>
                        </a:rPr>
                        <a:t>VP Name</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Sr. Manager or VP which </a:t>
                      </a:r>
                      <a:r>
                        <a:rPr lang="en" sz="900" b="0" i="0" u="none" strike="noStrike" cap="none" dirty="0" smtClean="0">
                          <a:solidFill>
                            <a:srgbClr val="000000"/>
                          </a:solidFill>
                          <a:latin typeface="+mn-lt"/>
                          <a:ea typeface="Calibri"/>
                          <a:cs typeface="Calibri"/>
                          <a:sym typeface="Calibri"/>
                        </a:rPr>
                        <a:t>is </a:t>
                      </a:r>
                      <a:r>
                        <a:rPr lang="en" sz="900" b="0" i="0" u="none" strike="noStrike" cap="none" dirty="0">
                          <a:solidFill>
                            <a:srgbClr val="000000"/>
                          </a:solidFill>
                          <a:latin typeface="+mn-lt"/>
                          <a:ea typeface="Calibri"/>
                          <a:cs typeface="Calibri"/>
                          <a:sym typeface="Calibri"/>
                        </a:rPr>
                        <a:t>dealing with the client</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4800">
                <a:tc>
                  <a:txBody>
                    <a:bodyPr/>
                    <a:lstStyle/>
                    <a:p>
                      <a:pPr marL="0" marR="0" lvl="0" indent="0" algn="ctr" rtl="0">
                        <a:lnSpc>
                          <a:spcPct val="100000"/>
                        </a:lnSpc>
                        <a:spcBef>
                          <a:spcPts val="0"/>
                        </a:spcBef>
                        <a:spcAft>
                          <a:spcPts val="0"/>
                        </a:spcAft>
                        <a:buNone/>
                      </a:pPr>
                      <a:r>
                        <a:rPr lang="en" sz="900" b="0" i="0" u="none" strike="noStrike" cap="none">
                          <a:solidFill>
                            <a:srgbClr val="000000"/>
                          </a:solidFill>
                          <a:latin typeface="+mn-lt"/>
                          <a:ea typeface="Calibri"/>
                          <a:cs typeface="Calibri"/>
                          <a:sym typeface="Calibri"/>
                        </a:rPr>
                        <a:t>Manager Name</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Manager of the team working on the project</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72011">
                <a:tc>
                  <a:txBody>
                    <a:bodyPr/>
                    <a:lstStyle/>
                    <a:p>
                      <a:pPr marL="0" marR="0" lvl="0" indent="0" algn="ctr"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Deal Cost</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The initial cost of the deal</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88120">
                <a:tc>
                  <a:txBody>
                    <a:bodyPr/>
                    <a:lstStyle/>
                    <a:p>
                      <a:pPr marL="0" marR="0" lvl="0" indent="0" algn="ctr" rtl="0">
                        <a:lnSpc>
                          <a:spcPct val="100000"/>
                        </a:lnSpc>
                        <a:spcBef>
                          <a:spcPts val="0"/>
                        </a:spcBef>
                        <a:spcAft>
                          <a:spcPts val="0"/>
                        </a:spcAft>
                        <a:buNone/>
                      </a:pPr>
                      <a:r>
                        <a:rPr lang="en" sz="900" b="0" i="0" u="none" strike="noStrike" cap="none">
                          <a:solidFill>
                            <a:srgbClr val="000000"/>
                          </a:solidFill>
                          <a:latin typeface="+mn-lt"/>
                          <a:ea typeface="Calibri"/>
                          <a:cs typeface="Calibri"/>
                          <a:sym typeface="Calibri"/>
                        </a:rPr>
                        <a:t>Deal Status Code</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mn-lt"/>
                          <a:ea typeface="Calibri"/>
                          <a:cs typeface="Calibri"/>
                          <a:sym typeface="Calibri"/>
                        </a:rPr>
                        <a:t>Final status of the deal(won/lost)</a:t>
                      </a:r>
                      <a:endParaRPr sz="900" u="none" strike="noStrike" cap="none" dirty="0">
                        <a:latin typeface="+mn-lt"/>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266" name="Google Shape;266;p41"/>
          <p:cNvSpPr/>
          <p:nvPr/>
        </p:nvSpPr>
        <p:spPr>
          <a:xfrm>
            <a:off x="3200400" y="1108075"/>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7" name="Google Shape;267;p41"/>
          <p:cNvSpPr/>
          <p:nvPr/>
        </p:nvSpPr>
        <p:spPr>
          <a:xfrm>
            <a:off x="4572000" y="1267691"/>
            <a:ext cx="4198289" cy="351767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endParaRPr lang="en" sz="1200" b="0" i="0" u="none" strike="noStrike" cap="none" dirty="0" smtClean="0">
              <a:solidFill>
                <a:srgbClr val="000000"/>
              </a:solidFill>
              <a:sym typeface="Arial"/>
            </a:endParaRPr>
          </a:p>
          <a:p>
            <a:pPr marR="0" lvl="0" algn="l" rtl="0">
              <a:lnSpc>
                <a:spcPct val="100000"/>
              </a:lnSpc>
              <a:spcBef>
                <a:spcPts val="0"/>
              </a:spcBef>
              <a:spcAft>
                <a:spcPts val="0"/>
              </a:spcAft>
              <a:buClr>
                <a:srgbClr val="000000"/>
              </a:buClr>
              <a:buSzPts val="1400"/>
            </a:pPr>
            <a:r>
              <a:rPr lang="en" sz="1200" b="0" i="0" u="none" strike="noStrike" cap="none" dirty="0" smtClean="0">
                <a:solidFill>
                  <a:srgbClr val="000000"/>
                </a:solidFill>
                <a:sym typeface="Arial"/>
              </a:rPr>
              <a:t>The </a:t>
            </a:r>
            <a:r>
              <a:rPr lang="en" sz="1200" b="0" i="0" u="none" strike="noStrike" cap="none" dirty="0">
                <a:solidFill>
                  <a:srgbClr val="000000"/>
                </a:solidFill>
                <a:sym typeface="Arial"/>
              </a:rPr>
              <a:t>table on the left shows the information of the different columns on the </a:t>
            </a:r>
            <a:r>
              <a:rPr lang="en" sz="1200" b="0" i="0" u="none" strike="noStrike" cap="none" dirty="0" smtClean="0">
                <a:solidFill>
                  <a:srgbClr val="000000"/>
                </a:solidFill>
                <a:sym typeface="Arial"/>
              </a:rPr>
              <a:t>dataset</a:t>
            </a:r>
            <a:r>
              <a:rPr lang="en" sz="1200" dirty="0" smtClean="0"/>
              <a:t>:-</a:t>
            </a:r>
            <a:endParaRPr lang="en" sz="1200" b="0" i="0" u="none" strike="noStrike" cap="none" dirty="0" smtClean="0">
              <a:solidFill>
                <a:srgbClr val="000000"/>
              </a:solidFill>
              <a:sym typeface="Arial"/>
            </a:endParaRPr>
          </a:p>
          <a:p>
            <a:pPr marR="0" lvl="0" algn="l" rtl="0">
              <a:lnSpc>
                <a:spcPct val="100000"/>
              </a:lnSpc>
              <a:spcBef>
                <a:spcPts val="0"/>
              </a:spcBef>
              <a:spcAft>
                <a:spcPts val="0"/>
              </a:spcAft>
              <a:buClr>
                <a:srgbClr val="000000"/>
              </a:buClr>
              <a:buSzPts val="1400"/>
            </a:pPr>
            <a:endParaRPr sz="1200" dirty="0"/>
          </a:p>
          <a:p>
            <a:pPr marL="171450" marR="0" lvl="0" indent="-171450" algn="l" rtl="0">
              <a:lnSpc>
                <a:spcPct val="100000"/>
              </a:lnSpc>
              <a:spcBef>
                <a:spcPts val="0"/>
              </a:spcBef>
              <a:spcAft>
                <a:spcPts val="0"/>
              </a:spcAft>
              <a:buClr>
                <a:srgbClr val="000000"/>
              </a:buClr>
              <a:buSzPts val="1400"/>
              <a:buFont typeface="Arial" pitchFamily="34" charset="0"/>
              <a:buChar char="•"/>
            </a:pPr>
            <a:r>
              <a:rPr lang="en" sz="1200" b="0" i="0" u="none" strike="noStrike" cap="none" dirty="0">
                <a:solidFill>
                  <a:srgbClr val="000000"/>
                </a:solidFill>
                <a:sym typeface="Arial"/>
              </a:rPr>
              <a:t>There are 8 input columns with 1 output column.</a:t>
            </a:r>
            <a:endParaRPr sz="1200" dirty="0"/>
          </a:p>
          <a:p>
            <a:pPr marL="171450" marR="0" lvl="0" indent="-171450" algn="l" rtl="0">
              <a:lnSpc>
                <a:spcPct val="100000"/>
              </a:lnSpc>
              <a:spcBef>
                <a:spcPts val="0"/>
              </a:spcBef>
              <a:spcAft>
                <a:spcPts val="0"/>
              </a:spcAft>
              <a:buClr>
                <a:srgbClr val="000000"/>
              </a:buClr>
              <a:buSzPts val="1400"/>
              <a:buFont typeface="Arial" pitchFamily="34" charset="0"/>
              <a:buChar char="•"/>
            </a:pPr>
            <a:r>
              <a:rPr lang="en" sz="1200" b="0" i="0" u="none" strike="noStrike" cap="none" dirty="0">
                <a:solidFill>
                  <a:srgbClr val="000000"/>
                </a:solidFill>
                <a:sym typeface="Arial"/>
              </a:rPr>
              <a:t>7 variables are Categorical, “Deal Cost” being numerical and “Deal Status Code” is boolean</a:t>
            </a:r>
            <a:endParaRPr sz="1200" b="0" i="0" u="none" strike="noStrike" cap="none" dirty="0">
              <a:solidFill>
                <a:srgbClr val="000000"/>
              </a:solidFill>
              <a:sym typeface="Arial"/>
            </a:endParaRPr>
          </a:p>
          <a:p>
            <a:pPr marL="171450" marR="0" lvl="0" indent="-171450" algn="l" rtl="0">
              <a:lnSpc>
                <a:spcPct val="100000"/>
              </a:lnSpc>
              <a:spcBef>
                <a:spcPts val="0"/>
              </a:spcBef>
              <a:spcAft>
                <a:spcPts val="0"/>
              </a:spcAft>
              <a:buClr>
                <a:srgbClr val="000000"/>
              </a:buClr>
              <a:buSzPts val="1400"/>
              <a:buFont typeface="Arial" pitchFamily="34" charset="0"/>
              <a:buChar char="•"/>
            </a:pPr>
            <a:r>
              <a:rPr lang="en" sz="1200" b="0" i="0" u="none" strike="noStrike" cap="none" dirty="0">
                <a:solidFill>
                  <a:srgbClr val="000000"/>
                </a:solidFill>
                <a:sym typeface="Arial"/>
              </a:rPr>
              <a:t>Out of the 8 input columns, only 3 columns can be controlled by the organization, which </a:t>
            </a:r>
            <a:r>
              <a:rPr lang="en" sz="1200" b="0" i="0" u="none" strike="noStrike" cap="none" dirty="0" smtClean="0">
                <a:solidFill>
                  <a:srgbClr val="000000"/>
                </a:solidFill>
                <a:sym typeface="Arial"/>
              </a:rPr>
              <a:t>are</a:t>
            </a:r>
            <a:endParaRPr sz="1200" dirty="0"/>
          </a:p>
          <a:p>
            <a:pPr lvl="8">
              <a:buSzPts val="1400"/>
            </a:pPr>
            <a:r>
              <a:rPr lang="en" sz="1200" b="0" i="0" u="none" strike="noStrike" cap="none" dirty="0" smtClean="0">
                <a:solidFill>
                  <a:srgbClr val="000000"/>
                </a:solidFill>
                <a:sym typeface="Arial"/>
              </a:rPr>
              <a:t>                i) VP </a:t>
            </a:r>
            <a:r>
              <a:rPr lang="en" sz="1200" b="0" i="0" u="none" strike="noStrike" cap="none" dirty="0">
                <a:solidFill>
                  <a:srgbClr val="000000"/>
                </a:solidFill>
                <a:sym typeface="Arial"/>
              </a:rPr>
              <a:t>Name</a:t>
            </a:r>
            <a:endParaRPr sz="1200" dirty="0"/>
          </a:p>
          <a:p>
            <a:pPr lvl="6">
              <a:buSzPts val="1400"/>
            </a:pPr>
            <a:r>
              <a:rPr lang="en" sz="1200" b="0" i="0" u="none" strike="noStrike" cap="none" dirty="0" smtClean="0">
                <a:solidFill>
                  <a:srgbClr val="000000"/>
                </a:solidFill>
                <a:sym typeface="Arial"/>
              </a:rPr>
              <a:t>                ii) Manager </a:t>
            </a:r>
            <a:r>
              <a:rPr lang="en" sz="1200" b="0" i="0" u="none" strike="noStrike" cap="none" dirty="0">
                <a:solidFill>
                  <a:srgbClr val="000000"/>
                </a:solidFill>
                <a:sym typeface="Arial"/>
              </a:rPr>
              <a:t>Name</a:t>
            </a:r>
            <a:endParaRPr sz="1200" dirty="0"/>
          </a:p>
          <a:p>
            <a:pPr lvl="6">
              <a:buSzPts val="1400"/>
            </a:pPr>
            <a:r>
              <a:rPr lang="en" sz="1200" b="0" i="0" u="none" strike="noStrike" cap="none" dirty="0" smtClean="0">
                <a:solidFill>
                  <a:srgbClr val="000000"/>
                </a:solidFill>
                <a:sym typeface="Arial"/>
              </a:rPr>
              <a:t>                iii) Deal </a:t>
            </a:r>
            <a:r>
              <a:rPr lang="en" sz="1200" b="0" i="0" u="none" strike="noStrike" cap="none" dirty="0">
                <a:solidFill>
                  <a:srgbClr val="000000"/>
                </a:solidFill>
                <a:sym typeface="Arial"/>
              </a:rPr>
              <a:t>Cost</a:t>
            </a:r>
            <a:endParaRPr sz="1200" dirty="0"/>
          </a:p>
          <a:p>
            <a:pPr marL="171450" marR="0" lvl="0" indent="-171450" algn="l" rtl="0">
              <a:lnSpc>
                <a:spcPct val="100000"/>
              </a:lnSpc>
              <a:spcBef>
                <a:spcPts val="0"/>
              </a:spcBef>
              <a:spcAft>
                <a:spcPts val="0"/>
              </a:spcAft>
              <a:buClr>
                <a:srgbClr val="000000"/>
              </a:buClr>
              <a:buSzPts val="1400"/>
              <a:buFont typeface="Arial" pitchFamily="34" charset="0"/>
              <a:buChar char="•"/>
            </a:pPr>
            <a:r>
              <a:rPr lang="en" sz="1200" b="0" i="0" u="none" strike="noStrike" cap="none" dirty="0">
                <a:solidFill>
                  <a:srgbClr val="000000"/>
                </a:solidFill>
                <a:sym typeface="Arial"/>
              </a:rPr>
              <a:t>VP Name and Manager name can be changed easily, whereas, Deal Cost can be manipulated only to a certain extent.</a:t>
            </a:r>
            <a:endParaRPr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p:nvPr/>
        </p:nvSpPr>
        <p:spPr>
          <a:xfrm>
            <a:off x="209889" y="240653"/>
            <a:ext cx="775135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1" dirty="0">
                <a:solidFill>
                  <a:schemeClr val="accent1">
                    <a:lumMod val="75000"/>
                  </a:schemeClr>
                </a:solidFill>
              </a:rPr>
              <a:t>Exploratory Data Analysis</a:t>
            </a:r>
            <a:endParaRPr sz="2000" b="1" dirty="0">
              <a:solidFill>
                <a:schemeClr val="accent1">
                  <a:lumMod val="75000"/>
                </a:schemeClr>
              </a:solidFill>
            </a:endParaRPr>
          </a:p>
        </p:txBody>
      </p:sp>
      <p:pic>
        <p:nvPicPr>
          <p:cNvPr id="274" name="Google Shape;274;p42"/>
          <p:cNvPicPr preferRelativeResize="0"/>
          <p:nvPr/>
        </p:nvPicPr>
        <p:blipFill rotWithShape="1">
          <a:blip r:embed="rId3">
            <a:alphaModFix/>
          </a:blip>
          <a:srcRect/>
          <a:stretch/>
        </p:blipFill>
        <p:spPr>
          <a:xfrm>
            <a:off x="4909343" y="1392382"/>
            <a:ext cx="3894575" cy="2359811"/>
          </a:xfrm>
          <a:prstGeom prst="rect">
            <a:avLst/>
          </a:prstGeom>
          <a:noFill/>
          <a:ln>
            <a:noFill/>
          </a:ln>
        </p:spPr>
      </p:pic>
      <p:sp>
        <p:nvSpPr>
          <p:cNvPr id="8" name="TextBox 7"/>
          <p:cNvSpPr txBox="1"/>
          <p:nvPr/>
        </p:nvSpPr>
        <p:spPr>
          <a:xfrm>
            <a:off x="415637" y="3857296"/>
            <a:ext cx="7971620" cy="738664"/>
          </a:xfrm>
          <a:prstGeom prst="rect">
            <a:avLst/>
          </a:prstGeom>
          <a:noFill/>
        </p:spPr>
        <p:txBody>
          <a:bodyPr wrap="square" rtlCol="0">
            <a:spAutoFit/>
          </a:bodyPr>
          <a:lstStyle/>
          <a:p>
            <a:pPr>
              <a:buFont typeface="Wingdings" pitchFamily="2" charset="2"/>
              <a:buChar char="Ø"/>
            </a:pPr>
            <a:r>
              <a:rPr lang="en-IN" dirty="0" smtClean="0"/>
              <a:t> </a:t>
            </a:r>
            <a:r>
              <a:rPr lang="en-IN" dirty="0" smtClean="0"/>
              <a:t>Above chart represents, Number of bids submitted per year, indicating that the organization is growing. This can also be inferred by the table, indicating rise in various Client Categories, Sectors etc. when comparing 2011 to 2019.</a:t>
            </a:r>
            <a:endParaRPr lang="en-IN" dirty="0"/>
          </a:p>
        </p:txBody>
      </p:sp>
      <p:sp>
        <p:nvSpPr>
          <p:cNvPr id="9" name="TextBox 8"/>
          <p:cNvSpPr txBox="1"/>
          <p:nvPr/>
        </p:nvSpPr>
        <p:spPr>
          <a:xfrm>
            <a:off x="304800" y="2375338"/>
            <a:ext cx="3783724" cy="307777"/>
          </a:xfrm>
          <a:prstGeom prst="rect">
            <a:avLst/>
          </a:prstGeom>
          <a:noFill/>
        </p:spPr>
        <p:txBody>
          <a:bodyPr wrap="square" rtlCol="0">
            <a:spAutoFit/>
          </a:bodyPr>
          <a:lstStyle/>
          <a:p>
            <a:r>
              <a:rPr lang="en-IN" dirty="0" smtClean="0"/>
              <a:t>.</a:t>
            </a:r>
            <a:endParaRPr lang="en-IN" dirty="0"/>
          </a:p>
        </p:txBody>
      </p:sp>
      <p:sp>
        <p:nvSpPr>
          <p:cNvPr id="10" name="TextBox 9"/>
          <p:cNvSpPr txBox="1"/>
          <p:nvPr/>
        </p:nvSpPr>
        <p:spPr>
          <a:xfrm>
            <a:off x="5496909" y="855400"/>
            <a:ext cx="2690649" cy="307777"/>
          </a:xfrm>
          <a:prstGeom prst="rect">
            <a:avLst/>
          </a:prstGeom>
          <a:noFill/>
        </p:spPr>
        <p:txBody>
          <a:bodyPr wrap="square" rtlCol="0">
            <a:spAutoFit/>
          </a:bodyPr>
          <a:lstStyle/>
          <a:p>
            <a:r>
              <a:rPr lang="en-IN" b="1" dirty="0" smtClean="0">
                <a:solidFill>
                  <a:schemeClr val="tx1"/>
                </a:solidFill>
              </a:rPr>
              <a:t>Deal Year</a:t>
            </a:r>
            <a:endParaRPr lang="en-IN" b="1" dirty="0">
              <a:solidFill>
                <a:schemeClr val="tx1"/>
              </a:solidFill>
            </a:endParaRPr>
          </a:p>
        </p:txBody>
      </p:sp>
      <p:sp>
        <p:nvSpPr>
          <p:cNvPr id="11" name="TextBox 10"/>
          <p:cNvSpPr txBox="1"/>
          <p:nvPr/>
        </p:nvSpPr>
        <p:spPr>
          <a:xfrm>
            <a:off x="304799" y="865301"/>
            <a:ext cx="3775393" cy="307777"/>
          </a:xfrm>
          <a:prstGeom prst="rect">
            <a:avLst/>
          </a:prstGeom>
          <a:noFill/>
        </p:spPr>
        <p:txBody>
          <a:bodyPr wrap="none" rtlCol="0">
            <a:spAutoFit/>
          </a:bodyPr>
          <a:lstStyle/>
          <a:p>
            <a:r>
              <a:rPr lang="en-IN" dirty="0" smtClean="0"/>
              <a:t>Comparing Company’s growth over the years</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770371671"/>
              </p:ext>
            </p:extLst>
          </p:nvPr>
        </p:nvGraphicFramePr>
        <p:xfrm>
          <a:off x="304800" y="1462426"/>
          <a:ext cx="3990111" cy="2133600"/>
        </p:xfrm>
        <a:graphic>
          <a:graphicData uri="http://schemas.openxmlformats.org/drawingml/2006/table">
            <a:tbl>
              <a:tblPr firstRow="1" bandRow="1">
                <a:tableStyleId>{37756EA0-F6C8-4BF9-9E27-D12F4293F6F6}</a:tableStyleId>
              </a:tblPr>
              <a:tblGrid>
                <a:gridCol w="1433946"/>
                <a:gridCol w="1226128"/>
                <a:gridCol w="1330037"/>
              </a:tblGrid>
              <a:tr h="224724">
                <a:tc>
                  <a:txBody>
                    <a:bodyPr/>
                    <a:lstStyle/>
                    <a:p>
                      <a:pPr algn="ctr"/>
                      <a:r>
                        <a:rPr lang="en-IN" b="1" dirty="0" smtClean="0">
                          <a:solidFill>
                            <a:schemeClr val="tx1"/>
                          </a:solidFill>
                        </a:rPr>
                        <a:t>Variable</a:t>
                      </a:r>
                      <a:endParaRPr lang="en-IN" b="1" dirty="0">
                        <a:solidFill>
                          <a:schemeClr val="tx1"/>
                        </a:solidFill>
                      </a:endParaRPr>
                    </a:p>
                  </a:txBody>
                  <a:tcPr/>
                </a:tc>
                <a:tc>
                  <a:txBody>
                    <a:bodyPr/>
                    <a:lstStyle/>
                    <a:p>
                      <a:pPr algn="ctr"/>
                      <a:r>
                        <a:rPr lang="en-IN" b="1" dirty="0" smtClean="0">
                          <a:solidFill>
                            <a:schemeClr val="tx1"/>
                          </a:solidFill>
                        </a:rPr>
                        <a:t>2011</a:t>
                      </a:r>
                      <a:endParaRPr lang="en-IN" b="1" dirty="0">
                        <a:solidFill>
                          <a:schemeClr val="tx1"/>
                        </a:solidFill>
                      </a:endParaRPr>
                    </a:p>
                  </a:txBody>
                  <a:tcPr/>
                </a:tc>
                <a:tc>
                  <a:txBody>
                    <a:bodyPr/>
                    <a:lstStyle/>
                    <a:p>
                      <a:pPr algn="ctr"/>
                      <a:r>
                        <a:rPr lang="en-IN" b="1" dirty="0" smtClean="0">
                          <a:solidFill>
                            <a:schemeClr val="tx1"/>
                          </a:solidFill>
                        </a:rPr>
                        <a:t>2019</a:t>
                      </a:r>
                      <a:endParaRPr lang="en-IN" b="1" dirty="0">
                        <a:solidFill>
                          <a:schemeClr val="tx1"/>
                        </a:solidFill>
                      </a:endParaRPr>
                    </a:p>
                  </a:txBody>
                  <a:tcPr/>
                </a:tc>
              </a:tr>
              <a:tr h="224724">
                <a:tc>
                  <a:txBody>
                    <a:bodyPr/>
                    <a:lstStyle/>
                    <a:p>
                      <a:pPr algn="ctr"/>
                      <a:r>
                        <a:rPr lang="en-IN" dirty="0" smtClean="0"/>
                        <a:t>Client Category</a:t>
                      </a:r>
                      <a:endParaRPr lang="en-IN" dirty="0"/>
                    </a:p>
                  </a:txBody>
                  <a:tcPr/>
                </a:tc>
                <a:tc>
                  <a:txBody>
                    <a:bodyPr/>
                    <a:lstStyle/>
                    <a:p>
                      <a:pPr algn="ctr"/>
                      <a:r>
                        <a:rPr lang="en-IN" dirty="0" smtClean="0"/>
                        <a:t>21</a:t>
                      </a:r>
                      <a:endParaRPr lang="en-IN" dirty="0"/>
                    </a:p>
                  </a:txBody>
                  <a:tcPr/>
                </a:tc>
                <a:tc>
                  <a:txBody>
                    <a:bodyPr/>
                    <a:lstStyle/>
                    <a:p>
                      <a:pPr algn="ctr"/>
                      <a:r>
                        <a:rPr lang="en-IN" dirty="0" smtClean="0"/>
                        <a:t>41</a:t>
                      </a:r>
                      <a:endParaRPr lang="en-IN" dirty="0"/>
                    </a:p>
                  </a:txBody>
                  <a:tcPr/>
                </a:tc>
              </a:tr>
              <a:tr h="224724">
                <a:tc>
                  <a:txBody>
                    <a:bodyPr/>
                    <a:lstStyle/>
                    <a:p>
                      <a:pPr algn="ctr"/>
                      <a:r>
                        <a:rPr lang="en-IN" dirty="0" smtClean="0"/>
                        <a:t>Sector Type</a:t>
                      </a:r>
                      <a:endParaRPr lang="en-IN" dirty="0"/>
                    </a:p>
                  </a:txBody>
                  <a:tcPr/>
                </a:tc>
                <a:tc>
                  <a:txBody>
                    <a:bodyPr/>
                    <a:lstStyle/>
                    <a:p>
                      <a:pPr algn="ctr"/>
                      <a:r>
                        <a:rPr lang="en-IN" dirty="0" smtClean="0"/>
                        <a:t>11</a:t>
                      </a:r>
                      <a:endParaRPr lang="en-IN" dirty="0"/>
                    </a:p>
                  </a:txBody>
                  <a:tcPr/>
                </a:tc>
                <a:tc>
                  <a:txBody>
                    <a:bodyPr/>
                    <a:lstStyle/>
                    <a:p>
                      <a:pPr algn="ctr"/>
                      <a:r>
                        <a:rPr lang="en-IN" dirty="0" smtClean="0"/>
                        <a:t>25</a:t>
                      </a:r>
                      <a:endParaRPr lang="en-IN" dirty="0"/>
                    </a:p>
                  </a:txBody>
                  <a:tcPr/>
                </a:tc>
              </a:tr>
              <a:tr h="224724">
                <a:tc>
                  <a:txBody>
                    <a:bodyPr/>
                    <a:lstStyle/>
                    <a:p>
                      <a:pPr algn="ctr"/>
                      <a:r>
                        <a:rPr lang="en-IN" dirty="0" smtClean="0"/>
                        <a:t>Solution Type</a:t>
                      </a:r>
                      <a:endParaRPr lang="en-IN" dirty="0"/>
                    </a:p>
                  </a:txBody>
                  <a:tcPr/>
                </a:tc>
                <a:tc>
                  <a:txBody>
                    <a:bodyPr/>
                    <a:lstStyle/>
                    <a:p>
                      <a:pPr algn="ctr"/>
                      <a:r>
                        <a:rPr lang="en-IN" dirty="0" smtClean="0"/>
                        <a:t>12</a:t>
                      </a:r>
                      <a:endParaRPr lang="en-IN" dirty="0"/>
                    </a:p>
                  </a:txBody>
                  <a:tcPr/>
                </a:tc>
                <a:tc>
                  <a:txBody>
                    <a:bodyPr/>
                    <a:lstStyle/>
                    <a:p>
                      <a:pPr algn="ctr"/>
                      <a:r>
                        <a:rPr lang="en-IN" dirty="0" smtClean="0"/>
                        <a:t>67</a:t>
                      </a:r>
                      <a:endParaRPr lang="en-IN" dirty="0"/>
                    </a:p>
                  </a:txBody>
                  <a:tcPr/>
                </a:tc>
              </a:tr>
              <a:tr h="224724">
                <a:tc>
                  <a:txBody>
                    <a:bodyPr/>
                    <a:lstStyle/>
                    <a:p>
                      <a:pPr algn="ctr"/>
                      <a:r>
                        <a:rPr lang="en-IN" dirty="0" smtClean="0"/>
                        <a:t>VP</a:t>
                      </a:r>
                      <a:endParaRPr lang="en-IN" dirty="0"/>
                    </a:p>
                  </a:txBody>
                  <a:tcPr/>
                </a:tc>
                <a:tc>
                  <a:txBody>
                    <a:bodyPr/>
                    <a:lstStyle/>
                    <a:p>
                      <a:pPr algn="ctr"/>
                      <a:r>
                        <a:rPr lang="en-IN" dirty="0" smtClean="0"/>
                        <a:t>7</a:t>
                      </a:r>
                      <a:endParaRPr lang="en-IN" dirty="0"/>
                    </a:p>
                  </a:txBody>
                  <a:tcPr/>
                </a:tc>
                <a:tc>
                  <a:txBody>
                    <a:bodyPr/>
                    <a:lstStyle/>
                    <a:p>
                      <a:pPr algn="ctr"/>
                      <a:r>
                        <a:rPr lang="en-IN" dirty="0" smtClean="0"/>
                        <a:t>43</a:t>
                      </a:r>
                      <a:endParaRPr lang="en-IN" dirty="0"/>
                    </a:p>
                  </a:txBody>
                  <a:tcPr/>
                </a:tc>
              </a:tr>
              <a:tr h="224724">
                <a:tc>
                  <a:txBody>
                    <a:bodyPr/>
                    <a:lstStyle/>
                    <a:p>
                      <a:pPr algn="ctr"/>
                      <a:r>
                        <a:rPr lang="en-IN" dirty="0" smtClean="0"/>
                        <a:t>Manager</a:t>
                      </a:r>
                      <a:endParaRPr lang="en-IN" dirty="0"/>
                    </a:p>
                  </a:txBody>
                  <a:tcPr/>
                </a:tc>
                <a:tc>
                  <a:txBody>
                    <a:bodyPr/>
                    <a:lstStyle/>
                    <a:p>
                      <a:pPr algn="ctr"/>
                      <a:r>
                        <a:rPr lang="en-IN" dirty="0" smtClean="0"/>
                        <a:t>30</a:t>
                      </a:r>
                      <a:endParaRPr lang="en-IN" dirty="0"/>
                    </a:p>
                  </a:txBody>
                  <a:tcPr/>
                </a:tc>
                <a:tc>
                  <a:txBody>
                    <a:bodyPr/>
                    <a:lstStyle/>
                    <a:p>
                      <a:pPr algn="ctr"/>
                      <a:r>
                        <a:rPr lang="en-IN" dirty="0" smtClean="0"/>
                        <a:t>278</a:t>
                      </a:r>
                      <a:endParaRPr lang="en-IN" dirty="0"/>
                    </a:p>
                  </a:txBody>
                  <a:tcPr/>
                </a:tc>
              </a:tr>
              <a:tr h="224724">
                <a:tc>
                  <a:txBody>
                    <a:bodyPr/>
                    <a:lstStyle/>
                    <a:p>
                      <a:pPr algn="ctr"/>
                      <a:r>
                        <a:rPr lang="en-IN" dirty="0" smtClean="0"/>
                        <a:t>Location</a:t>
                      </a:r>
                      <a:endParaRPr lang="en-IN" dirty="0"/>
                    </a:p>
                  </a:txBody>
                  <a:tcPr/>
                </a:tc>
                <a:tc>
                  <a:txBody>
                    <a:bodyPr/>
                    <a:lstStyle/>
                    <a:p>
                      <a:pPr algn="ctr"/>
                      <a:r>
                        <a:rPr lang="en-IN" dirty="0" smtClean="0"/>
                        <a:t>6</a:t>
                      </a:r>
                      <a:endParaRPr lang="en-IN" dirty="0"/>
                    </a:p>
                  </a:txBody>
                  <a:tcPr/>
                </a:tc>
                <a:tc>
                  <a:txBody>
                    <a:bodyPr/>
                    <a:lstStyle/>
                    <a:p>
                      <a:pPr algn="ctr"/>
                      <a:r>
                        <a:rPr lang="en-IN" dirty="0" smtClean="0"/>
                        <a:t>13</a:t>
                      </a:r>
                      <a:endParaRPr lang="en-IN" dirty="0"/>
                    </a:p>
                  </a:txBody>
                  <a:tcPr/>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UPUR\Downloads\WhatsApp Image 2021-03-13 at 11.59.13.jpeg"/>
          <p:cNvPicPr>
            <a:picLocks noChangeAspect="1" noChangeArrowheads="1"/>
          </p:cNvPicPr>
          <p:nvPr/>
        </p:nvPicPr>
        <p:blipFill>
          <a:blip r:embed="rId2"/>
          <a:srcRect/>
          <a:stretch>
            <a:fillRect/>
          </a:stretch>
        </p:blipFill>
        <p:spPr bwMode="auto">
          <a:xfrm>
            <a:off x="335675" y="2299395"/>
            <a:ext cx="2628900" cy="1651674"/>
          </a:xfrm>
          <a:prstGeom prst="rect">
            <a:avLst/>
          </a:prstGeom>
          <a:noFill/>
        </p:spPr>
      </p:pic>
      <p:sp>
        <p:nvSpPr>
          <p:cNvPr id="3" name="TextBox 2"/>
          <p:cNvSpPr txBox="1"/>
          <p:nvPr/>
        </p:nvSpPr>
        <p:spPr>
          <a:xfrm>
            <a:off x="252249" y="1237565"/>
            <a:ext cx="2795752" cy="954107"/>
          </a:xfrm>
          <a:prstGeom prst="rect">
            <a:avLst/>
          </a:prstGeom>
          <a:noFill/>
        </p:spPr>
        <p:txBody>
          <a:bodyPr wrap="square" rtlCol="0">
            <a:spAutoFit/>
          </a:bodyPr>
          <a:lstStyle/>
          <a:p>
            <a:pPr>
              <a:buFont typeface="Wingdings" pitchFamily="2" charset="2"/>
              <a:buChar char="Ø"/>
            </a:pPr>
            <a:r>
              <a:rPr lang="en-IN" dirty="0" smtClean="0"/>
              <a:t> Client Category has 41 distinct    values. In which Others, internal &amp; service based Category witnesses 50% frequency.</a:t>
            </a:r>
            <a:endParaRPr lang="en-IN" dirty="0"/>
          </a:p>
        </p:txBody>
      </p:sp>
      <p:sp>
        <p:nvSpPr>
          <p:cNvPr id="4" name="TextBox 3"/>
          <p:cNvSpPr txBox="1"/>
          <p:nvPr/>
        </p:nvSpPr>
        <p:spPr>
          <a:xfrm>
            <a:off x="357351" y="4019489"/>
            <a:ext cx="2459421" cy="738664"/>
          </a:xfrm>
          <a:prstGeom prst="rect">
            <a:avLst/>
          </a:prstGeom>
          <a:noFill/>
        </p:spPr>
        <p:txBody>
          <a:bodyPr wrap="square" rtlCol="0">
            <a:spAutoFit/>
          </a:bodyPr>
          <a:lstStyle/>
          <a:p>
            <a:pPr>
              <a:buFont typeface="Wingdings" pitchFamily="2" charset="2"/>
              <a:buChar char="Ø"/>
            </a:pPr>
            <a:r>
              <a:rPr lang="en-IN" dirty="0" smtClean="0"/>
              <a:t> As above figure shows,</a:t>
            </a:r>
          </a:p>
          <a:p>
            <a:r>
              <a:rPr lang="en-IN" dirty="0" smtClean="0"/>
              <a:t>Internal client category creates Anomaly.</a:t>
            </a:r>
            <a:endParaRPr lang="en-IN" dirty="0"/>
          </a:p>
        </p:txBody>
      </p:sp>
      <p:sp>
        <p:nvSpPr>
          <p:cNvPr id="5" name="TextBox 4"/>
          <p:cNvSpPr txBox="1"/>
          <p:nvPr/>
        </p:nvSpPr>
        <p:spPr>
          <a:xfrm>
            <a:off x="357351" y="897917"/>
            <a:ext cx="1786758" cy="307777"/>
          </a:xfrm>
          <a:prstGeom prst="rect">
            <a:avLst/>
          </a:prstGeom>
          <a:noFill/>
        </p:spPr>
        <p:txBody>
          <a:bodyPr wrap="square" rtlCol="0">
            <a:spAutoFit/>
          </a:bodyPr>
          <a:lstStyle/>
          <a:p>
            <a:r>
              <a:rPr lang="en-IN" b="1" dirty="0" smtClean="0"/>
              <a:t>Client Category</a:t>
            </a:r>
            <a:endParaRPr lang="en-IN" b="1" dirty="0"/>
          </a:p>
        </p:txBody>
      </p:sp>
      <p:sp>
        <p:nvSpPr>
          <p:cNvPr id="6" name="TextBox 5"/>
          <p:cNvSpPr txBox="1"/>
          <p:nvPr/>
        </p:nvSpPr>
        <p:spPr>
          <a:xfrm>
            <a:off x="4729654" y="822067"/>
            <a:ext cx="2322787" cy="307777"/>
          </a:xfrm>
          <a:prstGeom prst="rect">
            <a:avLst/>
          </a:prstGeom>
          <a:noFill/>
        </p:spPr>
        <p:txBody>
          <a:bodyPr wrap="square" rtlCol="0">
            <a:spAutoFit/>
          </a:bodyPr>
          <a:lstStyle/>
          <a:p>
            <a:r>
              <a:rPr lang="en-IN" b="1" dirty="0" smtClean="0"/>
              <a:t>Solution Type</a:t>
            </a:r>
            <a:endParaRPr lang="en-IN" b="1" dirty="0"/>
          </a:p>
        </p:txBody>
      </p:sp>
      <p:sp>
        <p:nvSpPr>
          <p:cNvPr id="7" name="TextBox 6"/>
          <p:cNvSpPr txBox="1"/>
          <p:nvPr/>
        </p:nvSpPr>
        <p:spPr>
          <a:xfrm>
            <a:off x="4663440" y="1129844"/>
            <a:ext cx="3352800" cy="1169551"/>
          </a:xfrm>
          <a:prstGeom prst="rect">
            <a:avLst/>
          </a:prstGeom>
          <a:noFill/>
        </p:spPr>
        <p:txBody>
          <a:bodyPr wrap="square" rtlCol="0">
            <a:spAutoFit/>
          </a:bodyPr>
          <a:lstStyle/>
          <a:p>
            <a:pPr>
              <a:buFont typeface="Wingdings" pitchFamily="2" charset="2"/>
              <a:buChar char="Ø"/>
            </a:pPr>
            <a:r>
              <a:rPr lang="en-IN" dirty="0" smtClean="0"/>
              <a:t> Solution Type Variable consists of 67 distinct values. In which Solution Type 9, 10 &amp; 32 having high frequency</a:t>
            </a:r>
            <a:r>
              <a:rPr lang="en-IN" dirty="0" smtClean="0"/>
              <a:t>.</a:t>
            </a:r>
            <a:endParaRPr lang="en-IN" dirty="0" smtClean="0"/>
          </a:p>
          <a:p>
            <a:pPr>
              <a:buFont typeface="Wingdings" pitchFamily="2" charset="2"/>
              <a:buChar char="Ø"/>
            </a:pPr>
            <a:r>
              <a:rPr lang="en-IN" dirty="0" smtClean="0"/>
              <a:t> These Solution Type involved in 38 client category </a:t>
            </a:r>
            <a:endParaRPr lang="en-IN" dirty="0"/>
          </a:p>
        </p:txBody>
      </p:sp>
      <p:sp>
        <p:nvSpPr>
          <p:cNvPr id="11" name="TextBox 10"/>
          <p:cNvSpPr txBox="1"/>
          <p:nvPr/>
        </p:nvSpPr>
        <p:spPr>
          <a:xfrm>
            <a:off x="4729654" y="2299395"/>
            <a:ext cx="1629104" cy="315311"/>
          </a:xfrm>
          <a:prstGeom prst="rect">
            <a:avLst/>
          </a:prstGeom>
          <a:noFill/>
        </p:spPr>
        <p:txBody>
          <a:bodyPr wrap="square" rtlCol="0">
            <a:spAutoFit/>
          </a:bodyPr>
          <a:lstStyle/>
          <a:p>
            <a:r>
              <a:rPr lang="en-IN" b="1" dirty="0" smtClean="0"/>
              <a:t>Sector</a:t>
            </a:r>
            <a:endParaRPr lang="en-IN" b="1" dirty="0"/>
          </a:p>
        </p:txBody>
      </p:sp>
      <p:sp>
        <p:nvSpPr>
          <p:cNvPr id="2" name="Rectangle 1"/>
          <p:cNvSpPr/>
          <p:nvPr/>
        </p:nvSpPr>
        <p:spPr>
          <a:xfrm>
            <a:off x="4663440" y="3955005"/>
            <a:ext cx="3563008" cy="738664"/>
          </a:xfrm>
          <a:prstGeom prst="rect">
            <a:avLst/>
          </a:prstGeom>
        </p:spPr>
        <p:txBody>
          <a:bodyPr wrap="square">
            <a:spAutoFit/>
          </a:bodyPr>
          <a:lstStyle/>
          <a:p>
            <a:pPr>
              <a:buFont typeface="Wingdings" pitchFamily="2" charset="2"/>
              <a:buChar char="Ø"/>
            </a:pPr>
            <a:r>
              <a:rPr lang="en-IN" dirty="0"/>
              <a:t> Location variable consist of 13 values, in which L10, L5, L1 witnesses 70% frequency.</a:t>
            </a:r>
          </a:p>
        </p:txBody>
      </p:sp>
      <p:sp>
        <p:nvSpPr>
          <p:cNvPr id="8" name="Rectangle 7"/>
          <p:cNvSpPr/>
          <p:nvPr/>
        </p:nvSpPr>
        <p:spPr>
          <a:xfrm>
            <a:off x="4663440" y="2705882"/>
            <a:ext cx="4127269" cy="738664"/>
          </a:xfrm>
          <a:prstGeom prst="rect">
            <a:avLst/>
          </a:prstGeom>
        </p:spPr>
        <p:txBody>
          <a:bodyPr wrap="square">
            <a:spAutoFit/>
          </a:bodyPr>
          <a:lstStyle/>
          <a:p>
            <a:pPr>
              <a:buFont typeface="Wingdings" pitchFamily="2" charset="2"/>
              <a:buChar char="Ø"/>
            </a:pPr>
            <a:r>
              <a:rPr lang="en-IN" dirty="0"/>
              <a:t> </a:t>
            </a:r>
            <a:r>
              <a:rPr lang="en-IN" dirty="0" smtClean="0"/>
              <a:t>Sector Variable </a:t>
            </a:r>
            <a:r>
              <a:rPr lang="en-IN" dirty="0"/>
              <a:t>consists of  </a:t>
            </a:r>
            <a:r>
              <a:rPr lang="en-IN" dirty="0" smtClean="0"/>
              <a:t>25 distinct </a:t>
            </a:r>
            <a:r>
              <a:rPr lang="en-IN" dirty="0"/>
              <a:t>values. In which Solution Type </a:t>
            </a:r>
            <a:r>
              <a:rPr lang="en-IN" dirty="0" smtClean="0"/>
              <a:t>2, 23 </a:t>
            </a:r>
            <a:r>
              <a:rPr lang="en-IN" dirty="0" smtClean="0"/>
              <a:t>are having </a:t>
            </a:r>
            <a:r>
              <a:rPr lang="en-IN" dirty="0"/>
              <a:t>high </a:t>
            </a:r>
            <a:r>
              <a:rPr lang="en-IN" dirty="0" smtClean="0"/>
              <a:t>frequency </a:t>
            </a:r>
            <a:r>
              <a:rPr lang="en-IN" dirty="0" smtClean="0"/>
              <a:t>approx. </a:t>
            </a:r>
            <a:r>
              <a:rPr lang="en-IN" dirty="0" smtClean="0"/>
              <a:t>44% of the dataset.</a:t>
            </a:r>
            <a:endParaRPr lang="en-IN" dirty="0"/>
          </a:p>
        </p:txBody>
      </p:sp>
      <p:sp>
        <p:nvSpPr>
          <p:cNvPr id="12" name="TextBox 11"/>
          <p:cNvSpPr txBox="1"/>
          <p:nvPr/>
        </p:nvSpPr>
        <p:spPr>
          <a:xfrm>
            <a:off x="4729654" y="3549075"/>
            <a:ext cx="1629104" cy="315311"/>
          </a:xfrm>
          <a:prstGeom prst="rect">
            <a:avLst/>
          </a:prstGeom>
          <a:noFill/>
        </p:spPr>
        <p:txBody>
          <a:bodyPr wrap="square" rtlCol="0">
            <a:spAutoFit/>
          </a:bodyPr>
          <a:lstStyle/>
          <a:p>
            <a:r>
              <a:rPr lang="en-IN" b="1" dirty="0" smtClean="0"/>
              <a:t>Location</a:t>
            </a:r>
            <a:endParaRPr lang="en-IN" b="1" dirty="0"/>
          </a:p>
        </p:txBody>
      </p:sp>
      <p:sp>
        <p:nvSpPr>
          <p:cNvPr id="14" name="Google Shape;272;p42"/>
          <p:cNvSpPr/>
          <p:nvPr/>
        </p:nvSpPr>
        <p:spPr>
          <a:xfrm>
            <a:off x="209889" y="240653"/>
            <a:ext cx="775135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1" dirty="0">
                <a:solidFill>
                  <a:schemeClr val="accent1">
                    <a:lumMod val="75000"/>
                  </a:schemeClr>
                </a:solidFill>
              </a:rPr>
              <a:t>Exploratory Data Analysis</a:t>
            </a:r>
            <a:endParaRPr sz="2000" b="1" dirty="0">
              <a:solidFill>
                <a:schemeClr val="accent1">
                  <a:lumMod val="75000"/>
                </a:schemeClr>
              </a:solidFill>
            </a:endParaRPr>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75;p42"/>
          <p:cNvPicPr preferRelativeResize="0"/>
          <p:nvPr/>
        </p:nvPicPr>
        <p:blipFill rotWithShape="1">
          <a:blip r:embed="rId2">
            <a:alphaModFix/>
          </a:blip>
          <a:srcRect/>
          <a:stretch/>
        </p:blipFill>
        <p:spPr>
          <a:xfrm>
            <a:off x="289750" y="861582"/>
            <a:ext cx="3014559" cy="2494093"/>
          </a:xfrm>
          <a:prstGeom prst="rect">
            <a:avLst/>
          </a:prstGeom>
          <a:noFill/>
          <a:ln>
            <a:noFill/>
          </a:ln>
        </p:spPr>
      </p:pic>
      <p:sp>
        <p:nvSpPr>
          <p:cNvPr id="3" name="TextBox 2"/>
          <p:cNvSpPr txBox="1"/>
          <p:nvPr/>
        </p:nvSpPr>
        <p:spPr>
          <a:xfrm>
            <a:off x="362846" y="3584982"/>
            <a:ext cx="3184635" cy="738664"/>
          </a:xfrm>
          <a:prstGeom prst="rect">
            <a:avLst/>
          </a:prstGeom>
          <a:noFill/>
        </p:spPr>
        <p:txBody>
          <a:bodyPr wrap="square" rtlCol="0">
            <a:spAutoFit/>
          </a:bodyPr>
          <a:lstStyle/>
          <a:p>
            <a:r>
              <a:rPr lang="en-IN" dirty="0" smtClean="0"/>
              <a:t>From above chart, Won deal status is lesser than Lost deals status. Indicating data set is imbalance.</a:t>
            </a:r>
            <a:endParaRPr lang="en-IN" dirty="0"/>
          </a:p>
        </p:txBody>
      </p:sp>
      <p:pic>
        <p:nvPicPr>
          <p:cNvPr id="5" name="Picture 2" descr="C:\Users\NUPUR\Downloads\WhatsApp Image 2021-03-13 at 11.40.23.jpeg"/>
          <p:cNvPicPr>
            <a:picLocks noChangeAspect="1" noChangeArrowheads="1"/>
          </p:cNvPicPr>
          <p:nvPr/>
        </p:nvPicPr>
        <p:blipFill>
          <a:blip r:embed="rId3"/>
          <a:srcRect/>
          <a:stretch>
            <a:fillRect/>
          </a:stretch>
        </p:blipFill>
        <p:spPr bwMode="auto">
          <a:xfrm>
            <a:off x="3720663" y="935421"/>
            <a:ext cx="3580683" cy="2472798"/>
          </a:xfrm>
          <a:prstGeom prst="rect">
            <a:avLst/>
          </a:prstGeom>
          <a:noFill/>
        </p:spPr>
      </p:pic>
      <p:sp>
        <p:nvSpPr>
          <p:cNvPr id="6" name="TextBox 5"/>
          <p:cNvSpPr txBox="1"/>
          <p:nvPr/>
        </p:nvSpPr>
        <p:spPr>
          <a:xfrm>
            <a:off x="3920836" y="3584982"/>
            <a:ext cx="5044488" cy="954107"/>
          </a:xfrm>
          <a:prstGeom prst="rect">
            <a:avLst/>
          </a:prstGeom>
          <a:noFill/>
        </p:spPr>
        <p:txBody>
          <a:bodyPr wrap="square" rtlCol="0">
            <a:spAutoFit/>
          </a:bodyPr>
          <a:lstStyle/>
          <a:p>
            <a:r>
              <a:rPr lang="en-IN" dirty="0" smtClean="0"/>
              <a:t>Deal Cost is right skewed , which indicates that company has taken part more in less value deal( up to 1 </a:t>
            </a:r>
            <a:r>
              <a:rPr lang="en-IN" dirty="0" smtClean="0"/>
              <a:t>MUSD</a:t>
            </a:r>
            <a:r>
              <a:rPr lang="en-IN" dirty="0" smtClean="0"/>
              <a:t> </a:t>
            </a:r>
            <a:r>
              <a:rPr lang="en-IN" dirty="0" smtClean="0"/>
              <a:t>). Minimum deal cost value is 0, which would need to be handled as missing values.</a:t>
            </a:r>
            <a:endParaRPr lang="en-IN" dirty="0"/>
          </a:p>
        </p:txBody>
      </p:sp>
      <p:sp>
        <p:nvSpPr>
          <p:cNvPr id="7" name="TextBox 6"/>
          <p:cNvSpPr txBox="1"/>
          <p:nvPr/>
        </p:nvSpPr>
        <p:spPr>
          <a:xfrm>
            <a:off x="893379" y="504497"/>
            <a:ext cx="1650124" cy="307777"/>
          </a:xfrm>
          <a:prstGeom prst="rect">
            <a:avLst/>
          </a:prstGeom>
          <a:noFill/>
        </p:spPr>
        <p:txBody>
          <a:bodyPr wrap="square" rtlCol="0">
            <a:spAutoFit/>
          </a:bodyPr>
          <a:lstStyle/>
          <a:p>
            <a:r>
              <a:rPr lang="en-IN" b="1" dirty="0" smtClean="0">
                <a:solidFill>
                  <a:schemeClr val="bg2">
                    <a:lumMod val="60000"/>
                    <a:lumOff val="40000"/>
                  </a:schemeClr>
                </a:solidFill>
              </a:rPr>
              <a:t>Deal Status Code</a:t>
            </a:r>
            <a:endParaRPr lang="en-IN" b="1" dirty="0">
              <a:solidFill>
                <a:schemeClr val="bg2">
                  <a:lumMod val="60000"/>
                  <a:lumOff val="40000"/>
                </a:schemeClr>
              </a:solidFill>
            </a:endParaRPr>
          </a:p>
        </p:txBody>
      </p:sp>
      <p:sp>
        <p:nvSpPr>
          <p:cNvPr id="8" name="TextBox 7"/>
          <p:cNvSpPr txBox="1"/>
          <p:nvPr/>
        </p:nvSpPr>
        <p:spPr>
          <a:xfrm>
            <a:off x="5055475" y="504497"/>
            <a:ext cx="1292773" cy="307777"/>
          </a:xfrm>
          <a:prstGeom prst="rect">
            <a:avLst/>
          </a:prstGeom>
          <a:noFill/>
        </p:spPr>
        <p:txBody>
          <a:bodyPr wrap="square" rtlCol="0">
            <a:spAutoFit/>
          </a:bodyPr>
          <a:lstStyle/>
          <a:p>
            <a:r>
              <a:rPr lang="en-IN" b="1" dirty="0" smtClean="0">
                <a:solidFill>
                  <a:schemeClr val="bg2">
                    <a:lumMod val="60000"/>
                    <a:lumOff val="40000"/>
                  </a:schemeClr>
                </a:solidFill>
              </a:rPr>
              <a:t>Deal Cost</a:t>
            </a:r>
            <a:endParaRPr lang="en-IN" b="1" dirty="0">
              <a:solidFill>
                <a:schemeClr val="bg2">
                  <a:lumMod val="60000"/>
                  <a:lumOff val="40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5776" y="1456475"/>
            <a:ext cx="171493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119270" y="176160"/>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000" b="1" dirty="0">
                <a:solidFill>
                  <a:schemeClr val="accent1">
                    <a:lumMod val="75000"/>
                  </a:schemeClr>
                </a:solidFill>
              </a:rPr>
              <a:t>Handling of Missing Values</a:t>
            </a:r>
            <a:endParaRPr sz="2000" b="1" dirty="0">
              <a:solidFill>
                <a:schemeClr val="accent1">
                  <a:lumMod val="75000"/>
                </a:schemeClr>
              </a:solidFill>
            </a:endParaRPr>
          </a:p>
        </p:txBody>
      </p:sp>
      <p:sp>
        <p:nvSpPr>
          <p:cNvPr id="282" name="Google Shape;282;p43"/>
          <p:cNvSpPr txBox="1"/>
          <p:nvPr/>
        </p:nvSpPr>
        <p:spPr>
          <a:xfrm>
            <a:off x="288234" y="844827"/>
            <a:ext cx="8855700"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b="1" i="0" u="none" strike="noStrike" cap="none" dirty="0">
                <a:solidFill>
                  <a:schemeClr val="bg2">
                    <a:lumMod val="60000"/>
                    <a:lumOff val="40000"/>
                  </a:schemeClr>
                </a:solidFill>
                <a:sym typeface="Arial"/>
              </a:rPr>
              <a:t>Missing values were present only in client category.</a:t>
            </a:r>
            <a:endParaRPr dirty="0">
              <a:solidFill>
                <a:schemeClr val="bg2">
                  <a:lumMod val="60000"/>
                  <a:lumOff val="40000"/>
                </a:schemeClr>
              </a:solidFill>
            </a:endParaRPr>
          </a:p>
          <a:p>
            <a:pPr marL="285750" marR="0" lvl="0" indent="-171450" algn="l" rtl="0">
              <a:lnSpc>
                <a:spcPct val="100000"/>
              </a:lnSpc>
              <a:spcBef>
                <a:spcPts val="0"/>
              </a:spcBef>
              <a:spcAft>
                <a:spcPts val="0"/>
              </a:spcAft>
              <a:buClr>
                <a:srgbClr val="000000"/>
              </a:buClr>
              <a:buSzPts val="1800"/>
              <a:buFont typeface="Noto Sans Symbols"/>
              <a:buNone/>
            </a:pPr>
            <a:endParaRPr b="1" i="0" u="none" strike="noStrike" cap="none" dirty="0">
              <a:solidFill>
                <a:srgbClr val="C00000"/>
              </a:solidFil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Total missing values: </a:t>
            </a:r>
            <a:r>
              <a:rPr lang="en" b="1" i="0" u="none" strike="noStrike" cap="none" dirty="0">
                <a:solidFill>
                  <a:srgbClr val="000000"/>
                </a:solidFill>
              </a:rPr>
              <a:t>79</a:t>
            </a:r>
            <a:endParaRPr b="1" dirty="0"/>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All those missing values were of location: </a:t>
            </a:r>
            <a:r>
              <a:rPr lang="en" b="1" i="0" u="none" strike="noStrike" cap="none" dirty="0">
                <a:solidFill>
                  <a:srgbClr val="000000"/>
                </a:solidFill>
              </a:rPr>
              <a:t>L10</a:t>
            </a:r>
            <a:r>
              <a:rPr lang="en" b="0" i="0" u="none" strike="noStrike" cap="none" dirty="0">
                <a:solidFill>
                  <a:srgbClr val="000000"/>
                </a:solidFill>
                <a:sym typeface="Arial"/>
              </a:rPr>
              <a:t> </a:t>
            </a:r>
            <a:endParaRPr dirty="0"/>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We replaced those missing values with the modular value of client category at L10 that is </a:t>
            </a:r>
            <a:r>
              <a:rPr lang="en" b="1" i="0" u="none" strike="noStrike" cap="none" dirty="0">
                <a:solidFill>
                  <a:srgbClr val="000000"/>
                </a:solidFill>
              </a:rPr>
              <a:t>“Others”</a:t>
            </a:r>
            <a:r>
              <a:rPr lang="en" b="0" i="0" u="none" strike="noStrike" cap="none" dirty="0">
                <a:solidFill>
                  <a:srgbClr val="000000"/>
                </a:solidFill>
                <a:sym typeface="Arial"/>
              </a:rPr>
              <a:t>.</a:t>
            </a:r>
            <a:endParaRPr b="0" i="0" u="none" strike="noStrike" cap="none" dirty="0">
              <a:solidFill>
                <a:srgbClr val="000000"/>
              </a:solidFill>
              <a:sym typeface="Arial"/>
            </a:endParaRPr>
          </a:p>
        </p:txBody>
      </p:sp>
      <p:sp>
        <p:nvSpPr>
          <p:cNvPr id="283" name="Google Shape;283;p43"/>
          <p:cNvSpPr/>
          <p:nvPr/>
        </p:nvSpPr>
        <p:spPr>
          <a:xfrm>
            <a:off x="288233" y="2135192"/>
            <a:ext cx="8676861" cy="17851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b="1" i="0" u="none" strike="noStrike" cap="none" dirty="0">
                <a:solidFill>
                  <a:schemeClr val="bg2">
                    <a:lumMod val="60000"/>
                    <a:lumOff val="40000"/>
                  </a:schemeClr>
                </a:solidFill>
                <a:sym typeface="Arial"/>
              </a:rPr>
              <a:t>Deal Cost had some zero values.</a:t>
            </a:r>
            <a:endParaRPr b="1" i="0" u="none" strike="noStrike" cap="none" dirty="0">
              <a:solidFill>
                <a:schemeClr val="bg2">
                  <a:lumMod val="60000"/>
                  <a:lumOff val="40000"/>
                </a:schemeClr>
              </a:solidFill>
              <a:sym typeface="Arial"/>
            </a:endParaRPr>
          </a:p>
          <a:p>
            <a:pPr marL="0" marR="0" lvl="0" indent="0" algn="l" rtl="0">
              <a:lnSpc>
                <a:spcPct val="100000"/>
              </a:lnSpc>
              <a:spcBef>
                <a:spcPts val="0"/>
              </a:spcBef>
              <a:spcAft>
                <a:spcPts val="0"/>
              </a:spcAft>
              <a:buNone/>
            </a:pPr>
            <a:endParaRPr b="1"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Total observation with zero deal cost: </a:t>
            </a:r>
            <a:r>
              <a:rPr lang="en" b="1" i="0" u="none" strike="noStrike" cap="none" dirty="0">
                <a:solidFill>
                  <a:srgbClr val="000000"/>
                </a:solidFill>
              </a:rPr>
              <a:t>245</a:t>
            </a:r>
            <a:endParaRPr b="1" i="0" u="none" strike="noStrike" cap="none" dirty="0">
              <a:solidFill>
                <a:srgbClr val="000000"/>
              </a:solidFill>
            </a:endParaRPr>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Won deals: </a:t>
            </a:r>
            <a:r>
              <a:rPr lang="en" b="1" i="0" u="none" strike="noStrike" cap="none" dirty="0">
                <a:solidFill>
                  <a:srgbClr val="000000"/>
                </a:solidFill>
              </a:rPr>
              <a:t>4</a:t>
            </a:r>
            <a:endParaRPr b="1" dirty="0"/>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Lost deals: </a:t>
            </a:r>
            <a:r>
              <a:rPr lang="en" b="1" i="0" u="none" strike="noStrike" cap="none" dirty="0">
                <a:solidFill>
                  <a:srgbClr val="000000"/>
                </a:solidFill>
              </a:rPr>
              <a:t>241</a:t>
            </a:r>
            <a:endParaRPr b="1" i="0" u="none" strike="noStrike" cap="none" dirty="0">
              <a:solidFill>
                <a:srgbClr val="000000"/>
              </a:solidFill>
            </a:endParaRPr>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We replaced those deal cost with the median value of deal cost of lost </a:t>
            </a:r>
            <a:r>
              <a:rPr lang="en" b="0" i="0" u="none" strike="noStrike" cap="none" dirty="0" smtClean="0">
                <a:solidFill>
                  <a:srgbClr val="000000"/>
                </a:solidFill>
                <a:sym typeface="Arial"/>
              </a:rPr>
              <a:t>deals</a:t>
            </a:r>
            <a:endParaRPr dirty="0"/>
          </a:p>
        </p:txBody>
      </p:sp>
      <p:sp>
        <p:nvSpPr>
          <p:cNvPr id="284" name="Google Shape;284;p43"/>
          <p:cNvSpPr/>
          <p:nvPr/>
        </p:nvSpPr>
        <p:spPr>
          <a:xfrm>
            <a:off x="288234" y="3756050"/>
            <a:ext cx="8756375" cy="8925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b="1" i="0" u="none" strike="noStrike" cap="none" dirty="0">
                <a:solidFill>
                  <a:schemeClr val="bg2">
                    <a:lumMod val="60000"/>
                    <a:lumOff val="40000"/>
                  </a:schemeClr>
                </a:solidFill>
                <a:sym typeface="Arial"/>
              </a:rPr>
              <a:t>Duplicates </a:t>
            </a:r>
            <a:r>
              <a:rPr lang="en" b="1" dirty="0">
                <a:solidFill>
                  <a:schemeClr val="bg2">
                    <a:lumMod val="60000"/>
                    <a:lumOff val="40000"/>
                  </a:schemeClr>
                </a:solidFill>
              </a:rPr>
              <a:t>D</a:t>
            </a:r>
            <a:r>
              <a:rPr lang="en" b="1" i="0" u="none" strike="noStrike" cap="none" dirty="0">
                <a:solidFill>
                  <a:schemeClr val="bg2">
                    <a:lumMod val="60000"/>
                    <a:lumOff val="40000"/>
                  </a:schemeClr>
                </a:solidFill>
                <a:sym typeface="Arial"/>
              </a:rPr>
              <a:t>ata</a:t>
            </a:r>
            <a:r>
              <a:rPr lang="en" b="1" dirty="0">
                <a:solidFill>
                  <a:schemeClr val="bg2">
                    <a:lumMod val="60000"/>
                    <a:lumOff val="40000"/>
                  </a:schemeClr>
                </a:solidFill>
              </a:rPr>
              <a:t> :</a:t>
            </a:r>
            <a:endParaRPr dirty="0">
              <a:solidFill>
                <a:schemeClr val="bg2">
                  <a:lumMod val="60000"/>
                  <a:lumOff val="40000"/>
                </a:schemeClr>
              </a:solidFill>
            </a:endParaRPr>
          </a:p>
          <a:p>
            <a:pPr marL="0" marR="0" lvl="0" indent="0" algn="l" rtl="0">
              <a:lnSpc>
                <a:spcPct val="100000"/>
              </a:lnSpc>
              <a:spcBef>
                <a:spcPts val="0"/>
              </a:spcBef>
              <a:spcAft>
                <a:spcPts val="0"/>
              </a:spcAft>
              <a:buNone/>
            </a:pPr>
            <a:endParaRPr b="1"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 b="0" i="0" u="none" strike="noStrike" cap="none" dirty="0">
                <a:solidFill>
                  <a:srgbClr val="000000"/>
                </a:solidFill>
                <a:sym typeface="Arial"/>
              </a:rPr>
              <a:t>Total duplicate data </a:t>
            </a:r>
            <a:r>
              <a:rPr lang="en" dirty="0"/>
              <a:t>rows </a:t>
            </a:r>
            <a:r>
              <a:rPr lang="en" b="0" i="0" u="none" strike="noStrike" cap="none" dirty="0">
                <a:solidFill>
                  <a:srgbClr val="000000"/>
                </a:solidFill>
                <a:sym typeface="Arial"/>
              </a:rPr>
              <a:t>:- </a:t>
            </a:r>
            <a:r>
              <a:rPr lang="en" b="1" i="0" u="none" strike="noStrike" cap="none" dirty="0">
                <a:solidFill>
                  <a:srgbClr val="000000"/>
                </a:solidFill>
              </a:rPr>
              <a:t>14</a:t>
            </a:r>
            <a:endParaRPr b="1" i="0" u="none" strike="noStrike" cap="none" dirty="0">
              <a:solidFill>
                <a:srgbClr val="00000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3516</TotalTime>
  <Words>1570</Words>
  <Application>Microsoft Office PowerPoint</Application>
  <PresentationFormat>On-screen Show (16:9)</PresentationFormat>
  <Paragraphs>281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Win Prediction Analytics</vt:lpstr>
      <vt:lpstr>Table of Contents</vt:lpstr>
      <vt:lpstr>Introduction </vt:lpstr>
      <vt:lpstr>Problem Statement </vt:lpstr>
      <vt:lpstr>Dataset</vt:lpstr>
      <vt:lpstr>PowerPoint Presentation</vt:lpstr>
      <vt:lpstr>PowerPoint Presentation</vt:lpstr>
      <vt:lpstr>PowerPoint Presentation</vt:lpstr>
      <vt:lpstr>Handling of Missing Values</vt:lpstr>
      <vt:lpstr>Methodology</vt:lpstr>
      <vt:lpstr>Methodology – Approach 3 in detail</vt:lpstr>
      <vt:lpstr>Predictive Analysis</vt:lpstr>
      <vt:lpstr>Prescriptive Analysis</vt:lpstr>
      <vt:lpstr>Conclusion</vt:lpstr>
      <vt:lpstr>Further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c:title>
  <cp:lastModifiedBy>Gaurav</cp:lastModifiedBy>
  <cp:revision>30</cp:revision>
  <dcterms:modified xsi:type="dcterms:W3CDTF">2021-03-16T13:09:33Z</dcterms:modified>
</cp:coreProperties>
</file>