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73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64" y="-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F8627-5E5C-4E59-A7FE-F113B39FC52E}" type="datetimeFigureOut">
              <a:rPr lang="es-AR" smtClean="0"/>
              <a:pPr/>
              <a:t>23/06/2021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BB8BD-D22D-427B-A1A4-407F584DD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BB8BD-D22D-427B-A1A4-407F584DDD7B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BB8BD-D22D-427B-A1A4-407F584DDD7B}" type="slidenum">
              <a:rPr lang="es-AR" smtClean="0"/>
              <a:pPr/>
              <a:t>7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23/06/2021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23/06/2021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23/06/2021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23/06/2021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23/06/2021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23/06/2021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23/06/2021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563888" y="3140968"/>
            <a:ext cx="5508104" cy="3312368"/>
          </a:xfrm>
        </p:spPr>
        <p:txBody>
          <a:bodyPr>
            <a:noAutofit/>
          </a:bodyPr>
          <a:lstStyle/>
          <a:p>
            <a:r>
              <a:rPr lang="es-AR" sz="4000" b="1" dirty="0" smtClean="0"/>
              <a:t>UNIDAD VI: Ecuaciones diferenciales </a:t>
            </a:r>
            <a:r>
              <a:rPr lang="es-AR" sz="4000" dirty="0" smtClean="0"/>
              <a:t> </a:t>
            </a:r>
            <a:r>
              <a:rPr lang="es-AR" sz="4000" b="1" dirty="0" smtClean="0"/>
              <a:t>parciales. </a:t>
            </a:r>
            <a:endParaRPr lang="es-AR" sz="1800" dirty="0">
              <a:solidFill>
                <a:schemeClr val="tx1"/>
              </a:solidFill>
              <a:effectLst/>
            </a:endParaRPr>
          </a:p>
        </p:txBody>
      </p:sp>
      <p:pic>
        <p:nvPicPr>
          <p:cNvPr id="8601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548679"/>
            <a:ext cx="2304256" cy="265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4" y="260648"/>
            <a:ext cx="30670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1" y="4005064"/>
            <a:ext cx="3007200" cy="2289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620688"/>
            <a:ext cx="32766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060848"/>
            <a:ext cx="60769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8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8356" y="3521174"/>
            <a:ext cx="76581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065" y="476672"/>
            <a:ext cx="7447410" cy="30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784895"/>
            <a:ext cx="2850683" cy="30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9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764704"/>
            <a:ext cx="1567874" cy="285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90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5465" y="1080914"/>
            <a:ext cx="4216636" cy="155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91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88845" y="2927573"/>
            <a:ext cx="3095123" cy="3021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91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8173" y="2924944"/>
            <a:ext cx="3178864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858" name="Object 2"/>
          <p:cNvGraphicFramePr>
            <a:graphicFrameLocks noChangeAspect="1"/>
          </p:cNvGraphicFramePr>
          <p:nvPr/>
        </p:nvGraphicFramePr>
        <p:xfrm>
          <a:off x="1187624" y="116632"/>
          <a:ext cx="7123848" cy="6554787"/>
        </p:xfrm>
        <a:graphic>
          <a:graphicData uri="http://schemas.openxmlformats.org/presentationml/2006/ole">
            <p:oleObj spid="_x0000_s121858" name="Equation" r:id="rId3" imgW="4127400" imgH="37843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88640"/>
            <a:ext cx="8147248" cy="2952328"/>
          </a:xfrm>
        </p:spPr>
        <p:txBody>
          <a:bodyPr>
            <a:noAutofit/>
          </a:bodyPr>
          <a:lstStyle/>
          <a:p>
            <a:pPr marL="3175" indent="-3175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s-AR" sz="2800" b="1" dirty="0" smtClean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Temas a trabajar</a:t>
            </a:r>
          </a:p>
          <a:p>
            <a:pPr>
              <a:spcBef>
                <a:spcPts val="0"/>
              </a:spcBef>
            </a:pPr>
            <a:r>
              <a:rPr lang="es-AR" sz="2800" dirty="0" smtClean="0"/>
              <a:t>Conceptos generales y casos típicos. </a:t>
            </a:r>
          </a:p>
          <a:p>
            <a:pPr>
              <a:spcBef>
                <a:spcPts val="0"/>
              </a:spcBef>
            </a:pPr>
            <a:r>
              <a:rPr lang="es-AR" sz="2800" dirty="0" smtClean="0"/>
              <a:t>Método de separación de variables. </a:t>
            </a:r>
          </a:p>
          <a:p>
            <a:pPr>
              <a:spcBef>
                <a:spcPts val="0"/>
              </a:spcBef>
            </a:pPr>
            <a:r>
              <a:rPr lang="es-AR" sz="2800" dirty="0" smtClean="0"/>
              <a:t>La ecuación del calor. </a:t>
            </a:r>
          </a:p>
          <a:p>
            <a:pPr>
              <a:spcBef>
                <a:spcPts val="0"/>
              </a:spcBef>
            </a:pPr>
            <a:r>
              <a:rPr lang="es-AR" sz="2800" dirty="0" smtClean="0"/>
              <a:t>La ecuación de onda. </a:t>
            </a:r>
          </a:p>
          <a:p>
            <a:pPr>
              <a:spcBef>
                <a:spcPts val="0"/>
              </a:spcBef>
            </a:pPr>
            <a:r>
              <a:rPr lang="es-AR" sz="2800" dirty="0" smtClean="0"/>
              <a:t>La ecuación del </a:t>
            </a:r>
            <a:r>
              <a:rPr lang="es-AR" sz="2800" dirty="0" err="1" smtClean="0"/>
              <a:t>Laplace</a:t>
            </a:r>
            <a:r>
              <a:rPr lang="es-AR" sz="2800" dirty="0" smtClean="0"/>
              <a:t>. </a:t>
            </a:r>
          </a:p>
        </p:txBody>
      </p:sp>
      <p:sp>
        <p:nvSpPr>
          <p:cNvPr id="6" name="5 Rectángulo"/>
          <p:cNvSpPr/>
          <p:nvPr/>
        </p:nvSpPr>
        <p:spPr>
          <a:xfrm>
            <a:off x="683568" y="3255367"/>
            <a:ext cx="3252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b="1" dirty="0" smtClean="0"/>
              <a:t>Conceptos generales</a:t>
            </a:r>
            <a:endParaRPr lang="es-AR" sz="28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611560" y="3861048"/>
            <a:ext cx="7920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Una ED parcial es una ecuación que relaciona una función de varias variables y sus derivadas parciales hasta un cierto orden. El orden de la ED es el de la derivada de mayor orden presente. Por ejemplo</a:t>
            </a:r>
            <a:endParaRPr lang="es-AR" sz="2000" dirty="0"/>
          </a:p>
        </p:txBody>
      </p:sp>
      <p:graphicFrame>
        <p:nvGraphicFramePr>
          <p:cNvPr id="8" name="7 Objeto"/>
          <p:cNvGraphicFramePr>
            <a:graphicFrameLocks noChangeAspect="1"/>
          </p:cNvGraphicFramePr>
          <p:nvPr/>
        </p:nvGraphicFramePr>
        <p:xfrm>
          <a:off x="2483767" y="5085185"/>
          <a:ext cx="3600401" cy="947474"/>
        </p:xfrm>
        <a:graphic>
          <a:graphicData uri="http://schemas.openxmlformats.org/presentationml/2006/ole">
            <p:oleObj spid="_x0000_s83969" name="Equation" r:id="rId3" imgW="1930320" imgH="507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11560" y="260648"/>
            <a:ext cx="7920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La solución general de una EDO de orden </a:t>
            </a:r>
            <a:r>
              <a:rPr lang="es-AR" sz="2000" i="1" dirty="0" smtClean="0"/>
              <a:t>n</a:t>
            </a:r>
            <a:r>
              <a:rPr lang="es-AR" sz="2000" dirty="0" smtClean="0"/>
              <a:t> depende de </a:t>
            </a:r>
            <a:r>
              <a:rPr lang="es-AR" sz="2000" i="1" dirty="0" smtClean="0"/>
              <a:t>n</a:t>
            </a:r>
            <a:r>
              <a:rPr lang="es-AR" sz="2000" dirty="0" smtClean="0"/>
              <a:t> constantes arbitrarias. En el caso de una EDP la solución dependerá de funciones arbitrarias. Por ejemplo, si tenemos la ecuación:</a:t>
            </a:r>
          </a:p>
        </p:txBody>
      </p:sp>
      <p:graphicFrame>
        <p:nvGraphicFramePr>
          <p:cNvPr id="3" name="2 Objeto"/>
          <p:cNvGraphicFramePr>
            <a:graphicFrameLocks noChangeAspect="1"/>
          </p:cNvGraphicFramePr>
          <p:nvPr/>
        </p:nvGraphicFramePr>
        <p:xfrm>
          <a:off x="1116013" y="1447800"/>
          <a:ext cx="847725" cy="631825"/>
        </p:xfrm>
        <a:graphic>
          <a:graphicData uri="http://schemas.openxmlformats.org/presentationml/2006/ole">
            <p:oleObj spid="_x0000_s116738" name="Equation" r:id="rId3" imgW="596880" imgH="444240" progId="Equation.DSMT4">
              <p:embed/>
            </p:oleObj>
          </a:graphicData>
        </a:graphic>
      </p:graphicFrame>
      <p:graphicFrame>
        <p:nvGraphicFramePr>
          <p:cNvPr id="116739" name="Object 3"/>
          <p:cNvGraphicFramePr>
            <a:graphicFrameLocks noChangeAspect="1"/>
          </p:cNvGraphicFramePr>
          <p:nvPr/>
        </p:nvGraphicFramePr>
        <p:xfrm>
          <a:off x="2462337" y="1438275"/>
          <a:ext cx="2325687" cy="649288"/>
        </p:xfrm>
        <a:graphic>
          <a:graphicData uri="http://schemas.openxmlformats.org/presentationml/2006/ole">
            <p:oleObj spid="_x0000_s116739" name="Equation" r:id="rId4" imgW="1638000" imgH="457200" progId="Equation.DSMT4">
              <p:embed/>
            </p:oleObj>
          </a:graphicData>
        </a:graphic>
      </p:graphicFrame>
      <p:sp>
        <p:nvSpPr>
          <p:cNvPr id="5" name="4 Flecha derecha"/>
          <p:cNvSpPr/>
          <p:nvPr/>
        </p:nvSpPr>
        <p:spPr>
          <a:xfrm>
            <a:off x="2051720" y="1628800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CuadroTexto"/>
          <p:cNvSpPr txBox="1"/>
          <p:nvPr/>
        </p:nvSpPr>
        <p:spPr>
          <a:xfrm>
            <a:off x="4932040" y="1516722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para cualquier función de </a:t>
            </a:r>
            <a:r>
              <a:rPr lang="es-AR" sz="2000" i="1" dirty="0" smtClean="0"/>
              <a:t>y</a:t>
            </a:r>
            <a:r>
              <a:rPr lang="es-AR" sz="2000" dirty="0" smtClean="0"/>
              <a:t>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39552" y="2145050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 smtClean="0"/>
              <a:t>En tanto, si integramos la última expresión</a:t>
            </a:r>
          </a:p>
        </p:txBody>
      </p:sp>
      <p:graphicFrame>
        <p:nvGraphicFramePr>
          <p:cNvPr id="116740" name="Object 4"/>
          <p:cNvGraphicFramePr>
            <a:graphicFrameLocks noChangeAspect="1"/>
          </p:cNvGraphicFramePr>
          <p:nvPr/>
        </p:nvGraphicFramePr>
        <p:xfrm>
          <a:off x="4150816" y="2204864"/>
          <a:ext cx="4165600" cy="595313"/>
        </p:xfrm>
        <a:graphic>
          <a:graphicData uri="http://schemas.openxmlformats.org/presentationml/2006/ole">
            <p:oleObj spid="_x0000_s116740" name="Equation" r:id="rId5" imgW="2933640" imgH="419040" progId="Equation.DSMT4">
              <p:embed/>
            </p:oleObj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6300192" y="3140968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Funciones arbitrarias</a:t>
            </a:r>
          </a:p>
        </p:txBody>
      </p:sp>
      <p:graphicFrame>
        <p:nvGraphicFramePr>
          <p:cNvPr id="116741" name="Object 5"/>
          <p:cNvGraphicFramePr>
            <a:graphicFrameLocks noChangeAspect="1"/>
          </p:cNvGraphicFramePr>
          <p:nvPr/>
        </p:nvGraphicFramePr>
        <p:xfrm>
          <a:off x="6315025" y="2852936"/>
          <a:ext cx="1857375" cy="287338"/>
        </p:xfrm>
        <a:graphic>
          <a:graphicData uri="http://schemas.openxmlformats.org/presentationml/2006/ole">
            <p:oleObj spid="_x0000_s116741" name="Equation" r:id="rId6" imgW="1307880" imgH="203040" progId="Equation.DSMT4">
              <p:embed/>
            </p:oleObj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467544" y="3717032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Más que la solución general de una EDP, interesa encontrar soluciones que satisfagan condiciones iniciales o condiciones de frontera.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467544" y="4697849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000" dirty="0" smtClean="0"/>
              <a:t>Condiciones de frontera: se refieren a valores de la solución y de sus derivadas en la frontera de la región de las variables independientes.</a:t>
            </a:r>
          </a:p>
          <a:p>
            <a:pPr algn="just"/>
            <a:r>
              <a:rPr lang="es-AR" sz="2000" dirty="0" smtClean="0"/>
              <a:t>Una EDP con sus condiciones se reconoce como problema de valores de frontera.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9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116632"/>
            <a:ext cx="20905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b="1" dirty="0" smtClean="0"/>
              <a:t>Casos típicos</a:t>
            </a:r>
            <a:endParaRPr lang="es-AR" sz="28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395536" y="722313"/>
            <a:ext cx="7920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000" dirty="0" smtClean="0"/>
              <a:t>De las EDP hay tres modelos clásicos que se estudian en particular, estos son:</a:t>
            </a:r>
          </a:p>
          <a:p>
            <a:pPr marL="174625" algn="just"/>
            <a:r>
              <a:rPr lang="es-AR" sz="2000" dirty="0" smtClean="0"/>
              <a:t>Ecuación de calor            Ecuación de onda                  Ecuación de </a:t>
            </a:r>
            <a:r>
              <a:rPr lang="es-AR" sz="2000" dirty="0" err="1" smtClean="0"/>
              <a:t>Laplace</a:t>
            </a:r>
            <a:endParaRPr lang="es-AR" sz="2000" dirty="0"/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5267300" y="4899694"/>
          <a:ext cx="1104900" cy="617538"/>
        </p:xfrm>
        <a:graphic>
          <a:graphicData uri="http://schemas.openxmlformats.org/presentationml/2006/ole">
            <p:oleObj spid="_x0000_s117762" name="Equation" r:id="rId3" imgW="749160" imgH="419040" progId="Equation.DSMT4">
              <p:embed/>
            </p:oleObj>
          </a:graphicData>
        </a:graphic>
      </p:graphicFrame>
      <p:sp>
        <p:nvSpPr>
          <p:cNvPr id="5" name="4 Rectángulo"/>
          <p:cNvSpPr/>
          <p:nvPr/>
        </p:nvSpPr>
        <p:spPr>
          <a:xfrm>
            <a:off x="308496" y="2019375"/>
            <a:ext cx="24523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AR" sz="2400" b="1" dirty="0" smtClean="0"/>
              <a:t>Ecuación de calor</a:t>
            </a:r>
          </a:p>
        </p:txBody>
      </p:sp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700501"/>
            <a:ext cx="4176464" cy="1600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323528" y="2595439"/>
            <a:ext cx="8496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000" dirty="0" smtClean="0"/>
              <a:t>Supóngase una varilla de metal, que es calentada en uno de sus extremos, entonces el calor se desplazará de un extremos a otro, haciendo que la temperatura </a:t>
            </a:r>
            <a:r>
              <a:rPr lang="es-AR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s-A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AR" sz="2000" dirty="0" smtClean="0"/>
              <a:t>varíe según la posición </a:t>
            </a:r>
            <a:r>
              <a:rPr lang="es-AR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AR" sz="2000" dirty="0" smtClean="0"/>
              <a:t> y el tiempo transcurrido</a:t>
            </a:r>
            <a:r>
              <a:rPr lang="es-A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AR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AR" sz="2000" dirty="0" smtClean="0"/>
              <a:t>.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4644008" y="3563481"/>
            <a:ext cx="4248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Considerando la sección transversal pequeña y si la varilla no pierde calor en su superficie lateral, el modelo que rige el flujo de calor está dada por: 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2516113" y="6167045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Condiciones de frontera</a:t>
            </a:r>
          </a:p>
        </p:txBody>
      </p:sp>
      <p:graphicFrame>
        <p:nvGraphicFramePr>
          <p:cNvPr id="117764" name="Object 4"/>
          <p:cNvGraphicFramePr>
            <a:graphicFrameLocks noChangeAspect="1"/>
          </p:cNvGraphicFramePr>
          <p:nvPr/>
        </p:nvGraphicFramePr>
        <p:xfrm>
          <a:off x="6894264" y="4917343"/>
          <a:ext cx="1278136" cy="671897"/>
        </p:xfrm>
        <a:graphic>
          <a:graphicData uri="http://schemas.openxmlformats.org/presentationml/2006/ole">
            <p:oleObj spid="_x0000_s117764" name="Equation" r:id="rId5" imgW="1257120" imgH="660240" progId="Equation.DSMT4">
              <p:embed/>
            </p:oleObj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107504" y="57349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Si los extremos se mantienen a 0</a:t>
            </a:r>
            <a:r>
              <a:rPr lang="es-AR" baseline="30000" dirty="0" smtClean="0"/>
              <a:t>o</a:t>
            </a:r>
            <a:r>
              <a:rPr lang="es-AR" dirty="0" smtClean="0"/>
              <a:t>C</a:t>
            </a:r>
          </a:p>
        </p:txBody>
      </p:sp>
      <p:sp>
        <p:nvSpPr>
          <p:cNvPr id="12" name="11 Flecha derecha"/>
          <p:cNvSpPr/>
          <p:nvPr/>
        </p:nvSpPr>
        <p:spPr>
          <a:xfrm>
            <a:off x="1979712" y="6021288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17765" name="Object 5"/>
          <p:cNvGraphicFramePr>
            <a:graphicFrameLocks noChangeAspect="1"/>
          </p:cNvGraphicFramePr>
          <p:nvPr/>
        </p:nvGraphicFramePr>
        <p:xfrm>
          <a:off x="2411413" y="5595962"/>
          <a:ext cx="1760537" cy="641350"/>
        </p:xfrm>
        <a:graphic>
          <a:graphicData uri="http://schemas.openxmlformats.org/presentationml/2006/ole">
            <p:oleObj spid="_x0000_s117765" name="Equation" r:id="rId6" imgW="1193760" imgH="431640" progId="Equation.DSMT4">
              <p:embed/>
            </p:oleObj>
          </a:graphicData>
        </a:graphic>
      </p:graphicFrame>
      <p:sp>
        <p:nvSpPr>
          <p:cNvPr id="14" name="13 CuadroTexto"/>
          <p:cNvSpPr txBox="1"/>
          <p:nvPr/>
        </p:nvSpPr>
        <p:spPr>
          <a:xfrm>
            <a:off x="7092280" y="6167045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Condición inicial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4572000" y="5589240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La distribución inicial de la temperatura en la varilla</a:t>
            </a:r>
          </a:p>
        </p:txBody>
      </p:sp>
      <p:sp>
        <p:nvSpPr>
          <p:cNvPr id="16" name="15 Flecha derecha"/>
          <p:cNvSpPr/>
          <p:nvPr/>
        </p:nvSpPr>
        <p:spPr>
          <a:xfrm>
            <a:off x="6372200" y="5938827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7" name="Object 5"/>
          <p:cNvGraphicFramePr>
            <a:graphicFrameLocks noChangeAspect="1"/>
          </p:cNvGraphicFramePr>
          <p:nvPr/>
        </p:nvGraphicFramePr>
        <p:xfrm>
          <a:off x="6805042" y="5865266"/>
          <a:ext cx="2303462" cy="300038"/>
        </p:xfrm>
        <a:graphic>
          <a:graphicData uri="http://schemas.openxmlformats.org/presentationml/2006/ole">
            <p:oleObj spid="_x0000_s117766" name="Equation" r:id="rId7" imgW="156204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1" grpId="0"/>
      <p:bldP spid="12" grpId="0" animBg="1"/>
      <p:bldP spid="14" grpId="0"/>
      <p:bldP spid="15" grpId="0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95536" y="632882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De esta manera, el problema queda representado de la siguiente manera: </a:t>
            </a:r>
          </a:p>
        </p:txBody>
      </p:sp>
      <p:graphicFrame>
        <p:nvGraphicFramePr>
          <p:cNvPr id="118786" name="Object 2"/>
          <p:cNvGraphicFramePr>
            <a:graphicFrameLocks noChangeAspect="1"/>
          </p:cNvGraphicFramePr>
          <p:nvPr/>
        </p:nvGraphicFramePr>
        <p:xfrm>
          <a:off x="4896569" y="260648"/>
          <a:ext cx="2771775" cy="1646238"/>
        </p:xfrm>
        <a:graphic>
          <a:graphicData uri="http://schemas.openxmlformats.org/presentationml/2006/ole">
            <p:oleObj spid="_x0000_s118786" name="Equation" r:id="rId3" imgW="1879560" imgH="1117440" progId="Equation.DSMT4">
              <p:embed/>
            </p:oleObj>
          </a:graphicData>
        </a:graphic>
      </p:graphicFrame>
      <p:sp>
        <p:nvSpPr>
          <p:cNvPr id="6" name="5 Rectángulo"/>
          <p:cNvSpPr/>
          <p:nvPr/>
        </p:nvSpPr>
        <p:spPr>
          <a:xfrm>
            <a:off x="467544" y="2020778"/>
            <a:ext cx="39156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 smtClean="0"/>
              <a:t>Método de separación de variables</a:t>
            </a:r>
            <a:endParaRPr lang="es-AR" sz="20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395536" y="2413337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000" dirty="0" smtClean="0"/>
              <a:t>Es una técnica clásica efectiva para EDP lineales. La idea es proponer una solución de la forma </a:t>
            </a:r>
            <a:r>
              <a:rPr lang="es-AR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s-AR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AR" sz="2000" i="1" dirty="0" err="1" smtClean="0">
                <a:latin typeface="Times New Roman" pitchFamily="18" charset="0"/>
                <a:cs typeface="Times New Roman" pitchFamily="18" charset="0"/>
              </a:rPr>
              <a:t>x,t</a:t>
            </a:r>
            <a:r>
              <a:rPr lang="es-AR" sz="2000" dirty="0" smtClean="0">
                <a:latin typeface="Times New Roman" pitchFamily="18" charset="0"/>
                <a:cs typeface="Times New Roman" pitchFamily="18" charset="0"/>
              </a:rPr>
              <a:t>) =</a:t>
            </a:r>
            <a:r>
              <a:rPr lang="es-AR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AR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AR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AR" sz="2000" dirty="0" smtClean="0">
                <a:latin typeface="Times New Roman" pitchFamily="18" charset="0"/>
                <a:cs typeface="Times New Roman" pitchFamily="18" charset="0"/>
              </a:rPr>
              <a:t>).</a:t>
            </a:r>
            <a:r>
              <a:rPr lang="es-AR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AR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AR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AR" sz="20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sp>
        <p:nvSpPr>
          <p:cNvPr id="9" name="8 Flecha doblada"/>
          <p:cNvSpPr/>
          <p:nvPr/>
        </p:nvSpPr>
        <p:spPr>
          <a:xfrm rot="16200000" flipH="1">
            <a:off x="4139952" y="1196752"/>
            <a:ext cx="864096" cy="720080"/>
          </a:xfrm>
          <a:prstGeom prst="bentArrow">
            <a:avLst>
              <a:gd name="adj1" fmla="val 13585"/>
              <a:gd name="adj2" fmla="val 14299"/>
              <a:gd name="adj3" fmla="val 25000"/>
              <a:gd name="adj4" fmla="val 80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95536" y="315316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000" dirty="0" smtClean="0"/>
              <a:t>Apliquemos esta propuesta al problema planteado.</a:t>
            </a:r>
          </a:p>
        </p:txBody>
      </p:sp>
      <p:graphicFrame>
        <p:nvGraphicFramePr>
          <p:cNvPr id="118787" name="Object 3"/>
          <p:cNvGraphicFramePr>
            <a:graphicFrameLocks noChangeAspect="1"/>
          </p:cNvGraphicFramePr>
          <p:nvPr/>
        </p:nvGraphicFramePr>
        <p:xfrm>
          <a:off x="395536" y="3595985"/>
          <a:ext cx="3649663" cy="1273175"/>
        </p:xfrm>
        <a:graphic>
          <a:graphicData uri="http://schemas.openxmlformats.org/presentationml/2006/ole">
            <p:oleObj spid="_x0000_s118787" name="Equation" r:id="rId4" imgW="2476440" imgH="863280" progId="Equation.DSMT4">
              <p:embed/>
            </p:oleObj>
          </a:graphicData>
        </a:graphic>
      </p:graphicFrame>
      <p:graphicFrame>
        <p:nvGraphicFramePr>
          <p:cNvPr id="118788" name="Object 4"/>
          <p:cNvGraphicFramePr>
            <a:graphicFrameLocks noChangeAspect="1"/>
          </p:cNvGraphicFramePr>
          <p:nvPr/>
        </p:nvGraphicFramePr>
        <p:xfrm>
          <a:off x="927100" y="5192713"/>
          <a:ext cx="2605088" cy="971550"/>
        </p:xfrm>
        <a:graphic>
          <a:graphicData uri="http://schemas.openxmlformats.org/presentationml/2006/ole">
            <p:oleObj spid="_x0000_s118788" name="Equation" r:id="rId5" imgW="1765080" imgH="660240" progId="Equation.DSMT4">
              <p:embed/>
            </p:oleObj>
          </a:graphicData>
        </a:graphic>
      </p:graphicFrame>
      <p:graphicFrame>
        <p:nvGraphicFramePr>
          <p:cNvPr id="118790" name="Object 6"/>
          <p:cNvGraphicFramePr>
            <a:graphicFrameLocks noChangeAspect="1"/>
          </p:cNvGraphicFramePr>
          <p:nvPr/>
        </p:nvGraphicFramePr>
        <p:xfrm>
          <a:off x="4788024" y="3713907"/>
          <a:ext cx="2376488" cy="1011237"/>
        </p:xfrm>
        <a:graphic>
          <a:graphicData uri="http://schemas.openxmlformats.org/presentationml/2006/ole">
            <p:oleObj spid="_x0000_s118790" name="Equation" r:id="rId6" imgW="1612800" imgH="685800" progId="Equation.DSMT4">
              <p:embed/>
            </p:oleObj>
          </a:graphicData>
        </a:graphic>
      </p:graphicFrame>
      <p:sp>
        <p:nvSpPr>
          <p:cNvPr id="14" name="13 Flecha derecha"/>
          <p:cNvSpPr/>
          <p:nvPr/>
        </p:nvSpPr>
        <p:spPr>
          <a:xfrm>
            <a:off x="4211960" y="4221088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Flecha derecha"/>
          <p:cNvSpPr/>
          <p:nvPr/>
        </p:nvSpPr>
        <p:spPr>
          <a:xfrm>
            <a:off x="3707904" y="5517232"/>
            <a:ext cx="648072" cy="288032"/>
          </a:xfrm>
          <a:prstGeom prst="rightArrow">
            <a:avLst>
              <a:gd name="adj1" fmla="val 35670"/>
              <a:gd name="adj2" fmla="val 714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Flecha abajo"/>
          <p:cNvSpPr/>
          <p:nvPr/>
        </p:nvSpPr>
        <p:spPr>
          <a:xfrm rot="1740000">
            <a:off x="6247364" y="4822432"/>
            <a:ext cx="21602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18791" name="Object 7"/>
          <p:cNvGraphicFramePr>
            <a:graphicFrameLocks noChangeAspect="1"/>
          </p:cNvGraphicFramePr>
          <p:nvPr/>
        </p:nvGraphicFramePr>
        <p:xfrm>
          <a:off x="4432300" y="5373688"/>
          <a:ext cx="4475163" cy="673100"/>
        </p:xfrm>
        <a:graphic>
          <a:graphicData uri="http://schemas.openxmlformats.org/presentationml/2006/ole">
            <p:oleObj spid="_x0000_s118791" name="Equation" r:id="rId7" imgW="303516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9" grpId="0" animBg="1"/>
      <p:bldP spid="10" grpId="0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10" name="Object 2"/>
          <p:cNvGraphicFramePr>
            <a:graphicFrameLocks noChangeAspect="1"/>
          </p:cNvGraphicFramePr>
          <p:nvPr/>
        </p:nvGraphicFramePr>
        <p:xfrm>
          <a:off x="3203848" y="260648"/>
          <a:ext cx="1835150" cy="673100"/>
        </p:xfrm>
        <a:graphic>
          <a:graphicData uri="http://schemas.openxmlformats.org/presentationml/2006/ole">
            <p:oleObj spid="_x0000_s119810" name="Equation" r:id="rId3" imgW="1244520" imgH="457200" progId="Equation.DSMT4">
              <p:embed/>
            </p:oleObj>
          </a:graphicData>
        </a:graphic>
      </p:graphicFrame>
      <p:sp>
        <p:nvSpPr>
          <p:cNvPr id="3" name="2 Rectángulo"/>
          <p:cNvSpPr/>
          <p:nvPr/>
        </p:nvSpPr>
        <p:spPr>
          <a:xfrm>
            <a:off x="251520" y="332656"/>
            <a:ext cx="30963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000" dirty="0" smtClean="0"/>
              <a:t>Resolvamos el problema I:</a:t>
            </a:r>
          </a:p>
        </p:txBody>
      </p:sp>
      <p:sp>
        <p:nvSpPr>
          <p:cNvPr id="5" name="4 Flecha cuádruple"/>
          <p:cNvSpPr/>
          <p:nvPr/>
        </p:nvSpPr>
        <p:spPr>
          <a:xfrm>
            <a:off x="3419872" y="980728"/>
            <a:ext cx="1656184" cy="936104"/>
          </a:xfrm>
          <a:prstGeom prst="quadArrow">
            <a:avLst>
              <a:gd name="adj1" fmla="val 6935"/>
              <a:gd name="adj2" fmla="val 12123"/>
              <a:gd name="adj3" fmla="val 2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Rectángulo"/>
          <p:cNvSpPr/>
          <p:nvPr/>
        </p:nvSpPr>
        <p:spPr>
          <a:xfrm>
            <a:off x="251520" y="1124744"/>
            <a:ext cx="30963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i="1" dirty="0" smtClean="0"/>
              <a:t>k</a:t>
            </a:r>
            <a:r>
              <a:rPr lang="es-AR" dirty="0" smtClean="0"/>
              <a:t>&gt;0, raíces reales y diferentes.</a:t>
            </a:r>
          </a:p>
          <a:p>
            <a:pPr algn="just"/>
            <a:r>
              <a:rPr lang="es-AR" dirty="0" smtClean="0"/>
              <a:t>Bajo condiciones de frontera la solución es la función nula.</a:t>
            </a:r>
          </a:p>
        </p:txBody>
      </p:sp>
      <p:sp>
        <p:nvSpPr>
          <p:cNvPr id="9" name="8 Rectángulo"/>
          <p:cNvSpPr/>
          <p:nvPr/>
        </p:nvSpPr>
        <p:spPr>
          <a:xfrm>
            <a:off x="5292080" y="1065510"/>
            <a:ext cx="30963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i="1" dirty="0" smtClean="0"/>
              <a:t>k</a:t>
            </a:r>
            <a:r>
              <a:rPr lang="es-AR" dirty="0" smtClean="0"/>
              <a:t>=0, raíces reales repetidas.</a:t>
            </a:r>
          </a:p>
          <a:p>
            <a:pPr algn="just"/>
            <a:r>
              <a:rPr lang="es-AR" dirty="0" smtClean="0"/>
              <a:t>Bajo condiciones de frontera la solución es la función nula.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2771800" y="2060848"/>
            <a:ext cx="3384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i="1" dirty="0" smtClean="0"/>
              <a:t>k</a:t>
            </a:r>
            <a:r>
              <a:rPr lang="es-AR" dirty="0" smtClean="0"/>
              <a:t>&lt;0, raíces complejas conjugadas. Conduce a una sucesión de soluciones de la siguiente manera:</a:t>
            </a:r>
          </a:p>
        </p:txBody>
      </p:sp>
      <p:graphicFrame>
        <p:nvGraphicFramePr>
          <p:cNvPr id="119811" name="Object 3"/>
          <p:cNvGraphicFramePr>
            <a:graphicFrameLocks noChangeAspect="1"/>
          </p:cNvGraphicFramePr>
          <p:nvPr/>
        </p:nvGraphicFramePr>
        <p:xfrm>
          <a:off x="1259234" y="3392463"/>
          <a:ext cx="5761038" cy="1836737"/>
        </p:xfrm>
        <a:graphic>
          <a:graphicData uri="http://schemas.openxmlformats.org/presentationml/2006/ole">
            <p:oleObj spid="_x0000_s119811" name="Equation" r:id="rId4" imgW="3911400" imgH="1244520" progId="Equation.DSMT4">
              <p:embed/>
            </p:oleObj>
          </a:graphicData>
        </a:graphic>
      </p:graphicFrame>
      <p:graphicFrame>
        <p:nvGraphicFramePr>
          <p:cNvPr id="119812" name="Object 4"/>
          <p:cNvGraphicFramePr>
            <a:graphicFrameLocks noChangeAspect="1"/>
          </p:cNvGraphicFramePr>
          <p:nvPr/>
        </p:nvGraphicFramePr>
        <p:xfrm>
          <a:off x="5749925" y="5347467"/>
          <a:ext cx="2422475" cy="751708"/>
        </p:xfrm>
        <a:graphic>
          <a:graphicData uri="http://schemas.openxmlformats.org/presentationml/2006/ole">
            <p:oleObj spid="_x0000_s119812" name="Equation" r:id="rId5" imgW="1269720" imgH="393480" progId="Equation.DSMT4">
              <p:embed/>
            </p:oleObj>
          </a:graphicData>
        </a:graphic>
      </p:graphicFrame>
      <p:graphicFrame>
        <p:nvGraphicFramePr>
          <p:cNvPr id="119813" name="Object 5"/>
          <p:cNvGraphicFramePr>
            <a:graphicFrameLocks noChangeAspect="1"/>
          </p:cNvGraphicFramePr>
          <p:nvPr/>
        </p:nvGraphicFramePr>
        <p:xfrm>
          <a:off x="479102" y="5421461"/>
          <a:ext cx="4452938" cy="1031875"/>
        </p:xfrm>
        <a:graphic>
          <a:graphicData uri="http://schemas.openxmlformats.org/presentationml/2006/ole">
            <p:oleObj spid="_x0000_s119813" name="Equation" r:id="rId6" imgW="3022560" imgH="698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3440113" y="215900"/>
          <a:ext cx="4191000" cy="692150"/>
        </p:xfrm>
        <a:graphic>
          <a:graphicData uri="http://schemas.openxmlformats.org/presentationml/2006/ole">
            <p:oleObj spid="_x0000_s120834" name="Equation" r:id="rId4" imgW="2844720" imgH="469800" progId="Equation.DSMT4">
              <p:embed/>
            </p:oleObj>
          </a:graphicData>
        </a:graphic>
      </p:graphicFrame>
      <p:sp>
        <p:nvSpPr>
          <p:cNvPr id="3" name="2 Rectángulo"/>
          <p:cNvSpPr/>
          <p:nvPr/>
        </p:nvSpPr>
        <p:spPr>
          <a:xfrm>
            <a:off x="251520" y="332656"/>
            <a:ext cx="30963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000" dirty="0" smtClean="0"/>
              <a:t>Resolvamos el problema II:</a:t>
            </a:r>
          </a:p>
        </p:txBody>
      </p:sp>
      <p:graphicFrame>
        <p:nvGraphicFramePr>
          <p:cNvPr id="120835" name="Object 3"/>
          <p:cNvGraphicFramePr>
            <a:graphicFrameLocks noChangeAspect="1"/>
          </p:cNvGraphicFramePr>
          <p:nvPr/>
        </p:nvGraphicFramePr>
        <p:xfrm>
          <a:off x="4211960" y="980728"/>
          <a:ext cx="1800200" cy="655108"/>
        </p:xfrm>
        <a:graphic>
          <a:graphicData uri="http://schemas.openxmlformats.org/presentationml/2006/ole">
            <p:oleObj spid="_x0000_s120835" name="Equation" r:id="rId5" imgW="1079280" imgH="393480" progId="Equation.DSMT4">
              <p:embed/>
            </p:oleObj>
          </a:graphicData>
        </a:graphic>
      </p:graphicFrame>
      <p:sp>
        <p:nvSpPr>
          <p:cNvPr id="5" name="4 Rectángulo"/>
          <p:cNvSpPr/>
          <p:nvPr/>
        </p:nvSpPr>
        <p:spPr>
          <a:xfrm>
            <a:off x="251520" y="1732746"/>
            <a:ext cx="41044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000" dirty="0" smtClean="0"/>
              <a:t>Con estos resultados se tiene</a:t>
            </a:r>
          </a:p>
        </p:txBody>
      </p:sp>
      <p:graphicFrame>
        <p:nvGraphicFramePr>
          <p:cNvPr id="120836" name="Object 4"/>
          <p:cNvGraphicFramePr>
            <a:graphicFrameLocks noChangeAspect="1"/>
          </p:cNvGraphicFramePr>
          <p:nvPr/>
        </p:nvGraphicFramePr>
        <p:xfrm>
          <a:off x="539552" y="2132856"/>
          <a:ext cx="3264842" cy="1982524"/>
        </p:xfrm>
        <a:graphic>
          <a:graphicData uri="http://schemas.openxmlformats.org/presentationml/2006/ole">
            <p:oleObj spid="_x0000_s120836" name="Equation" r:id="rId6" imgW="1968480" imgH="1193760" progId="Equation.DSMT4">
              <p:embed/>
            </p:oleObj>
          </a:graphicData>
        </a:graphic>
      </p:graphicFrame>
      <p:sp>
        <p:nvSpPr>
          <p:cNvPr id="7" name="6 Rectángulo"/>
          <p:cNvSpPr/>
          <p:nvPr/>
        </p:nvSpPr>
        <p:spPr>
          <a:xfrm>
            <a:off x="4067944" y="1724471"/>
            <a:ext cx="50040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000" dirty="0" smtClean="0"/>
              <a:t>Aplicando el principio de superposición</a:t>
            </a:r>
          </a:p>
        </p:txBody>
      </p:sp>
      <p:graphicFrame>
        <p:nvGraphicFramePr>
          <p:cNvPr id="120837" name="Object 5"/>
          <p:cNvGraphicFramePr>
            <a:graphicFrameLocks noChangeAspect="1"/>
          </p:cNvGraphicFramePr>
          <p:nvPr/>
        </p:nvGraphicFramePr>
        <p:xfrm>
          <a:off x="4427984" y="2228527"/>
          <a:ext cx="3305175" cy="1560513"/>
        </p:xfrm>
        <a:graphic>
          <a:graphicData uri="http://schemas.openxmlformats.org/presentationml/2006/ole">
            <p:oleObj spid="_x0000_s120837" name="Equation" r:id="rId7" imgW="1993680" imgH="939600" progId="Equation.DSMT4">
              <p:embed/>
            </p:oleObj>
          </a:graphicData>
        </a:graphic>
      </p:graphicFrame>
      <p:cxnSp>
        <p:nvCxnSpPr>
          <p:cNvPr id="10" name="9 Conector recto"/>
          <p:cNvCxnSpPr/>
          <p:nvPr/>
        </p:nvCxnSpPr>
        <p:spPr>
          <a:xfrm>
            <a:off x="4067944" y="1916832"/>
            <a:ext cx="0" cy="22322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323528" y="4293096"/>
            <a:ext cx="88204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000" dirty="0" smtClean="0"/>
              <a:t>Para completar la expresión de la temperatura, se obtiene </a:t>
            </a:r>
            <a:r>
              <a:rPr lang="es-AR" sz="2000" i="1" dirty="0" err="1" smtClean="0">
                <a:latin typeface="Times New Roman" pitchFamily="18" charset="0"/>
                <a:cs typeface="Times New Roman" pitchFamily="18" charset="0"/>
              </a:rPr>
              <a:t>Cn</a:t>
            </a:r>
            <a:r>
              <a:rPr lang="es-AR" sz="2000" dirty="0" smtClean="0"/>
              <a:t> valiéndose de las condiciones iniciales y las series de Fourier</a:t>
            </a:r>
          </a:p>
        </p:txBody>
      </p:sp>
      <p:graphicFrame>
        <p:nvGraphicFramePr>
          <p:cNvPr id="120838" name="Object 6"/>
          <p:cNvGraphicFramePr>
            <a:graphicFrameLocks noChangeAspect="1"/>
          </p:cNvGraphicFramePr>
          <p:nvPr/>
        </p:nvGraphicFramePr>
        <p:xfrm>
          <a:off x="631825" y="5060950"/>
          <a:ext cx="3178175" cy="1392238"/>
        </p:xfrm>
        <a:graphic>
          <a:graphicData uri="http://schemas.openxmlformats.org/presentationml/2006/ole">
            <p:oleObj spid="_x0000_s120838" name="Equation" r:id="rId8" imgW="1917360" imgH="838080" progId="Equation.DSMT4">
              <p:embed/>
            </p:oleObj>
          </a:graphicData>
        </a:graphic>
      </p:graphicFrame>
      <p:sp>
        <p:nvSpPr>
          <p:cNvPr id="13" name="12 Flecha derecha"/>
          <p:cNvSpPr/>
          <p:nvPr/>
        </p:nvSpPr>
        <p:spPr>
          <a:xfrm>
            <a:off x="3923928" y="5661248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20840" name="Object 8"/>
          <p:cNvGraphicFramePr>
            <a:graphicFrameLocks noChangeAspect="1"/>
          </p:cNvGraphicFramePr>
          <p:nvPr/>
        </p:nvGraphicFramePr>
        <p:xfrm>
          <a:off x="4979988" y="4894263"/>
          <a:ext cx="3660775" cy="1031875"/>
        </p:xfrm>
        <a:graphic>
          <a:graphicData uri="http://schemas.openxmlformats.org/presentationml/2006/ole">
            <p:oleObj spid="_x0000_s120840" name="Equation" r:id="rId9" imgW="1942920" imgH="545760" progId="Equation.DSMT4">
              <p:embed/>
            </p:oleObj>
          </a:graphicData>
        </a:graphic>
      </p:graphicFrame>
      <p:sp>
        <p:nvSpPr>
          <p:cNvPr id="16" name="15 Rectángulo"/>
          <p:cNvSpPr/>
          <p:nvPr/>
        </p:nvSpPr>
        <p:spPr>
          <a:xfrm>
            <a:off x="323528" y="6413266"/>
            <a:ext cx="39604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1600" b="1" dirty="0" smtClean="0"/>
              <a:t>Coeficiente de Fourier para series </a:t>
            </a:r>
            <a:r>
              <a:rPr lang="es-AR" sz="1600" b="1" dirty="0" err="1" smtClean="0"/>
              <a:t>senoidales</a:t>
            </a:r>
            <a:endParaRPr lang="es-AR" sz="1600" b="1" dirty="0" smtClean="0"/>
          </a:p>
        </p:txBody>
      </p:sp>
      <p:graphicFrame>
        <p:nvGraphicFramePr>
          <p:cNvPr id="120841" name="Object 9"/>
          <p:cNvGraphicFramePr>
            <a:graphicFrameLocks noChangeAspect="1"/>
          </p:cNvGraphicFramePr>
          <p:nvPr/>
        </p:nvGraphicFramePr>
        <p:xfrm>
          <a:off x="5292080" y="5941750"/>
          <a:ext cx="2376264" cy="709253"/>
        </p:xfrm>
        <a:graphic>
          <a:graphicData uri="http://schemas.openxmlformats.org/presentationml/2006/ole">
            <p:oleObj spid="_x0000_s120841" name="Equation" r:id="rId10" imgW="2133360" imgH="634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11" grpId="0"/>
      <p:bldP spid="13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364594"/>
            <a:ext cx="1970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 smtClean="0"/>
              <a:t>Series de Fourier</a:t>
            </a:r>
            <a:endParaRPr lang="es-AR" sz="2000" b="1" dirty="0"/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908720"/>
            <a:ext cx="7162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5088" y="1772816"/>
            <a:ext cx="39338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475" y="2564904"/>
            <a:ext cx="2305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6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2852936"/>
            <a:ext cx="43148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6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1871" y="2204864"/>
            <a:ext cx="1909849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3528" y="5032598"/>
            <a:ext cx="24860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31840" y="4509120"/>
            <a:ext cx="56007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CuadroTexto"/>
          <p:cNvSpPr txBox="1"/>
          <p:nvPr/>
        </p:nvSpPr>
        <p:spPr>
          <a:xfrm>
            <a:off x="395536" y="450912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Ejemplo: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9663" y="757238"/>
            <a:ext cx="6924675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Viajes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2204</TotalTime>
  <Words>469</Words>
  <Application>Microsoft Office PowerPoint</Application>
  <PresentationFormat>Presentación en pantalla (4:3)</PresentationFormat>
  <Paragraphs>45</Paragraphs>
  <Slides>12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Tema de Office</vt:lpstr>
      <vt:lpstr>Equation</vt:lpstr>
      <vt:lpstr>MathType 6.0 Equation</vt:lpstr>
      <vt:lpstr>UNIDAD VI: Ecuaciones diferenciales  parciales. 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Transformadas de Laplace  Definición y Propiedades        Profesora María Natalia León   Facultad de Ciencias Exactas, Químicas Naturales Universidad Nacional de Misiones</dc:title>
  <dc:creator>pc</dc:creator>
  <cp:lastModifiedBy>pc</cp:lastModifiedBy>
  <cp:revision>227</cp:revision>
  <dcterms:created xsi:type="dcterms:W3CDTF">2019-05-09T20:53:22Z</dcterms:created>
  <dcterms:modified xsi:type="dcterms:W3CDTF">2021-06-23T18:32:30Z</dcterms:modified>
</cp:coreProperties>
</file>