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086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783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2700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26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993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1302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25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2976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372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981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495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933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651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665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479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67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643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D237-339E-4564-9FA3-F2C5730F3F89}" type="datetimeFigureOut">
              <a:rPr lang="es-AR" smtClean="0"/>
              <a:t>28/3/2023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953A7-9425-4F49-9EA8-7D0F37C4B1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8088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>
            <a:normAutofit/>
          </a:bodyPr>
          <a:lstStyle/>
          <a:p>
            <a:r>
              <a:rPr lang="es-AR" sz="8800" dirty="0" smtClean="0">
                <a:solidFill>
                  <a:schemeClr val="bg2">
                    <a:lumMod val="50000"/>
                  </a:schemeClr>
                </a:solidFill>
              </a:rPr>
              <a:t>Álgebra I</a:t>
            </a:r>
            <a:endParaRPr lang="es-AR" sz="8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2708920"/>
            <a:ext cx="6400800" cy="2641848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Asignatura Cuatrimestral</a:t>
            </a:r>
          </a:p>
          <a:p>
            <a:r>
              <a:rPr lang="es-AR" sz="2800" b="1" dirty="0" smtClean="0"/>
              <a:t>Profesorado en Matemática</a:t>
            </a:r>
          </a:p>
          <a:p>
            <a:r>
              <a:rPr lang="es-AR" sz="2800" b="1" dirty="0" smtClean="0"/>
              <a:t>Primer Año – Primer Cuatrimestre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42547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6000" dirty="0" smtClean="0"/>
              <a:t>Equipo de Cátedra</a:t>
            </a:r>
            <a:endParaRPr lang="es-AR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88021"/>
            <a:ext cx="8507288" cy="4137323"/>
          </a:xfrm>
        </p:spPr>
        <p:txBody>
          <a:bodyPr>
            <a:normAutofit lnSpcReduction="10000"/>
          </a:bodyPr>
          <a:lstStyle/>
          <a:p>
            <a:r>
              <a:rPr lang="es-AR" sz="4000" dirty="0" smtClean="0">
                <a:solidFill>
                  <a:schemeClr val="bg2">
                    <a:lumMod val="50000"/>
                  </a:schemeClr>
                </a:solidFill>
              </a:rPr>
              <a:t>Profesor Titular</a:t>
            </a:r>
            <a:r>
              <a:rPr lang="es-AR" sz="4000" dirty="0" smtClean="0">
                <a:solidFill>
                  <a:schemeClr val="bg1"/>
                </a:solidFill>
              </a:rPr>
              <a:t>: Prof. </a:t>
            </a:r>
            <a:r>
              <a:rPr lang="es-AR" sz="4000" dirty="0" err="1" smtClean="0">
                <a:solidFill>
                  <a:schemeClr val="bg1"/>
                </a:solidFill>
              </a:rPr>
              <a:t>Lagraña</a:t>
            </a:r>
            <a:r>
              <a:rPr lang="es-AR" sz="4000" dirty="0" smtClean="0">
                <a:solidFill>
                  <a:schemeClr val="bg1"/>
                </a:solidFill>
              </a:rPr>
              <a:t>, Claudia</a:t>
            </a:r>
          </a:p>
          <a:p>
            <a:r>
              <a:rPr lang="es-AR" sz="4000" dirty="0" smtClean="0">
                <a:solidFill>
                  <a:schemeClr val="bg2">
                    <a:lumMod val="50000"/>
                  </a:schemeClr>
                </a:solidFill>
              </a:rPr>
              <a:t>Jefe de Trabajos Prácticos</a:t>
            </a:r>
            <a:r>
              <a:rPr lang="es-AR" sz="4000" dirty="0" smtClean="0">
                <a:solidFill>
                  <a:schemeClr val="bg1"/>
                </a:solidFill>
              </a:rPr>
              <a:t>: Prof. Corvo, Matías</a:t>
            </a:r>
          </a:p>
          <a:p>
            <a:r>
              <a:rPr lang="es-AR" sz="4000" dirty="0" smtClean="0">
                <a:solidFill>
                  <a:schemeClr val="bg2">
                    <a:lumMod val="50000"/>
                  </a:schemeClr>
                </a:solidFill>
              </a:rPr>
              <a:t>Adscriptos</a:t>
            </a:r>
            <a:r>
              <a:rPr lang="es-AR" sz="4000" dirty="0" smtClean="0">
                <a:solidFill>
                  <a:schemeClr val="bg1"/>
                </a:solidFill>
              </a:rPr>
              <a:t>: </a:t>
            </a:r>
          </a:p>
          <a:p>
            <a:r>
              <a:rPr lang="es-AR" sz="4000" dirty="0" smtClean="0">
                <a:solidFill>
                  <a:schemeClr val="bg1"/>
                </a:solidFill>
              </a:rPr>
              <a:t>Sr. </a:t>
            </a:r>
            <a:r>
              <a:rPr lang="es-AR" sz="4000" dirty="0" smtClean="0">
                <a:solidFill>
                  <a:schemeClr val="bg1"/>
                </a:solidFill>
              </a:rPr>
              <a:t>Cantero, Rodrigo</a:t>
            </a:r>
            <a:endParaRPr lang="es-AR" sz="4000" dirty="0" smtClean="0">
              <a:solidFill>
                <a:schemeClr val="bg1"/>
              </a:solidFill>
            </a:endParaRPr>
          </a:p>
          <a:p>
            <a:r>
              <a:rPr lang="es-AR" sz="4000" dirty="0" smtClean="0">
                <a:solidFill>
                  <a:schemeClr val="bg1"/>
                </a:solidFill>
              </a:rPr>
              <a:t>Sr. </a:t>
            </a:r>
            <a:r>
              <a:rPr lang="es-ES" sz="4000" dirty="0" smtClean="0">
                <a:solidFill>
                  <a:schemeClr val="bg1"/>
                </a:solidFill>
              </a:rPr>
              <a:t>Ledesma, Juan</a:t>
            </a:r>
            <a:r>
              <a:rPr lang="es-ES" sz="4000" dirty="0" smtClean="0">
                <a:solidFill>
                  <a:schemeClr val="bg1"/>
                </a:solidFill>
              </a:rPr>
              <a:t> </a:t>
            </a:r>
            <a:endParaRPr lang="es-A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6000" dirty="0" smtClean="0">
                <a:solidFill>
                  <a:schemeClr val="bg2">
                    <a:lumMod val="50000"/>
                  </a:schemeClr>
                </a:solidFill>
              </a:rPr>
              <a:t>Horarios de Clases</a:t>
            </a:r>
            <a:endParaRPr lang="es-AR" sz="6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420888"/>
            <a:ext cx="8229600" cy="4536504"/>
          </a:xfrm>
        </p:spPr>
        <p:txBody>
          <a:bodyPr>
            <a:normAutofit/>
          </a:bodyPr>
          <a:lstStyle/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</a:rPr>
              <a:t>Teoría</a:t>
            </a:r>
            <a:r>
              <a:rPr lang="es-AR" dirty="0" smtClean="0">
                <a:solidFill>
                  <a:schemeClr val="bg1"/>
                </a:solidFill>
              </a:rPr>
              <a:t>: Miércoles de 16:00 a 18:00 </a:t>
            </a:r>
            <a:r>
              <a:rPr lang="es-AR" dirty="0" err="1" smtClean="0">
                <a:solidFill>
                  <a:schemeClr val="bg1"/>
                </a:solidFill>
              </a:rPr>
              <a:t>hs</a:t>
            </a:r>
            <a:endParaRPr lang="es-A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AR" dirty="0" smtClean="0"/>
              <a:t>                 </a:t>
            </a:r>
            <a:r>
              <a:rPr lang="es-AR" dirty="0">
                <a:solidFill>
                  <a:schemeClr val="bg1"/>
                </a:solidFill>
              </a:rPr>
              <a:t>Jueves de </a:t>
            </a:r>
            <a:r>
              <a:rPr lang="es-AR" dirty="0" smtClean="0">
                <a:solidFill>
                  <a:schemeClr val="bg1"/>
                </a:solidFill>
              </a:rPr>
              <a:t>18:00 </a:t>
            </a:r>
            <a:r>
              <a:rPr lang="es-AR" dirty="0">
                <a:solidFill>
                  <a:schemeClr val="bg1"/>
                </a:solidFill>
              </a:rPr>
              <a:t>a </a:t>
            </a:r>
            <a:r>
              <a:rPr lang="es-AR" dirty="0" smtClean="0">
                <a:solidFill>
                  <a:schemeClr val="bg1"/>
                </a:solidFill>
              </a:rPr>
              <a:t>20:00 </a:t>
            </a:r>
            <a:r>
              <a:rPr lang="es-AR" dirty="0" err="1">
                <a:solidFill>
                  <a:schemeClr val="bg1"/>
                </a:solidFill>
              </a:rPr>
              <a:t>hs</a:t>
            </a:r>
            <a:endParaRPr lang="es-A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AR" sz="1200" dirty="0" smtClean="0"/>
              <a:t>                 </a:t>
            </a:r>
          </a:p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</a:rPr>
              <a:t>Práctica</a:t>
            </a:r>
            <a:r>
              <a:rPr lang="es-AR" dirty="0" smtClean="0">
                <a:solidFill>
                  <a:schemeClr val="bg1"/>
                </a:solidFill>
              </a:rPr>
              <a:t>: </a:t>
            </a:r>
            <a:r>
              <a:rPr lang="es-AR" dirty="0" smtClean="0">
                <a:solidFill>
                  <a:schemeClr val="bg1"/>
                </a:solidFill>
              </a:rPr>
              <a:t>Jueves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de </a:t>
            </a:r>
            <a:r>
              <a:rPr lang="es-AR" dirty="0" smtClean="0">
                <a:solidFill>
                  <a:schemeClr val="bg1"/>
                </a:solidFill>
              </a:rPr>
              <a:t>16.00 </a:t>
            </a:r>
            <a:r>
              <a:rPr lang="es-AR" dirty="0">
                <a:solidFill>
                  <a:schemeClr val="bg1"/>
                </a:solidFill>
              </a:rPr>
              <a:t>a </a:t>
            </a:r>
            <a:r>
              <a:rPr lang="es-AR" dirty="0" smtClean="0">
                <a:solidFill>
                  <a:schemeClr val="bg1"/>
                </a:solidFill>
              </a:rPr>
              <a:t>18:00 </a:t>
            </a:r>
            <a:r>
              <a:rPr lang="es-AR" dirty="0" err="1">
                <a:solidFill>
                  <a:schemeClr val="bg1"/>
                </a:solidFill>
              </a:rPr>
              <a:t>hs</a:t>
            </a:r>
            <a:endParaRPr lang="es-AR" dirty="0" smtClean="0">
              <a:solidFill>
                <a:schemeClr val="bg1"/>
              </a:solidFill>
            </a:endParaRPr>
          </a:p>
          <a:p>
            <a:endParaRPr lang="es-AR" dirty="0"/>
          </a:p>
          <a:p>
            <a:r>
              <a:rPr lang="es-AR" dirty="0" smtClean="0">
                <a:solidFill>
                  <a:schemeClr val="bg2">
                    <a:lumMod val="50000"/>
                  </a:schemeClr>
                </a:solidFill>
              </a:rPr>
              <a:t>Consultas</a:t>
            </a:r>
            <a:r>
              <a:rPr lang="es-AR" dirty="0" smtClean="0">
                <a:solidFill>
                  <a:schemeClr val="bg1"/>
                </a:solidFill>
              </a:rPr>
              <a:t>: </a:t>
            </a:r>
            <a:endParaRPr lang="es-AR" dirty="0" smtClean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Viernes: 9.00 a 11.00 </a:t>
            </a:r>
            <a:r>
              <a:rPr lang="es-AR" dirty="0" err="1" smtClean="0">
                <a:solidFill>
                  <a:schemeClr val="bg1"/>
                </a:solidFill>
              </a:rPr>
              <a:t>hs</a:t>
            </a:r>
            <a:endParaRPr lang="es-AR" dirty="0" smtClean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Foro Aula Virtual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6000" dirty="0" smtClean="0"/>
              <a:t>Temario a desarrollar</a:t>
            </a:r>
            <a:endParaRPr lang="es-AR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48272"/>
            <a:ext cx="8229600" cy="4925144"/>
          </a:xfrm>
        </p:spPr>
        <p:txBody>
          <a:bodyPr>
            <a:normAutofit/>
          </a:bodyPr>
          <a:lstStyle/>
          <a:p>
            <a:r>
              <a:rPr lang="es-AR" sz="2800" dirty="0" smtClean="0">
                <a:solidFill>
                  <a:schemeClr val="bg2">
                    <a:lumMod val="50000"/>
                  </a:schemeClr>
                </a:solidFill>
              </a:rPr>
              <a:t>Unidad I</a:t>
            </a:r>
            <a:r>
              <a:rPr lang="es-AR" sz="2800" dirty="0" smtClean="0">
                <a:solidFill>
                  <a:schemeClr val="bg1"/>
                </a:solidFill>
              </a:rPr>
              <a:t>: Relaciones – Relaciones especiales -  Funciones</a:t>
            </a:r>
          </a:p>
          <a:p>
            <a:endParaRPr lang="es-AR" sz="2800" dirty="0" smtClean="0"/>
          </a:p>
          <a:p>
            <a:r>
              <a:rPr lang="es-AR" sz="2800" dirty="0" smtClean="0">
                <a:solidFill>
                  <a:schemeClr val="bg2">
                    <a:lumMod val="50000"/>
                  </a:schemeClr>
                </a:solidFill>
              </a:rPr>
              <a:t>Unidad II</a:t>
            </a:r>
            <a:r>
              <a:rPr lang="es-AR" sz="2800" dirty="0" smtClean="0">
                <a:solidFill>
                  <a:schemeClr val="bg1"/>
                </a:solidFill>
              </a:rPr>
              <a:t>: Números Naturales – Suma – Producto – Potencia – Propiedades – Inducción Matemática</a:t>
            </a:r>
          </a:p>
          <a:p>
            <a:endParaRPr lang="es-AR" sz="2800" dirty="0" smtClean="0"/>
          </a:p>
          <a:p>
            <a:r>
              <a:rPr lang="es-AR" sz="2800" dirty="0" smtClean="0">
                <a:solidFill>
                  <a:schemeClr val="bg2">
                    <a:lumMod val="50000"/>
                  </a:schemeClr>
                </a:solidFill>
              </a:rPr>
              <a:t>Unidad III</a:t>
            </a:r>
            <a:r>
              <a:rPr lang="es-AR" sz="2800" dirty="0" smtClean="0">
                <a:solidFill>
                  <a:schemeClr val="bg1"/>
                </a:solidFill>
              </a:rPr>
              <a:t>: Números Enteros – operaciones en Z – Divisibilidad – mcm –MCD – congruencia.</a:t>
            </a:r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7537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6000" dirty="0" smtClean="0"/>
              <a:t>Temario a desarrollar</a:t>
            </a:r>
            <a:endParaRPr lang="es-AR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09118"/>
            <a:ext cx="8229600" cy="5440362"/>
          </a:xfrm>
        </p:spPr>
        <p:txBody>
          <a:bodyPr>
            <a:normAutofit/>
          </a:bodyPr>
          <a:lstStyle/>
          <a:p>
            <a:r>
              <a:rPr lang="es-AR" sz="2800" dirty="0" smtClean="0">
                <a:solidFill>
                  <a:schemeClr val="bg2">
                    <a:lumMod val="50000"/>
                  </a:schemeClr>
                </a:solidFill>
              </a:rPr>
              <a:t>Unidad IV</a:t>
            </a:r>
            <a:r>
              <a:rPr lang="es-AR" sz="2800" dirty="0" smtClean="0">
                <a:solidFill>
                  <a:schemeClr val="bg1"/>
                </a:solidFill>
              </a:rPr>
              <a:t>: </a:t>
            </a:r>
            <a:r>
              <a:rPr lang="es-AR" sz="2800" dirty="0" err="1" smtClean="0">
                <a:solidFill>
                  <a:schemeClr val="bg1"/>
                </a:solidFill>
              </a:rPr>
              <a:t>Enumeramiento</a:t>
            </a:r>
            <a:r>
              <a:rPr lang="es-AR" sz="2800" dirty="0" smtClean="0">
                <a:solidFill>
                  <a:schemeClr val="bg1"/>
                </a:solidFill>
              </a:rPr>
              <a:t> – Permutación – Variación – Combinación. Binomio de Newton</a:t>
            </a:r>
          </a:p>
          <a:p>
            <a:endParaRPr lang="es-AR" sz="1400" dirty="0" smtClean="0"/>
          </a:p>
          <a:p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Unidad </a:t>
            </a:r>
            <a:r>
              <a:rPr lang="es-AR" sz="2800" dirty="0" smtClean="0">
                <a:solidFill>
                  <a:schemeClr val="bg2">
                    <a:lumMod val="50000"/>
                  </a:schemeClr>
                </a:solidFill>
              </a:rPr>
              <a:t>V</a:t>
            </a:r>
            <a:r>
              <a:rPr lang="es-AR" sz="2800" dirty="0" smtClean="0">
                <a:solidFill>
                  <a:schemeClr val="bg1"/>
                </a:solidFill>
              </a:rPr>
              <a:t>: Números Racionales. Operaciones - </a:t>
            </a:r>
            <a:r>
              <a:rPr lang="es-AR" sz="2800" dirty="0">
                <a:solidFill>
                  <a:schemeClr val="bg1"/>
                </a:solidFill>
              </a:rPr>
              <a:t>Expresiones decimales exactas y periódicas. Obtención de la fracción generatriz. Notación </a:t>
            </a:r>
            <a:r>
              <a:rPr lang="es-AR" sz="2800" dirty="0" smtClean="0">
                <a:solidFill>
                  <a:schemeClr val="bg1"/>
                </a:solidFill>
              </a:rPr>
              <a:t>científica.</a:t>
            </a:r>
          </a:p>
          <a:p>
            <a:endParaRPr lang="es-AR" sz="1400" dirty="0" smtClean="0"/>
          </a:p>
          <a:p>
            <a:r>
              <a:rPr lang="es-AR" sz="2800" dirty="0">
                <a:solidFill>
                  <a:schemeClr val="bg2">
                    <a:lumMod val="50000"/>
                  </a:schemeClr>
                </a:solidFill>
              </a:rPr>
              <a:t>Unidad </a:t>
            </a:r>
            <a:r>
              <a:rPr lang="es-AR" sz="2800" dirty="0" smtClean="0">
                <a:solidFill>
                  <a:schemeClr val="bg2">
                    <a:lumMod val="50000"/>
                  </a:schemeClr>
                </a:solidFill>
              </a:rPr>
              <a:t>VI</a:t>
            </a:r>
            <a:r>
              <a:rPr lang="es-AR" sz="2800" dirty="0" smtClean="0">
                <a:solidFill>
                  <a:schemeClr val="bg1"/>
                </a:solidFill>
              </a:rPr>
              <a:t>: Números Reales. Operaciones - </a:t>
            </a:r>
            <a:r>
              <a:rPr lang="es-AR" sz="2800" dirty="0">
                <a:solidFill>
                  <a:schemeClr val="bg1"/>
                </a:solidFill>
              </a:rPr>
              <a:t>. Intervalos. Cotas. Máximo y </a:t>
            </a:r>
            <a:r>
              <a:rPr lang="es-AR" sz="2800" dirty="0" smtClean="0">
                <a:solidFill>
                  <a:schemeClr val="bg1"/>
                </a:solidFill>
              </a:rPr>
              <a:t>mínimo - </a:t>
            </a:r>
            <a:r>
              <a:rPr lang="es-AR" sz="2800" dirty="0">
                <a:solidFill>
                  <a:schemeClr val="bg1"/>
                </a:solidFill>
              </a:rPr>
              <a:t>Valor </a:t>
            </a:r>
            <a:r>
              <a:rPr lang="es-AR" sz="2800" dirty="0" smtClean="0">
                <a:solidFill>
                  <a:schemeClr val="bg1"/>
                </a:solidFill>
              </a:rPr>
              <a:t>absoluto. Ecuaciones – Inecuaciones 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0091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240" y="188640"/>
            <a:ext cx="7859216" cy="418058"/>
          </a:xfrm>
        </p:spPr>
        <p:txBody>
          <a:bodyPr>
            <a:no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Prof. en Matemática - Correlatividades</a:t>
            </a:r>
            <a:endParaRPr lang="es-MX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/>
          </p:nvPr>
        </p:nvGraphicFramePr>
        <p:xfrm>
          <a:off x="251519" y="836720"/>
          <a:ext cx="8640962" cy="5904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549">
                  <a:extLst>
                    <a:ext uri="{9D8B030D-6E8A-4147-A177-3AD203B41FA5}">
                      <a16:colId xmlns:a16="http://schemas.microsoft.com/office/drawing/2014/main" val="3304727298"/>
                    </a:ext>
                  </a:extLst>
                </a:gridCol>
                <a:gridCol w="752819">
                  <a:extLst>
                    <a:ext uri="{9D8B030D-6E8A-4147-A177-3AD203B41FA5}">
                      <a16:colId xmlns:a16="http://schemas.microsoft.com/office/drawing/2014/main" val="1438792460"/>
                    </a:ext>
                  </a:extLst>
                </a:gridCol>
                <a:gridCol w="3311767">
                  <a:extLst>
                    <a:ext uri="{9D8B030D-6E8A-4147-A177-3AD203B41FA5}">
                      <a16:colId xmlns:a16="http://schemas.microsoft.com/office/drawing/2014/main" val="3826823599"/>
                    </a:ext>
                  </a:extLst>
                </a:gridCol>
                <a:gridCol w="1264609">
                  <a:extLst>
                    <a:ext uri="{9D8B030D-6E8A-4147-A177-3AD203B41FA5}">
                      <a16:colId xmlns:a16="http://schemas.microsoft.com/office/drawing/2014/main" val="3610743799"/>
                    </a:ext>
                  </a:extLst>
                </a:gridCol>
                <a:gridCol w="1264609">
                  <a:extLst>
                    <a:ext uri="{9D8B030D-6E8A-4147-A177-3AD203B41FA5}">
                      <a16:colId xmlns:a16="http://schemas.microsoft.com/office/drawing/2014/main" val="1907472509"/>
                    </a:ext>
                  </a:extLst>
                </a:gridCol>
                <a:gridCol w="1264609">
                  <a:extLst>
                    <a:ext uri="{9D8B030D-6E8A-4147-A177-3AD203B41FA5}">
                      <a16:colId xmlns:a16="http://schemas.microsoft.com/office/drawing/2014/main" val="3951436343"/>
                    </a:ext>
                  </a:extLst>
                </a:gridCol>
              </a:tblGrid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9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900">
                          <a:effectLst/>
                        </a:rPr>
                        <a:t>Correlatividades</a:t>
                      </a:r>
                      <a:endParaRPr lang="es-MX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69846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Código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Curso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Asignaturas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Para cursar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Para rendir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3457626114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Regularizada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Aprobada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Aprobada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2887278299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PM011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Lógica y Metodología de la Matemática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607824544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PM021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Álgebra I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4127292060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PM031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 err="1">
                          <a:effectLst/>
                        </a:rPr>
                        <a:t>Físicoquímica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3343780701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PM041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Geometría I (Métrica)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3149992794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PM051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Geometría II (Analítica)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130627592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PM061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Álgebra II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011-021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021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548798144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PM071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Análisis Matemático I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021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3560645109"/>
                  </a:ext>
                </a:extLst>
              </a:tr>
              <a:tr h="293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PM081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Seminario I </a:t>
                      </a:r>
                      <a:r>
                        <a:rPr lang="es-ES_tradnl" sz="1400" dirty="0">
                          <a:effectLst/>
                          <a:sym typeface="Monotype Sorts"/>
                        </a:rPr>
                        <a:t>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021-041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783935178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PM091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Taller I (Computación)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-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3689806958"/>
                  </a:ext>
                </a:extLst>
              </a:tr>
              <a:tr h="293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PM101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Orientación y Profesión Docente </a:t>
                      </a:r>
                      <a:r>
                        <a:rPr lang="es-ES_tradnl" sz="1400">
                          <a:effectLst/>
                          <a:sym typeface="Monotype Sorts"/>
                        </a:rPr>
                        <a:t>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-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200870348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PM112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Matemático II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051-071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-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071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294442136"/>
                  </a:ext>
                </a:extLst>
              </a:tr>
              <a:tr h="2937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PM122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Seminario II </a:t>
                      </a:r>
                      <a:r>
                        <a:rPr lang="es-ES_tradnl" sz="1400">
                          <a:effectLst/>
                          <a:sym typeface="Monotype Sorts"/>
                        </a:rPr>
                        <a:t>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051-071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081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081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625353543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PM132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Álgebra III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051-061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061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310322063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PM142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Física General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-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689915647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PM152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Problemática Educativa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101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101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2438114357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PM162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Matemático III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112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071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071-112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631613108"/>
                  </a:ext>
                </a:extLst>
              </a:tr>
              <a:tr h="5287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PM172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Seminario de Fundam. de la Matemática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011-041-112-132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-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011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4279685720"/>
                  </a:ext>
                </a:extLst>
              </a:tr>
              <a:tr h="264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PM182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Estadística I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051-071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091</a:t>
                      </a:r>
                      <a:endParaRPr lang="es-MX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091</a:t>
                      </a:r>
                      <a:endParaRPr lang="es-MX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085" marR="45085" marT="0" marB="0"/>
                </a:tc>
                <a:extLst>
                  <a:ext uri="{0D108BD9-81ED-4DB2-BD59-A6C34878D82A}">
                    <a16:rowId xmlns:a16="http://schemas.microsoft.com/office/drawing/2014/main" val="1479230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69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5000" dirty="0" smtClean="0"/>
              <a:t>Régimen de Evaluación</a:t>
            </a:r>
            <a:endParaRPr lang="es-AR" sz="5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866" y="2132856"/>
            <a:ext cx="8229600" cy="4497363"/>
          </a:xfrm>
        </p:spPr>
        <p:txBody>
          <a:bodyPr>
            <a:noAutofit/>
          </a:bodyPr>
          <a:lstStyle/>
          <a:p>
            <a:pPr algn="just"/>
            <a:r>
              <a:rPr lang="es-AR" b="1" dirty="0" smtClean="0">
                <a:solidFill>
                  <a:schemeClr val="bg2">
                    <a:lumMod val="50000"/>
                  </a:schemeClr>
                </a:solidFill>
              </a:rPr>
              <a:t>Alumno Regular</a:t>
            </a:r>
            <a:r>
              <a:rPr lang="es-AR" dirty="0" smtClean="0">
                <a:solidFill>
                  <a:schemeClr val="bg1"/>
                </a:solidFill>
              </a:rPr>
              <a:t>: 2 (dos) parciales aprobados o sus respectivos </a:t>
            </a:r>
            <a:r>
              <a:rPr lang="es-AR" dirty="0" err="1" smtClean="0">
                <a:solidFill>
                  <a:schemeClr val="bg1"/>
                </a:solidFill>
              </a:rPr>
              <a:t>recuperatorios</a:t>
            </a:r>
            <a:r>
              <a:rPr lang="es-AR" dirty="0" smtClean="0">
                <a:solidFill>
                  <a:schemeClr val="bg1"/>
                </a:solidFill>
              </a:rPr>
              <a:t>. Al menos el 60% de contenidos evaluados.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          </a:t>
            </a:r>
            <a:r>
              <a:rPr lang="es-AR" dirty="0" smtClean="0">
                <a:solidFill>
                  <a:schemeClr val="bg2">
                    <a:lumMod val="50000"/>
                  </a:schemeClr>
                </a:solidFill>
              </a:rPr>
              <a:t>Rinde Examen final en condición de </a:t>
            </a:r>
          </a:p>
          <a:p>
            <a:pPr marL="0" indent="0">
              <a:buNone/>
            </a:pPr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dirty="0" smtClean="0">
                <a:solidFill>
                  <a:schemeClr val="bg2">
                    <a:lumMod val="50000"/>
                  </a:schemeClr>
                </a:solidFill>
              </a:rPr>
              <a:t>                      ALUMNO REGULAR: Teoría oral</a:t>
            </a:r>
          </a:p>
          <a:p>
            <a:pPr algn="just"/>
            <a:r>
              <a:rPr lang="es-AR" b="1" dirty="0" smtClean="0">
                <a:solidFill>
                  <a:schemeClr val="bg2">
                    <a:lumMod val="50000"/>
                  </a:schemeClr>
                </a:solidFill>
              </a:rPr>
              <a:t>Alumno </a:t>
            </a:r>
            <a:r>
              <a:rPr lang="es-AR" b="1" dirty="0" smtClean="0">
                <a:solidFill>
                  <a:schemeClr val="bg2">
                    <a:lumMod val="50000"/>
                  </a:schemeClr>
                </a:solidFill>
              </a:rPr>
              <a:t>Libre</a:t>
            </a:r>
            <a:r>
              <a:rPr lang="es-AR" dirty="0" smtClean="0">
                <a:solidFill>
                  <a:schemeClr val="bg1"/>
                </a:solidFill>
              </a:rPr>
              <a:t>: El que haya desaprobado al menos uno de los parciales o sus respectivos recuperatorios.</a:t>
            </a:r>
          </a:p>
          <a:p>
            <a:pPr marL="0" indent="0">
              <a:buNone/>
            </a:pPr>
            <a:r>
              <a:rPr lang="es-AR" dirty="0" smtClean="0"/>
              <a:t>                </a:t>
            </a:r>
            <a:r>
              <a:rPr lang="es-AR" dirty="0" smtClean="0">
                <a:solidFill>
                  <a:schemeClr val="bg2">
                    <a:lumMod val="50000"/>
                  </a:schemeClr>
                </a:solidFill>
              </a:rPr>
              <a:t>Rinde Examen final en condición de </a:t>
            </a:r>
          </a:p>
          <a:p>
            <a:pPr marL="0" indent="0">
              <a:buNone/>
            </a:pPr>
            <a:r>
              <a:rPr lang="es-AR" dirty="0" smtClean="0">
                <a:solidFill>
                  <a:schemeClr val="bg2">
                    <a:lumMod val="50000"/>
                  </a:schemeClr>
                </a:solidFill>
              </a:rPr>
              <a:t>                       ALUMNO Libre: Práctica escrita +           </a:t>
            </a:r>
          </a:p>
          <a:p>
            <a:pPr marL="0" indent="0">
              <a:buNone/>
            </a:pPr>
            <a:r>
              <a:rPr lang="es-A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AR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Teoría oral</a:t>
            </a:r>
          </a:p>
          <a:p>
            <a:pPr marL="0" indent="0">
              <a:buNone/>
            </a:pPr>
            <a:r>
              <a:rPr lang="es-AR" dirty="0" smtClean="0">
                <a:solidFill>
                  <a:schemeClr val="bg2">
                    <a:lumMod val="50000"/>
                  </a:schemeClr>
                </a:solidFill>
              </a:rPr>
              <a:t>                O </a:t>
            </a:r>
            <a:r>
              <a:rPr lang="es-AR" dirty="0" err="1" smtClean="0">
                <a:solidFill>
                  <a:schemeClr val="bg2">
                    <a:lumMod val="50000"/>
                  </a:schemeClr>
                </a:solidFill>
              </a:rPr>
              <a:t>Recursa</a:t>
            </a:r>
            <a:r>
              <a:rPr lang="es-AR" dirty="0" smtClean="0">
                <a:solidFill>
                  <a:schemeClr val="bg2">
                    <a:lumMod val="50000"/>
                  </a:schemeClr>
                </a:solidFill>
              </a:rPr>
              <a:t> la materia.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3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6000" dirty="0" smtClean="0"/>
              <a:t>Fechas de exámenes</a:t>
            </a:r>
            <a:endParaRPr lang="es-AR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2431429"/>
            <a:ext cx="8686800" cy="4525963"/>
          </a:xfrm>
        </p:spPr>
        <p:txBody>
          <a:bodyPr>
            <a:normAutofit/>
          </a:bodyPr>
          <a:lstStyle/>
          <a:p>
            <a:r>
              <a:rPr lang="es-AR" sz="2800" b="1" dirty="0" smtClean="0">
                <a:solidFill>
                  <a:schemeClr val="bg2">
                    <a:lumMod val="50000"/>
                  </a:schemeClr>
                </a:solidFill>
              </a:rPr>
              <a:t>PRIMER PARCIAL</a:t>
            </a:r>
            <a:r>
              <a:rPr lang="es-AR" sz="2800" dirty="0" smtClean="0"/>
              <a:t>: Miércoles </a:t>
            </a:r>
            <a:r>
              <a:rPr lang="es-AR" sz="2800" dirty="0" smtClean="0"/>
              <a:t>17 </a:t>
            </a:r>
            <a:r>
              <a:rPr lang="es-AR" sz="2800" dirty="0" smtClean="0"/>
              <a:t>de Mayo de </a:t>
            </a:r>
            <a:r>
              <a:rPr lang="es-AR" sz="2800" dirty="0" smtClean="0"/>
              <a:t>2023</a:t>
            </a:r>
            <a:endParaRPr lang="es-AR" sz="2800" dirty="0" smtClean="0"/>
          </a:p>
          <a:p>
            <a:pPr marL="0" indent="0">
              <a:buNone/>
            </a:pPr>
            <a:endParaRPr lang="es-AR" sz="2800" dirty="0" smtClean="0"/>
          </a:p>
          <a:p>
            <a:r>
              <a:rPr lang="es-AR" sz="2800" b="1" dirty="0" smtClean="0">
                <a:solidFill>
                  <a:schemeClr val="bg2">
                    <a:lumMod val="50000"/>
                  </a:schemeClr>
                </a:solidFill>
              </a:rPr>
              <a:t>SEGUNDO PARCIAL</a:t>
            </a:r>
            <a:r>
              <a:rPr lang="es-AR" sz="2800" dirty="0" smtClean="0"/>
              <a:t>: </a:t>
            </a:r>
            <a:r>
              <a:rPr lang="es-AR" sz="2800" dirty="0" smtClean="0"/>
              <a:t>Jueves 29 </a:t>
            </a:r>
            <a:r>
              <a:rPr lang="es-AR" sz="2800" dirty="0" smtClean="0"/>
              <a:t>de Junio de </a:t>
            </a:r>
            <a:r>
              <a:rPr lang="es-AR" sz="2800" dirty="0" smtClean="0"/>
              <a:t>2023</a:t>
            </a:r>
            <a:endParaRPr lang="es-AR" sz="2800" dirty="0" smtClean="0"/>
          </a:p>
          <a:p>
            <a:pPr marL="0" indent="0">
              <a:buNone/>
            </a:pPr>
            <a:endParaRPr lang="es-AR" sz="2800" dirty="0" smtClean="0"/>
          </a:p>
          <a:p>
            <a:r>
              <a:rPr lang="es-AR" sz="2800" b="1" dirty="0" smtClean="0">
                <a:solidFill>
                  <a:schemeClr val="bg2">
                    <a:lumMod val="50000"/>
                  </a:schemeClr>
                </a:solidFill>
              </a:rPr>
              <a:t>RECUPERATORIOS</a:t>
            </a:r>
            <a:r>
              <a:rPr lang="es-AR" sz="2800" dirty="0" smtClean="0"/>
              <a:t>: </a:t>
            </a:r>
            <a:r>
              <a:rPr lang="es-AR" sz="2800" dirty="0" smtClean="0"/>
              <a:t>Miércoles 5 </a:t>
            </a:r>
            <a:r>
              <a:rPr lang="es-AR" sz="2800" dirty="0" smtClean="0"/>
              <a:t>de </a:t>
            </a:r>
            <a:r>
              <a:rPr lang="es-AR" sz="2800" dirty="0" smtClean="0"/>
              <a:t>Julio </a:t>
            </a:r>
            <a:r>
              <a:rPr lang="es-AR" sz="2800" dirty="0" smtClean="0"/>
              <a:t>de </a:t>
            </a:r>
            <a:r>
              <a:rPr lang="es-AR" sz="2800" dirty="0" smtClean="0"/>
              <a:t>2023</a:t>
            </a:r>
            <a:endParaRPr 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30911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6000" dirty="0" smtClean="0"/>
              <a:t>Bibliografía</a:t>
            </a:r>
            <a:endParaRPr lang="es-AR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744216"/>
            <a:ext cx="8686800" cy="5141168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s-AR" b="1" dirty="0" smtClean="0"/>
          </a:p>
          <a:p>
            <a:pPr lvl="0" algn="just"/>
            <a:r>
              <a:rPr lang="es-AR" sz="3000" b="1" dirty="0">
                <a:solidFill>
                  <a:schemeClr val="bg1"/>
                </a:solidFill>
              </a:rPr>
              <a:t>Álvarez</a:t>
            </a:r>
            <a:r>
              <a:rPr lang="es-AR" sz="3000" dirty="0">
                <a:solidFill>
                  <a:schemeClr val="bg1"/>
                </a:solidFill>
              </a:rPr>
              <a:t>, E.; </a:t>
            </a:r>
            <a:r>
              <a:rPr lang="es-AR" sz="3000" b="1" dirty="0">
                <a:solidFill>
                  <a:schemeClr val="bg1"/>
                </a:solidFill>
              </a:rPr>
              <a:t>Oliver</a:t>
            </a:r>
            <a:r>
              <a:rPr lang="es-AR" sz="3000" dirty="0">
                <a:solidFill>
                  <a:schemeClr val="bg1"/>
                </a:solidFill>
              </a:rPr>
              <a:t>, M.; </a:t>
            </a:r>
            <a:r>
              <a:rPr lang="es-AR" sz="3000" b="1" dirty="0">
                <a:solidFill>
                  <a:schemeClr val="bg1"/>
                </a:solidFill>
              </a:rPr>
              <a:t>Vecino</a:t>
            </a:r>
            <a:r>
              <a:rPr lang="es-AR" sz="3000" dirty="0">
                <a:solidFill>
                  <a:schemeClr val="bg1"/>
                </a:solidFill>
              </a:rPr>
              <a:t>, M. (2016). </a:t>
            </a:r>
            <a:r>
              <a:rPr lang="es-AR" sz="3000" i="1" dirty="0">
                <a:solidFill>
                  <a:schemeClr val="bg1"/>
                </a:solidFill>
              </a:rPr>
              <a:t>Temas de Álgebra</a:t>
            </a:r>
            <a:r>
              <a:rPr lang="es-AR" sz="3000" dirty="0">
                <a:solidFill>
                  <a:schemeClr val="bg1"/>
                </a:solidFill>
              </a:rPr>
              <a:t>. Ed. </a:t>
            </a:r>
            <a:r>
              <a:rPr lang="es-AR" sz="3000" dirty="0" err="1">
                <a:solidFill>
                  <a:schemeClr val="bg1"/>
                </a:solidFill>
              </a:rPr>
              <a:t>Eudem</a:t>
            </a:r>
            <a:r>
              <a:rPr lang="es-AR" sz="3000" dirty="0">
                <a:solidFill>
                  <a:schemeClr val="bg1"/>
                </a:solidFill>
              </a:rPr>
              <a:t>. Universidad Nacional de la Plata</a:t>
            </a:r>
            <a:r>
              <a:rPr lang="es-AR" sz="3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s-AR" sz="3000" b="1" dirty="0" smtClean="0">
                <a:solidFill>
                  <a:schemeClr val="bg1"/>
                </a:solidFill>
              </a:rPr>
              <a:t>Grimaldi</a:t>
            </a:r>
            <a:r>
              <a:rPr lang="es-AR" sz="3000" b="1" dirty="0" smtClean="0">
                <a:solidFill>
                  <a:schemeClr val="bg1"/>
                </a:solidFill>
              </a:rPr>
              <a:t>,</a:t>
            </a:r>
            <a:r>
              <a:rPr lang="es-AR" sz="3000" dirty="0" smtClean="0">
                <a:solidFill>
                  <a:schemeClr val="bg1"/>
                </a:solidFill>
              </a:rPr>
              <a:t> R. (1998). </a:t>
            </a:r>
            <a:r>
              <a:rPr lang="es-AR" sz="3000" i="1" dirty="0" smtClean="0">
                <a:solidFill>
                  <a:schemeClr val="bg1"/>
                </a:solidFill>
              </a:rPr>
              <a:t>Matemática Discreta y Combinatoria</a:t>
            </a:r>
            <a:r>
              <a:rPr lang="es-AR" sz="3000" dirty="0" smtClean="0">
                <a:solidFill>
                  <a:schemeClr val="bg1"/>
                </a:solidFill>
              </a:rPr>
              <a:t>. Ed. Addison Wesley </a:t>
            </a:r>
            <a:r>
              <a:rPr lang="es-AR" sz="3000" dirty="0" err="1" smtClean="0">
                <a:solidFill>
                  <a:schemeClr val="bg1"/>
                </a:solidFill>
              </a:rPr>
              <a:t>Longman</a:t>
            </a:r>
            <a:r>
              <a:rPr lang="es-AR" sz="3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s-AR" sz="3000" b="1" dirty="0" err="1" smtClean="0">
                <a:solidFill>
                  <a:schemeClr val="bg1"/>
                </a:solidFill>
              </a:rPr>
              <a:t>Novelli</a:t>
            </a:r>
            <a:r>
              <a:rPr lang="es-AR" sz="3000" dirty="0" smtClean="0">
                <a:solidFill>
                  <a:schemeClr val="bg1"/>
                </a:solidFill>
              </a:rPr>
              <a:t>, A (2003) Elementos de Matemática. Univ. de Luján.</a:t>
            </a:r>
          </a:p>
          <a:p>
            <a:pPr algn="just"/>
            <a:r>
              <a:rPr lang="es-AR" sz="3000" b="1" dirty="0" smtClean="0">
                <a:solidFill>
                  <a:schemeClr val="bg1"/>
                </a:solidFill>
              </a:rPr>
              <a:t>Rojo</a:t>
            </a:r>
            <a:r>
              <a:rPr lang="es-AR" sz="3000" b="1" dirty="0" smtClean="0">
                <a:solidFill>
                  <a:schemeClr val="bg1"/>
                </a:solidFill>
              </a:rPr>
              <a:t>,</a:t>
            </a:r>
            <a:r>
              <a:rPr lang="es-AR" sz="3000" dirty="0" smtClean="0">
                <a:solidFill>
                  <a:schemeClr val="bg1"/>
                </a:solidFill>
              </a:rPr>
              <a:t> A. (1985) </a:t>
            </a:r>
            <a:r>
              <a:rPr lang="es-AR" sz="3000" i="1" dirty="0" smtClean="0">
                <a:solidFill>
                  <a:schemeClr val="bg1"/>
                </a:solidFill>
              </a:rPr>
              <a:t>Álgebra I</a:t>
            </a:r>
            <a:r>
              <a:rPr lang="es-AR" sz="3000" dirty="0" smtClean="0">
                <a:solidFill>
                  <a:schemeClr val="bg1"/>
                </a:solidFill>
              </a:rPr>
              <a:t>. Ed. El Ateneo.</a:t>
            </a:r>
          </a:p>
          <a:p>
            <a:pPr algn="just"/>
            <a:r>
              <a:rPr lang="es-AR" sz="3000" b="1" dirty="0" err="1" smtClean="0">
                <a:solidFill>
                  <a:schemeClr val="bg1"/>
                </a:solidFill>
              </a:rPr>
              <a:t>Sobel</a:t>
            </a:r>
            <a:r>
              <a:rPr lang="es-AR" sz="3000" dirty="0" smtClean="0">
                <a:solidFill>
                  <a:schemeClr val="bg1"/>
                </a:solidFill>
              </a:rPr>
              <a:t>, M.; </a:t>
            </a:r>
            <a:r>
              <a:rPr lang="es-AR" sz="3000" b="1" dirty="0" err="1" smtClean="0">
                <a:solidFill>
                  <a:schemeClr val="bg1"/>
                </a:solidFill>
              </a:rPr>
              <a:t>Lerner,N</a:t>
            </a:r>
            <a:r>
              <a:rPr lang="es-AR" sz="3000" dirty="0" smtClean="0">
                <a:solidFill>
                  <a:schemeClr val="bg1"/>
                </a:solidFill>
              </a:rPr>
              <a:t>. (1996) Álgebra. Ed. Prentice Hall.</a:t>
            </a:r>
          </a:p>
          <a:p>
            <a:pPr algn="just"/>
            <a:r>
              <a:rPr lang="es-AR" sz="3000" b="1" dirty="0" smtClean="0">
                <a:solidFill>
                  <a:schemeClr val="bg1"/>
                </a:solidFill>
              </a:rPr>
              <a:t>Wall</a:t>
            </a:r>
            <a:r>
              <a:rPr lang="es-AR" sz="3000" dirty="0" smtClean="0">
                <a:solidFill>
                  <a:schemeClr val="bg1"/>
                </a:solidFill>
              </a:rPr>
              <a:t>, V. (2007) </a:t>
            </a:r>
            <a:r>
              <a:rPr lang="es-AR" sz="3000" i="1" dirty="0" smtClean="0">
                <a:solidFill>
                  <a:schemeClr val="bg1"/>
                </a:solidFill>
              </a:rPr>
              <a:t>Álgebra. Cuaderno 1</a:t>
            </a:r>
            <a:r>
              <a:rPr lang="es-AR" sz="3000" dirty="0" smtClean="0">
                <a:solidFill>
                  <a:schemeClr val="bg1"/>
                </a:solidFill>
              </a:rPr>
              <a:t>. Ed. Universitaria. </a:t>
            </a:r>
            <a:r>
              <a:rPr lang="es-AR" sz="3000" dirty="0" err="1" smtClean="0">
                <a:solidFill>
                  <a:schemeClr val="bg1"/>
                </a:solidFill>
              </a:rPr>
              <a:t>UNaM</a:t>
            </a:r>
            <a:r>
              <a:rPr lang="es-AR" sz="3000" dirty="0" smtClean="0">
                <a:solidFill>
                  <a:schemeClr val="bg1"/>
                </a:solidFill>
              </a:rPr>
              <a:t>.</a:t>
            </a:r>
            <a:endParaRPr lang="es-A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7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198</TotalTime>
  <Words>587</Words>
  <Application>Microsoft Office PowerPoint</Application>
  <PresentationFormat>Presentación en pantalla (4:3)</PresentationFormat>
  <Paragraphs>178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Monotype Sorts</vt:lpstr>
      <vt:lpstr>Times New Roman</vt:lpstr>
      <vt:lpstr>Trebuchet MS</vt:lpstr>
      <vt:lpstr>Berlín</vt:lpstr>
      <vt:lpstr>Álgebra I</vt:lpstr>
      <vt:lpstr>Equipo de Cátedra</vt:lpstr>
      <vt:lpstr>Horarios de Clases</vt:lpstr>
      <vt:lpstr>Temario a desarrollar</vt:lpstr>
      <vt:lpstr>Temario a desarrollar</vt:lpstr>
      <vt:lpstr>Prof. en Matemática - Correlatividades</vt:lpstr>
      <vt:lpstr>Régimen de Evaluación</vt:lpstr>
      <vt:lpstr>Fechas de exámenes</vt:lpstr>
      <vt:lpstr>Bibliografía</vt:lpstr>
    </vt:vector>
  </TitlesOfParts>
  <Company>Luffi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I</dc:title>
  <dc:creator>Luffi</dc:creator>
  <cp:lastModifiedBy>Usuario</cp:lastModifiedBy>
  <cp:revision>47</cp:revision>
  <dcterms:created xsi:type="dcterms:W3CDTF">2016-03-26T22:04:51Z</dcterms:created>
  <dcterms:modified xsi:type="dcterms:W3CDTF">2023-03-28T20:24:09Z</dcterms:modified>
</cp:coreProperties>
</file>