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57" r:id="rId5"/>
    <p:sldId id="259" r:id="rId6"/>
    <p:sldId id="264" r:id="rId7"/>
    <p:sldId id="269" r:id="rId8"/>
    <p:sldId id="270" r:id="rId9"/>
    <p:sldId id="266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28/8/2023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5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28/8/2023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7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28/8/2023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466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28/8/2023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5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28/8/2023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8826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28/8/2023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45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28/8/2023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732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28/8/2023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9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28/8/2023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3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28/8/2023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6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28/8/2023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80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28/8/2023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28/8/2023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9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28/8/2023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28/8/2023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28/8/2023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D237-339E-4564-9FA3-F2C5730F3F89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28/8/2023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6953A7-9425-4F49-9EA8-7D0F37C4B1F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22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540568" y="764704"/>
            <a:ext cx="7772400" cy="1470025"/>
          </a:xfrm>
        </p:spPr>
        <p:txBody>
          <a:bodyPr>
            <a:normAutofit/>
          </a:bodyPr>
          <a:lstStyle/>
          <a:p>
            <a:r>
              <a:rPr lang="es-AR" sz="8800" dirty="0" smtClean="0">
                <a:solidFill>
                  <a:schemeClr val="bg2">
                    <a:lumMod val="50000"/>
                  </a:schemeClr>
                </a:solidFill>
              </a:rPr>
              <a:t>Álgebra II</a:t>
            </a:r>
            <a:endParaRPr lang="es-AR" sz="8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31032" y="2996952"/>
            <a:ext cx="6400800" cy="2641848"/>
          </a:xfrm>
        </p:spPr>
        <p:txBody>
          <a:bodyPr/>
          <a:lstStyle/>
          <a:p>
            <a:r>
              <a:rPr lang="es-AR" b="1" dirty="0" smtClean="0"/>
              <a:t>Asignatura Cuatrimestral</a:t>
            </a:r>
          </a:p>
          <a:p>
            <a:r>
              <a:rPr lang="es-AR" b="1" dirty="0" smtClean="0"/>
              <a:t>Profesorado en Matemática</a:t>
            </a:r>
          </a:p>
          <a:p>
            <a:r>
              <a:rPr lang="es-AR" b="1" dirty="0" smtClean="0"/>
              <a:t>Primer Año – Segundo Cuatrimestre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87479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0698" y="319088"/>
            <a:ext cx="6770713" cy="1320800"/>
          </a:xfrm>
        </p:spPr>
        <p:txBody>
          <a:bodyPr>
            <a:noAutofit/>
          </a:bodyPr>
          <a:lstStyle/>
          <a:p>
            <a:r>
              <a:rPr lang="es-AR" sz="4800" dirty="0" smtClean="0">
                <a:solidFill>
                  <a:schemeClr val="bg2">
                    <a:lumMod val="50000"/>
                  </a:schemeClr>
                </a:solidFill>
              </a:rPr>
              <a:t>Régimen de Evaluación</a:t>
            </a:r>
            <a:endParaRPr lang="es-AR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5724" y="1340768"/>
            <a:ext cx="8686800" cy="4497363"/>
          </a:xfrm>
        </p:spPr>
        <p:txBody>
          <a:bodyPr>
            <a:noAutofit/>
          </a:bodyPr>
          <a:lstStyle/>
          <a:p>
            <a:pPr algn="just"/>
            <a:r>
              <a:rPr lang="es-AR" sz="2400" b="1" dirty="0" smtClean="0">
                <a:solidFill>
                  <a:schemeClr val="bg2">
                    <a:lumMod val="50000"/>
                  </a:schemeClr>
                </a:solidFill>
              </a:rPr>
              <a:t>Alumno Regular</a:t>
            </a:r>
            <a:r>
              <a:rPr lang="es-AR" sz="2400" dirty="0" smtClean="0"/>
              <a:t>: 2 (dos) parciales aprobados o sus respectivos </a:t>
            </a:r>
            <a:r>
              <a:rPr lang="es-AR" sz="2400" dirty="0" err="1" smtClean="0"/>
              <a:t>recuperatorios</a:t>
            </a:r>
            <a:r>
              <a:rPr lang="es-AR" sz="2400" dirty="0" smtClean="0"/>
              <a:t>. Al menos el 60% de contenidos evaluados.</a:t>
            </a:r>
          </a:p>
          <a:p>
            <a:pPr marL="0" indent="0">
              <a:buNone/>
            </a:pPr>
            <a:r>
              <a:rPr lang="es-AR" sz="2400" dirty="0"/>
              <a:t> </a:t>
            </a:r>
            <a:r>
              <a:rPr lang="es-AR" sz="2400" dirty="0" smtClean="0"/>
              <a:t>               </a:t>
            </a:r>
            <a:r>
              <a:rPr lang="es-AR" sz="2400" dirty="0" smtClean="0">
                <a:solidFill>
                  <a:schemeClr val="bg2">
                    <a:lumMod val="50000"/>
                  </a:schemeClr>
                </a:solidFill>
              </a:rPr>
              <a:t>Rinde Examen final en condición de 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AR" sz="2400" dirty="0" smtClean="0">
                <a:solidFill>
                  <a:schemeClr val="bg2">
                    <a:lumMod val="50000"/>
                  </a:schemeClr>
                </a:solidFill>
              </a:rPr>
              <a:t>                      ALUMNO REGULAR: Teoría oral</a:t>
            </a:r>
          </a:p>
          <a:p>
            <a:pPr marL="0" indent="0">
              <a:buNone/>
            </a:pPr>
            <a:endParaRPr lang="es-AR" sz="8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s-AR" sz="2400" b="1" dirty="0" smtClean="0">
                <a:solidFill>
                  <a:schemeClr val="bg2">
                    <a:lumMod val="50000"/>
                  </a:schemeClr>
                </a:solidFill>
              </a:rPr>
              <a:t>Alumno Libre</a:t>
            </a:r>
            <a:r>
              <a:rPr lang="es-AR" sz="2400" dirty="0" smtClean="0"/>
              <a:t>: El que haya desaprobado al menos uno de los parciales o sus respectivos </a:t>
            </a:r>
            <a:r>
              <a:rPr lang="es-AR" sz="2400" dirty="0" err="1" smtClean="0"/>
              <a:t>recuperatorios</a:t>
            </a:r>
            <a:r>
              <a:rPr lang="es-AR" sz="2400" dirty="0" smtClean="0"/>
              <a:t>.</a:t>
            </a:r>
          </a:p>
          <a:p>
            <a:pPr marL="0" indent="0">
              <a:buNone/>
            </a:pPr>
            <a:r>
              <a:rPr lang="es-AR" sz="2400" dirty="0" smtClean="0"/>
              <a:t>                </a:t>
            </a:r>
            <a:r>
              <a:rPr lang="es-AR" sz="2400" dirty="0" smtClean="0">
                <a:solidFill>
                  <a:schemeClr val="bg2">
                    <a:lumMod val="50000"/>
                  </a:schemeClr>
                </a:solidFill>
              </a:rPr>
              <a:t>Rinde Examen final en condición de </a:t>
            </a:r>
          </a:p>
          <a:p>
            <a:pPr marL="0" indent="0">
              <a:buNone/>
            </a:pPr>
            <a:r>
              <a:rPr lang="es-AR" sz="2400" dirty="0" smtClean="0">
                <a:solidFill>
                  <a:schemeClr val="bg2">
                    <a:lumMod val="50000"/>
                  </a:schemeClr>
                </a:solidFill>
              </a:rPr>
              <a:t>                       ALUMNO Libre: Práctica escrita +           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AR" sz="2400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           Teoría oral</a:t>
            </a:r>
          </a:p>
          <a:p>
            <a:pPr marL="0" indent="0">
              <a:buNone/>
            </a:pPr>
            <a:r>
              <a:rPr lang="es-AR" sz="2400" dirty="0" smtClean="0">
                <a:solidFill>
                  <a:schemeClr val="bg2">
                    <a:lumMod val="50000"/>
                  </a:schemeClr>
                </a:solidFill>
              </a:rPr>
              <a:t>                O </a:t>
            </a:r>
            <a:r>
              <a:rPr lang="es-AR" sz="2400" dirty="0" err="1" smtClean="0">
                <a:solidFill>
                  <a:schemeClr val="bg2">
                    <a:lumMod val="50000"/>
                  </a:schemeClr>
                </a:solidFill>
              </a:rPr>
              <a:t>Recursa</a:t>
            </a:r>
            <a:r>
              <a:rPr lang="es-AR" sz="2400" dirty="0" smtClean="0">
                <a:solidFill>
                  <a:schemeClr val="bg2">
                    <a:lumMod val="50000"/>
                  </a:schemeClr>
                </a:solidFill>
              </a:rPr>
              <a:t> la materia.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848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smtClean="0">
                <a:solidFill>
                  <a:schemeClr val="bg2">
                    <a:lumMod val="50000"/>
                  </a:schemeClr>
                </a:solidFill>
              </a:rPr>
              <a:t>Fechas de exámenes</a:t>
            </a:r>
            <a:endParaRPr lang="es-AR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598" y="2160590"/>
            <a:ext cx="7778825" cy="3880773"/>
          </a:xfrm>
        </p:spPr>
        <p:txBody>
          <a:bodyPr>
            <a:noAutofit/>
          </a:bodyPr>
          <a:lstStyle/>
          <a:p>
            <a:pPr algn="just"/>
            <a:r>
              <a:rPr lang="es-AR" sz="2400" b="1" dirty="0" smtClean="0">
                <a:solidFill>
                  <a:schemeClr val="bg2">
                    <a:lumMod val="50000"/>
                  </a:schemeClr>
                </a:solidFill>
              </a:rPr>
              <a:t>PRIMER PARCIAL</a:t>
            </a:r>
            <a:r>
              <a:rPr lang="es-AR" sz="2400" dirty="0" smtClean="0"/>
              <a:t>: </a:t>
            </a:r>
            <a:r>
              <a:rPr lang="es-AR" sz="2400" dirty="0" smtClean="0"/>
              <a:t>Martes 10 </a:t>
            </a:r>
            <a:r>
              <a:rPr lang="es-AR" sz="2400" dirty="0" smtClean="0"/>
              <a:t>de Octubre de </a:t>
            </a:r>
            <a:r>
              <a:rPr lang="es-AR" sz="2400" dirty="0" smtClean="0"/>
              <a:t>2023</a:t>
            </a:r>
            <a:endParaRPr lang="es-AR" sz="2400" dirty="0" smtClean="0"/>
          </a:p>
          <a:p>
            <a:pPr marL="0" indent="0" algn="just">
              <a:buNone/>
            </a:pPr>
            <a:r>
              <a:rPr lang="es-AR" sz="2400" dirty="0"/>
              <a:t> </a:t>
            </a:r>
            <a:r>
              <a:rPr lang="es-AR" sz="2400" dirty="0" smtClean="0"/>
              <a:t>                                   Tema I, II y III</a:t>
            </a:r>
            <a:endParaRPr lang="es-AR" sz="2400" dirty="0"/>
          </a:p>
          <a:p>
            <a:pPr algn="just"/>
            <a:endParaRPr lang="es-AR" sz="1000" dirty="0" smtClean="0"/>
          </a:p>
          <a:p>
            <a:pPr algn="just"/>
            <a:r>
              <a:rPr lang="es-AR" sz="2400" b="1" dirty="0" smtClean="0">
                <a:solidFill>
                  <a:schemeClr val="bg2">
                    <a:lumMod val="50000"/>
                  </a:schemeClr>
                </a:solidFill>
              </a:rPr>
              <a:t>SEGUNDO PARCIAL</a:t>
            </a:r>
            <a:r>
              <a:rPr lang="es-AR" sz="2400" dirty="0" smtClean="0"/>
              <a:t>: </a:t>
            </a:r>
            <a:r>
              <a:rPr lang="es-AR" sz="2400" dirty="0" smtClean="0"/>
              <a:t>Lunes 27 </a:t>
            </a:r>
            <a:r>
              <a:rPr lang="es-AR" sz="2400" dirty="0" smtClean="0"/>
              <a:t>de Noviembre de </a:t>
            </a:r>
            <a:r>
              <a:rPr lang="es-AR" sz="2400" dirty="0" smtClean="0"/>
              <a:t>2023</a:t>
            </a:r>
            <a:endParaRPr lang="es-AR" sz="2400" dirty="0" smtClean="0"/>
          </a:p>
          <a:p>
            <a:pPr marL="0" indent="0" algn="just">
              <a:buNone/>
            </a:pPr>
            <a:r>
              <a:rPr lang="es-AR" sz="2400" dirty="0"/>
              <a:t> </a:t>
            </a:r>
            <a:r>
              <a:rPr lang="es-AR" sz="2400" dirty="0" smtClean="0"/>
              <a:t>                                   Tema IV y V</a:t>
            </a:r>
            <a:endParaRPr lang="es-AR" sz="2400" dirty="0"/>
          </a:p>
          <a:p>
            <a:pPr algn="just"/>
            <a:endParaRPr lang="es-AR" sz="1000" dirty="0" smtClean="0"/>
          </a:p>
          <a:p>
            <a:pPr algn="just"/>
            <a:r>
              <a:rPr lang="es-AR" sz="2400" b="1" dirty="0" smtClean="0">
                <a:solidFill>
                  <a:schemeClr val="bg2">
                    <a:lumMod val="50000"/>
                  </a:schemeClr>
                </a:solidFill>
              </a:rPr>
              <a:t>RECUPERATORIOS</a:t>
            </a:r>
            <a:r>
              <a:rPr lang="es-AR" sz="2400" dirty="0" smtClean="0"/>
              <a:t>:  Lunes </a:t>
            </a:r>
            <a:r>
              <a:rPr lang="es-AR" sz="2400" dirty="0" smtClean="0"/>
              <a:t>4 </a:t>
            </a:r>
            <a:r>
              <a:rPr lang="es-AR" sz="2400" dirty="0" smtClean="0"/>
              <a:t>de Diciembre de </a:t>
            </a:r>
            <a:r>
              <a:rPr lang="es-AR" sz="2400" dirty="0" smtClean="0"/>
              <a:t>2023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1769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smtClean="0">
                <a:solidFill>
                  <a:srgbClr val="0070C0"/>
                </a:solidFill>
              </a:rPr>
              <a:t>Bibliografía</a:t>
            </a:r>
            <a:endParaRPr lang="es-AR" sz="4800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 lvl="0" algn="just"/>
            <a:r>
              <a:rPr lang="es-AR" sz="2000" b="1" dirty="0"/>
              <a:t>Álvarez, E.; Oliver, M.; Vecino, M. (2016). Temas de Álgebra. Ed. </a:t>
            </a:r>
            <a:r>
              <a:rPr lang="es-AR" sz="2000" b="1" dirty="0" err="1"/>
              <a:t>Eudem</a:t>
            </a:r>
            <a:r>
              <a:rPr lang="es-AR" sz="2000" b="1" dirty="0"/>
              <a:t>. Universidad Nacional de la Plata.</a:t>
            </a:r>
          </a:p>
          <a:p>
            <a:pPr algn="just"/>
            <a:r>
              <a:rPr lang="es-AR" sz="2000" b="1" dirty="0" err="1" smtClean="0"/>
              <a:t>Leithold</a:t>
            </a:r>
            <a:r>
              <a:rPr lang="es-AR" sz="2000" b="1" dirty="0"/>
              <a:t>, L. (2007). Álgebra y Trigonometría. Ed. Oxford </a:t>
            </a:r>
            <a:r>
              <a:rPr lang="es-AR" sz="2000" b="1" dirty="0" err="1"/>
              <a:t>University</a:t>
            </a:r>
            <a:r>
              <a:rPr lang="es-AR" sz="2000" b="1" dirty="0"/>
              <a:t> </a:t>
            </a:r>
            <a:r>
              <a:rPr lang="es-AR" sz="2000" b="1" dirty="0" err="1"/>
              <a:t>Press</a:t>
            </a:r>
            <a:r>
              <a:rPr lang="es-AR" sz="2000" b="1" dirty="0"/>
              <a:t>.</a:t>
            </a:r>
          </a:p>
          <a:p>
            <a:pPr algn="just"/>
            <a:r>
              <a:rPr lang="es-AR" sz="2000" b="1" dirty="0" smtClean="0"/>
              <a:t>Rojo</a:t>
            </a:r>
            <a:r>
              <a:rPr lang="es-AR" sz="2000" b="1" dirty="0"/>
              <a:t>, A. (1985). Álgebra I. Ed. El Ateneo.</a:t>
            </a:r>
          </a:p>
          <a:p>
            <a:pPr algn="just"/>
            <a:r>
              <a:rPr lang="es-AR" sz="2000" b="1" dirty="0" smtClean="0"/>
              <a:t>Sánchez</a:t>
            </a:r>
            <a:r>
              <a:rPr lang="es-AR" sz="2000" b="1" dirty="0"/>
              <a:t>, C. (2014). Lecciones de Álgebra . Univ. de Buenos Aires.</a:t>
            </a:r>
          </a:p>
          <a:p>
            <a:pPr algn="just"/>
            <a:r>
              <a:rPr lang="es-AR" sz="2000" b="1" dirty="0" err="1" smtClean="0"/>
              <a:t>Swokowski</a:t>
            </a:r>
            <a:r>
              <a:rPr lang="es-AR" sz="2000" b="1" dirty="0"/>
              <a:t>, E. &amp; Cole, J. (2009). Álgebra y Trigonometría. Ed.</a:t>
            </a:r>
          </a:p>
          <a:p>
            <a:pPr algn="just">
              <a:buNone/>
            </a:pPr>
            <a:r>
              <a:rPr lang="es-AR" sz="2000" b="1" dirty="0"/>
              <a:t>     </a:t>
            </a:r>
            <a:r>
              <a:rPr lang="es-AR" sz="2000" b="1" dirty="0" err="1"/>
              <a:t>Cengage</a:t>
            </a:r>
            <a:r>
              <a:rPr lang="es-AR" sz="2000" b="1" dirty="0"/>
              <a:t> </a:t>
            </a:r>
            <a:r>
              <a:rPr lang="es-AR" sz="2000" b="1" dirty="0" err="1"/>
              <a:t>Learning</a:t>
            </a:r>
            <a:r>
              <a:rPr lang="es-AR" sz="2000" b="1" dirty="0"/>
              <a:t>.</a:t>
            </a:r>
          </a:p>
          <a:p>
            <a:pPr algn="just"/>
            <a:r>
              <a:rPr lang="es-AR" sz="2000" b="1" dirty="0" smtClean="0"/>
              <a:t>Wall</a:t>
            </a:r>
            <a:r>
              <a:rPr lang="es-AR" sz="2000" b="1" dirty="0"/>
              <a:t>, V. () Álgebra. Cuaderno 2. Ed. Universitaria. </a:t>
            </a:r>
            <a:r>
              <a:rPr lang="es-AR" sz="2000" b="1" dirty="0" err="1"/>
              <a:t>UNaM</a:t>
            </a:r>
            <a:r>
              <a:rPr lang="es-AR" sz="2000" b="1" dirty="0"/>
              <a:t>.</a:t>
            </a:r>
          </a:p>
          <a:p>
            <a:pPr algn="just"/>
            <a:r>
              <a:rPr lang="es-AR" sz="2000" b="1" dirty="0" err="1" smtClean="0"/>
              <a:t>Zill</a:t>
            </a:r>
            <a:r>
              <a:rPr lang="es-AR" sz="2000" b="1" dirty="0"/>
              <a:t>, D. (2003). Álgebra y Trigonometría. Ed. Mc Graw Hill.</a:t>
            </a:r>
          </a:p>
          <a:p>
            <a:pPr algn="just"/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4466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6000" dirty="0" smtClean="0">
                <a:solidFill>
                  <a:schemeClr val="bg2">
                    <a:lumMod val="50000"/>
                  </a:schemeClr>
                </a:solidFill>
              </a:rPr>
              <a:t>Equipo de Cátedra</a:t>
            </a:r>
            <a:endParaRPr lang="es-AR" sz="6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636912"/>
            <a:ext cx="8435280" cy="3345235"/>
          </a:xfrm>
        </p:spPr>
        <p:txBody>
          <a:bodyPr>
            <a:normAutofit/>
          </a:bodyPr>
          <a:lstStyle/>
          <a:p>
            <a:r>
              <a:rPr lang="es-AR" sz="4000" dirty="0" smtClean="0">
                <a:solidFill>
                  <a:schemeClr val="bg2">
                    <a:lumMod val="50000"/>
                  </a:schemeClr>
                </a:solidFill>
              </a:rPr>
              <a:t>Profesor Titular</a:t>
            </a:r>
            <a:r>
              <a:rPr lang="es-AR" sz="4000" dirty="0" smtClean="0"/>
              <a:t>: Prof. </a:t>
            </a:r>
            <a:r>
              <a:rPr lang="es-AR" sz="4000" dirty="0" err="1" smtClean="0"/>
              <a:t>Lagraña</a:t>
            </a:r>
            <a:r>
              <a:rPr lang="es-AR" sz="4000" dirty="0" smtClean="0"/>
              <a:t>, Claudia</a:t>
            </a:r>
          </a:p>
          <a:p>
            <a:pPr marL="0" indent="0">
              <a:buNone/>
            </a:pPr>
            <a:endParaRPr lang="es-AR" sz="4000" dirty="0" smtClean="0"/>
          </a:p>
        </p:txBody>
      </p:sp>
    </p:spTree>
    <p:extLst>
      <p:ext uri="{BB962C8B-B14F-4D97-AF65-F5344CB8AC3E}">
        <p14:creationId xmlns:p14="http://schemas.microsoft.com/office/powerpoint/2010/main" val="301766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7439" y="308000"/>
            <a:ext cx="6347713" cy="1320800"/>
          </a:xfrm>
        </p:spPr>
        <p:txBody>
          <a:bodyPr>
            <a:normAutofit/>
          </a:bodyPr>
          <a:lstStyle/>
          <a:p>
            <a:r>
              <a:rPr lang="es-AR" sz="4900" dirty="0" smtClean="0">
                <a:solidFill>
                  <a:schemeClr val="bg2">
                    <a:lumMod val="50000"/>
                  </a:schemeClr>
                </a:solidFill>
              </a:rPr>
              <a:t>Horarios</a:t>
            </a:r>
            <a:r>
              <a:rPr lang="es-AR" sz="6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AR" sz="4400" dirty="0" smtClean="0">
                <a:solidFill>
                  <a:schemeClr val="bg2">
                    <a:lumMod val="50000"/>
                  </a:schemeClr>
                </a:solidFill>
              </a:rPr>
              <a:t>de Clases </a:t>
            </a:r>
            <a:endParaRPr lang="es-AR" sz="4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3600" dirty="0" smtClean="0">
                <a:solidFill>
                  <a:schemeClr val="bg2">
                    <a:lumMod val="50000"/>
                  </a:schemeClr>
                </a:solidFill>
              </a:rPr>
              <a:t>Clases teórico – prácticas</a:t>
            </a:r>
            <a:r>
              <a:rPr lang="es-AR" sz="3600" dirty="0" smtClean="0"/>
              <a:t>:</a:t>
            </a:r>
          </a:p>
          <a:p>
            <a:r>
              <a:rPr lang="es-AR" sz="2800" dirty="0" smtClean="0"/>
              <a:t> Lunes de 18:00 a 20:00 </a:t>
            </a:r>
            <a:r>
              <a:rPr lang="es-AR" sz="2800" dirty="0" err="1" smtClean="0"/>
              <a:t>hs</a:t>
            </a:r>
            <a:endParaRPr lang="es-AR" sz="2800" dirty="0" smtClean="0"/>
          </a:p>
          <a:p>
            <a:r>
              <a:rPr lang="es-AR" sz="2800" dirty="0"/>
              <a:t>Viernes de </a:t>
            </a:r>
            <a:r>
              <a:rPr lang="es-AR" sz="2800" dirty="0" smtClean="0"/>
              <a:t>18:00 </a:t>
            </a:r>
            <a:r>
              <a:rPr lang="es-AR" sz="2800" dirty="0"/>
              <a:t>a </a:t>
            </a:r>
            <a:r>
              <a:rPr lang="es-AR" sz="2800" dirty="0" smtClean="0"/>
              <a:t>20:00 </a:t>
            </a:r>
            <a:r>
              <a:rPr lang="es-AR" sz="2800" dirty="0" err="1" smtClean="0"/>
              <a:t>hs</a:t>
            </a:r>
            <a:endParaRPr lang="es-AR" sz="2800" dirty="0"/>
          </a:p>
          <a:p>
            <a:r>
              <a:rPr lang="es-AR" sz="2800" dirty="0" smtClean="0"/>
              <a:t>Jueves </a:t>
            </a:r>
            <a:r>
              <a:rPr lang="es-AR" sz="2800" dirty="0" smtClean="0"/>
              <a:t>de 17 </a:t>
            </a:r>
            <a:r>
              <a:rPr lang="es-AR" sz="2800" dirty="0"/>
              <a:t>a </a:t>
            </a:r>
            <a:r>
              <a:rPr lang="es-AR" sz="2800" dirty="0" smtClean="0"/>
              <a:t>19:00 </a:t>
            </a:r>
            <a:r>
              <a:rPr lang="es-AR" sz="2800" dirty="0" err="1"/>
              <a:t>hs</a:t>
            </a:r>
            <a:r>
              <a:rPr lang="es-AR" sz="2800" dirty="0"/>
              <a:t> </a:t>
            </a:r>
            <a:endParaRPr lang="es-AR" sz="2800" dirty="0" smtClean="0"/>
          </a:p>
          <a:p>
            <a:pPr marL="0" indent="0">
              <a:buNone/>
            </a:pPr>
            <a:r>
              <a:rPr lang="es-AR" sz="2400" dirty="0"/>
              <a:t> </a:t>
            </a:r>
            <a:r>
              <a:rPr lang="es-AR" sz="2400" dirty="0" smtClean="0"/>
              <a:t>               </a:t>
            </a:r>
            <a:endParaRPr lang="es-AR" sz="1000" dirty="0" smtClean="0"/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2702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24544" y="1124744"/>
            <a:ext cx="7772400" cy="1470025"/>
          </a:xfrm>
        </p:spPr>
        <p:txBody>
          <a:bodyPr>
            <a:noAutofit/>
          </a:bodyPr>
          <a:lstStyle/>
          <a:p>
            <a:r>
              <a:rPr lang="es-AR" sz="3200" dirty="0" smtClean="0">
                <a:solidFill>
                  <a:schemeClr val="bg2">
                    <a:lumMod val="50000"/>
                  </a:schemeClr>
                </a:solidFill>
              </a:rPr>
              <a:t>Ubicación de la asignatura en </a:t>
            </a:r>
            <a:r>
              <a:rPr lang="es-AR" sz="3200" dirty="0">
                <a:solidFill>
                  <a:schemeClr val="bg2">
                    <a:lumMod val="50000"/>
                  </a:schemeClr>
                </a:solidFill>
              </a:rPr>
              <a:t>la </a:t>
            </a:r>
            <a:r>
              <a:rPr lang="es-ES_tradnl" sz="3200" dirty="0">
                <a:solidFill>
                  <a:schemeClr val="bg2">
                    <a:lumMod val="50000"/>
                  </a:schemeClr>
                </a:solidFill>
              </a:rPr>
              <a:t>ESTRUCTURA DEL PLAN DE ESTUDIOS</a:t>
            </a:r>
            <a:endParaRPr lang="es-AR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23858809"/>
              </p:ext>
            </p:extLst>
          </p:nvPr>
        </p:nvGraphicFramePr>
        <p:xfrm>
          <a:off x="971600" y="2924944"/>
          <a:ext cx="6264696" cy="34457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3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Campos disciplinares</a:t>
                      </a:r>
                      <a:endParaRPr lang="es-A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Asignaturas</a:t>
                      </a:r>
                      <a:endParaRPr lang="es-A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4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3200" dirty="0" smtClean="0">
                          <a:effectLst/>
                        </a:rPr>
                        <a:t>Álgebra</a:t>
                      </a:r>
                      <a:endParaRPr lang="es-AR" sz="3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 smtClean="0">
                          <a:effectLst/>
                          <a:sym typeface="Wingdings"/>
                        </a:rPr>
                        <a:t></a:t>
                      </a:r>
                      <a:r>
                        <a:rPr lang="es-AR" sz="2800" dirty="0" smtClean="0">
                          <a:effectLst/>
                        </a:rPr>
                        <a:t>Lógica </a:t>
                      </a:r>
                      <a:r>
                        <a:rPr lang="es-AR" sz="2800" dirty="0">
                          <a:effectLst/>
                        </a:rPr>
                        <a:t>y </a:t>
                      </a:r>
                      <a:r>
                        <a:rPr lang="es-AR" sz="2800" dirty="0" err="1">
                          <a:effectLst/>
                        </a:rPr>
                        <a:t>Metod</a:t>
                      </a:r>
                      <a:r>
                        <a:rPr lang="es-AR" sz="2800" dirty="0">
                          <a:effectLst/>
                        </a:rPr>
                        <a:t>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sym typeface="Wingdings"/>
                        </a:rPr>
                        <a:t></a:t>
                      </a:r>
                      <a:r>
                        <a:rPr lang="es-AR" sz="2800" dirty="0">
                          <a:effectLst/>
                        </a:rPr>
                        <a:t> Álgebra I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sym typeface="Wingdings"/>
                        </a:rPr>
                        <a:t></a:t>
                      </a:r>
                      <a:r>
                        <a:rPr lang="es-AR" sz="2800" dirty="0">
                          <a:effectLst/>
                        </a:rPr>
                        <a:t> Álgebra II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800" dirty="0">
                          <a:effectLst/>
                          <a:sym typeface="Wingdings"/>
                        </a:rPr>
                        <a:t></a:t>
                      </a:r>
                      <a:r>
                        <a:rPr lang="es-AR" sz="2800" dirty="0">
                          <a:effectLst/>
                        </a:rPr>
                        <a:t> Álgebra III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 </a:t>
                      </a:r>
                      <a:endParaRPr lang="es-A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67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s-ES_tradnl" sz="4000" b="1" dirty="0" smtClean="0">
                <a:solidFill>
                  <a:schemeClr val="bg2">
                    <a:lumMod val="50000"/>
                  </a:schemeClr>
                </a:solidFill>
              </a:rPr>
              <a:t>PM 06 </a:t>
            </a:r>
            <a:r>
              <a:rPr lang="es-ES_tradnl" sz="40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s-ES_tradnl" sz="4000" b="1" dirty="0" smtClean="0">
                <a:solidFill>
                  <a:schemeClr val="bg2">
                    <a:lumMod val="50000"/>
                  </a:schemeClr>
                </a:solidFill>
              </a:rPr>
              <a:t>ÁLGEBRA II</a:t>
            </a:r>
            <a:r>
              <a:rPr lang="es-AR" sz="4000" b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s-AR" sz="4000" b="1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s-AR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09" y="1556792"/>
            <a:ext cx="864096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_tradnl" sz="2400" b="1" dirty="0"/>
              <a:t>Objetivos:</a:t>
            </a:r>
            <a:endParaRPr lang="es-AR" sz="2400" dirty="0"/>
          </a:p>
          <a:p>
            <a:pPr algn="just"/>
            <a:r>
              <a:rPr lang="es-ES_tradnl" sz="2400" dirty="0"/>
              <a:t>Aplicar la Trigonometría en la resolución de problemas de la matemática, de otras ciencias y de la vida cotidiana.</a:t>
            </a:r>
          </a:p>
          <a:p>
            <a:pPr lvl="0" algn="just"/>
            <a:r>
              <a:rPr lang="es-ES_tradnl" sz="2400" dirty="0" smtClean="0"/>
              <a:t>Identificar </a:t>
            </a:r>
            <a:r>
              <a:rPr lang="es-ES_tradnl" sz="2400" dirty="0"/>
              <a:t>y caracterizar a los números complejos y a los polinomios en el marco de las estructuras del álgebra</a:t>
            </a:r>
            <a:r>
              <a:rPr lang="es-ES_tradnl" sz="2400" dirty="0" smtClean="0"/>
              <a:t>.</a:t>
            </a:r>
            <a:endParaRPr lang="es-AR" sz="2400" dirty="0"/>
          </a:p>
          <a:p>
            <a:pPr lvl="0"/>
            <a:endParaRPr lang="es-AR" dirty="0"/>
          </a:p>
          <a:p>
            <a:pPr marL="0" indent="0">
              <a:buNone/>
            </a:pPr>
            <a:r>
              <a:rPr lang="es-ES_tradnl" sz="2400" b="1" dirty="0"/>
              <a:t>Régimen de Dictado</a:t>
            </a:r>
            <a:r>
              <a:rPr lang="es-ES_tradnl" sz="2400" dirty="0"/>
              <a:t>: </a:t>
            </a:r>
            <a:r>
              <a:rPr lang="es-ES_tradnl" sz="2400" dirty="0" smtClean="0"/>
              <a:t>Cuatrimestral	    </a:t>
            </a:r>
            <a:r>
              <a:rPr lang="es-ES_tradnl" sz="2400" b="1" dirty="0" smtClean="0"/>
              <a:t>Carga </a:t>
            </a:r>
            <a:r>
              <a:rPr lang="es-ES_tradnl" sz="2400" b="1" dirty="0"/>
              <a:t>Horaria</a:t>
            </a:r>
            <a:r>
              <a:rPr lang="es-ES_tradnl" sz="2400" dirty="0"/>
              <a:t>: 90 </a:t>
            </a:r>
            <a:r>
              <a:rPr lang="es-ES_tradnl" sz="2400" dirty="0" err="1"/>
              <a:t>hs</a:t>
            </a:r>
            <a:r>
              <a:rPr lang="es-ES_tradnl" sz="2400" dirty="0"/>
              <a:t>. (6 </a:t>
            </a:r>
            <a:r>
              <a:rPr lang="es-ES_tradnl" sz="2400" dirty="0" err="1"/>
              <a:t>hs</a:t>
            </a:r>
            <a:r>
              <a:rPr lang="es-ES_tradnl" sz="2400" dirty="0"/>
              <a:t>. por semana)</a:t>
            </a:r>
            <a:endParaRPr lang="es-AR" sz="2400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2901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smtClean="0">
                <a:solidFill>
                  <a:schemeClr val="bg2">
                    <a:lumMod val="50000"/>
                  </a:schemeClr>
                </a:solidFill>
              </a:rPr>
              <a:t>Temario a desarrollar</a:t>
            </a:r>
            <a:endParaRPr lang="es-AR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AR" sz="3600" dirty="0" smtClean="0">
                <a:solidFill>
                  <a:schemeClr val="bg2">
                    <a:lumMod val="50000"/>
                  </a:schemeClr>
                </a:solidFill>
              </a:rPr>
              <a:t>Tema I</a:t>
            </a:r>
            <a:r>
              <a:rPr lang="es-AR" sz="3600" dirty="0" smtClean="0"/>
              <a:t>: Razones y funciones trigonométricas – Identidades y </a:t>
            </a:r>
            <a:r>
              <a:rPr lang="es-AR" sz="3600" dirty="0"/>
              <a:t>Ecuaciones </a:t>
            </a:r>
            <a:r>
              <a:rPr lang="es-AR" sz="3600" dirty="0" smtClean="0"/>
              <a:t>trigonométricas – Resolución de triángulos.</a:t>
            </a:r>
          </a:p>
          <a:p>
            <a:endParaRPr lang="es-AR" sz="3600" dirty="0" smtClean="0"/>
          </a:p>
          <a:p>
            <a:pPr algn="just"/>
            <a:r>
              <a:rPr lang="es-AR" sz="3600" dirty="0" smtClean="0">
                <a:solidFill>
                  <a:schemeClr val="bg2">
                    <a:lumMod val="50000"/>
                  </a:schemeClr>
                </a:solidFill>
              </a:rPr>
              <a:t>Tema II</a:t>
            </a:r>
            <a:r>
              <a:rPr lang="es-AR" sz="3600" dirty="0" smtClean="0"/>
              <a:t>: Números Complejos – Definición – Formas de representación – Operaciones – Propiedades.</a:t>
            </a:r>
          </a:p>
          <a:p>
            <a:endParaRPr lang="es-AR" sz="3600" dirty="0" smtClean="0"/>
          </a:p>
          <a:p>
            <a:pPr algn="just"/>
            <a:r>
              <a:rPr lang="es-AR" sz="3600" dirty="0" smtClean="0">
                <a:solidFill>
                  <a:schemeClr val="bg2">
                    <a:lumMod val="50000"/>
                  </a:schemeClr>
                </a:solidFill>
              </a:rPr>
              <a:t>Tema III</a:t>
            </a:r>
            <a:r>
              <a:rPr lang="es-AR" sz="3600" dirty="0" smtClean="0"/>
              <a:t>: Anillo de los Polinomios – Polinomio </a:t>
            </a:r>
            <a:r>
              <a:rPr lang="es-AR" sz="3600" dirty="0"/>
              <a:t>formal – </a:t>
            </a:r>
            <a:r>
              <a:rPr lang="es-AR" sz="3600" dirty="0" smtClean="0"/>
              <a:t>Operaciones – División Euclidiana – Teorema del resto – Ceros de un polinomio  </a:t>
            </a:r>
            <a:r>
              <a:rPr lang="es-AR" sz="3600" dirty="0"/>
              <a:t>– Teorema del factor </a:t>
            </a:r>
            <a:r>
              <a:rPr lang="es-AR" sz="3600" dirty="0" smtClean="0"/>
              <a:t>– Descomposición en factores primos.</a:t>
            </a:r>
          </a:p>
          <a:p>
            <a:pPr marL="0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76294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smtClean="0">
                <a:solidFill>
                  <a:schemeClr val="bg2">
                    <a:lumMod val="50000"/>
                  </a:schemeClr>
                </a:solidFill>
              </a:rPr>
              <a:t>Temario a desarrollar</a:t>
            </a:r>
            <a:endParaRPr lang="es-AR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AR" sz="3600" dirty="0" smtClean="0">
                <a:solidFill>
                  <a:schemeClr val="bg2">
                    <a:lumMod val="50000"/>
                  </a:schemeClr>
                </a:solidFill>
              </a:rPr>
              <a:t>Tema IV</a:t>
            </a:r>
            <a:r>
              <a:rPr lang="es-AR" sz="3600" dirty="0" smtClean="0"/>
              <a:t>: </a:t>
            </a:r>
            <a:r>
              <a:rPr lang="es-AR" sz="3200" dirty="0" smtClean="0"/>
              <a:t>Fracciones Racionales – Cuerpo de las fracciones racionales – Descomposición de una fracción racional sobre un cuerpo conmutativo – Descomposición de una fracción irreducible – Descomposición sobre el cuerpo de los números complejos – Descomposición sobre el cuerpo de los números reales.</a:t>
            </a:r>
          </a:p>
          <a:p>
            <a:pPr marL="0" indent="0">
              <a:buNone/>
            </a:pPr>
            <a:endParaRPr lang="es-AR" sz="3600" dirty="0" smtClean="0"/>
          </a:p>
          <a:p>
            <a:pPr algn="just"/>
            <a:r>
              <a:rPr lang="es-AR" sz="3600" dirty="0" smtClean="0">
                <a:solidFill>
                  <a:schemeClr val="bg2">
                    <a:lumMod val="50000"/>
                  </a:schemeClr>
                </a:solidFill>
              </a:rPr>
              <a:t>Tema V</a:t>
            </a:r>
            <a:r>
              <a:rPr lang="es-AR" sz="3600" dirty="0" smtClean="0"/>
              <a:t>: </a:t>
            </a:r>
            <a:r>
              <a:rPr lang="es-AR" sz="3200" dirty="0"/>
              <a:t>Ecuaciones Algebraicas – Ecuaciones algebraicas y polinomios – Relaciones entre los coeficientes y las raíces de un polinomio– Ceros comunes a dos polinomios – Eliminación, métodos.</a:t>
            </a:r>
          </a:p>
          <a:p>
            <a:pPr marL="0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7487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418058"/>
          </a:xfrm>
        </p:spPr>
        <p:txBody>
          <a:bodyPr>
            <a:noAutofit/>
          </a:bodyPr>
          <a:lstStyle/>
          <a:p>
            <a:r>
              <a:rPr lang="es-MX" sz="3600" dirty="0" smtClean="0"/>
              <a:t>Prof. en Matemática - Correlatividades</a:t>
            </a:r>
            <a:endParaRPr lang="es-MX" sz="36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251519" y="836720"/>
          <a:ext cx="8640962" cy="59046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549">
                  <a:extLst>
                    <a:ext uri="{9D8B030D-6E8A-4147-A177-3AD203B41FA5}">
                      <a16:colId xmlns:a16="http://schemas.microsoft.com/office/drawing/2014/main" val="3304727298"/>
                    </a:ext>
                  </a:extLst>
                </a:gridCol>
                <a:gridCol w="752819">
                  <a:extLst>
                    <a:ext uri="{9D8B030D-6E8A-4147-A177-3AD203B41FA5}">
                      <a16:colId xmlns:a16="http://schemas.microsoft.com/office/drawing/2014/main" val="1438792460"/>
                    </a:ext>
                  </a:extLst>
                </a:gridCol>
                <a:gridCol w="3311767">
                  <a:extLst>
                    <a:ext uri="{9D8B030D-6E8A-4147-A177-3AD203B41FA5}">
                      <a16:colId xmlns:a16="http://schemas.microsoft.com/office/drawing/2014/main" val="3826823599"/>
                    </a:ext>
                  </a:extLst>
                </a:gridCol>
                <a:gridCol w="1264609">
                  <a:extLst>
                    <a:ext uri="{9D8B030D-6E8A-4147-A177-3AD203B41FA5}">
                      <a16:colId xmlns:a16="http://schemas.microsoft.com/office/drawing/2014/main" val="3610743799"/>
                    </a:ext>
                  </a:extLst>
                </a:gridCol>
                <a:gridCol w="1264609">
                  <a:extLst>
                    <a:ext uri="{9D8B030D-6E8A-4147-A177-3AD203B41FA5}">
                      <a16:colId xmlns:a16="http://schemas.microsoft.com/office/drawing/2014/main" val="1907472509"/>
                    </a:ext>
                  </a:extLst>
                </a:gridCol>
                <a:gridCol w="1264609">
                  <a:extLst>
                    <a:ext uri="{9D8B030D-6E8A-4147-A177-3AD203B41FA5}">
                      <a16:colId xmlns:a16="http://schemas.microsoft.com/office/drawing/2014/main" val="3951436343"/>
                    </a:ext>
                  </a:extLst>
                </a:gridCol>
              </a:tblGrid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Correlatividades</a:t>
                      </a:r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969846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Código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Curso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Asignaturas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Para cursar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Para rendir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3457626114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Regularizada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Aprobada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Aprobada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2887278299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PM011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1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Lógica y Metodología de la Matemática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1607824544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PM021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Álgebra I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4127292060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PM031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 err="1">
                          <a:effectLst/>
                        </a:rPr>
                        <a:t>Físicoquímica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3343780701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PM041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Geometría I (Métrica)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3149992794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PM051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Geometría II (Analítica)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1130627592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PM061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Álgebra II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011-021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021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548798144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PM071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Análisis Matemático I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021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3560645109"/>
                  </a:ext>
                </a:extLst>
              </a:tr>
              <a:tr h="293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PM081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Seminario I </a:t>
                      </a:r>
                      <a:r>
                        <a:rPr lang="es-ES_tradnl" sz="1400" dirty="0">
                          <a:effectLst/>
                          <a:sym typeface="Monotype Sorts"/>
                        </a:rPr>
                        <a:t>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021-041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1783935178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PM091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Taller I (Computación)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-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3689806958"/>
                  </a:ext>
                </a:extLst>
              </a:tr>
              <a:tr h="293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PM101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Orientación y Profesión Docente </a:t>
                      </a:r>
                      <a:r>
                        <a:rPr lang="es-ES_tradnl" sz="1400">
                          <a:effectLst/>
                          <a:sym typeface="Monotype Sorts"/>
                        </a:rPr>
                        <a:t>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-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1200870348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PM112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Análisis Matemático II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051-071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-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071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1294442136"/>
                  </a:ext>
                </a:extLst>
              </a:tr>
              <a:tr h="293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PM122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Seminario II </a:t>
                      </a:r>
                      <a:r>
                        <a:rPr lang="es-ES_tradnl" sz="1400">
                          <a:effectLst/>
                          <a:sym typeface="Monotype Sorts"/>
                        </a:rPr>
                        <a:t>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051-071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081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081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625353543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PM132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Álgebra III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051-061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061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1310322063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PM142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Física General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-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689915647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PM152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Problemática Educativa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101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101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2438114357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PM162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Análisis Matemático III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112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071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071-112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631613108"/>
                  </a:ext>
                </a:extLst>
              </a:tr>
              <a:tr h="528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PM172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Seminario de Fundam. de la Matemática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011-041-112-132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011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4279685720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PM182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Estadística I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051-071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091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091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147923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4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330785"/>
            <a:ext cx="8229600" cy="1143000"/>
          </a:xfrm>
        </p:spPr>
        <p:txBody>
          <a:bodyPr>
            <a:normAutofit/>
          </a:bodyPr>
          <a:lstStyle/>
          <a:p>
            <a:r>
              <a:rPr lang="es-AR" sz="4400" dirty="0">
                <a:solidFill>
                  <a:schemeClr val="bg2">
                    <a:lumMod val="50000"/>
                  </a:schemeClr>
                </a:solidFill>
              </a:rPr>
              <a:t>Para Cursarla debe tener: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76" y="1770818"/>
            <a:ext cx="8229600" cy="1584176"/>
          </a:xfrm>
        </p:spPr>
        <p:txBody>
          <a:bodyPr>
            <a:normAutofit/>
          </a:bodyPr>
          <a:lstStyle/>
          <a:p>
            <a:r>
              <a:rPr lang="es-AR" sz="2400" dirty="0" smtClean="0"/>
              <a:t>Aprobado los Prácticos (regularizada) LOGICA </a:t>
            </a:r>
            <a:r>
              <a:rPr lang="es-AR" sz="2400" dirty="0"/>
              <a:t>Y METODOLOGIA DE LA MATEMATICA /97 </a:t>
            </a:r>
            <a:endParaRPr lang="es-AR" sz="2400" dirty="0" smtClean="0"/>
          </a:p>
          <a:p>
            <a:r>
              <a:rPr lang="es-AR" sz="2400" dirty="0" smtClean="0"/>
              <a:t> y </a:t>
            </a:r>
            <a:r>
              <a:rPr lang="es-AR" sz="2400" dirty="0"/>
              <a:t>Aprobado los Prácticos (regularizada) </a:t>
            </a:r>
            <a:r>
              <a:rPr lang="es-AR" sz="2400" dirty="0" smtClean="0"/>
              <a:t>ALGEBRA </a:t>
            </a:r>
            <a:r>
              <a:rPr lang="es-AR" sz="2400" dirty="0"/>
              <a:t>I/97 T. 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-180528" y="39490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>
                <a:solidFill>
                  <a:schemeClr val="bg2">
                    <a:lumMod val="50000"/>
                  </a:schemeClr>
                </a:solidFill>
              </a:rPr>
              <a:t>Para Aprobarla debe tener:</a:t>
            </a:r>
          </a:p>
          <a:p>
            <a:endParaRPr lang="es-A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19944" y="4005064"/>
            <a:ext cx="8229600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endParaRPr lang="es-AR" sz="4800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914400" y="5193196"/>
            <a:ext cx="8229600" cy="1188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Aprobada   ALGEBRA I/97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2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</TotalTime>
  <Words>771</Words>
  <Application>Microsoft Office PowerPoint</Application>
  <PresentationFormat>Presentación en pantalla (4:3)</PresentationFormat>
  <Paragraphs>198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Monotype Sorts</vt:lpstr>
      <vt:lpstr>Times New Roman</vt:lpstr>
      <vt:lpstr>Trebuchet MS</vt:lpstr>
      <vt:lpstr>Wingdings</vt:lpstr>
      <vt:lpstr>Wingdings 3</vt:lpstr>
      <vt:lpstr>Faceta</vt:lpstr>
      <vt:lpstr>Álgebra II</vt:lpstr>
      <vt:lpstr>Equipo de Cátedra</vt:lpstr>
      <vt:lpstr>Horarios de Clases </vt:lpstr>
      <vt:lpstr>Ubicación de la asignatura en la ESTRUCTURA DEL PLAN DE ESTUDIOS</vt:lpstr>
      <vt:lpstr>PM 06 - ÁLGEBRA II </vt:lpstr>
      <vt:lpstr>Temario a desarrollar</vt:lpstr>
      <vt:lpstr>Temario a desarrollar</vt:lpstr>
      <vt:lpstr>Prof. en Matemática - Correlatividades</vt:lpstr>
      <vt:lpstr>Para Cursarla debe tener:</vt:lpstr>
      <vt:lpstr>Régimen de Evaluación</vt:lpstr>
      <vt:lpstr>Fechas de exámenes</vt:lpstr>
      <vt:lpstr>Bibliografía</vt:lpstr>
    </vt:vector>
  </TitlesOfParts>
  <Company>Luffi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Usuario</cp:lastModifiedBy>
  <cp:revision>46</cp:revision>
  <dcterms:created xsi:type="dcterms:W3CDTF">2016-08-19T20:31:26Z</dcterms:created>
  <dcterms:modified xsi:type="dcterms:W3CDTF">2023-08-28T23:35:13Z</dcterms:modified>
</cp:coreProperties>
</file>