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1" r:id="rId5"/>
    <p:sldId id="275" r:id="rId6"/>
    <p:sldId id="276" r:id="rId7"/>
    <p:sldId id="277" r:id="rId8"/>
    <p:sldId id="278" r:id="rId9"/>
    <p:sldId id="279" r:id="rId10"/>
    <p:sldId id="280" r:id="rId11"/>
    <p:sldId id="299" r:id="rId12"/>
    <p:sldId id="281" r:id="rId13"/>
    <p:sldId id="283" r:id="rId14"/>
    <p:sldId id="284" r:id="rId15"/>
    <p:sldId id="285" r:id="rId16"/>
    <p:sldId id="286" r:id="rId17"/>
    <p:sldId id="287" r:id="rId18"/>
    <p:sldId id="289" r:id="rId19"/>
    <p:sldId id="290" r:id="rId20"/>
    <p:sldId id="291" r:id="rId21"/>
    <p:sldId id="292" r:id="rId22"/>
    <p:sldId id="293" r:id="rId23"/>
    <p:sldId id="294" r:id="rId24"/>
    <p:sldId id="295" r:id="rId25"/>
    <p:sldId id="296" r:id="rId26"/>
    <p:sldId id="297" r:id="rId2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9487-19CA-4EB6-921D-79F79A3D293F}" type="datetimeFigureOut">
              <a:rPr lang="es-AR" smtClean="0"/>
              <a:t>28/11/2023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FC50D-ED1C-46AB-8DDF-D1A057CBB71D}" type="slidenum">
              <a:rPr lang="es-AR" smtClean="0"/>
              <a:t>‹Nº›</a:t>
            </a:fld>
            <a:endParaRPr lang="es-AR"/>
          </a:p>
        </p:txBody>
      </p:sp>
    </p:spTree>
    <p:extLst>
      <p:ext uri="{BB962C8B-B14F-4D97-AF65-F5344CB8AC3E}">
        <p14:creationId xmlns:p14="http://schemas.microsoft.com/office/powerpoint/2010/main" val="281220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72721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320714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139974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53047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380419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24138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69882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386340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201478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406423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10E863D-6432-4585-805A-EFAC68B627CF}" type="datetimeFigureOut">
              <a:rPr lang="es-AR" smtClean="0"/>
              <a:t>28/11/2023</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7DE4A19A-FD83-4EF2-A163-A19662F70F78}" type="slidenum">
              <a:rPr lang="es-AR" smtClean="0"/>
              <a:t>‹Nº›</a:t>
            </a:fld>
            <a:endParaRPr lang="es-AR"/>
          </a:p>
        </p:txBody>
      </p:sp>
    </p:spTree>
    <p:extLst>
      <p:ext uri="{BB962C8B-B14F-4D97-AF65-F5344CB8AC3E}">
        <p14:creationId xmlns:p14="http://schemas.microsoft.com/office/powerpoint/2010/main" val="136847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E863D-6432-4585-805A-EFAC68B627CF}" type="datetimeFigureOut">
              <a:rPr lang="es-AR" smtClean="0"/>
              <a:t>28/11/2023</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4A19A-FD83-4EF2-A163-A19662F70F78}" type="slidenum">
              <a:rPr lang="es-AR" smtClean="0"/>
              <a:t>‹Nº›</a:t>
            </a:fld>
            <a:endParaRPr lang="es-AR"/>
          </a:p>
        </p:txBody>
      </p:sp>
    </p:spTree>
    <p:extLst>
      <p:ext uri="{BB962C8B-B14F-4D97-AF65-F5344CB8AC3E}">
        <p14:creationId xmlns:p14="http://schemas.microsoft.com/office/powerpoint/2010/main" val="1356018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monografias.com/trabajos12/elproduc/elproduc.shtml" TargetMode="External"/><Relationship Id="rId2" Type="http://schemas.openxmlformats.org/officeDocument/2006/relationships/hyperlink" Target="http://www.monografias.com/trabajos35/consumo-inversion/consumo-inversion.shtml" TargetMode="External"/><Relationship Id="rId1" Type="http://schemas.openxmlformats.org/officeDocument/2006/relationships/slideLayout" Target="../slideLayouts/slideLayout7.xml"/><Relationship Id="rId4" Type="http://schemas.openxmlformats.org/officeDocument/2006/relationships/hyperlink" Target="http://www.monografias.com/trabajos14/dinamica-grupos/dinamica-grupos.shtml"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Título"/>
          <p:cNvSpPr>
            <a:spLocks noGrp="1"/>
          </p:cNvSpPr>
          <p:nvPr>
            <p:ph type="title"/>
          </p:nvPr>
        </p:nvSpPr>
        <p:spPr>
          <a:xfrm>
            <a:off x="395288" y="765175"/>
            <a:ext cx="8229600" cy="4535488"/>
          </a:xfrm>
        </p:spPr>
        <p:txBody>
          <a:bodyPr/>
          <a:lstStyle/>
          <a:p>
            <a:pPr eaLnBrk="1" hangingPunct="1"/>
            <a:r>
              <a:rPr lang="es-AR" dirty="0" smtClean="0">
                <a:solidFill>
                  <a:schemeClr val="tx1"/>
                </a:solidFill>
              </a:rPr>
              <a:t>Distribución </a:t>
            </a:r>
            <a:r>
              <a:rPr lang="es-AR" dirty="0" smtClean="0">
                <a:solidFill>
                  <a:schemeClr val="tx1"/>
                </a:solidFill>
              </a:rPr>
              <a:t>de probabilidad de </a:t>
            </a:r>
            <a:r>
              <a:rPr lang="es-AR" dirty="0" smtClean="0">
                <a:solidFill>
                  <a:schemeClr val="tx1"/>
                </a:solidFill>
              </a:rPr>
              <a:t>variable aleatoria continua.</a:t>
            </a:r>
            <a:r>
              <a:rPr lang="es-AR" dirty="0" smtClean="0">
                <a:solidFill>
                  <a:schemeClr val="tx1"/>
                </a:solidFill>
              </a:rPr>
              <a:t/>
            </a:r>
            <a:br>
              <a:rPr lang="es-AR" dirty="0" smtClean="0">
                <a:solidFill>
                  <a:schemeClr val="tx1"/>
                </a:solidFill>
              </a:rPr>
            </a:br>
            <a:r>
              <a:rPr lang="es-AR" dirty="0" smtClean="0">
                <a:solidFill>
                  <a:schemeClr val="tx1"/>
                </a:solidFill>
              </a:rPr>
              <a:t/>
            </a:r>
            <a:br>
              <a:rPr lang="es-AR" dirty="0" smtClean="0">
                <a:solidFill>
                  <a:schemeClr val="tx1"/>
                </a:solidFill>
              </a:rPr>
            </a:br>
            <a:r>
              <a:rPr lang="es-AR" dirty="0" smtClean="0">
                <a:solidFill>
                  <a:schemeClr val="tx1"/>
                </a:solidFill>
              </a:rPr>
              <a:t/>
            </a:r>
            <a:br>
              <a:rPr lang="es-AR" dirty="0" smtClean="0">
                <a:solidFill>
                  <a:schemeClr val="tx1"/>
                </a:solidFill>
              </a:rPr>
            </a:br>
            <a:r>
              <a:rPr lang="es-AR" dirty="0" smtClean="0">
                <a:solidFill>
                  <a:schemeClr val="tx1"/>
                </a:solidFill>
              </a:rPr>
              <a:t>Distribución NORMAL</a:t>
            </a:r>
            <a:r>
              <a:rPr lang="es-AR" sz="2800" dirty="0" smtClean="0">
                <a:solidFill>
                  <a:schemeClr val="tx1"/>
                </a:solidFill>
              </a:rPr>
              <a:t> </a:t>
            </a:r>
            <a:endParaRPr lang="es-AR" sz="2800" dirty="0" smtClean="0">
              <a:solidFill>
                <a:schemeClr val="tx1"/>
              </a:solidFill>
            </a:endParaRPr>
          </a:p>
        </p:txBody>
      </p:sp>
    </p:spTree>
    <p:extLst>
      <p:ext uri="{BB962C8B-B14F-4D97-AF65-F5344CB8AC3E}">
        <p14:creationId xmlns:p14="http://schemas.microsoft.com/office/powerpoint/2010/main" val="2266474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3 Marcador de contenido"/>
          <p:cNvGraphicFramePr>
            <a:graphicFrameLocks noGrp="1" noChangeAspect="1"/>
          </p:cNvGraphicFramePr>
          <p:nvPr>
            <p:ph idx="1"/>
            <p:extLst>
              <p:ext uri="{D42A27DB-BD31-4B8C-83A1-F6EECF244321}">
                <p14:modId xmlns:p14="http://schemas.microsoft.com/office/powerpoint/2010/main" val="2973870884"/>
              </p:ext>
            </p:extLst>
          </p:nvPr>
        </p:nvGraphicFramePr>
        <p:xfrm>
          <a:off x="683568" y="925513"/>
          <a:ext cx="5400600" cy="5622925"/>
        </p:xfrm>
        <a:graphic>
          <a:graphicData uri="http://schemas.openxmlformats.org/presentationml/2006/ole">
            <mc:AlternateContent xmlns:mc="http://schemas.openxmlformats.org/markup-compatibility/2006">
              <mc:Choice xmlns:v="urn:schemas-microsoft-com:vml" Requires="v">
                <p:oleObj spid="_x0000_s9237" name="Ecuación" r:id="rId3" imgW="1866600" imgH="2184120" progId="Equation.3">
                  <p:embed/>
                </p:oleObj>
              </mc:Choice>
              <mc:Fallback>
                <p:oleObj name="Ecuación" r:id="rId3" imgW="1866600" imgH="2184120" progId="Equation.3">
                  <p:embed/>
                  <p:pic>
                    <p:nvPicPr>
                      <p:cNvPr id="0" name=""/>
                      <p:cNvPicPr>
                        <a:picLocks noGrp="1" noChangeAspect="1" noChangeArrowheads="1"/>
                      </p:cNvPicPr>
                      <p:nvPr/>
                    </p:nvPicPr>
                    <p:blipFill>
                      <a:blip r:embed="rId4"/>
                      <a:srcRect/>
                      <a:stretch>
                        <a:fillRect/>
                      </a:stretch>
                    </p:blipFill>
                    <p:spPr bwMode="auto">
                      <a:xfrm>
                        <a:off x="683568" y="925513"/>
                        <a:ext cx="5400600" cy="5622925"/>
                      </a:xfrm>
                      <a:prstGeom prst="rect">
                        <a:avLst/>
                      </a:prstGeom>
                      <a:noFill/>
                      <a:ln>
                        <a:noFill/>
                      </a:ln>
                      <a:extLst/>
                    </p:spPr>
                  </p:pic>
                </p:oleObj>
              </mc:Fallback>
            </mc:AlternateContent>
          </a:graphicData>
        </a:graphic>
      </p:graphicFrame>
      <p:sp>
        <p:nvSpPr>
          <p:cNvPr id="31747" name="2 Título"/>
          <p:cNvSpPr>
            <a:spLocks noGrp="1"/>
          </p:cNvSpPr>
          <p:nvPr>
            <p:ph type="title"/>
          </p:nvPr>
        </p:nvSpPr>
        <p:spPr>
          <a:xfrm>
            <a:off x="457200" y="152400"/>
            <a:ext cx="8229600" cy="684213"/>
          </a:xfrm>
        </p:spPr>
        <p:txBody>
          <a:bodyPr/>
          <a:lstStyle/>
          <a:p>
            <a:pPr eaLnBrk="1" hangingPunct="1"/>
            <a:r>
              <a:rPr lang="es-AR" sz="3200" b="1" dirty="0" smtClean="0">
                <a:solidFill>
                  <a:schemeClr val="tx1"/>
                </a:solidFill>
                <a:latin typeface="Calibri" pitchFamily="34" charset="0"/>
              </a:rPr>
              <a:t>Media y varianza de la distribución normal</a:t>
            </a:r>
          </a:p>
        </p:txBody>
      </p:sp>
    </p:spTree>
    <p:extLst>
      <p:ext uri="{BB962C8B-B14F-4D97-AF65-F5344CB8AC3E}">
        <p14:creationId xmlns:p14="http://schemas.microsoft.com/office/powerpoint/2010/main" val="548762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contenido"/>
          <p:cNvSpPr>
            <a:spLocks noGrp="1"/>
          </p:cNvSpPr>
          <p:nvPr>
            <p:ph idx="1"/>
          </p:nvPr>
        </p:nvSpPr>
        <p:spPr>
          <a:xfrm>
            <a:off x="457200" y="1052513"/>
            <a:ext cx="8229600" cy="5328815"/>
          </a:xfrm>
        </p:spPr>
        <p:txBody>
          <a:bodyPr/>
          <a:lstStyle/>
          <a:p>
            <a:pPr eaLnBrk="1" hangingPunct="1"/>
            <a:r>
              <a:rPr lang="es-AR" sz="3200" dirty="0" smtClean="0">
                <a:solidFill>
                  <a:schemeClr val="tx1"/>
                </a:solidFill>
                <a:latin typeface="Calibri" pitchFamily="34" charset="0"/>
              </a:rPr>
              <a:t>El área bajo la curva, limitada por dos puntos x=x</a:t>
            </a:r>
            <a:r>
              <a:rPr lang="es-AR" sz="3200" baseline="-25000" dirty="0" smtClean="0">
                <a:solidFill>
                  <a:schemeClr val="tx1"/>
                </a:solidFill>
                <a:latin typeface="Calibri" pitchFamily="34" charset="0"/>
              </a:rPr>
              <a:t>1</a:t>
            </a:r>
            <a:r>
              <a:rPr lang="es-AR" sz="3200" dirty="0" smtClean="0">
                <a:solidFill>
                  <a:schemeClr val="tx1"/>
                </a:solidFill>
                <a:latin typeface="Calibri" pitchFamily="34" charset="0"/>
              </a:rPr>
              <a:t> y x=x</a:t>
            </a:r>
            <a:r>
              <a:rPr lang="es-AR" sz="3200" baseline="-25000" dirty="0" smtClean="0">
                <a:solidFill>
                  <a:schemeClr val="tx1"/>
                </a:solidFill>
                <a:latin typeface="Calibri" pitchFamily="34" charset="0"/>
              </a:rPr>
              <a:t>2</a:t>
            </a:r>
            <a:r>
              <a:rPr lang="es-AR" sz="3200" dirty="0" smtClean="0">
                <a:solidFill>
                  <a:schemeClr val="tx1"/>
                </a:solidFill>
                <a:latin typeface="Calibri" pitchFamily="34" charset="0"/>
              </a:rPr>
              <a:t>, es igual a la probabilidad de que la variable X asuma un valor entre los puntos x=x</a:t>
            </a:r>
            <a:r>
              <a:rPr lang="es-AR" sz="3200" baseline="-25000" dirty="0" smtClean="0">
                <a:solidFill>
                  <a:schemeClr val="tx1"/>
                </a:solidFill>
                <a:latin typeface="Calibri" pitchFamily="34" charset="0"/>
              </a:rPr>
              <a:t>1</a:t>
            </a:r>
            <a:r>
              <a:rPr lang="es-AR" sz="3200" dirty="0" smtClean="0">
                <a:solidFill>
                  <a:schemeClr val="tx1"/>
                </a:solidFill>
                <a:latin typeface="Calibri" pitchFamily="34" charset="0"/>
              </a:rPr>
              <a:t> y x=x</a:t>
            </a:r>
            <a:r>
              <a:rPr lang="es-AR" sz="3200" baseline="-25000" dirty="0" smtClean="0">
                <a:solidFill>
                  <a:schemeClr val="tx1"/>
                </a:solidFill>
                <a:latin typeface="Calibri" pitchFamily="34" charset="0"/>
              </a:rPr>
              <a:t>2</a:t>
            </a:r>
            <a:r>
              <a:rPr lang="es-AR" sz="3200" dirty="0" smtClean="0">
                <a:solidFill>
                  <a:schemeClr val="tx1"/>
                </a:solidFill>
                <a:latin typeface="Calibri" pitchFamily="34" charset="0"/>
              </a:rPr>
              <a:t>, </a:t>
            </a:r>
          </a:p>
          <a:p>
            <a:pPr eaLnBrk="1" hangingPunct="1"/>
            <a:endParaRPr lang="es-AR" sz="3200" dirty="0" smtClean="0">
              <a:latin typeface="Calibri" pitchFamily="34" charset="0"/>
            </a:endParaRPr>
          </a:p>
          <a:p>
            <a:pPr eaLnBrk="1" hangingPunct="1"/>
            <a:endParaRPr lang="es-AR" dirty="0" smtClean="0"/>
          </a:p>
        </p:txBody>
      </p:sp>
      <p:sp>
        <p:nvSpPr>
          <p:cNvPr id="32771" name="2 Título"/>
          <p:cNvSpPr>
            <a:spLocks noGrp="1"/>
          </p:cNvSpPr>
          <p:nvPr>
            <p:ph type="title"/>
          </p:nvPr>
        </p:nvSpPr>
        <p:spPr>
          <a:xfrm>
            <a:off x="457200" y="152400"/>
            <a:ext cx="8229600" cy="755650"/>
          </a:xfrm>
        </p:spPr>
        <p:txBody>
          <a:bodyPr/>
          <a:lstStyle/>
          <a:p>
            <a:pPr eaLnBrk="1" hangingPunct="1"/>
            <a:r>
              <a:rPr lang="es-AR" sz="3200" b="1" dirty="0" smtClean="0">
                <a:solidFill>
                  <a:schemeClr val="tx1"/>
                </a:solidFill>
              </a:rPr>
              <a:t>Áreas bajo la curva normal</a:t>
            </a:r>
          </a:p>
        </p:txBody>
      </p:sp>
      <p:graphicFrame>
        <p:nvGraphicFramePr>
          <p:cNvPr id="32772" name="Object 4"/>
          <p:cNvGraphicFramePr>
            <a:graphicFrameLocks noChangeAspect="1"/>
          </p:cNvGraphicFramePr>
          <p:nvPr/>
        </p:nvGraphicFramePr>
        <p:xfrm>
          <a:off x="1547813" y="3141663"/>
          <a:ext cx="5545137" cy="2309812"/>
        </p:xfrm>
        <a:graphic>
          <a:graphicData uri="http://schemas.openxmlformats.org/presentationml/2006/ole">
            <mc:AlternateContent xmlns:mc="http://schemas.openxmlformats.org/markup-compatibility/2006">
              <mc:Choice xmlns:v="urn:schemas-microsoft-com:vml" Requires="v">
                <p:oleObj spid="_x0000_s10261" name="Ecuación" r:id="rId3" imgW="2438400" imgH="1016000" progId="Equation.3">
                  <p:embed/>
                </p:oleObj>
              </mc:Choice>
              <mc:Fallback>
                <p:oleObj name="Ecuación" r:id="rId3" imgW="2438400" imgH="1016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141663"/>
                        <a:ext cx="5545137"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6253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Rectángulo"/>
          <p:cNvSpPr>
            <a:spLocks noChangeArrowheads="1"/>
          </p:cNvSpPr>
          <p:nvPr/>
        </p:nvSpPr>
        <p:spPr bwMode="auto">
          <a:xfrm>
            <a:off x="460375" y="1268413"/>
            <a:ext cx="8280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s-AR" sz="2800" dirty="0"/>
              <a:t>La dificultad de resolver las integrales de las funciones de densidad, hace necesaria la tabulación de las áreas de la curva normal para una referencia rápida</a:t>
            </a:r>
            <a:r>
              <a:rPr lang="es-AR" sz="2800" dirty="0" smtClean="0"/>
              <a:t>.</a:t>
            </a:r>
          </a:p>
          <a:p>
            <a:pPr algn="just"/>
            <a:endParaRPr lang="es-AR" sz="2800" dirty="0"/>
          </a:p>
          <a:p>
            <a:pPr algn="just"/>
            <a:r>
              <a:rPr lang="es-AR" sz="2800" dirty="0"/>
              <a:t>Para ello es necesario transformar todas las observaciones de cualquier variable aleatoria normal X en un nuevo conjunto de observaciones de una variable aleatoria normal Z con media 0</a:t>
            </a:r>
            <a:r>
              <a:rPr lang="es-AR" sz="2800" dirty="0" smtClean="0"/>
              <a:t> </a:t>
            </a:r>
            <a:r>
              <a:rPr lang="es-AR" sz="2800" dirty="0"/>
              <a:t>y varianza </a:t>
            </a:r>
            <a:r>
              <a:rPr lang="es-AR" sz="2800" dirty="0" smtClean="0"/>
              <a:t>1. Este proceso se llama estandarización de los valores de la variable X.</a:t>
            </a:r>
            <a:endParaRPr lang="es-AR" sz="2800" dirty="0"/>
          </a:p>
        </p:txBody>
      </p:sp>
    </p:spTree>
    <p:extLst>
      <p:ext uri="{BB962C8B-B14F-4D97-AF65-F5344CB8AC3E}">
        <p14:creationId xmlns:p14="http://schemas.microsoft.com/office/powerpoint/2010/main" val="251646417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Marcador de contenido"/>
          <p:cNvSpPr>
            <a:spLocks noGrp="1"/>
          </p:cNvSpPr>
          <p:nvPr>
            <p:ph idx="4294967295"/>
          </p:nvPr>
        </p:nvSpPr>
        <p:spPr>
          <a:xfrm>
            <a:off x="468313" y="692150"/>
            <a:ext cx="8435975" cy="5330825"/>
          </a:xfrm>
        </p:spPr>
        <p:txBody>
          <a:bodyPr/>
          <a:lstStyle/>
          <a:p>
            <a:pPr marL="0" indent="0" eaLnBrk="1" hangingPunct="1">
              <a:buFont typeface="Symbol" pitchFamily="18" charset="2"/>
              <a:buNone/>
            </a:pPr>
            <a:r>
              <a:rPr lang="es-AR" sz="3200" b="1" dirty="0" smtClean="0">
                <a:solidFill>
                  <a:schemeClr val="tx1"/>
                </a:solidFill>
                <a:latin typeface="Calibri" pitchFamily="34" charset="0"/>
              </a:rPr>
              <a:t>Estandarización de la variable aleatoria:</a:t>
            </a:r>
          </a:p>
          <a:p>
            <a:pPr marL="0" indent="0" eaLnBrk="1" hangingPunct="1">
              <a:buFont typeface="Symbol" pitchFamily="18" charset="2"/>
              <a:buNone/>
            </a:pPr>
            <a:endParaRPr lang="es-AR" sz="2000" b="1" dirty="0" smtClean="0">
              <a:latin typeface="Calibri" pitchFamily="34" charset="0"/>
            </a:endParaRPr>
          </a:p>
          <a:p>
            <a:pPr marL="0" indent="0" eaLnBrk="1" hangingPunct="1">
              <a:buFont typeface="Symbol" pitchFamily="18" charset="2"/>
              <a:buNone/>
            </a:pPr>
            <a:r>
              <a:rPr lang="es-AR" sz="2000" dirty="0" smtClean="0">
                <a:latin typeface="Calibri" pitchFamily="34" charset="0"/>
              </a:rPr>
              <a:t>Sea </a:t>
            </a:r>
            <a:r>
              <a:rPr lang="es-AR" sz="2000" b="1" i="1" dirty="0" smtClean="0">
                <a:latin typeface="Calibri" pitchFamily="34" charset="0"/>
              </a:rPr>
              <a:t>X</a:t>
            </a:r>
            <a:r>
              <a:rPr lang="es-AR" sz="2000" dirty="0" smtClean="0">
                <a:latin typeface="Calibri" pitchFamily="34" charset="0"/>
              </a:rPr>
              <a:t> una </a:t>
            </a:r>
            <a:r>
              <a:rPr lang="es-AR" sz="2000" dirty="0" err="1" smtClean="0">
                <a:latin typeface="Calibri" pitchFamily="34" charset="0"/>
              </a:rPr>
              <a:t>v.a.</a:t>
            </a:r>
            <a:r>
              <a:rPr lang="es-AR" sz="2000" dirty="0" smtClean="0">
                <a:latin typeface="Calibri" pitchFamily="34" charset="0"/>
              </a:rPr>
              <a:t> con distribución </a:t>
            </a:r>
            <a:r>
              <a:rPr lang="es-AR" sz="2000" b="1" dirty="0" smtClean="0">
                <a:latin typeface="Calibri" pitchFamily="34" charset="0"/>
              </a:rPr>
              <a:t>Normal</a:t>
            </a:r>
            <a:r>
              <a:rPr lang="es-AR" sz="2000" dirty="0" smtClean="0">
                <a:latin typeface="Calibri" pitchFamily="34" charset="0"/>
              </a:rPr>
              <a:t>, media igual a </a:t>
            </a:r>
            <a:r>
              <a:rPr lang="es-AR" sz="2000" b="1" dirty="0" smtClean="0">
                <a:latin typeface="Symbol" pitchFamily="18" charset="2"/>
              </a:rPr>
              <a:t>m</a:t>
            </a:r>
            <a:r>
              <a:rPr lang="es-AR" sz="2000" dirty="0" smtClean="0">
                <a:latin typeface="Calibri" pitchFamily="34" charset="0"/>
              </a:rPr>
              <a:t> y varianza </a:t>
            </a:r>
            <a:r>
              <a:rPr lang="es-AR" sz="2000" b="1" dirty="0" smtClean="0">
                <a:latin typeface="Symbol" pitchFamily="18" charset="2"/>
              </a:rPr>
              <a:t>s</a:t>
            </a:r>
            <a:r>
              <a:rPr lang="es-AR" sz="2000" b="1" baseline="30000" dirty="0" smtClean="0">
                <a:latin typeface="Symbol" pitchFamily="18" charset="2"/>
              </a:rPr>
              <a:t>2  </a:t>
            </a:r>
            <a:r>
              <a:rPr lang="es-AR" sz="2000" dirty="0" smtClean="0"/>
              <a:t>(por tanto desvío </a:t>
            </a:r>
            <a:r>
              <a:rPr lang="es-AR" sz="2000" dirty="0"/>
              <a:t>igual a </a:t>
            </a:r>
            <a:r>
              <a:rPr lang="es-AR" sz="2000" b="1" dirty="0" smtClean="0">
                <a:latin typeface="Symbol" pitchFamily="18" charset="2"/>
              </a:rPr>
              <a:t>s</a:t>
            </a:r>
            <a:r>
              <a:rPr lang="es-AR" sz="2000" dirty="0" smtClean="0"/>
              <a:t>), transformémosla en una </a:t>
            </a:r>
            <a:r>
              <a:rPr lang="es-AR" sz="2000" dirty="0" err="1" smtClean="0"/>
              <a:t>v.a</a:t>
            </a:r>
            <a:r>
              <a:rPr lang="es-AR" sz="2000" dirty="0" smtClean="0"/>
              <a:t> con distribución </a:t>
            </a:r>
            <a:r>
              <a:rPr lang="es-AR" sz="2000" b="1" dirty="0" smtClean="0"/>
              <a:t>Normal Estándar, denominada </a:t>
            </a:r>
            <a:r>
              <a:rPr lang="es-AR" sz="2000" b="1" i="1" dirty="0" smtClean="0"/>
              <a:t>Z.</a:t>
            </a:r>
            <a:endParaRPr lang="es-AR" sz="2000" b="1" i="1" dirty="0" smtClean="0">
              <a:solidFill>
                <a:schemeClr val="tx1"/>
              </a:solidFill>
              <a:latin typeface="Calibri" pitchFamily="34" charset="0"/>
            </a:endParaRPr>
          </a:p>
        </p:txBody>
      </p:sp>
      <p:graphicFrame>
        <p:nvGraphicFramePr>
          <p:cNvPr id="35843" name="Object 2"/>
          <p:cNvGraphicFramePr>
            <a:graphicFrameLocks noChangeAspect="1"/>
          </p:cNvGraphicFramePr>
          <p:nvPr>
            <p:extLst>
              <p:ext uri="{D42A27DB-BD31-4B8C-83A1-F6EECF244321}">
                <p14:modId xmlns:p14="http://schemas.microsoft.com/office/powerpoint/2010/main" val="796807789"/>
              </p:ext>
            </p:extLst>
          </p:nvPr>
        </p:nvGraphicFramePr>
        <p:xfrm>
          <a:off x="2195736" y="2667851"/>
          <a:ext cx="5112568" cy="2032240"/>
        </p:xfrm>
        <a:graphic>
          <a:graphicData uri="http://schemas.openxmlformats.org/presentationml/2006/ole">
            <mc:AlternateContent xmlns:mc="http://schemas.openxmlformats.org/markup-compatibility/2006">
              <mc:Choice xmlns:v="urn:schemas-microsoft-com:vml" Requires="v">
                <p:oleObj spid="_x0000_s11285" name="Ecuación" r:id="rId3" imgW="2108160" imgH="850680" progId="Equation.3">
                  <p:embed/>
                </p:oleObj>
              </mc:Choice>
              <mc:Fallback>
                <p:oleObj name="Ecuación" r:id="rId3" imgW="2108160" imgH="850680" progId="Equation.3">
                  <p:embed/>
                  <p:pic>
                    <p:nvPicPr>
                      <p:cNvPr id="0" name=""/>
                      <p:cNvPicPr>
                        <a:picLocks noChangeAspect="1" noChangeArrowheads="1"/>
                      </p:cNvPicPr>
                      <p:nvPr/>
                    </p:nvPicPr>
                    <p:blipFill>
                      <a:blip r:embed="rId4"/>
                      <a:srcRect/>
                      <a:stretch>
                        <a:fillRect/>
                      </a:stretch>
                    </p:blipFill>
                    <p:spPr bwMode="auto">
                      <a:xfrm>
                        <a:off x="2195736" y="2667851"/>
                        <a:ext cx="5112568" cy="2032240"/>
                      </a:xfrm>
                      <a:prstGeom prst="rect">
                        <a:avLst/>
                      </a:prstGeom>
                      <a:noFill/>
                      <a:ln>
                        <a:noFill/>
                      </a:ln>
                      <a:extLst/>
                    </p:spPr>
                  </p:pic>
                </p:oleObj>
              </mc:Fallback>
            </mc:AlternateContent>
          </a:graphicData>
        </a:graphic>
      </p:graphicFrame>
      <p:sp>
        <p:nvSpPr>
          <p:cNvPr id="2" name="1 CuadroTexto"/>
          <p:cNvSpPr txBox="1"/>
          <p:nvPr/>
        </p:nvSpPr>
        <p:spPr>
          <a:xfrm>
            <a:off x="1331640" y="5157192"/>
            <a:ext cx="5976664" cy="1200329"/>
          </a:xfrm>
          <a:prstGeom prst="rect">
            <a:avLst/>
          </a:prstGeom>
          <a:noFill/>
        </p:spPr>
        <p:txBody>
          <a:bodyPr wrap="square" rtlCol="0">
            <a:spAutoFit/>
          </a:bodyPr>
          <a:lstStyle/>
          <a:p>
            <a:pPr algn="ctr"/>
            <a:r>
              <a:rPr lang="es-AR" dirty="0" smtClean="0"/>
              <a:t>Esta nueva variable Z, con distribución Normal Estándar va a tener </a:t>
            </a:r>
            <a:r>
              <a:rPr lang="es-AR" i="1" u="sng" dirty="0" smtClean="0"/>
              <a:t>media igual a cero</a:t>
            </a:r>
            <a:r>
              <a:rPr lang="es-AR" dirty="0" smtClean="0"/>
              <a:t> y </a:t>
            </a:r>
            <a:r>
              <a:rPr lang="es-AR" i="1" u="sng" dirty="0" smtClean="0"/>
              <a:t>varianza igual a uno</a:t>
            </a:r>
            <a:r>
              <a:rPr lang="es-AR" dirty="0" smtClean="0"/>
              <a:t>.</a:t>
            </a:r>
          </a:p>
          <a:p>
            <a:pPr algn="ctr"/>
            <a:endParaRPr lang="es-AR" dirty="0" smtClean="0"/>
          </a:p>
          <a:p>
            <a:pPr algn="ctr"/>
            <a:r>
              <a:rPr lang="es-AR" dirty="0" smtClean="0"/>
              <a:t>N(Z;0,1)</a:t>
            </a:r>
            <a:endParaRPr lang="es-AR" dirty="0"/>
          </a:p>
        </p:txBody>
      </p:sp>
    </p:spTree>
    <p:extLst>
      <p:ext uri="{BB962C8B-B14F-4D97-AF65-F5344CB8AC3E}">
        <p14:creationId xmlns:p14="http://schemas.microsoft.com/office/powerpoint/2010/main" val="524817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12875"/>
            <a:ext cx="84963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Título"/>
          <p:cNvSpPr>
            <a:spLocks noGrp="1"/>
          </p:cNvSpPr>
          <p:nvPr>
            <p:ph type="title" idx="4294967295"/>
          </p:nvPr>
        </p:nvSpPr>
        <p:spPr>
          <a:xfrm>
            <a:off x="0" y="19964"/>
            <a:ext cx="8604250" cy="1536828"/>
          </a:xfrm>
        </p:spPr>
        <p:txBody>
          <a:bodyPr rtlCol="0">
            <a:normAutofit/>
          </a:bodyPr>
          <a:lstStyle/>
          <a:p>
            <a:pPr eaLnBrk="1" fontAlgn="auto" hangingPunct="1">
              <a:spcAft>
                <a:spcPts val="0"/>
              </a:spcAft>
              <a:defRPr/>
            </a:pPr>
            <a:r>
              <a:rPr lang="es-AR" sz="3100" dirty="0" smtClean="0">
                <a:solidFill>
                  <a:schemeClr val="tx1"/>
                </a:solidFill>
                <a:latin typeface="Calibri" pitchFamily="34" charset="0"/>
              </a:rPr>
              <a:t>Probabilidad acumulada inferior para distribución </a:t>
            </a:r>
            <a:r>
              <a:rPr lang="es-AR" sz="3100" dirty="0">
                <a:latin typeface="Calibri" pitchFamily="34" charset="0"/>
              </a:rPr>
              <a:t>N</a:t>
            </a:r>
            <a:r>
              <a:rPr lang="es-AR" sz="3100" dirty="0" smtClean="0">
                <a:solidFill>
                  <a:schemeClr val="tx1"/>
                </a:solidFill>
                <a:latin typeface="Calibri" pitchFamily="34" charset="0"/>
              </a:rPr>
              <a:t>ormal Estándar N(Z,0,1) </a:t>
            </a:r>
            <a:endParaRPr lang="es-AR" sz="3100" dirty="0">
              <a:solidFill>
                <a:schemeClr val="tx1"/>
              </a:solidFill>
              <a:latin typeface="Calibri" pitchFamily="34" charset="0"/>
            </a:endParaRPr>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229225"/>
            <a:ext cx="8496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303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extLst>
              <p:ext uri="{D42A27DB-BD31-4B8C-83A1-F6EECF244321}">
                <p14:modId xmlns:p14="http://schemas.microsoft.com/office/powerpoint/2010/main" val="4266479270"/>
              </p:ext>
            </p:extLst>
          </p:nvPr>
        </p:nvGraphicFramePr>
        <p:xfrm>
          <a:off x="682625" y="892175"/>
          <a:ext cx="6556375" cy="3494088"/>
        </p:xfrm>
        <a:graphic>
          <a:graphicData uri="http://schemas.openxmlformats.org/presentationml/2006/ole">
            <mc:AlternateContent xmlns:mc="http://schemas.openxmlformats.org/markup-compatibility/2006">
              <mc:Choice xmlns:v="urn:schemas-microsoft-com:vml" Requires="v">
                <p:oleObj spid="_x0000_s12309" name="Ecuación" r:id="rId3" imgW="2882880" imgH="1536480" progId="Equation.3">
                  <p:embed/>
                </p:oleObj>
              </mc:Choice>
              <mc:Fallback>
                <p:oleObj name="Ecuación" r:id="rId3" imgW="2882880" imgH="1536480" progId="Equation.3">
                  <p:embed/>
                  <p:pic>
                    <p:nvPicPr>
                      <p:cNvPr id="0" name=""/>
                      <p:cNvPicPr>
                        <a:picLocks noChangeAspect="1" noChangeArrowheads="1"/>
                      </p:cNvPicPr>
                      <p:nvPr/>
                    </p:nvPicPr>
                    <p:blipFill>
                      <a:blip r:embed="rId4"/>
                      <a:srcRect/>
                      <a:stretch>
                        <a:fillRect/>
                      </a:stretch>
                    </p:blipFill>
                    <p:spPr bwMode="auto">
                      <a:xfrm>
                        <a:off x="682625" y="892175"/>
                        <a:ext cx="6556375"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90233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2 Marcador de contenido"/>
          <p:cNvSpPr>
            <a:spLocks noGrp="1"/>
          </p:cNvSpPr>
          <p:nvPr>
            <p:ph idx="1"/>
          </p:nvPr>
        </p:nvSpPr>
        <p:spPr>
          <a:xfrm>
            <a:off x="1042988" y="1773238"/>
            <a:ext cx="7408862" cy="3451225"/>
          </a:xfrm>
        </p:spPr>
        <p:txBody>
          <a:bodyPr/>
          <a:lstStyle/>
          <a:p>
            <a:pPr marL="0" indent="0" eaLnBrk="1" hangingPunct="1">
              <a:buFont typeface="Symbol" pitchFamily="18" charset="2"/>
              <a:buNone/>
              <a:defRPr/>
            </a:pPr>
            <a:r>
              <a:rPr lang="es-AR" sz="3200" dirty="0" smtClean="0">
                <a:solidFill>
                  <a:schemeClr val="tx1"/>
                </a:solidFill>
                <a:latin typeface="Calibri" pitchFamily="34" charset="0"/>
              </a:rPr>
              <a:t>Dada una distribución normal estándar, encuentre el área bajo la curva que está: </a:t>
            </a:r>
          </a:p>
          <a:p>
            <a:pPr marL="0" indent="0" eaLnBrk="1" hangingPunct="1">
              <a:buFont typeface="Symbol" pitchFamily="18" charset="2"/>
              <a:buNone/>
              <a:defRPr/>
            </a:pPr>
            <a:r>
              <a:rPr lang="es-AR" sz="3200" dirty="0" smtClean="0">
                <a:solidFill>
                  <a:schemeClr val="tx1"/>
                </a:solidFill>
                <a:latin typeface="Calibri" pitchFamily="34" charset="0"/>
              </a:rPr>
              <a:t>a) a la derecha de z= 0,84</a:t>
            </a:r>
          </a:p>
          <a:p>
            <a:pPr marL="0" indent="0" eaLnBrk="1" hangingPunct="1">
              <a:buFont typeface="Symbol" pitchFamily="18" charset="2"/>
              <a:buNone/>
              <a:defRPr/>
            </a:pPr>
            <a:r>
              <a:rPr lang="es-AR" sz="3200" dirty="0" smtClean="0">
                <a:solidFill>
                  <a:schemeClr val="tx1"/>
                </a:solidFill>
                <a:latin typeface="Calibri" pitchFamily="34" charset="0"/>
              </a:rPr>
              <a:t>b) entre z= -1,50 y z=1,86</a:t>
            </a:r>
          </a:p>
          <a:p>
            <a:pPr eaLnBrk="1" hangingPunct="1">
              <a:buFont typeface="Wingdings 2" pitchFamily="18" charset="2"/>
              <a:buNone/>
              <a:defRPr/>
            </a:pPr>
            <a:r>
              <a:rPr lang="es-AR" sz="3200" dirty="0" smtClean="0">
                <a:solidFill>
                  <a:schemeClr val="tx1"/>
                </a:solidFill>
                <a:latin typeface="Calibri" pitchFamily="34" charset="0"/>
              </a:rPr>
              <a:t>c) entre z= -1 y z= 1 </a:t>
            </a:r>
          </a:p>
          <a:p>
            <a:pPr eaLnBrk="1" hangingPunct="1">
              <a:buFont typeface="Wingdings 2" pitchFamily="18" charset="2"/>
              <a:buNone/>
              <a:defRPr/>
            </a:pPr>
            <a:r>
              <a:rPr lang="es-AR" sz="3200" dirty="0" smtClean="0">
                <a:solidFill>
                  <a:schemeClr val="tx1"/>
                </a:solidFill>
                <a:latin typeface="Calibri" pitchFamily="34" charset="0"/>
              </a:rPr>
              <a:t>d) entre z = -2 y  z= 2, entre z = -3 y z= 3</a:t>
            </a:r>
          </a:p>
          <a:p>
            <a:pPr eaLnBrk="1" hangingPunct="1">
              <a:defRPr/>
            </a:pPr>
            <a:endParaRPr lang="es-AR" sz="3200" dirty="0" smtClean="0">
              <a:latin typeface="Calibri" pitchFamily="34" charset="0"/>
            </a:endParaRPr>
          </a:p>
        </p:txBody>
      </p:sp>
      <p:sp>
        <p:nvSpPr>
          <p:cNvPr id="38915" name="1 Título"/>
          <p:cNvSpPr>
            <a:spLocks noGrp="1"/>
          </p:cNvSpPr>
          <p:nvPr>
            <p:ph type="title"/>
          </p:nvPr>
        </p:nvSpPr>
        <p:spPr/>
        <p:txBody>
          <a:bodyPr/>
          <a:lstStyle/>
          <a:p>
            <a:pPr eaLnBrk="1" hangingPunct="1"/>
            <a:r>
              <a:rPr lang="es-AR" sz="3200" smtClean="0">
                <a:solidFill>
                  <a:schemeClr val="tx1"/>
                </a:solidFill>
                <a:latin typeface="Calibri" pitchFamily="34" charset="0"/>
              </a:rPr>
              <a:t>Ejemplo :</a:t>
            </a:r>
            <a:endParaRPr lang="es-AR" sz="3200" smtClean="0">
              <a:solidFill>
                <a:schemeClr val="tx1"/>
              </a:solidFill>
            </a:endParaRPr>
          </a:p>
        </p:txBody>
      </p:sp>
    </p:spTree>
    <p:extLst>
      <p:ext uri="{BB962C8B-B14F-4D97-AF65-F5344CB8AC3E}">
        <p14:creationId xmlns:p14="http://schemas.microsoft.com/office/powerpoint/2010/main" val="538358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contenido"/>
          <p:cNvSpPr>
            <a:spLocks noGrp="1"/>
          </p:cNvSpPr>
          <p:nvPr>
            <p:ph idx="1"/>
          </p:nvPr>
        </p:nvSpPr>
        <p:spPr>
          <a:xfrm>
            <a:off x="684213" y="1844675"/>
            <a:ext cx="7767637" cy="3451225"/>
          </a:xfrm>
        </p:spPr>
        <p:txBody>
          <a:bodyPr/>
          <a:lstStyle/>
          <a:p>
            <a:pPr eaLnBrk="1" hangingPunct="1"/>
            <a:r>
              <a:rPr lang="es-AR" sz="3200" dirty="0" smtClean="0">
                <a:solidFill>
                  <a:schemeClr val="tx1"/>
                </a:solidFill>
                <a:latin typeface="Calibri" pitchFamily="34" charset="0"/>
              </a:rPr>
              <a:t>Dada una distribución normal con </a:t>
            </a:r>
            <a:r>
              <a:rPr lang="es-AR" sz="3200" dirty="0" smtClean="0">
                <a:solidFill>
                  <a:schemeClr val="tx1"/>
                </a:solidFill>
                <a:latin typeface="Symbol" pitchFamily="18" charset="2"/>
              </a:rPr>
              <a:t>m</a:t>
            </a:r>
            <a:r>
              <a:rPr lang="es-AR" sz="3200" dirty="0" smtClean="0">
                <a:solidFill>
                  <a:schemeClr val="tx1"/>
                </a:solidFill>
                <a:latin typeface="Calibri" pitchFamily="34" charset="0"/>
              </a:rPr>
              <a:t>=300 y </a:t>
            </a:r>
            <a:r>
              <a:rPr lang="es-AR" sz="3200" dirty="0" smtClean="0">
                <a:solidFill>
                  <a:schemeClr val="tx1"/>
                </a:solidFill>
                <a:latin typeface="Symbol" pitchFamily="18" charset="2"/>
              </a:rPr>
              <a:t>s</a:t>
            </a:r>
            <a:r>
              <a:rPr lang="es-AR" sz="3200" dirty="0" smtClean="0">
                <a:solidFill>
                  <a:schemeClr val="tx1"/>
                </a:solidFill>
                <a:latin typeface="Calibri" pitchFamily="34" charset="0"/>
              </a:rPr>
              <a:t>=50, encuentre la probabilidad de que X asuma un valor:</a:t>
            </a:r>
          </a:p>
          <a:p>
            <a:pPr eaLnBrk="1" hangingPunct="1">
              <a:buFont typeface="Wingdings 2" pitchFamily="18" charset="2"/>
              <a:buNone/>
            </a:pPr>
            <a:r>
              <a:rPr lang="es-AR" sz="3200" dirty="0" smtClean="0">
                <a:solidFill>
                  <a:schemeClr val="tx1"/>
                </a:solidFill>
                <a:latin typeface="Calibri" pitchFamily="34" charset="0"/>
              </a:rPr>
              <a:t>   a)  mayor que 262</a:t>
            </a:r>
          </a:p>
          <a:p>
            <a:pPr eaLnBrk="1" hangingPunct="1">
              <a:buFont typeface="Wingdings 2" pitchFamily="18" charset="2"/>
              <a:buNone/>
            </a:pPr>
            <a:r>
              <a:rPr lang="es-AR" sz="3200" dirty="0" smtClean="0">
                <a:solidFill>
                  <a:schemeClr val="tx1"/>
                </a:solidFill>
                <a:latin typeface="Calibri" pitchFamily="34" charset="0"/>
              </a:rPr>
              <a:t>   b) mayor que 392</a:t>
            </a:r>
          </a:p>
          <a:p>
            <a:pPr eaLnBrk="1" hangingPunct="1">
              <a:buFont typeface="Wingdings 2" pitchFamily="18" charset="2"/>
              <a:buNone/>
            </a:pPr>
            <a:r>
              <a:rPr lang="es-AR" sz="3200" dirty="0" smtClean="0">
                <a:solidFill>
                  <a:schemeClr val="tx1"/>
                </a:solidFill>
                <a:latin typeface="Calibri" pitchFamily="34" charset="0"/>
              </a:rPr>
              <a:t>   c) entre 200 y  375</a:t>
            </a:r>
          </a:p>
        </p:txBody>
      </p:sp>
      <p:sp>
        <p:nvSpPr>
          <p:cNvPr id="39939" name="2 Título"/>
          <p:cNvSpPr>
            <a:spLocks noGrp="1"/>
          </p:cNvSpPr>
          <p:nvPr>
            <p:ph type="title"/>
          </p:nvPr>
        </p:nvSpPr>
        <p:spPr>
          <a:xfrm>
            <a:off x="468313" y="476250"/>
            <a:ext cx="8229600" cy="755650"/>
          </a:xfrm>
        </p:spPr>
        <p:txBody>
          <a:bodyPr/>
          <a:lstStyle/>
          <a:p>
            <a:pPr eaLnBrk="1" hangingPunct="1"/>
            <a:r>
              <a:rPr lang="es-AR" sz="3200" smtClean="0">
                <a:solidFill>
                  <a:schemeClr val="tx1"/>
                </a:solidFill>
                <a:latin typeface="Calibri" pitchFamily="34" charset="0"/>
              </a:rPr>
              <a:t>Ejemplo :</a:t>
            </a:r>
            <a:endParaRPr lang="es-AR" sz="3200" smtClean="0">
              <a:solidFill>
                <a:schemeClr val="tx1"/>
              </a:solidFill>
            </a:endParaRPr>
          </a:p>
        </p:txBody>
      </p:sp>
    </p:spTree>
    <p:extLst>
      <p:ext uri="{BB962C8B-B14F-4D97-AF65-F5344CB8AC3E}">
        <p14:creationId xmlns:p14="http://schemas.microsoft.com/office/powerpoint/2010/main" val="2925131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contenido"/>
          <p:cNvSpPr>
            <a:spLocks noGrp="1"/>
          </p:cNvSpPr>
          <p:nvPr>
            <p:ph idx="1"/>
          </p:nvPr>
        </p:nvSpPr>
        <p:spPr>
          <a:xfrm>
            <a:off x="611560" y="1417638"/>
            <a:ext cx="7732712" cy="3849688"/>
          </a:xfrm>
        </p:spPr>
        <p:txBody>
          <a:bodyPr/>
          <a:lstStyle/>
          <a:p>
            <a:pPr marL="0" indent="0" eaLnBrk="1" hangingPunct="1">
              <a:buFont typeface="Symbol" pitchFamily="18" charset="2"/>
              <a:buNone/>
            </a:pPr>
            <a:r>
              <a:rPr lang="es-AR" sz="2800" b="1" dirty="0" smtClean="0">
                <a:solidFill>
                  <a:schemeClr val="tx1"/>
                </a:solidFill>
                <a:latin typeface="Calibri" pitchFamily="34" charset="0"/>
              </a:rPr>
              <a:t>Ejemplo   :</a:t>
            </a:r>
          </a:p>
          <a:p>
            <a:pPr marL="0" indent="0" eaLnBrk="1" hangingPunct="1">
              <a:buFont typeface="Symbol" pitchFamily="18" charset="2"/>
              <a:buNone/>
            </a:pPr>
            <a:r>
              <a:rPr lang="es-AR" sz="2800" dirty="0" smtClean="0">
                <a:solidFill>
                  <a:schemeClr val="tx1"/>
                </a:solidFill>
              </a:rPr>
              <a:t>Cierto tipo de batería de celular dura un promedio de 3,0 años, con una desviación estándar de 0,5 años. Supongamos que la duración de las baterías está normalmente </a:t>
            </a:r>
            <a:r>
              <a:rPr lang="es-AR" sz="2800" dirty="0" err="1" smtClean="0">
                <a:solidFill>
                  <a:schemeClr val="tx1"/>
                </a:solidFill>
              </a:rPr>
              <a:t>distribuída</a:t>
            </a:r>
            <a:r>
              <a:rPr lang="es-AR" sz="2800" dirty="0" smtClean="0">
                <a:solidFill>
                  <a:schemeClr val="tx1"/>
                </a:solidFill>
              </a:rPr>
              <a:t>, encuentre la probabilidad de que una determinada batería dure a) menos de 2,3 años  b) más de 4 años</a:t>
            </a:r>
          </a:p>
        </p:txBody>
      </p:sp>
      <p:sp>
        <p:nvSpPr>
          <p:cNvPr id="41987" name="2 Título"/>
          <p:cNvSpPr>
            <a:spLocks noGrp="1"/>
          </p:cNvSpPr>
          <p:nvPr>
            <p:ph type="title"/>
          </p:nvPr>
        </p:nvSpPr>
        <p:spPr/>
        <p:txBody>
          <a:bodyPr/>
          <a:lstStyle/>
          <a:p>
            <a:pPr eaLnBrk="1" hangingPunct="1"/>
            <a:r>
              <a:rPr lang="es-AR" sz="3600" b="1" dirty="0" smtClean="0">
                <a:solidFill>
                  <a:schemeClr val="tx1"/>
                </a:solidFill>
                <a:latin typeface="Calibri" pitchFamily="34" charset="0"/>
              </a:rPr>
              <a:t>Usos de la distribución normal</a:t>
            </a:r>
          </a:p>
        </p:txBody>
      </p:sp>
    </p:spTree>
    <p:extLst>
      <p:ext uri="{BB962C8B-B14F-4D97-AF65-F5344CB8AC3E}">
        <p14:creationId xmlns:p14="http://schemas.microsoft.com/office/powerpoint/2010/main" val="2716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contenido"/>
          <p:cNvSpPr>
            <a:spLocks noGrp="1"/>
          </p:cNvSpPr>
          <p:nvPr>
            <p:ph idx="1"/>
          </p:nvPr>
        </p:nvSpPr>
        <p:spPr>
          <a:xfrm>
            <a:off x="179388" y="1993900"/>
            <a:ext cx="8424862" cy="3451225"/>
          </a:xfrm>
        </p:spPr>
        <p:txBody>
          <a:bodyPr>
            <a:normAutofit fontScale="92500"/>
          </a:bodyPr>
          <a:lstStyle/>
          <a:p>
            <a:pPr eaLnBrk="1" hangingPunct="1"/>
            <a:r>
              <a:rPr lang="es-AR" sz="3200" smtClean="0">
                <a:solidFill>
                  <a:schemeClr val="tx1"/>
                </a:solidFill>
              </a:rPr>
              <a:t>En un examen la calificación promedio fue 74 y la desviación estándar fue 7. Si 12% de la clase fue desaprobado  y las calificaciones siguen una curva de distribución normal, a)¿cuál es la posible  nota de aprobación  más baja  y la  posible mas alta? b)encuentre el sexto decil , c) el primer cuartil , d) el tercer cuartil, e) el percentil 85</a:t>
            </a:r>
          </a:p>
          <a:p>
            <a:pPr eaLnBrk="1" hangingPunct="1"/>
            <a:endParaRPr lang="es-AR" sz="3200" smtClean="0">
              <a:solidFill>
                <a:schemeClr val="tx1"/>
              </a:solidFill>
            </a:endParaRPr>
          </a:p>
        </p:txBody>
      </p:sp>
      <p:sp>
        <p:nvSpPr>
          <p:cNvPr id="43011" name="2 Título"/>
          <p:cNvSpPr>
            <a:spLocks noGrp="1"/>
          </p:cNvSpPr>
          <p:nvPr>
            <p:ph type="title"/>
          </p:nvPr>
        </p:nvSpPr>
        <p:spPr/>
        <p:txBody>
          <a:bodyPr/>
          <a:lstStyle/>
          <a:p>
            <a:pPr eaLnBrk="1" hangingPunct="1"/>
            <a:r>
              <a:rPr lang="es-AR" sz="3200" smtClean="0">
                <a:solidFill>
                  <a:schemeClr val="tx1"/>
                </a:solidFill>
                <a:latin typeface="Calibri" pitchFamily="34" charset="0"/>
              </a:rPr>
              <a:t>Ejemplo </a:t>
            </a:r>
            <a:endParaRPr lang="es-AR" sz="3200" smtClean="0">
              <a:solidFill>
                <a:schemeClr val="tx1"/>
              </a:solidFill>
            </a:endParaRPr>
          </a:p>
        </p:txBody>
      </p:sp>
    </p:spTree>
    <p:extLst>
      <p:ext uri="{BB962C8B-B14F-4D97-AF65-F5344CB8AC3E}">
        <p14:creationId xmlns:p14="http://schemas.microsoft.com/office/powerpoint/2010/main" val="3215403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contenido"/>
          <p:cNvSpPr>
            <a:spLocks noGrp="1"/>
          </p:cNvSpPr>
          <p:nvPr>
            <p:ph idx="4294967295"/>
          </p:nvPr>
        </p:nvSpPr>
        <p:spPr>
          <a:xfrm>
            <a:off x="684213" y="332657"/>
            <a:ext cx="8229600" cy="6264994"/>
          </a:xfrm>
        </p:spPr>
        <p:txBody>
          <a:bodyPr/>
          <a:lstStyle/>
          <a:p>
            <a:pPr algn="just" eaLnBrk="1" hangingPunct="1">
              <a:buFont typeface="Wingdings 2" pitchFamily="18" charset="2"/>
              <a:buNone/>
            </a:pPr>
            <a:r>
              <a:rPr lang="es-AR" dirty="0" smtClean="0"/>
              <a:t>   </a:t>
            </a:r>
            <a:r>
              <a:rPr lang="es-AR" b="1" dirty="0" smtClean="0">
                <a:solidFill>
                  <a:schemeClr val="tx1"/>
                </a:solidFill>
              </a:rPr>
              <a:t>Recordando sobre variable aleatoria continua</a:t>
            </a:r>
          </a:p>
          <a:p>
            <a:pPr eaLnBrk="1" hangingPunct="1">
              <a:buFont typeface="Wingdings 2" pitchFamily="18" charset="2"/>
              <a:buNone/>
            </a:pPr>
            <a:r>
              <a:rPr lang="es-AR" dirty="0" smtClean="0">
                <a:solidFill>
                  <a:schemeClr val="tx1"/>
                </a:solidFill>
              </a:rPr>
              <a:t>  -  </a:t>
            </a:r>
            <a:r>
              <a:rPr lang="es-AR" sz="2400" dirty="0" smtClean="0">
                <a:solidFill>
                  <a:schemeClr val="tx1"/>
                </a:solidFill>
              </a:rPr>
              <a:t>Las distribuciones de probabilidad de variables aleatorias continuas se caracterizan por una </a:t>
            </a:r>
            <a:r>
              <a:rPr lang="es-AR" sz="2400" b="1" dirty="0" smtClean="0">
                <a:solidFill>
                  <a:schemeClr val="tx1"/>
                </a:solidFill>
              </a:rPr>
              <a:t>función de densidad de probabilidad.</a:t>
            </a:r>
          </a:p>
          <a:p>
            <a:pPr eaLnBrk="1" hangingPunct="1">
              <a:spcBef>
                <a:spcPct val="0"/>
              </a:spcBef>
              <a:buFont typeface="Symbol" pitchFamily="18" charset="2"/>
              <a:buNone/>
            </a:pPr>
            <a:r>
              <a:rPr lang="es-AR" sz="2400" dirty="0" smtClean="0">
                <a:solidFill>
                  <a:schemeClr val="tx1"/>
                </a:solidFill>
              </a:rPr>
              <a:t>	Se llama </a:t>
            </a:r>
            <a:r>
              <a:rPr lang="es-AR" sz="2400" b="1" dirty="0" smtClean="0">
                <a:solidFill>
                  <a:schemeClr val="tx1"/>
                </a:solidFill>
              </a:rPr>
              <a:t>función de densidad de probabilidad </a:t>
            </a:r>
            <a:r>
              <a:rPr lang="es-AR" sz="2400" dirty="0" smtClean="0">
                <a:solidFill>
                  <a:schemeClr val="tx1"/>
                </a:solidFill>
              </a:rPr>
              <a:t>y</a:t>
            </a:r>
            <a:r>
              <a:rPr lang="es-AR" sz="2400" i="1" dirty="0" smtClean="0">
                <a:solidFill>
                  <a:schemeClr val="tx1"/>
                </a:solidFill>
              </a:rPr>
              <a:t> </a:t>
            </a:r>
            <a:r>
              <a:rPr lang="es-AR" sz="2400" dirty="0" smtClean="0">
                <a:solidFill>
                  <a:schemeClr val="tx1"/>
                </a:solidFill>
              </a:rPr>
              <a:t>se representa como </a:t>
            </a:r>
            <a:r>
              <a:rPr lang="es-AR" sz="2400" b="1" dirty="0" smtClean="0">
                <a:solidFill>
                  <a:schemeClr val="tx1"/>
                </a:solidFill>
              </a:rPr>
              <a:t>f</a:t>
            </a:r>
            <a:r>
              <a:rPr lang="es-AR" sz="2400" dirty="0" smtClean="0">
                <a:solidFill>
                  <a:schemeClr val="tx1"/>
                </a:solidFill>
              </a:rPr>
              <a:t> a una función no negativa definida en el conjunto de los números reales, tal que para cualquier</a:t>
            </a:r>
          </a:p>
          <a:p>
            <a:pPr eaLnBrk="1" hangingPunct="1">
              <a:spcBef>
                <a:spcPct val="0"/>
              </a:spcBef>
              <a:buFont typeface="Symbol" pitchFamily="18" charset="2"/>
              <a:buNone/>
            </a:pPr>
            <a:r>
              <a:rPr lang="es-AR" sz="2400" dirty="0" smtClean="0">
                <a:solidFill>
                  <a:schemeClr val="tx1"/>
                </a:solidFill>
              </a:rPr>
              <a:t>	 intervalo que estudiemos se verifica </a:t>
            </a:r>
            <a:r>
              <a:rPr lang="es-AR" dirty="0" smtClean="0">
                <a:solidFill>
                  <a:schemeClr val="tx1"/>
                </a:solidFill>
              </a:rPr>
              <a:t>: </a:t>
            </a:r>
          </a:p>
          <a:p>
            <a:pPr eaLnBrk="1" hangingPunct="1">
              <a:spcBef>
                <a:spcPts val="600"/>
              </a:spcBef>
              <a:spcAft>
                <a:spcPts val="600"/>
              </a:spcAft>
              <a:buFont typeface="Symbol" pitchFamily="18" charset="2"/>
              <a:buNone/>
            </a:pPr>
            <a:endParaRPr lang="es-AR" dirty="0" smtClean="0">
              <a:solidFill>
                <a:schemeClr val="tx1"/>
              </a:solidFill>
            </a:endParaRPr>
          </a:p>
          <a:p>
            <a:pPr eaLnBrk="1" hangingPunct="1">
              <a:spcBef>
                <a:spcPts val="600"/>
              </a:spcBef>
              <a:spcAft>
                <a:spcPts val="600"/>
              </a:spcAft>
              <a:buFont typeface="Symbol" pitchFamily="18" charset="2"/>
              <a:buNone/>
            </a:pPr>
            <a:endParaRPr lang="es-AR" sz="800" dirty="0" smtClean="0">
              <a:solidFill>
                <a:schemeClr val="tx1"/>
              </a:solidFill>
            </a:endParaRPr>
          </a:p>
          <a:p>
            <a:pPr eaLnBrk="1" hangingPunct="1">
              <a:spcBef>
                <a:spcPct val="0"/>
              </a:spcBef>
              <a:buFont typeface="Symbol" pitchFamily="18" charset="2"/>
              <a:buNone/>
            </a:pPr>
            <a:endParaRPr lang="es-AR" sz="4000" dirty="0" smtClean="0">
              <a:solidFill>
                <a:schemeClr val="tx1"/>
              </a:solidFill>
            </a:endParaRPr>
          </a:p>
          <a:p>
            <a:pPr eaLnBrk="1" hangingPunct="1">
              <a:buFont typeface="Wingdings 2" pitchFamily="18" charset="2"/>
              <a:buNone/>
            </a:pPr>
            <a:endParaRPr lang="es-AR" b="1" dirty="0" smtClean="0">
              <a:solidFill>
                <a:schemeClr val="tx1"/>
              </a:solidFill>
            </a:endParaRPr>
          </a:p>
          <a:p>
            <a:pPr eaLnBrk="1" hangingPunct="1">
              <a:buFont typeface="Wingdings 2" pitchFamily="18" charset="2"/>
              <a:buNone/>
            </a:pPr>
            <a:endParaRPr lang="es-AR" b="1" dirty="0" smtClean="0">
              <a:solidFill>
                <a:schemeClr val="tx1"/>
              </a:solidFill>
            </a:endParaRPr>
          </a:p>
        </p:txBody>
      </p:sp>
      <p:graphicFrame>
        <p:nvGraphicFramePr>
          <p:cNvPr id="9219" name="1 Objeto"/>
          <p:cNvGraphicFramePr>
            <a:graphicFrameLocks noChangeAspect="1"/>
          </p:cNvGraphicFramePr>
          <p:nvPr/>
        </p:nvGraphicFramePr>
        <p:xfrm>
          <a:off x="2268538" y="4221163"/>
          <a:ext cx="3968750" cy="2276475"/>
        </p:xfrm>
        <a:graphic>
          <a:graphicData uri="http://schemas.openxmlformats.org/presentationml/2006/ole">
            <mc:AlternateContent xmlns:mc="http://schemas.openxmlformats.org/markup-compatibility/2006">
              <mc:Choice xmlns:v="urn:schemas-microsoft-com:vml" Requires="v">
                <p:oleObj spid="_x0000_s1045" name="Ecuación" r:id="rId3" imgW="1587500" imgH="1181100" progId="Equation.3">
                  <p:embed/>
                </p:oleObj>
              </mc:Choice>
              <mc:Fallback>
                <p:oleObj name="Ecuación" r:id="rId3" imgW="1587500" imgH="1181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221163"/>
                        <a:ext cx="39687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8030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contenido"/>
          <p:cNvSpPr>
            <a:spLocks noGrp="1"/>
          </p:cNvSpPr>
          <p:nvPr>
            <p:ph idx="1"/>
          </p:nvPr>
        </p:nvSpPr>
        <p:spPr>
          <a:xfrm>
            <a:off x="1042988" y="1844675"/>
            <a:ext cx="7408862" cy="3451225"/>
          </a:xfrm>
        </p:spPr>
        <p:txBody>
          <a:bodyPr/>
          <a:lstStyle/>
          <a:p>
            <a:r>
              <a:rPr lang="es-AR" sz="3200" smtClean="0">
                <a:solidFill>
                  <a:schemeClr val="tx1"/>
                </a:solidFill>
              </a:rPr>
              <a:t>En una ciudad se estima que la temperatura máxima en el mes de junio sigue una distribución normal, con media 23° y desviación típica 5°. Calcular el número de días del mes en los que se espera alcanzar máximas entre 21° y 27°</a:t>
            </a:r>
          </a:p>
          <a:p>
            <a:endParaRPr lang="es-AR" smtClean="0"/>
          </a:p>
        </p:txBody>
      </p:sp>
      <p:sp>
        <p:nvSpPr>
          <p:cNvPr id="44035" name="2 Título"/>
          <p:cNvSpPr>
            <a:spLocks noGrp="1"/>
          </p:cNvSpPr>
          <p:nvPr>
            <p:ph type="title"/>
          </p:nvPr>
        </p:nvSpPr>
        <p:spPr/>
        <p:txBody>
          <a:bodyPr/>
          <a:lstStyle/>
          <a:p>
            <a:r>
              <a:rPr lang="es-AR" smtClean="0">
                <a:solidFill>
                  <a:schemeClr val="tx1"/>
                </a:solidFill>
                <a:latin typeface="Calibri" pitchFamily="34" charset="0"/>
              </a:rPr>
              <a:t>Ejemplo </a:t>
            </a:r>
            <a:endParaRPr lang="es-AR" smtClean="0"/>
          </a:p>
        </p:txBody>
      </p:sp>
    </p:spTree>
    <p:extLst>
      <p:ext uri="{BB962C8B-B14F-4D97-AF65-F5344CB8AC3E}">
        <p14:creationId xmlns:p14="http://schemas.microsoft.com/office/powerpoint/2010/main" val="2676849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noRot="1" noChangeAspect="1" noMove="1" noResize="1" noEditPoints="1" noAdjustHandles="1" noChangeArrowheads="1" noChangeShapeType="1" noTextEdit="1"/>
          </p:cNvSpPr>
          <p:nvPr>
            <p:ph idx="1"/>
          </p:nvPr>
        </p:nvSpPr>
        <p:spPr>
          <a:xfrm>
            <a:off x="467544" y="2674938"/>
            <a:ext cx="8208912" cy="3451225"/>
          </a:xfrm>
          <a:blipFill rotWithShape="1">
            <a:blip r:embed="rId2"/>
            <a:stretch>
              <a:fillRect l="-1560" t="-1767" r="-1486"/>
            </a:stretch>
          </a:blipFill>
          <a:extLst/>
        </p:spPr>
        <p:txBody>
          <a:bodyPr/>
          <a:lstStyle/>
          <a:p>
            <a:pPr>
              <a:defRPr/>
            </a:pPr>
            <a:r>
              <a:rPr lang="es-AR">
                <a:noFill/>
              </a:rPr>
              <a:t> </a:t>
            </a:r>
          </a:p>
        </p:txBody>
      </p:sp>
      <p:sp>
        <p:nvSpPr>
          <p:cNvPr id="45059" name="2 Título"/>
          <p:cNvSpPr>
            <a:spLocks noGrp="1"/>
          </p:cNvSpPr>
          <p:nvPr>
            <p:ph type="title"/>
          </p:nvPr>
        </p:nvSpPr>
        <p:spPr/>
        <p:txBody>
          <a:bodyPr>
            <a:normAutofit fontScale="90000"/>
          </a:bodyPr>
          <a:lstStyle/>
          <a:p>
            <a:r>
              <a:rPr lang="es-AR" sz="3600" b="1" smtClean="0">
                <a:solidFill>
                  <a:srgbClr val="000000"/>
                </a:solidFill>
                <a:latin typeface="Calibri" pitchFamily="34" charset="0"/>
              </a:rPr>
              <a:t>Aproximación de la distribución normal a la binomial</a:t>
            </a:r>
            <a:endParaRPr lang="es-AR" smtClean="0"/>
          </a:p>
        </p:txBody>
      </p:sp>
    </p:spTree>
    <p:extLst>
      <p:ext uri="{BB962C8B-B14F-4D97-AF65-F5344CB8AC3E}">
        <p14:creationId xmlns:p14="http://schemas.microsoft.com/office/powerpoint/2010/main" val="3856943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33513"/>
            <a:ext cx="7153275" cy="450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382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contenido"/>
          <p:cNvSpPr>
            <a:spLocks noGrp="1"/>
          </p:cNvSpPr>
          <p:nvPr>
            <p:ph idx="4294967295"/>
          </p:nvPr>
        </p:nvSpPr>
        <p:spPr>
          <a:xfrm>
            <a:off x="539750" y="406400"/>
            <a:ext cx="8229600" cy="5068888"/>
          </a:xfrm>
        </p:spPr>
        <p:txBody>
          <a:bodyPr/>
          <a:lstStyle/>
          <a:p>
            <a:pPr eaLnBrk="1" hangingPunct="1">
              <a:buFont typeface="Wingdings 2" pitchFamily="18" charset="2"/>
              <a:buNone/>
            </a:pPr>
            <a:r>
              <a:rPr lang="es-AR" sz="3200" dirty="0" smtClean="0">
                <a:latin typeface="Calibri" pitchFamily="34" charset="0"/>
              </a:rPr>
              <a:t>    </a:t>
            </a:r>
            <a:r>
              <a:rPr lang="es-AR" sz="3200" dirty="0" smtClean="0">
                <a:solidFill>
                  <a:schemeClr val="tx1"/>
                </a:solidFill>
                <a:latin typeface="Calibri" pitchFamily="34" charset="0"/>
              </a:rPr>
              <a:t>Si X es una variable aleatoria Normal con media </a:t>
            </a:r>
            <a:r>
              <a:rPr lang="es-AR" sz="3200" dirty="0" smtClean="0">
                <a:solidFill>
                  <a:schemeClr val="tx1"/>
                </a:solidFill>
                <a:latin typeface="Symbol" pitchFamily="18" charset="2"/>
              </a:rPr>
              <a:t>m</a:t>
            </a:r>
            <a:r>
              <a:rPr lang="es-AR" sz="3200" dirty="0" smtClean="0">
                <a:solidFill>
                  <a:schemeClr val="tx1"/>
                </a:solidFill>
                <a:latin typeface="Calibri" pitchFamily="34" charset="0"/>
              </a:rPr>
              <a:t>=</a:t>
            </a:r>
            <a:r>
              <a:rPr lang="es-AR" sz="3200" dirty="0" err="1" smtClean="0">
                <a:solidFill>
                  <a:schemeClr val="tx1"/>
                </a:solidFill>
                <a:latin typeface="Calibri" pitchFamily="34" charset="0"/>
              </a:rPr>
              <a:t>np</a:t>
            </a:r>
            <a:r>
              <a:rPr lang="es-AR" sz="3200" dirty="0" smtClean="0">
                <a:solidFill>
                  <a:schemeClr val="tx1"/>
                </a:solidFill>
                <a:latin typeface="Calibri" pitchFamily="34" charset="0"/>
              </a:rPr>
              <a:t> y varianza </a:t>
            </a:r>
            <a:r>
              <a:rPr lang="es-AR" sz="3200" dirty="0" smtClean="0">
                <a:solidFill>
                  <a:schemeClr val="tx1"/>
                </a:solidFill>
                <a:latin typeface="Symbol" pitchFamily="18" charset="2"/>
              </a:rPr>
              <a:t>s</a:t>
            </a:r>
            <a:r>
              <a:rPr lang="es-AR" sz="3200" baseline="30000" dirty="0" smtClean="0">
                <a:solidFill>
                  <a:schemeClr val="tx1"/>
                </a:solidFill>
                <a:latin typeface="Symbol" pitchFamily="18" charset="2"/>
              </a:rPr>
              <a:t>2</a:t>
            </a:r>
            <a:r>
              <a:rPr lang="es-AR" sz="3200" dirty="0" smtClean="0">
                <a:solidFill>
                  <a:schemeClr val="tx1"/>
                </a:solidFill>
                <a:latin typeface="Calibri" pitchFamily="34" charset="0"/>
              </a:rPr>
              <a:t>=</a:t>
            </a:r>
            <a:r>
              <a:rPr lang="es-AR" sz="3200" dirty="0" err="1" smtClean="0">
                <a:solidFill>
                  <a:schemeClr val="tx1"/>
                </a:solidFill>
                <a:latin typeface="Calibri" pitchFamily="34" charset="0"/>
              </a:rPr>
              <a:t>npq</a:t>
            </a:r>
            <a:r>
              <a:rPr lang="es-AR" sz="3200" dirty="0" smtClean="0">
                <a:solidFill>
                  <a:schemeClr val="tx1"/>
                </a:solidFill>
                <a:latin typeface="Calibri" pitchFamily="34" charset="0"/>
              </a:rPr>
              <a:t> entonces la forma límite de la distribución de </a:t>
            </a:r>
          </a:p>
          <a:p>
            <a:pPr eaLnBrk="1" hangingPunct="1"/>
            <a:endParaRPr lang="es-AR" sz="3200" dirty="0" smtClean="0">
              <a:latin typeface="Calibri" pitchFamily="34" charset="0"/>
            </a:endParaRPr>
          </a:p>
          <a:p>
            <a:pPr eaLnBrk="1" hangingPunct="1"/>
            <a:endParaRPr lang="es-AR" sz="3200" dirty="0" smtClean="0">
              <a:latin typeface="Calibri" pitchFamily="34" charset="0"/>
            </a:endParaRPr>
          </a:p>
          <a:p>
            <a:pPr eaLnBrk="1" hangingPunct="1"/>
            <a:endParaRPr lang="es-AR" sz="3200" dirty="0" smtClean="0">
              <a:latin typeface="Calibri" pitchFamily="34" charset="0"/>
            </a:endParaRPr>
          </a:p>
          <a:p>
            <a:pPr eaLnBrk="1" hangingPunct="1">
              <a:buFont typeface="Wingdings 2" pitchFamily="18" charset="2"/>
              <a:buNone/>
            </a:pPr>
            <a:endParaRPr lang="es-AR" sz="3200" dirty="0" smtClean="0">
              <a:latin typeface="Calibri" pitchFamily="34" charset="0"/>
            </a:endParaRPr>
          </a:p>
          <a:p>
            <a:pPr eaLnBrk="1" hangingPunct="1">
              <a:buFont typeface="Wingdings 2" pitchFamily="18" charset="2"/>
              <a:buNone/>
            </a:pPr>
            <a:r>
              <a:rPr lang="es-AR" sz="3200" dirty="0" smtClean="0">
                <a:latin typeface="Calibri" pitchFamily="34" charset="0"/>
              </a:rPr>
              <a:t> </a:t>
            </a:r>
            <a:r>
              <a:rPr lang="es-AR" sz="2800" i="1" u="sng" dirty="0" smtClean="0">
                <a:solidFill>
                  <a:schemeClr val="tx1"/>
                </a:solidFill>
                <a:latin typeface="Calibri" pitchFamily="34" charset="0"/>
              </a:rPr>
              <a:t>Si n es grande y p no está demasiado próxima a  0 o 1</a:t>
            </a:r>
          </a:p>
          <a:p>
            <a:pPr eaLnBrk="1" hangingPunct="1"/>
            <a:endParaRPr lang="es-AR" sz="3200" i="1" u="sng" dirty="0" smtClean="0">
              <a:latin typeface="Calibri" pitchFamily="34" charset="0"/>
            </a:endParaRPr>
          </a:p>
        </p:txBody>
      </p:sp>
      <p:graphicFrame>
        <p:nvGraphicFramePr>
          <p:cNvPr id="47107" name="Object 2"/>
          <p:cNvGraphicFramePr>
            <a:graphicFrameLocks noChangeAspect="1"/>
          </p:cNvGraphicFramePr>
          <p:nvPr/>
        </p:nvGraphicFramePr>
        <p:xfrm>
          <a:off x="1476375" y="2060575"/>
          <a:ext cx="5403850" cy="1963738"/>
        </p:xfrm>
        <a:graphic>
          <a:graphicData uri="http://schemas.openxmlformats.org/presentationml/2006/ole">
            <mc:AlternateContent xmlns:mc="http://schemas.openxmlformats.org/markup-compatibility/2006">
              <mc:Choice xmlns:v="urn:schemas-microsoft-com:vml" Requires="v">
                <p:oleObj spid="_x0000_s13333" name="Ecuación" r:id="rId3" imgW="2260600" imgH="787400" progId="Equation.3">
                  <p:embed/>
                </p:oleObj>
              </mc:Choice>
              <mc:Fallback>
                <p:oleObj name="Ecuación" r:id="rId3" imgW="2260600" imgH="787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060575"/>
                        <a:ext cx="540385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3 CuadroTexto"/>
          <p:cNvSpPr txBox="1"/>
          <p:nvPr/>
        </p:nvSpPr>
        <p:spPr>
          <a:xfrm>
            <a:off x="395288" y="5661025"/>
            <a:ext cx="8135937" cy="831850"/>
          </a:xfrm>
          <a:prstGeom prst="rect">
            <a:avLst/>
          </a:prstGeom>
          <a:noFill/>
          <a:ln w="38100">
            <a:solidFill>
              <a:schemeClr val="accent1">
                <a:lumMod val="75000"/>
              </a:schemeClr>
            </a:solidFill>
            <a:prstDash val="lgDashDotDot"/>
          </a:ln>
        </p:spPr>
        <p:txBody>
          <a:bodyPr>
            <a:spAutoFit/>
          </a:bodyPr>
          <a:lstStyle/>
          <a:p>
            <a:pPr algn="ctr">
              <a:defRPr/>
            </a:pPr>
            <a:r>
              <a:rPr lang="es-AR" sz="2400" b="1" i="1" dirty="0">
                <a:latin typeface="Arial" charset="0"/>
                <a:cs typeface="Arial" charset="0"/>
              </a:rPr>
              <a:t>La aproximación normal a las probabilidades binomiales será adecuada si </a:t>
            </a:r>
            <a:r>
              <a:rPr lang="es-AR" sz="2400" b="1" i="1" dirty="0" err="1">
                <a:latin typeface="Arial" charset="0"/>
                <a:cs typeface="Arial" charset="0"/>
              </a:rPr>
              <a:t>np</a:t>
            </a:r>
            <a:r>
              <a:rPr lang="es-AR" sz="2400" b="1" i="1" dirty="0">
                <a:latin typeface="Arial" charset="0"/>
                <a:cs typeface="Arial" charset="0"/>
              </a:rPr>
              <a:t>&gt;5 y </a:t>
            </a:r>
            <a:r>
              <a:rPr lang="es-AR" sz="2400" b="1" i="1" dirty="0" err="1">
                <a:latin typeface="Arial" charset="0"/>
                <a:cs typeface="Arial" charset="0"/>
              </a:rPr>
              <a:t>nq</a:t>
            </a:r>
            <a:r>
              <a:rPr lang="es-AR" sz="2400" b="1" i="1" dirty="0">
                <a:latin typeface="Arial" charset="0"/>
                <a:cs typeface="Arial" charset="0"/>
              </a:rPr>
              <a:t>&gt;5</a:t>
            </a:r>
          </a:p>
        </p:txBody>
      </p:sp>
    </p:spTree>
    <p:extLst>
      <p:ext uri="{BB962C8B-B14F-4D97-AF65-F5344CB8AC3E}">
        <p14:creationId xmlns:p14="http://schemas.microsoft.com/office/powerpoint/2010/main" val="1402146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Rectángulo"/>
          <p:cNvSpPr>
            <a:spLocks noChangeArrowheads="1"/>
          </p:cNvSpPr>
          <p:nvPr/>
        </p:nvSpPr>
        <p:spPr bwMode="auto">
          <a:xfrm>
            <a:off x="468313" y="981075"/>
            <a:ext cx="835183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s-AR" sz="3600">
                <a:latin typeface="Calibri" pitchFamily="34" charset="0"/>
              </a:rPr>
              <a:t>La confiabilidad de un fusible eléctrico es la probabilidad de que un fusible escogido al azar de la producción, funcione bajo condiciones de diseño. Una muestra aleatoria de 1000 fusibles se probó y se observaron 27 defectuosos. Calcule la probabilidad aproximada de observar 27 o más defectuosos, suponiendo que la confiabilidad de un fusible es 0,98</a:t>
            </a:r>
          </a:p>
        </p:txBody>
      </p:sp>
      <p:sp>
        <p:nvSpPr>
          <p:cNvPr id="3" name="2 Título"/>
          <p:cNvSpPr>
            <a:spLocks noGrp="1"/>
          </p:cNvSpPr>
          <p:nvPr>
            <p:ph type="title"/>
          </p:nvPr>
        </p:nvSpPr>
        <p:spPr/>
        <p:txBody>
          <a:bodyPr rtlCol="0">
            <a:normAutofit fontScale="90000"/>
          </a:bodyPr>
          <a:lstStyle/>
          <a:p>
            <a:pPr eaLnBrk="1" fontAlgn="auto" hangingPunct="1">
              <a:spcAft>
                <a:spcPts val="0"/>
              </a:spcAft>
              <a:defRPr/>
            </a:pPr>
            <a:r>
              <a:rPr lang="es-AR" dirty="0" smtClean="0">
                <a:solidFill>
                  <a:schemeClr val="tx1"/>
                </a:solidFill>
                <a:latin typeface="Calibri" pitchFamily="34" charset="0"/>
              </a:rPr>
              <a:t>Ejemplo  </a:t>
            </a:r>
            <a:br>
              <a:rPr lang="es-AR" dirty="0" smtClean="0">
                <a:solidFill>
                  <a:schemeClr val="tx1"/>
                </a:solidFill>
                <a:latin typeface="Calibri" pitchFamily="34" charset="0"/>
              </a:rPr>
            </a:br>
            <a:endParaRPr lang="es-AR" dirty="0"/>
          </a:p>
        </p:txBody>
      </p:sp>
    </p:spTree>
    <p:extLst>
      <p:ext uri="{BB962C8B-B14F-4D97-AF65-F5344CB8AC3E}">
        <p14:creationId xmlns:p14="http://schemas.microsoft.com/office/powerpoint/2010/main" val="992791302"/>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contenido"/>
          <p:cNvSpPr>
            <a:spLocks noGrp="1"/>
          </p:cNvSpPr>
          <p:nvPr>
            <p:ph idx="4294967295"/>
          </p:nvPr>
        </p:nvSpPr>
        <p:spPr>
          <a:xfrm>
            <a:off x="1735138" y="2674938"/>
            <a:ext cx="7408862" cy="3451225"/>
          </a:xfrm>
        </p:spPr>
        <p:txBody>
          <a:bodyPr/>
          <a:lstStyle/>
          <a:p>
            <a:pPr eaLnBrk="1" hangingPunct="1">
              <a:buFont typeface="Wingdings 2" pitchFamily="18" charset="2"/>
              <a:buNone/>
            </a:pPr>
            <a:r>
              <a:rPr lang="es-AR" sz="3200" smtClean="0">
                <a:latin typeface="Calibri" pitchFamily="34" charset="0"/>
              </a:rPr>
              <a:t>                   </a:t>
            </a:r>
          </a:p>
        </p:txBody>
      </p:sp>
      <p:graphicFrame>
        <p:nvGraphicFramePr>
          <p:cNvPr id="49155" name="Object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4376" name="Ecuación" r:id="rId3" imgW="391303" imgH="739129" progId="Equation.3">
                  <p:embed/>
                </p:oleObj>
              </mc:Choice>
              <mc:Fallback>
                <p:oleObj name="Ecuación" r:id="rId3" imgW="391303" imgH="7391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6" name="Object 3"/>
          <p:cNvGraphicFramePr>
            <a:graphicFrameLocks noChangeAspect="1"/>
          </p:cNvGraphicFramePr>
          <p:nvPr/>
        </p:nvGraphicFramePr>
        <p:xfrm>
          <a:off x="1331913" y="1700213"/>
          <a:ext cx="6902450" cy="3819525"/>
        </p:xfrm>
        <a:graphic>
          <a:graphicData uri="http://schemas.openxmlformats.org/presentationml/2006/ole">
            <mc:AlternateContent xmlns:mc="http://schemas.openxmlformats.org/markup-compatibility/2006">
              <mc:Choice xmlns:v="urn:schemas-microsoft-com:vml" Requires="v">
                <p:oleObj spid="_x0000_s14377" name="Ecuación" r:id="rId5" imgW="2323800" imgH="1536480" progId="Equation.3">
                  <p:embed/>
                </p:oleObj>
              </mc:Choice>
              <mc:Fallback>
                <p:oleObj name="Ecuación" r:id="rId5" imgW="2323800" imgH="1536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700213"/>
                        <a:ext cx="69024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7629963"/>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871538" y="1412875"/>
            <a:ext cx="7408862" cy="4713288"/>
          </a:xfrm>
        </p:spPr>
        <p:txBody>
          <a:bodyPr/>
          <a:lstStyle/>
          <a:p>
            <a:pPr marL="0" indent="0">
              <a:buFont typeface="Symbol" pitchFamily="18" charset="2"/>
              <a:buNone/>
              <a:defRPr/>
            </a:pPr>
            <a:r>
              <a:rPr lang="es-AR" sz="2800" dirty="0" smtClean="0">
                <a:solidFill>
                  <a:schemeClr val="tx1"/>
                </a:solidFill>
              </a:rPr>
              <a:t>En cierta población el 15% de las personas tienen tipo de sangre RH negativo. Un banco de sangre que da servicio a esta población recibe 92 dadores en un día particular.</a:t>
            </a:r>
          </a:p>
          <a:p>
            <a:pPr marL="457200" indent="-457200">
              <a:buFont typeface="Symbol" pitchFamily="18" charset="2"/>
              <a:buAutoNum type="alphaLcParenR"/>
              <a:defRPr/>
            </a:pPr>
            <a:r>
              <a:rPr lang="es-AR" sz="2800" dirty="0" smtClean="0">
                <a:solidFill>
                  <a:schemeClr val="tx1"/>
                </a:solidFill>
              </a:rPr>
              <a:t>¿Cuál es la probabilidad de que 10 o menos tengan RH negativo?</a:t>
            </a:r>
          </a:p>
          <a:p>
            <a:pPr marL="457200" indent="-457200">
              <a:buFont typeface="Symbol" pitchFamily="18" charset="2"/>
              <a:buAutoNum type="alphaLcParenR"/>
              <a:defRPr/>
            </a:pPr>
            <a:r>
              <a:rPr lang="es-AR" sz="2800" dirty="0" smtClean="0">
                <a:solidFill>
                  <a:schemeClr val="tx1"/>
                </a:solidFill>
              </a:rPr>
              <a:t>¿Cuál es la probabilidad de que más de 80 de los donadores tengan RH negativo?</a:t>
            </a:r>
            <a:endParaRPr lang="es-AR" sz="2800" dirty="0">
              <a:solidFill>
                <a:schemeClr val="tx1"/>
              </a:solidFill>
            </a:endParaRPr>
          </a:p>
        </p:txBody>
      </p:sp>
      <p:sp>
        <p:nvSpPr>
          <p:cNvPr id="50179" name="3 Título"/>
          <p:cNvSpPr>
            <a:spLocks noGrp="1"/>
          </p:cNvSpPr>
          <p:nvPr>
            <p:ph type="title"/>
          </p:nvPr>
        </p:nvSpPr>
        <p:spPr/>
        <p:txBody>
          <a:bodyPr/>
          <a:lstStyle/>
          <a:p>
            <a:r>
              <a:rPr lang="es-AR" smtClean="0"/>
              <a:t>Ejemplo</a:t>
            </a:r>
          </a:p>
        </p:txBody>
      </p:sp>
    </p:spTree>
    <p:extLst>
      <p:ext uri="{BB962C8B-B14F-4D97-AF65-F5344CB8AC3E}">
        <p14:creationId xmlns:p14="http://schemas.microsoft.com/office/powerpoint/2010/main" val="14035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Marcador de contenido"/>
          <p:cNvSpPr>
            <a:spLocks noGrp="1"/>
          </p:cNvSpPr>
          <p:nvPr>
            <p:ph idx="4294967295"/>
          </p:nvPr>
        </p:nvSpPr>
        <p:spPr>
          <a:xfrm>
            <a:off x="436563" y="836613"/>
            <a:ext cx="8383587" cy="4840287"/>
          </a:xfrm>
        </p:spPr>
        <p:txBody>
          <a:bodyPr/>
          <a:lstStyle/>
          <a:p>
            <a:pPr eaLnBrk="1" hangingPunct="1">
              <a:lnSpc>
                <a:spcPct val="90000"/>
              </a:lnSpc>
              <a:buFont typeface="Wingdings 2" pitchFamily="18" charset="2"/>
              <a:buNone/>
            </a:pPr>
            <a:r>
              <a:rPr lang="es-AR" sz="3600" smtClean="0">
                <a:latin typeface="Calibri" pitchFamily="34" charset="0"/>
              </a:rPr>
              <a:t>   </a:t>
            </a:r>
            <a:r>
              <a:rPr lang="es-AR" sz="3600" smtClean="0">
                <a:solidFill>
                  <a:schemeClr val="tx1"/>
                </a:solidFill>
                <a:latin typeface="Calibri" pitchFamily="34" charset="0"/>
              </a:rPr>
              <a:t>Una variable aleatoria continua tiene como media  y varianza:</a:t>
            </a:r>
            <a:endParaRPr lang="es-AR" sz="3600" smtClean="0">
              <a:latin typeface="Calibri" pitchFamily="34" charset="0"/>
              <a:ea typeface="Verdana" pitchFamily="34" charset="0"/>
              <a:cs typeface="Verdana" pitchFamily="34" charset="0"/>
            </a:endParaRPr>
          </a:p>
          <a:p>
            <a:pPr eaLnBrk="1" hangingPunct="1">
              <a:lnSpc>
                <a:spcPct val="90000"/>
              </a:lnSpc>
              <a:buFont typeface="Wingdings 2" pitchFamily="18" charset="2"/>
              <a:buNone/>
            </a:pPr>
            <a:r>
              <a:rPr lang="es-AR" sz="3600" smtClean="0">
                <a:latin typeface="Calibri" pitchFamily="34" charset="0"/>
                <a:ea typeface="Verdana" pitchFamily="34" charset="0"/>
                <a:cs typeface="Verdana" pitchFamily="34" charset="0"/>
              </a:rPr>
              <a:t>   </a:t>
            </a:r>
          </a:p>
          <a:p>
            <a:pPr eaLnBrk="1" hangingPunct="1">
              <a:lnSpc>
                <a:spcPct val="90000"/>
              </a:lnSpc>
              <a:buFont typeface="Wingdings 2" pitchFamily="18" charset="2"/>
              <a:buNone/>
            </a:pPr>
            <a:r>
              <a:rPr lang="es-AR" sz="3600" smtClean="0">
                <a:latin typeface="Calibri" pitchFamily="34" charset="0"/>
                <a:ea typeface="Verdana" pitchFamily="34" charset="0"/>
                <a:cs typeface="Verdana" pitchFamily="34" charset="0"/>
              </a:rPr>
              <a:t>   </a:t>
            </a:r>
            <a:endParaRPr lang="es-AR" sz="3600" smtClean="0">
              <a:latin typeface="Calibri" pitchFamily="34" charset="0"/>
            </a:endParaRPr>
          </a:p>
        </p:txBody>
      </p:sp>
      <p:graphicFrame>
        <p:nvGraphicFramePr>
          <p:cNvPr id="10243" name="Object 5"/>
          <p:cNvGraphicFramePr>
            <a:graphicFrameLocks noChangeAspect="1"/>
          </p:cNvGraphicFramePr>
          <p:nvPr>
            <p:extLst>
              <p:ext uri="{D42A27DB-BD31-4B8C-83A1-F6EECF244321}">
                <p14:modId xmlns:p14="http://schemas.microsoft.com/office/powerpoint/2010/main" val="3111720601"/>
              </p:ext>
            </p:extLst>
          </p:nvPr>
        </p:nvGraphicFramePr>
        <p:xfrm>
          <a:off x="1298575" y="2114550"/>
          <a:ext cx="6296025" cy="3443288"/>
        </p:xfrm>
        <a:graphic>
          <a:graphicData uri="http://schemas.openxmlformats.org/presentationml/2006/ole">
            <mc:AlternateContent xmlns:mc="http://schemas.openxmlformats.org/markup-compatibility/2006">
              <mc:Choice xmlns:v="urn:schemas-microsoft-com:vml" Requires="v">
                <p:oleObj spid="_x0000_s2069" name="Ecuación" r:id="rId3" imgW="2158920" imgH="1180800" progId="Equation.3">
                  <p:embed/>
                </p:oleObj>
              </mc:Choice>
              <mc:Fallback>
                <p:oleObj name="Ecuación" r:id="rId3" imgW="2158920" imgH="1180800" progId="Equation.3">
                  <p:embed/>
                  <p:pic>
                    <p:nvPicPr>
                      <p:cNvPr id="0" name=""/>
                      <p:cNvPicPr>
                        <a:picLocks noChangeAspect="1" noChangeArrowheads="1"/>
                      </p:cNvPicPr>
                      <p:nvPr/>
                    </p:nvPicPr>
                    <p:blipFill>
                      <a:blip r:embed="rId4"/>
                      <a:srcRect/>
                      <a:stretch>
                        <a:fillRect/>
                      </a:stretch>
                    </p:blipFill>
                    <p:spPr bwMode="auto">
                      <a:xfrm>
                        <a:off x="1298575" y="2114550"/>
                        <a:ext cx="629602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41647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Rectángulo"/>
          <p:cNvSpPr>
            <a:spLocks noChangeArrowheads="1"/>
          </p:cNvSpPr>
          <p:nvPr/>
        </p:nvSpPr>
        <p:spPr bwMode="auto">
          <a:xfrm>
            <a:off x="250825" y="1412875"/>
            <a:ext cx="84248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ts val="1200"/>
              </a:spcAft>
            </a:pPr>
            <a:r>
              <a:rPr lang="es-AR" sz="3200" dirty="0"/>
              <a:t>Esta distribución presenta una particularidad: </a:t>
            </a:r>
          </a:p>
          <a:p>
            <a:pPr algn="just">
              <a:lnSpc>
                <a:spcPct val="150000"/>
              </a:lnSpc>
            </a:pPr>
            <a:r>
              <a:rPr lang="es-AR" sz="3200" dirty="0"/>
              <a:t>la probabilidad de un suceso dependerá exclusivamente de la amplitud del intervalo considerado y no de su posición en el campo de variación de la variable.</a:t>
            </a:r>
          </a:p>
        </p:txBody>
      </p:sp>
    </p:spTree>
    <p:extLst>
      <p:ext uri="{BB962C8B-B14F-4D97-AF65-F5344CB8AC3E}">
        <p14:creationId xmlns:p14="http://schemas.microsoft.com/office/powerpoint/2010/main" val="234201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Rectángulo"/>
          <p:cNvSpPr>
            <a:spLocks noChangeArrowheads="1"/>
          </p:cNvSpPr>
          <p:nvPr/>
        </p:nvSpPr>
        <p:spPr bwMode="auto">
          <a:xfrm>
            <a:off x="80963" y="395288"/>
            <a:ext cx="8739187" cy="673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AR" b="1" dirty="0">
                <a:latin typeface="inherit"/>
              </a:rPr>
              <a:t>DISTRIBUCION NORMAL</a:t>
            </a:r>
          </a:p>
          <a:p>
            <a:pPr algn="ctr"/>
            <a:endParaRPr lang="es-AR" b="1" dirty="0">
              <a:latin typeface="inherit"/>
            </a:endParaRPr>
          </a:p>
          <a:p>
            <a:r>
              <a:rPr lang="es-AR" dirty="0">
                <a:latin typeface="inherit"/>
              </a:rPr>
              <a:t>La </a:t>
            </a:r>
            <a:r>
              <a:rPr lang="es-AR" b="1" u="sng" dirty="0">
                <a:solidFill>
                  <a:srgbClr val="000000"/>
                </a:solidFill>
                <a:latin typeface="inherit"/>
              </a:rPr>
              <a:t>distribución normal</a:t>
            </a:r>
            <a:r>
              <a:rPr lang="es-AR" u="sng" dirty="0">
                <a:solidFill>
                  <a:srgbClr val="666666"/>
                </a:solidFill>
                <a:latin typeface="inherit"/>
              </a:rPr>
              <a:t> </a:t>
            </a:r>
            <a:r>
              <a:rPr lang="es-AR" dirty="0">
                <a:latin typeface="inherit"/>
              </a:rPr>
              <a:t>se conoce como la curva de Gauss o campana de Gauss, famoso matemático alemán del siglo 19.</a:t>
            </a:r>
          </a:p>
          <a:p>
            <a:endParaRPr lang="es-AR" dirty="0">
              <a:latin typeface="inherit"/>
            </a:endParaRPr>
          </a:p>
          <a:p>
            <a:r>
              <a:rPr lang="es-AR" dirty="0">
                <a:latin typeface="inherit"/>
              </a:rPr>
              <a:t>Realmente, fue un trabajo de más de 200 años para descubrirla y establecer su ecuación. </a:t>
            </a:r>
          </a:p>
          <a:p>
            <a:endParaRPr lang="es-AR" dirty="0">
              <a:latin typeface="inherit"/>
            </a:endParaRPr>
          </a:p>
          <a:p>
            <a:r>
              <a:rPr lang="es-AR" dirty="0"/>
              <a:t>Esta distribución es frecuentemente utilizada en  las aplicaciones  estadísticas. Su propio nombre indica su  extendida utilización, justificada por  la frecuencia o  normalidad con la que ciertos fenómenos tienden a  parecerse en  su comportamiento a esta distribución.   Muchas variables aleatorias  continuas presentan una  función de densidad cuya gráfica tiene forma de   campana.</a:t>
            </a:r>
          </a:p>
          <a:p>
            <a:endParaRPr lang="es-AR" dirty="0"/>
          </a:p>
          <a:p>
            <a:r>
              <a:rPr lang="es-AR" dirty="0"/>
              <a:t>En resumen, la  importancia de la distribución normal se  debe principalmente a que hay muchas  variables asociadas a  fenómenos naturales que siguen el modelo de la   normal.</a:t>
            </a:r>
          </a:p>
          <a:p>
            <a:r>
              <a:rPr lang="es-AR" dirty="0"/>
              <a:t>- Caracteres morfológicos de individuos    (personas, animales, plantas,…) de  una especie, por. ejemplo:    Tallas, pesos, envergaduras, diámetros,     perímetros…</a:t>
            </a:r>
          </a:p>
          <a:p>
            <a:r>
              <a:rPr lang="es-AR" dirty="0"/>
              <a:t>- Caracteres sociológicos, por ejemplo: </a:t>
            </a:r>
            <a:r>
              <a:rPr lang="es-AR" u="sng" dirty="0">
                <a:hlinkClick r:id="rId2"/>
              </a:rPr>
              <a:t>consumo</a:t>
            </a:r>
            <a:r>
              <a:rPr lang="es-AR" u="sng" dirty="0"/>
              <a:t> </a:t>
            </a:r>
            <a:r>
              <a:rPr lang="es-AR" dirty="0"/>
              <a:t>de     cierto </a:t>
            </a:r>
            <a:r>
              <a:rPr lang="es-AR" dirty="0">
                <a:hlinkClick r:id="rId3"/>
              </a:rPr>
              <a:t>producto</a:t>
            </a:r>
            <a:r>
              <a:rPr lang="es-AR" dirty="0"/>
              <a:t> por    un mismo </a:t>
            </a:r>
            <a:r>
              <a:rPr lang="es-AR" dirty="0">
                <a:hlinkClick r:id="rId4"/>
              </a:rPr>
              <a:t>grupo</a:t>
            </a:r>
            <a:r>
              <a:rPr lang="es-AR" dirty="0"/>
              <a:t> de    individuos, puntuaciones de examen.</a:t>
            </a:r>
          </a:p>
          <a:p>
            <a:r>
              <a:rPr lang="es-AR" dirty="0"/>
              <a:t>- Caracteres psicológicos, por ejemplo: cociente    intelectual, grado de  adaptación a un    medio……</a:t>
            </a:r>
          </a:p>
          <a:p>
            <a:endParaRPr lang="es-AR" dirty="0">
              <a:solidFill>
                <a:srgbClr val="666666"/>
              </a:solidFill>
              <a:latin typeface="inherit"/>
            </a:endParaRPr>
          </a:p>
        </p:txBody>
      </p:sp>
    </p:spTree>
    <p:extLst>
      <p:ext uri="{BB962C8B-B14F-4D97-AF65-F5344CB8AC3E}">
        <p14:creationId xmlns:p14="http://schemas.microsoft.com/office/powerpoint/2010/main" val="4233192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3 Marcador de contenido"/>
          <p:cNvSpPr>
            <a:spLocks noGrp="1"/>
          </p:cNvSpPr>
          <p:nvPr>
            <p:ph idx="1"/>
          </p:nvPr>
        </p:nvSpPr>
        <p:spPr>
          <a:xfrm>
            <a:off x="827088" y="1700213"/>
            <a:ext cx="7408862" cy="2304851"/>
          </a:xfrm>
        </p:spPr>
        <p:txBody>
          <a:bodyPr lIns="0" rIns="108000" rtlCol="0">
            <a:normAutofit fontScale="25000" lnSpcReduction="20000"/>
          </a:bodyPr>
          <a:lstStyle/>
          <a:p>
            <a:pPr marL="548640" indent="-411480" algn="ctr">
              <a:lnSpc>
                <a:spcPct val="150000"/>
              </a:lnSpc>
              <a:spcBef>
                <a:spcPts val="0"/>
              </a:spcBef>
              <a:buClr>
                <a:schemeClr val="tx1">
                  <a:shade val="95000"/>
                </a:schemeClr>
              </a:buClr>
              <a:buFont typeface="Wingdings 2" pitchFamily="18" charset="2"/>
              <a:buNone/>
              <a:defRPr/>
            </a:pPr>
            <a:r>
              <a:rPr lang="es-AR" sz="11200" dirty="0" smtClean="0">
                <a:latin typeface="Arial" panose="020B0604020202020204" pitchFamily="34" charset="0"/>
                <a:cs typeface="Arial" panose="020B0604020202020204" pitchFamily="34" charset="0"/>
              </a:rPr>
              <a:t>     </a:t>
            </a:r>
            <a:r>
              <a:rPr lang="es-AR" sz="11200" dirty="0" smtClean="0">
                <a:solidFill>
                  <a:schemeClr val="tx1"/>
                </a:solidFill>
                <a:latin typeface="Arial" pitchFamily="34" charset="0"/>
                <a:cs typeface="Arial" pitchFamily="34" charset="0"/>
              </a:rPr>
              <a:t>Una variable aleatoria con media µ y varianza </a:t>
            </a:r>
            <a:r>
              <a:rPr lang="el-GR" sz="11200" dirty="0" smtClean="0">
                <a:solidFill>
                  <a:schemeClr val="tx1"/>
                </a:solidFill>
                <a:latin typeface="Arial" pitchFamily="34" charset="0"/>
                <a:cs typeface="Arial" pitchFamily="34" charset="0"/>
              </a:rPr>
              <a:t>σ</a:t>
            </a:r>
            <a:r>
              <a:rPr lang="es-AR" sz="11200" baseline="30000" dirty="0" smtClean="0">
                <a:solidFill>
                  <a:schemeClr val="tx1"/>
                </a:solidFill>
                <a:latin typeface="Arial" pitchFamily="34" charset="0"/>
                <a:cs typeface="Arial" pitchFamily="34" charset="0"/>
              </a:rPr>
              <a:t>2</a:t>
            </a:r>
            <a:r>
              <a:rPr lang="es-AR" sz="11200" dirty="0" smtClean="0">
                <a:solidFill>
                  <a:schemeClr val="tx1"/>
                </a:solidFill>
                <a:latin typeface="Arial" pitchFamily="34" charset="0"/>
                <a:cs typeface="Arial" pitchFamily="34" charset="0"/>
              </a:rPr>
              <a:t> es una variable aleatoria normal si su función de densidad  está dada por:</a:t>
            </a:r>
          </a:p>
          <a:p>
            <a:pPr marL="548640" indent="-411480" algn="ctr" eaLnBrk="1" fontAlgn="auto" hangingPunct="1">
              <a:lnSpc>
                <a:spcPct val="150000"/>
              </a:lnSpc>
              <a:spcBef>
                <a:spcPts val="0"/>
              </a:spcBef>
              <a:spcAft>
                <a:spcPts val="0"/>
              </a:spcAft>
              <a:buClr>
                <a:schemeClr val="tx1">
                  <a:shade val="95000"/>
                </a:schemeClr>
              </a:buClr>
              <a:buFont typeface="Wingdings 2" pitchFamily="18" charset="2"/>
              <a:buNone/>
              <a:defRPr/>
            </a:pPr>
            <a:endParaRPr lang="es-AR" sz="2800" dirty="0">
              <a:latin typeface="Arial" pitchFamily="34" charset="0"/>
              <a:cs typeface="Arial" pitchFamily="34" charset="0"/>
            </a:endParaRPr>
          </a:p>
          <a:p>
            <a:pPr marL="548640" indent="-411480" eaLnBrk="1" fontAlgn="auto" hangingPunct="1">
              <a:lnSpc>
                <a:spcPct val="150000"/>
              </a:lnSpc>
              <a:spcBef>
                <a:spcPts val="0"/>
              </a:spcBef>
              <a:spcAft>
                <a:spcPts val="0"/>
              </a:spcAft>
              <a:buClr>
                <a:schemeClr val="tx1">
                  <a:shade val="95000"/>
                </a:schemeClr>
              </a:buClr>
              <a:buFont typeface="Wingdings 2" pitchFamily="18" charset="2"/>
              <a:buNone/>
              <a:defRPr/>
            </a:pPr>
            <a:endParaRPr lang="es-AR" sz="2800" dirty="0" smtClean="0">
              <a:solidFill>
                <a:schemeClr val="tx1"/>
              </a:solidFill>
              <a:latin typeface="Arial" pitchFamily="34" charset="0"/>
              <a:cs typeface="Arial" pitchFamily="34" charset="0"/>
            </a:endParaRPr>
          </a:p>
          <a:p>
            <a:pPr marL="548640" indent="-411480" eaLnBrk="1" fontAlgn="auto" hangingPunct="1">
              <a:lnSpc>
                <a:spcPct val="150000"/>
              </a:lnSpc>
              <a:spcBef>
                <a:spcPts val="0"/>
              </a:spcBef>
              <a:spcAft>
                <a:spcPts val="0"/>
              </a:spcAft>
              <a:buClr>
                <a:schemeClr val="tx1">
                  <a:shade val="95000"/>
                </a:schemeClr>
              </a:buClr>
              <a:buFont typeface="Wingdings 2" pitchFamily="18" charset="2"/>
              <a:buNone/>
              <a:defRPr/>
            </a:pPr>
            <a:r>
              <a:rPr lang="es-AR" sz="2800" dirty="0" smtClean="0">
                <a:solidFill>
                  <a:schemeClr val="tx1"/>
                </a:solidFill>
                <a:latin typeface="Arial" pitchFamily="34" charset="0"/>
                <a:cs typeface="Arial" pitchFamily="34" charset="0"/>
              </a:rPr>
              <a:t>    </a:t>
            </a:r>
          </a:p>
        </p:txBody>
      </p:sp>
      <p:sp>
        <p:nvSpPr>
          <p:cNvPr id="27651" name="1 Título"/>
          <p:cNvSpPr>
            <a:spLocks noGrp="1"/>
          </p:cNvSpPr>
          <p:nvPr>
            <p:ph type="title"/>
          </p:nvPr>
        </p:nvSpPr>
        <p:spPr/>
        <p:txBody>
          <a:bodyPr>
            <a:normAutofit/>
          </a:bodyPr>
          <a:lstStyle/>
          <a:p>
            <a:pPr eaLnBrk="1" hangingPunct="1"/>
            <a:r>
              <a:rPr lang="es-AR" sz="3600" b="1" dirty="0" smtClean="0">
                <a:solidFill>
                  <a:schemeClr val="tx1"/>
                </a:solidFill>
              </a:rPr>
              <a:t>Distribución normal</a:t>
            </a:r>
          </a:p>
        </p:txBody>
      </p:sp>
      <p:graphicFrame>
        <p:nvGraphicFramePr>
          <p:cNvPr id="27652" name="Object 2"/>
          <p:cNvGraphicFramePr>
            <a:graphicFrameLocks noChangeAspect="1"/>
          </p:cNvGraphicFramePr>
          <p:nvPr>
            <p:extLst>
              <p:ext uri="{D42A27DB-BD31-4B8C-83A1-F6EECF244321}">
                <p14:modId xmlns:p14="http://schemas.microsoft.com/office/powerpoint/2010/main" val="649985048"/>
              </p:ext>
            </p:extLst>
          </p:nvPr>
        </p:nvGraphicFramePr>
        <p:xfrm>
          <a:off x="988219" y="4504272"/>
          <a:ext cx="7086600" cy="1781175"/>
        </p:xfrm>
        <a:graphic>
          <a:graphicData uri="http://schemas.openxmlformats.org/presentationml/2006/ole">
            <mc:AlternateContent xmlns:mc="http://schemas.openxmlformats.org/markup-compatibility/2006">
              <mc:Choice xmlns:v="urn:schemas-microsoft-com:vml" Requires="v">
                <p:oleObj spid="_x0000_s7189" name="Ecuación" r:id="rId3" imgW="2425700" imgH="609600" progId="Equation.3">
                  <p:embed/>
                </p:oleObj>
              </mc:Choice>
              <mc:Fallback>
                <p:oleObj name="Ecuación" r:id="rId3" imgW="24257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19" y="4504272"/>
                        <a:ext cx="70866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53490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contenido"/>
          <p:cNvSpPr>
            <a:spLocks noGrp="1"/>
          </p:cNvSpPr>
          <p:nvPr>
            <p:ph idx="4294967295"/>
          </p:nvPr>
        </p:nvSpPr>
        <p:spPr>
          <a:xfrm>
            <a:off x="827088" y="836613"/>
            <a:ext cx="7408862" cy="3451225"/>
          </a:xfrm>
        </p:spPr>
        <p:txBody>
          <a:bodyPr/>
          <a:lstStyle/>
          <a:p>
            <a:pPr marL="0" indent="0" eaLnBrk="1" hangingPunct="1">
              <a:lnSpc>
                <a:spcPct val="150000"/>
              </a:lnSpc>
              <a:spcBef>
                <a:spcPct val="0"/>
              </a:spcBef>
              <a:buFont typeface="Symbol" pitchFamily="18" charset="2"/>
              <a:buNone/>
            </a:pPr>
            <a:r>
              <a:rPr lang="es-AR" sz="2800" smtClean="0">
                <a:solidFill>
                  <a:schemeClr val="tx1"/>
                </a:solidFill>
                <a:latin typeface="Arial" pitchFamily="34" charset="0"/>
                <a:cs typeface="Arial" pitchFamily="34" charset="0"/>
              </a:rPr>
              <a:t>La probabilidad de que una variable aleatoria (v.a.)  X tome un valor determinado entre dos números reales a y b coincide con el área encerrada por la función de densidad de probabilidad entre los puntos a y b, es decir : </a:t>
            </a:r>
          </a:p>
          <a:p>
            <a:pPr marL="0" indent="0" eaLnBrk="1" hangingPunct="1">
              <a:lnSpc>
                <a:spcPct val="150000"/>
              </a:lnSpc>
              <a:spcBef>
                <a:spcPct val="0"/>
              </a:spcBef>
              <a:buFont typeface="Symbol" pitchFamily="18" charset="2"/>
              <a:buNone/>
            </a:pPr>
            <a:endParaRPr lang="es-AR" smtClean="0"/>
          </a:p>
        </p:txBody>
      </p:sp>
      <p:graphicFrame>
        <p:nvGraphicFramePr>
          <p:cNvPr id="28675" name="3 Objeto"/>
          <p:cNvGraphicFramePr>
            <a:graphicFrameLocks noChangeAspect="1"/>
          </p:cNvGraphicFramePr>
          <p:nvPr/>
        </p:nvGraphicFramePr>
        <p:xfrm>
          <a:off x="755650" y="4581525"/>
          <a:ext cx="7369175" cy="1201738"/>
        </p:xfrm>
        <a:graphic>
          <a:graphicData uri="http://schemas.openxmlformats.org/presentationml/2006/ole">
            <mc:AlternateContent xmlns:mc="http://schemas.openxmlformats.org/markup-compatibility/2006">
              <mc:Choice xmlns:v="urn:schemas-microsoft-com:vml" Requires="v">
                <p:oleObj spid="_x0000_s8213" name="Ecuación" r:id="rId3" imgW="2959100" imgH="482600" progId="Equation.3">
                  <p:embed/>
                </p:oleObj>
              </mc:Choice>
              <mc:Fallback>
                <p:oleObj name="Ecuación" r:id="rId3" imgW="29591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581525"/>
                        <a:ext cx="73691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42397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2 Título"/>
          <p:cNvSpPr>
            <a:spLocks noGrp="1"/>
          </p:cNvSpPr>
          <p:nvPr>
            <p:ph type="title"/>
          </p:nvPr>
        </p:nvSpPr>
        <p:spPr>
          <a:xfrm>
            <a:off x="457200" y="152400"/>
            <a:ext cx="8229600" cy="612775"/>
          </a:xfrm>
        </p:spPr>
        <p:txBody>
          <a:bodyPr>
            <a:normAutofit fontScale="90000"/>
          </a:bodyPr>
          <a:lstStyle/>
          <a:p>
            <a:pPr eaLnBrk="1" hangingPunct="1"/>
            <a:r>
              <a:rPr lang="es-AR" sz="3600" b="1" dirty="0" smtClean="0">
                <a:solidFill>
                  <a:schemeClr val="tx1"/>
                </a:solidFill>
              </a:rPr>
              <a:t>Propiedades de la Distribución Normal</a:t>
            </a:r>
          </a:p>
        </p:txBody>
      </p:sp>
      <p:sp>
        <p:nvSpPr>
          <p:cNvPr id="2" name="Marcador de contenido 1"/>
          <p:cNvSpPr>
            <a:spLocks noGrp="1"/>
          </p:cNvSpPr>
          <p:nvPr>
            <p:ph idx="1"/>
          </p:nvPr>
        </p:nvSpPr>
        <p:spPr>
          <a:xfrm>
            <a:off x="318356" y="1124744"/>
            <a:ext cx="8507288" cy="5112568"/>
          </a:xfrm>
        </p:spPr>
        <p:txBody>
          <a:bodyPr>
            <a:normAutofit/>
          </a:bodyPr>
          <a:lstStyle/>
          <a:p>
            <a:pPr lvl="0"/>
            <a:r>
              <a:rPr lang="es-ES_tradnl" sz="2000" dirty="0"/>
              <a:t>Es un tipo de curva uniforme y simétrica su forma recuerda a muchos una campana.</a:t>
            </a:r>
            <a:endParaRPr lang="en-US" sz="2000" dirty="0"/>
          </a:p>
          <a:p>
            <a:pPr lvl="0"/>
            <a:r>
              <a:rPr lang="es-ES_tradnl" sz="2000" dirty="0"/>
              <a:t>Es simétrica respecto a la </a:t>
            </a:r>
            <a:r>
              <a:rPr lang="es-ES_tradnl" sz="2000" dirty="0" smtClean="0"/>
              <a:t>media.</a:t>
            </a:r>
            <a:endParaRPr lang="en-US" sz="2000" dirty="0"/>
          </a:p>
          <a:p>
            <a:pPr lvl="0"/>
            <a:r>
              <a:rPr lang="es-ES_tradnl" sz="2000" dirty="0"/>
              <a:t>Es </a:t>
            </a:r>
            <a:r>
              <a:rPr lang="es-ES_tradnl" sz="2000" dirty="0" err="1"/>
              <a:t>unimodal</a:t>
            </a:r>
            <a:r>
              <a:rPr lang="es-ES_tradnl" sz="2000" dirty="0"/>
              <a:t>, ya que solo tiene un pico de máxima frecuencia.</a:t>
            </a:r>
            <a:endParaRPr lang="en-US" sz="2000" dirty="0"/>
          </a:p>
          <a:p>
            <a:pPr lvl="0"/>
            <a:r>
              <a:rPr lang="es-ES_tradnl" sz="2000" dirty="0"/>
              <a:t>La mediana, la media y la moda coinciden.</a:t>
            </a:r>
            <a:endParaRPr lang="en-US" sz="2000" dirty="0"/>
          </a:p>
          <a:p>
            <a:pPr lvl="0"/>
            <a:r>
              <a:rPr lang="es-ES_tradnl" sz="2000" dirty="0"/>
              <a:t>El área total comprendida bajo la curva y por encima del eje horizontal representa el total de datos (100</a:t>
            </a:r>
            <a:r>
              <a:rPr lang="es-ES_tradnl" sz="2000" dirty="0" smtClean="0"/>
              <a:t>%).</a:t>
            </a:r>
            <a:endParaRPr lang="en-US" sz="2000" dirty="0"/>
          </a:p>
          <a:p>
            <a:pPr lvl="0"/>
            <a:r>
              <a:rPr lang="es-ES_tradnl" sz="2000" dirty="0"/>
              <a:t>La distancia horizontal que hay desde el punto de inflexión de la curva hasta una perpendicular levantada sobre la media es igual a la desviación </a:t>
            </a:r>
            <a:r>
              <a:rPr lang="es-ES_tradnl" sz="2000" dirty="0" smtClean="0"/>
              <a:t>estándar.</a:t>
            </a:r>
          </a:p>
          <a:p>
            <a:pPr lvl="0"/>
            <a:r>
              <a:rPr lang="es-ES_tradnl" sz="2000" dirty="0"/>
              <a:t>La distribución normal es realmente una familia </a:t>
            </a:r>
            <a:r>
              <a:rPr lang="es-ES_tradnl" sz="2000" dirty="0" smtClean="0"/>
              <a:t>infinita de </a:t>
            </a:r>
            <a:r>
              <a:rPr lang="es-ES_tradnl" sz="2000" dirty="0"/>
              <a:t>distribuciones diferente para cada valor de </a:t>
            </a:r>
            <a:r>
              <a:rPr lang="es-ES_tradnl" sz="2000" dirty="0" smtClean="0"/>
              <a:t>µ </a:t>
            </a:r>
            <a:r>
              <a:rPr lang="es-ES_tradnl" sz="2000" dirty="0"/>
              <a:t>y </a:t>
            </a:r>
            <a:r>
              <a:rPr lang="el-GR" sz="2000" dirty="0" smtClean="0"/>
              <a:t>σ</a:t>
            </a:r>
            <a:r>
              <a:rPr lang="es-AR" sz="2000" dirty="0" smtClean="0"/>
              <a:t>.</a:t>
            </a:r>
          </a:p>
          <a:p>
            <a:pPr lvl="0"/>
            <a:r>
              <a:rPr lang="es-AR" sz="2000" dirty="0" smtClean="0"/>
              <a:t>La curva de la distribución normal se extiende desde menos infinito hasta más infinito y es asintótica en ambas direcciones.</a:t>
            </a:r>
          </a:p>
          <a:p>
            <a:pPr lvl="0"/>
            <a:r>
              <a:rPr lang="es-AR" sz="2000" dirty="0" smtClean="0"/>
              <a:t>El área bajo la curva es 1 o 100%.</a:t>
            </a:r>
          </a:p>
          <a:p>
            <a:pPr lvl="0"/>
            <a:endParaRPr lang="es-AR" sz="2000" dirty="0" smtClean="0"/>
          </a:p>
          <a:p>
            <a:pPr lvl="0"/>
            <a:endParaRPr lang="es-ES_tradnl" sz="2400" dirty="0"/>
          </a:p>
          <a:p>
            <a:pPr lvl="0"/>
            <a:endParaRPr lang="en-US" sz="2400" dirty="0"/>
          </a:p>
          <a:p>
            <a:pPr marL="0" indent="0">
              <a:buNone/>
            </a:pPr>
            <a:endParaRPr lang="en-US" dirty="0"/>
          </a:p>
        </p:txBody>
      </p:sp>
    </p:spTree>
    <p:extLst>
      <p:ext uri="{BB962C8B-B14F-4D97-AF65-F5344CB8AC3E}">
        <p14:creationId xmlns:p14="http://schemas.microsoft.com/office/powerpoint/2010/main" val="296316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989138"/>
            <a:ext cx="6186488"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307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TotalTime>
  <Words>974</Words>
  <Application>Microsoft Office PowerPoint</Application>
  <PresentationFormat>Presentación en pantalla (4:3)</PresentationFormat>
  <Paragraphs>90</Paragraphs>
  <Slides>26</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28" baseType="lpstr">
      <vt:lpstr>Tema de Office</vt:lpstr>
      <vt:lpstr>Ecuación</vt:lpstr>
      <vt:lpstr>Distribución de probabilidad de variable aleatoria continua.   Distribución NORMAL </vt:lpstr>
      <vt:lpstr>Presentación de PowerPoint</vt:lpstr>
      <vt:lpstr>Presentación de PowerPoint</vt:lpstr>
      <vt:lpstr>Presentación de PowerPoint</vt:lpstr>
      <vt:lpstr>Presentación de PowerPoint</vt:lpstr>
      <vt:lpstr>Distribución normal</vt:lpstr>
      <vt:lpstr>Presentación de PowerPoint</vt:lpstr>
      <vt:lpstr>Propiedades de la Distribución Normal</vt:lpstr>
      <vt:lpstr>Presentación de PowerPoint</vt:lpstr>
      <vt:lpstr>Media y varianza de la distribución normal</vt:lpstr>
      <vt:lpstr>Áreas bajo la curva normal</vt:lpstr>
      <vt:lpstr>Presentación de PowerPoint</vt:lpstr>
      <vt:lpstr>Presentación de PowerPoint</vt:lpstr>
      <vt:lpstr>Probabilidad acumulada inferior para distribución Normal Estándar N(Z,0,1) </vt:lpstr>
      <vt:lpstr>Presentación de PowerPoint</vt:lpstr>
      <vt:lpstr>Ejemplo :</vt:lpstr>
      <vt:lpstr>Ejemplo :</vt:lpstr>
      <vt:lpstr>Usos de la distribución normal</vt:lpstr>
      <vt:lpstr>Ejemplo </vt:lpstr>
      <vt:lpstr>Ejemplo </vt:lpstr>
      <vt:lpstr>Aproximación de la distribución normal a la binomial</vt:lpstr>
      <vt:lpstr>Presentación de PowerPoint</vt:lpstr>
      <vt:lpstr>Presentación de PowerPoint</vt:lpstr>
      <vt:lpstr>Ejemplo   </vt:lpstr>
      <vt:lpstr>Presentación de PowerPoint</vt:lpstr>
      <vt:lpstr>Ejemplo</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Distribuciones de probabilidad de variables aleatorias continuas.   Uniforme y Normal</dc:title>
  <dc:creator>Hp 15-Au030</dc:creator>
  <cp:lastModifiedBy>Estadistica</cp:lastModifiedBy>
  <cp:revision>17</cp:revision>
  <dcterms:created xsi:type="dcterms:W3CDTF">2018-04-22T23:32:19Z</dcterms:created>
  <dcterms:modified xsi:type="dcterms:W3CDTF">2023-11-28T12:49:22Z</dcterms:modified>
</cp:coreProperties>
</file>