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5" r:id="rId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FF3"/>
    <a:srgbClr val="F3FFF3"/>
    <a:srgbClr val="EBF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44DA4614-533E-4719-891A-3E1A3CF23017}" type="datetimeFigureOut">
              <a:rPr lang="es-AR" smtClean="0"/>
              <a:t>14/11/2023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429458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DA4614-533E-4719-891A-3E1A3CF23017}" type="datetimeFigureOut">
              <a:rPr lang="es-AR" smtClean="0"/>
              <a:t>14/11/2023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120133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DA4614-533E-4719-891A-3E1A3CF23017}" type="datetimeFigureOut">
              <a:rPr lang="es-AR" smtClean="0"/>
              <a:t>14/11/2023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76164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DA4614-533E-4719-891A-3E1A3CF23017}" type="datetimeFigureOut">
              <a:rPr lang="es-AR" smtClean="0"/>
              <a:t>14/11/2023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231567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4DA4614-533E-4719-891A-3E1A3CF23017}" type="datetimeFigureOut">
              <a:rPr lang="es-AR" smtClean="0"/>
              <a:t>14/11/2023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87535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44DA4614-533E-4719-891A-3E1A3CF23017}" type="datetimeFigureOut">
              <a:rPr lang="es-AR" smtClean="0"/>
              <a:t>14/11/2023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187149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44DA4614-533E-4719-891A-3E1A3CF23017}" type="datetimeFigureOut">
              <a:rPr lang="es-AR" smtClean="0"/>
              <a:t>14/11/2023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403987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44DA4614-533E-4719-891A-3E1A3CF23017}" type="datetimeFigureOut">
              <a:rPr lang="es-AR" smtClean="0"/>
              <a:t>14/11/2023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100977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4DA4614-533E-4719-891A-3E1A3CF23017}" type="datetimeFigureOut">
              <a:rPr lang="es-AR" smtClean="0"/>
              <a:t>14/11/2023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199625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4DA4614-533E-4719-891A-3E1A3CF23017}" type="datetimeFigureOut">
              <a:rPr lang="es-AR" smtClean="0"/>
              <a:t>14/11/2023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362107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4DA4614-533E-4719-891A-3E1A3CF23017}" type="datetimeFigureOut">
              <a:rPr lang="es-AR" smtClean="0"/>
              <a:t>14/11/2023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DB89863-639F-465C-BCDD-19BBBC8D1781}" type="slidenum">
              <a:rPr lang="es-AR" smtClean="0"/>
              <a:t>‹Nº›</a:t>
            </a:fld>
            <a:endParaRPr lang="es-AR"/>
          </a:p>
        </p:txBody>
      </p:sp>
    </p:spTree>
    <p:extLst>
      <p:ext uri="{BB962C8B-B14F-4D97-AF65-F5344CB8AC3E}">
        <p14:creationId xmlns:p14="http://schemas.microsoft.com/office/powerpoint/2010/main" val="41696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A4614-533E-4719-891A-3E1A3CF23017}" type="datetimeFigureOut">
              <a:rPr lang="es-AR" smtClean="0"/>
              <a:t>14/11/2023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89863-639F-465C-BCDD-19BBBC8D1781}" type="slidenum">
              <a:rPr lang="es-AR" smtClean="0"/>
              <a:t>‹Nº›</a:t>
            </a:fld>
            <a:endParaRPr lang="es-AR"/>
          </a:p>
        </p:txBody>
      </p:sp>
    </p:spTree>
    <p:extLst>
      <p:ext uri="{BB962C8B-B14F-4D97-AF65-F5344CB8AC3E}">
        <p14:creationId xmlns:p14="http://schemas.microsoft.com/office/powerpoint/2010/main" val="4173253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3;p14"/>
          <p:cNvSpPr txBox="1">
            <a:spLocks/>
          </p:cNvSpPr>
          <p:nvPr/>
        </p:nvSpPr>
        <p:spPr>
          <a:xfrm>
            <a:off x="2394683" y="879820"/>
            <a:ext cx="7460418" cy="59338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SzPts val="990"/>
            </a:pPr>
            <a:r>
              <a:rPr lang="es-419" sz="3600" b="1" dirty="0">
                <a:latin typeface="Arial" panose="020B0604020202020204" pitchFamily="34" charset="0"/>
                <a:cs typeface="Arial" panose="020B0604020202020204" pitchFamily="34" charset="0"/>
              </a:rPr>
              <a:t>Relación entre variables</a:t>
            </a:r>
            <a:endParaRPr lang="es-419" sz="2920" b="1" dirty="0"/>
          </a:p>
        </p:txBody>
      </p:sp>
      <p:sp>
        <p:nvSpPr>
          <p:cNvPr id="7" name="Google Shape;64;p14"/>
          <p:cNvSpPr txBox="1">
            <a:spLocks/>
          </p:cNvSpPr>
          <p:nvPr/>
        </p:nvSpPr>
        <p:spPr>
          <a:xfrm>
            <a:off x="189864" y="1818280"/>
            <a:ext cx="11870056" cy="71031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15000"/>
              </a:lnSpc>
              <a:spcBef>
                <a:spcPts val="0"/>
              </a:spcBef>
              <a:buClr>
                <a:schemeClr val="dk1"/>
              </a:buClr>
              <a:buSzPts val="1800"/>
              <a:buFont typeface="Arial" panose="020B0604020202020204" pitchFamily="34" charset="0"/>
              <a:buChar char="●"/>
            </a:pPr>
            <a:r>
              <a:rPr lang="es-AR" dirty="0">
                <a:solidFill>
                  <a:schemeClr val="dk1"/>
                </a:solidFill>
              </a:rPr>
              <a:t>Eje de “Introducción al álgebra y al estudio de funciones”.</a:t>
            </a:r>
          </a:p>
          <a:p>
            <a:pPr marL="457200" indent="-342900" algn="just">
              <a:lnSpc>
                <a:spcPct val="115000"/>
              </a:lnSpc>
              <a:spcBef>
                <a:spcPts val="0"/>
              </a:spcBef>
              <a:buClr>
                <a:schemeClr val="dk1"/>
              </a:buClr>
              <a:buSzPts val="1800"/>
              <a:buFont typeface="Arial" panose="020B0604020202020204" pitchFamily="34" charset="0"/>
              <a:buChar char="●"/>
            </a:pPr>
            <a:endParaRPr lang="es-AR" dirty="0">
              <a:solidFill>
                <a:schemeClr val="dk1"/>
              </a:solidFill>
              <a:highlight>
                <a:srgbClr val="FFFFFF"/>
              </a:highlight>
            </a:endParaRPr>
          </a:p>
        </p:txBody>
      </p:sp>
    </p:spTree>
    <p:extLst>
      <p:ext uri="{BB962C8B-B14F-4D97-AF65-F5344CB8AC3E}">
        <p14:creationId xmlns:p14="http://schemas.microsoft.com/office/powerpoint/2010/main" val="130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31093" y="655982"/>
            <a:ext cx="11589341" cy="2948941"/>
            <a:chOff x="165779" y="1650276"/>
            <a:chExt cx="11589341" cy="2948941"/>
          </a:xfrm>
        </p:grpSpPr>
        <p:sp>
          <p:nvSpPr>
            <p:cNvPr id="10" name="Cuadro de texto 3"/>
            <p:cNvSpPr txBox="1"/>
            <p:nvPr/>
          </p:nvSpPr>
          <p:spPr>
            <a:xfrm>
              <a:off x="165779" y="1650276"/>
              <a:ext cx="11589341" cy="2948941"/>
            </a:xfrm>
            <a:prstGeom prst="rect">
              <a:avLst/>
            </a:prstGeom>
            <a:solidFill>
              <a:srgbClr val="F8FFF3"/>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 </a:t>
              </a:r>
              <a:r>
                <a:rPr lang="es-MX" b="1" dirty="0">
                  <a:effectLst/>
                  <a:latin typeface="Calibri" panose="020F0502020204030204" pitchFamily="34" charset="0"/>
                  <a:ea typeface="Calibri" panose="020F0502020204030204" pitchFamily="34" charset="0"/>
                  <a:cs typeface="Times New Roman" panose="02020603050405020304" pitchFamily="18" charset="0"/>
                </a:rPr>
                <a:t>Consigna 1</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effectLst/>
                  <a:ea typeface="Calibri" panose="020F0502020204030204" pitchFamily="34" charset="0"/>
                  <a:cs typeface="Times New Roman" panose="02020603050405020304" pitchFamily="18" charset="0"/>
                </a:rPr>
                <a:t>Dado el triángulo ABC encontrar un punto P perteneciente a la recta que contiene al lado AC de manera tal que el área de APB sea la mitad del área del ABC.</a:t>
              </a:r>
              <a:r>
                <a:rPr lang="es-MX" dirty="0">
                  <a:solidFill>
                    <a:srgbClr val="040C28"/>
                  </a:solidFill>
                  <a:effectLst/>
                  <a:ea typeface="Calibri" panose="020F0502020204030204" pitchFamily="34" charset="0"/>
                  <a:cs typeface="Times New Roman" panose="02020603050405020304" pitchFamily="18" charset="0"/>
                </a:rPr>
                <a:t> </a:t>
              </a:r>
              <a:r>
                <a:rPr lang="es-MX" dirty="0">
                  <a:solidFill>
                    <a:srgbClr val="000000"/>
                  </a:solidFill>
                  <a:effectLst/>
                  <a:ea typeface="Calibri" panose="020F0502020204030204" pitchFamily="34" charset="0"/>
                  <a:cs typeface="Times New Roman" panose="02020603050405020304" pitchFamily="18" charset="0"/>
                </a:rPr>
                <a:t>¿Cuántos triángulos con dicha característica existen?</a:t>
              </a:r>
              <a:endParaRPr lang="es-AR" dirty="0">
                <a:effectLst/>
                <a:ea typeface="Calibri" panose="020F0502020204030204" pitchFamily="34" charset="0"/>
                <a:cs typeface="Times New Roman" panose="02020603050405020304" pitchFamily="18" charset="0"/>
              </a:endParaRPr>
            </a:p>
            <a:p>
              <a:pPr algn="just">
                <a:spcAft>
                  <a:spcPts val="0"/>
                </a:spcAft>
              </a:pPr>
              <a:r>
                <a:rPr lang="es-AR" sz="1200" b="1" dirty="0">
                  <a:effectLst/>
                  <a:latin typeface="Times New Roman" panose="02020603050405020304" pitchFamily="18" charset="0"/>
                  <a:ea typeface="Times New Roman" panose="02020603050405020304" pitchFamily="18" charset="0"/>
                </a:rPr>
                <a:t> </a:t>
              </a:r>
              <a:endParaRPr lang="es-AR" sz="1200" dirty="0">
                <a:effectLst/>
                <a:latin typeface="Times New Roman" panose="02020603050405020304" pitchFamily="18" charset="0"/>
                <a:ea typeface="Times New Roman" panose="02020603050405020304" pitchFamily="18" charset="0"/>
              </a:endParaRPr>
            </a:p>
            <a:p>
              <a:pPr algn="just">
                <a:spcAft>
                  <a:spcPts val="0"/>
                </a:spcAft>
              </a:pPr>
              <a:r>
                <a:rPr lang="es-AR" sz="1200" b="1" dirty="0">
                  <a:effectLst/>
                  <a:latin typeface="Times New Roman" panose="02020603050405020304" pitchFamily="18" charset="0"/>
                  <a:ea typeface="Times New Roman" panose="02020603050405020304" pitchFamily="18" charset="0"/>
                </a:rPr>
                <a:t> </a:t>
              </a:r>
              <a:endParaRPr lang="es-AR" sz="1200" dirty="0">
                <a:effectLst/>
                <a:latin typeface="Times New Roman" panose="02020603050405020304" pitchFamily="18" charset="0"/>
                <a:ea typeface="Times New Roman" panose="02020603050405020304" pitchFamily="18" charset="0"/>
              </a:endParaRPr>
            </a:p>
            <a:p>
              <a:pPr algn="just">
                <a:spcAft>
                  <a:spcPts val="0"/>
                </a:spcAft>
              </a:pPr>
              <a:r>
                <a:rPr lang="es-AR" sz="1200" b="1" dirty="0">
                  <a:effectLst/>
                  <a:latin typeface="Times New Roman" panose="02020603050405020304" pitchFamily="18" charset="0"/>
                  <a:ea typeface="Times New Roman" panose="02020603050405020304" pitchFamily="18" charset="0"/>
                </a:rPr>
                <a:t> </a:t>
              </a:r>
              <a:endParaRPr lang="es-AR" sz="1200" dirty="0">
                <a:effectLst/>
                <a:latin typeface="Times New Roman" panose="02020603050405020304" pitchFamily="18" charset="0"/>
                <a:ea typeface="Times New Roman" panose="02020603050405020304" pitchFamily="18" charset="0"/>
              </a:endParaRPr>
            </a:p>
            <a:p>
              <a:pPr algn="just">
                <a:spcAft>
                  <a:spcPts val="0"/>
                </a:spcAft>
              </a:pPr>
              <a:r>
                <a:rPr lang="es-AR" sz="1200" dirty="0">
                  <a:solidFill>
                    <a:srgbClr val="000000"/>
                  </a:solidFill>
                  <a:effectLst/>
                  <a:latin typeface="Arial" panose="020B0604020202020204" pitchFamily="34" charset="0"/>
                  <a:ea typeface="Times New Roman" panose="02020603050405020304" pitchFamily="18" charset="0"/>
                </a:rPr>
                <a:t> </a:t>
              </a:r>
              <a:endParaRPr lang="es-AR" sz="1200" dirty="0">
                <a:effectLst/>
                <a:latin typeface="Times New Roman" panose="02020603050405020304" pitchFamily="18" charset="0"/>
                <a:ea typeface="Times New Roman" panose="02020603050405020304" pitchFamily="18" charset="0"/>
              </a:endParaRPr>
            </a:p>
            <a:p>
              <a:pPr algn="just">
                <a:spcAft>
                  <a:spcPts val="0"/>
                </a:spcAft>
              </a:pPr>
              <a:r>
                <a:rPr lang="es-MX" sz="1100" dirty="0">
                  <a:solidFill>
                    <a:srgbClr val="000000"/>
                  </a:solidFill>
                  <a:effectLst/>
                  <a:latin typeface="Arial" panose="020B0604020202020204" pitchFamily="34" charset="0"/>
                  <a:ea typeface="Times New Roman" panose="02020603050405020304" pitchFamily="18" charset="0"/>
                </a:rPr>
                <a:t> </a:t>
              </a:r>
              <a:endParaRPr lang="es-AR" sz="1200" dirty="0">
                <a:effectLst/>
                <a:latin typeface="Times New Roman" panose="02020603050405020304" pitchFamily="18" charset="0"/>
                <a:ea typeface="Times New Roman" panose="02020603050405020304" pitchFamily="18" charset="0"/>
              </a:endParaRPr>
            </a:p>
          </p:txBody>
        </p:sp>
        <p:pic>
          <p:nvPicPr>
            <p:cNvPr id="11" name="Imagen 10"/>
            <p:cNvPicPr/>
            <p:nvPr/>
          </p:nvPicPr>
          <p:blipFill>
            <a:blip r:embed="rId2">
              <a:extLst>
                <a:ext uri="{BEBA8EAE-BF5A-486C-A8C5-ECC9F3942E4B}">
                  <a14:imgProps xmlns:a14="http://schemas.microsoft.com/office/drawing/2010/main">
                    <a14:imgLayer r:embed="rId3">
                      <a14:imgEffect>
                        <a14:backgroundRemoval t="0" b="95224" l="4381" r="96392">
                          <a14:foregroundMark x1="14691" y1="79701" x2="14691" y2="79701"/>
                          <a14:foregroundMark x1="34278" y1="10448" x2="34278" y2="10448"/>
                          <a14:foregroundMark x1="91753" y1="78209" x2="91753" y2="78209"/>
                          <a14:foregroundMark x1="90722" y1="79403" x2="90722" y2="79403"/>
                          <a14:foregroundMark x1="90979" y1="81194" x2="90979" y2="81194"/>
                          <a14:foregroundMark x1="91753" y1="82687" x2="91753" y2="82687"/>
                          <a14:foregroundMark x1="93814" y1="81791" x2="93814" y2="81791"/>
                        </a14:backgroundRemoval>
                      </a14:imgEffect>
                    </a14:imgLayer>
                  </a14:imgProps>
                </a:ext>
                <a:ext uri="{28A0092B-C50C-407E-A947-70E740481C1C}">
                  <a14:useLocalDpi xmlns:a14="http://schemas.microsoft.com/office/drawing/2010/main" val="0"/>
                </a:ext>
              </a:extLst>
            </a:blip>
            <a:stretch>
              <a:fillRect/>
            </a:stretch>
          </p:blipFill>
          <p:spPr>
            <a:xfrm>
              <a:off x="4593685" y="2779820"/>
              <a:ext cx="2102200" cy="1656668"/>
            </a:xfrm>
            <a:prstGeom prst="rect">
              <a:avLst/>
            </a:prstGeom>
            <a:solidFill>
              <a:srgbClr val="F8FFF3"/>
            </a:solidFill>
          </p:spPr>
        </p:pic>
      </p:grpSp>
      <p:sp>
        <p:nvSpPr>
          <p:cNvPr id="5" name="Cuadro de texto 2">
            <a:extLst>
              <a:ext uri="{FF2B5EF4-FFF2-40B4-BE49-F238E27FC236}">
                <a16:creationId xmlns:a16="http://schemas.microsoft.com/office/drawing/2014/main" id="{9E5D7B3C-0778-DA5A-E8CD-542B4FCD5405}"/>
              </a:ext>
            </a:extLst>
          </p:cNvPr>
          <p:cNvSpPr txBox="1"/>
          <p:nvPr/>
        </p:nvSpPr>
        <p:spPr>
          <a:xfrm>
            <a:off x="231093" y="4301412"/>
            <a:ext cx="11665438" cy="1470090"/>
          </a:xfrm>
          <a:prstGeom prst="rect">
            <a:avLst/>
          </a:prstGeom>
          <a:solidFill>
            <a:srgbClr val="F8FFF3"/>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s-AR" b="1" dirty="0">
                <a:effectLst/>
                <a:latin typeface="Times New Roman" panose="02020603050405020304" pitchFamily="18" charset="0"/>
                <a:ea typeface="Times New Roman" panose="02020603050405020304" pitchFamily="18" charset="0"/>
              </a:rPr>
              <a:t>  </a:t>
            </a:r>
            <a:r>
              <a:rPr lang="es-AR" b="1" dirty="0">
                <a:effectLst/>
                <a:latin typeface="Calibri" panose="020F0502020204030204" pitchFamily="34" charset="0"/>
                <a:ea typeface="Times New Roman" panose="02020603050405020304" pitchFamily="18" charset="0"/>
              </a:rPr>
              <a:t>Consigna 2</a:t>
            </a:r>
            <a:endParaRPr lang="es-AR" dirty="0">
              <a:effectLst/>
              <a:latin typeface="Times New Roman" panose="02020603050405020304" pitchFamily="18" charset="0"/>
              <a:ea typeface="Times New Roman" panose="02020603050405020304" pitchFamily="18" charset="0"/>
            </a:endParaRPr>
          </a:p>
          <a:p>
            <a:pPr algn="just">
              <a:spcAft>
                <a:spcPts val="0"/>
              </a:spcAft>
            </a:pPr>
            <a:r>
              <a:rPr lang="es-AR" dirty="0">
                <a:effectLst/>
                <a:ea typeface="Times New Roman" panose="02020603050405020304" pitchFamily="18" charset="0"/>
              </a:rPr>
              <a:t>Dado un triángulo ABC cualquiera.</a:t>
            </a:r>
          </a:p>
          <a:p>
            <a:pPr algn="just">
              <a:spcAft>
                <a:spcPts val="0"/>
              </a:spcAft>
            </a:pPr>
            <a:r>
              <a:rPr lang="es-AR" dirty="0">
                <a:effectLst/>
                <a:ea typeface="Times New Roman" panose="02020603050405020304" pitchFamily="18" charset="0"/>
              </a:rPr>
              <a:t>¿Es posible ubicar </a:t>
            </a:r>
            <a:r>
              <a:rPr lang="es-AR" dirty="0">
                <a:ea typeface="Times New Roman" panose="02020603050405020304" pitchFamily="18" charset="0"/>
              </a:rPr>
              <a:t>un </a:t>
            </a:r>
            <a:r>
              <a:rPr lang="es-AR" dirty="0">
                <a:effectLst/>
                <a:ea typeface="Times New Roman" panose="02020603050405020304" pitchFamily="18" charset="0"/>
              </a:rPr>
              <a:t>punto Q sobre la recta paralela al lado AC, que pasa por el vértice B, de modo tal que el área del triángulo AQC sea el doble del ABC? De ser posible construya dicho triángulo, en caso contrario justifique porque no fue posible.</a:t>
            </a:r>
          </a:p>
          <a:p>
            <a:pPr>
              <a:lnSpc>
                <a:spcPct val="107000"/>
              </a:lnSpc>
              <a:spcAft>
                <a:spcPts val="800"/>
              </a:spcAft>
            </a:pPr>
            <a:r>
              <a:rPr lang="es-AR"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10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8"/>
          <p:cNvSpPr txBox="1"/>
          <p:nvPr/>
        </p:nvSpPr>
        <p:spPr>
          <a:xfrm>
            <a:off x="284480" y="212408"/>
            <a:ext cx="11369040" cy="2110914"/>
          </a:xfrm>
          <a:prstGeom prst="rect">
            <a:avLst/>
          </a:prstGeom>
          <a:solidFill>
            <a:srgbClr val="F8FFF3"/>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s-MX" b="1" dirty="0">
                <a:solidFill>
                  <a:srgbClr val="000000"/>
                </a:solidFill>
                <a:effectLst/>
                <a:ea typeface="Calibri" panose="020F0502020204030204" pitchFamily="34" charset="0"/>
                <a:cs typeface="Calibri" panose="020F0502020204030204" pitchFamily="34" charset="0"/>
              </a:rPr>
              <a:t>Consigna 3</a:t>
            </a:r>
            <a:endParaRPr lang="es-AR" dirty="0">
              <a:effectLst/>
              <a:ea typeface="Calibri" panose="020F0502020204030204" pitchFamily="34" charset="0"/>
              <a:cs typeface="Times New Roman" panose="02020603050405020304" pitchFamily="18" charset="0"/>
            </a:endParaRPr>
          </a:p>
          <a:p>
            <a:pPr>
              <a:lnSpc>
                <a:spcPct val="107000"/>
              </a:lnSpc>
            </a:pPr>
            <a:r>
              <a:rPr lang="es-MX" dirty="0">
                <a:solidFill>
                  <a:srgbClr val="000000"/>
                </a:solidFill>
                <a:effectLst/>
                <a:ea typeface="Calibri" panose="020F0502020204030204" pitchFamily="34" charset="0"/>
                <a:cs typeface="Times New Roman" panose="02020603050405020304" pitchFamily="18" charset="0"/>
              </a:rPr>
              <a:t>Construir un triángulo ABC cualquiera. </a:t>
            </a:r>
            <a:endParaRPr lang="es-AR" dirty="0">
              <a:effectLst/>
              <a:ea typeface="Calibri" panose="020F0502020204030204" pitchFamily="34" charset="0"/>
              <a:cs typeface="Times New Roman" panose="02020603050405020304" pitchFamily="18" charset="0"/>
            </a:endParaRPr>
          </a:p>
          <a:p>
            <a:pPr>
              <a:lnSpc>
                <a:spcPct val="107000"/>
              </a:lnSpc>
            </a:pPr>
            <a:r>
              <a:rPr lang="es-MX" dirty="0">
                <a:solidFill>
                  <a:srgbClr val="000000"/>
                </a:solidFill>
                <a:effectLst/>
                <a:ea typeface="Calibri" panose="020F0502020204030204" pitchFamily="34" charset="0"/>
                <a:cs typeface="Times New Roman" panose="02020603050405020304" pitchFamily="18" charset="0"/>
              </a:rPr>
              <a:t>Luego construir un triángulo AQP ubicando al punto Q sobre la recta paralela a AC, que pasa por el vértice B, y al punto P sobre la recta que contiene al lado AC. </a:t>
            </a:r>
            <a:endParaRPr lang="es-AR" dirty="0">
              <a:effectLst/>
              <a:ea typeface="Calibri" panose="020F0502020204030204" pitchFamily="34" charset="0"/>
              <a:cs typeface="Times New Roman" panose="02020603050405020304" pitchFamily="18" charset="0"/>
            </a:endParaRPr>
          </a:p>
          <a:p>
            <a:pPr>
              <a:lnSpc>
                <a:spcPct val="107000"/>
              </a:lnSpc>
            </a:pPr>
            <a:r>
              <a:rPr lang="es-MX" dirty="0">
                <a:effectLst/>
                <a:ea typeface="Calibri" panose="020F0502020204030204" pitchFamily="34" charset="0"/>
                <a:cs typeface="Times New Roman" panose="02020603050405020304" pitchFamily="18" charset="0"/>
              </a:rPr>
              <a:t>Ubicar a P y Q de modo que el área de AQP sea el doble de ABC</a:t>
            </a:r>
            <a:endParaRPr lang="es-AR" dirty="0">
              <a:effectLst/>
              <a:ea typeface="Calibri" panose="020F0502020204030204" pitchFamily="34" charset="0"/>
              <a:cs typeface="Times New Roman" panose="02020603050405020304" pitchFamily="18" charset="0"/>
            </a:endParaRPr>
          </a:p>
          <a:p>
            <a:pPr>
              <a:lnSpc>
                <a:spcPct val="107000"/>
              </a:lnSpc>
            </a:pPr>
            <a:r>
              <a:rPr lang="es-MX" dirty="0">
                <a:effectLst/>
                <a:ea typeface="Calibri" panose="020F0502020204030204" pitchFamily="34" charset="0"/>
                <a:cs typeface="Times New Roman" panose="02020603050405020304" pitchFamily="18" charset="0"/>
              </a:rPr>
              <a:t>¿Cuántos triángulos AQP que cumplan con lo solicitado cree que existen? </a:t>
            </a:r>
            <a:endParaRPr lang="es-AR" dirty="0">
              <a:effectLst/>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uadro de texto 7">
                <a:extLst>
                  <a:ext uri="{FF2B5EF4-FFF2-40B4-BE49-F238E27FC236}">
                    <a16:creationId xmlns:a16="http://schemas.microsoft.com/office/drawing/2014/main" id="{2D25E7A3-DD33-9196-12B6-C0B7581C8958}"/>
                  </a:ext>
                </a:extLst>
              </p:cNvPr>
              <p:cNvSpPr txBox="1"/>
              <p:nvPr/>
            </p:nvSpPr>
            <p:spPr>
              <a:xfrm>
                <a:off x="824204" y="2692815"/>
                <a:ext cx="9753600" cy="3525520"/>
              </a:xfrm>
              <a:prstGeom prst="rect">
                <a:avLst/>
              </a:prstGeom>
              <a:solidFill>
                <a:srgbClr val="F8FFF3"/>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s-MX" b="1" dirty="0">
                    <a:effectLst/>
                    <a:latin typeface="Calibri" panose="020F0502020204030204" pitchFamily="34" charset="0"/>
                    <a:ea typeface="Calibri" panose="020F0502020204030204" pitchFamily="34" charset="0"/>
                    <a:cs typeface="Times New Roman" panose="02020603050405020304" pitchFamily="18" charset="0"/>
                  </a:rPr>
                  <a:t>Consigna 4</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r>
                  <a:rPr lang="es-AR" dirty="0">
                    <a:effectLst/>
                    <a:latin typeface="Calibri" panose="020F0502020204030204" pitchFamily="34" charset="0"/>
                    <a:ea typeface="Calibri" panose="020F0502020204030204" pitchFamily="34" charset="0"/>
                    <a:cs typeface="Times New Roman" panose="02020603050405020304" pitchFamily="18" charset="0"/>
                  </a:rPr>
                  <a:t>Si el punto P se mueve sobre la diagonal del rectángulo ,teniendo en cuenta que   </a:t>
                </a:r>
                <a14:m>
                  <m:oMath xmlns:m="http://schemas.openxmlformats.org/officeDocument/2006/math">
                    <m:acc>
                      <m:accPr>
                        <m:chr m:val="̅"/>
                        <m:ctrlPr>
                          <a:rPr lang="es-AR" i="1">
                            <a:effectLst/>
                            <a:latin typeface="Cambria Math" panose="02040503050406030204" pitchFamily="18" charset="0"/>
                            <a:ea typeface="Calibri" panose="020F0502020204030204" pitchFamily="34" charset="0"/>
                            <a:cs typeface="Times New Roman" panose="02020603050405020304" pitchFamily="18" charset="0"/>
                          </a:rPr>
                        </m:ctrlPr>
                      </m:accPr>
                      <m:e>
                        <m:r>
                          <a:rPr lang="es-AR" i="1">
                            <a:effectLst/>
                            <a:latin typeface="Cambria Math" panose="02040503050406030204" pitchFamily="18" charset="0"/>
                            <a:ea typeface="Calibri" panose="020F0502020204030204" pitchFamily="34" charset="0"/>
                            <a:cs typeface="Times New Roman" panose="02020603050405020304" pitchFamily="18" charset="0"/>
                          </a:rPr>
                          <m:t>𝑊𝑍</m:t>
                        </m:r>
                      </m:e>
                    </m:acc>
                    <m:r>
                      <a:rPr lang="es-AR"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AR" i="1">
                            <a:effectLst/>
                            <a:latin typeface="Cambria Math" panose="02040503050406030204" pitchFamily="18" charset="0"/>
                            <a:ea typeface="Calibri" panose="020F0502020204030204" pitchFamily="34" charset="0"/>
                            <a:cs typeface="Times New Roman" panose="02020603050405020304" pitchFamily="18" charset="0"/>
                          </a:rPr>
                        </m:ctrlPr>
                      </m:accPr>
                      <m:e>
                        <m:r>
                          <a:rPr lang="es-AR" i="1">
                            <a:effectLst/>
                            <a:latin typeface="Cambria Math" panose="02040503050406030204" pitchFamily="18" charset="0"/>
                            <a:ea typeface="Calibri" panose="020F0502020204030204" pitchFamily="34" charset="0"/>
                            <a:cs typeface="Times New Roman" panose="02020603050405020304" pitchFamily="18" charset="0"/>
                          </a:rPr>
                          <m:t>𝑆𝑇</m:t>
                        </m:r>
                      </m:e>
                    </m:acc>
                  </m:oMath>
                </a14:m>
                <a:r>
                  <a:rPr lang="es-AR" dirty="0">
                    <a:effectLst/>
                    <a:latin typeface="Calibri" panose="020F0502020204030204" pitchFamily="34" charset="0"/>
                    <a:ea typeface="Times New Roman" panose="02020603050405020304" pitchFamily="18" charset="0"/>
                    <a:cs typeface="Times New Roman" panose="02020603050405020304" pitchFamily="18" charset="0"/>
                  </a:rPr>
                  <a:t>, </a:t>
                </a:r>
                <a:r>
                  <a:rPr lang="es-AR" dirty="0">
                    <a:effectLst/>
                    <a:latin typeface="Calibri" panose="020F0502020204030204" pitchFamily="34" charset="0"/>
                    <a:ea typeface="Calibri" panose="020F0502020204030204" pitchFamily="34" charset="0"/>
                    <a:cs typeface="Times New Roman" panose="02020603050405020304" pitchFamily="18" charset="0"/>
                  </a:rPr>
                  <a:t>¿qué conclusiones encuentra acerca del área de los triángulos sombreados al ir desplazando el punto P? ¿Pueden llegar a tener ambos la misma área? </a:t>
                </a:r>
              </a:p>
              <a:p>
                <a:pPr marL="457200">
                  <a:lnSpc>
                    <a:spcPct val="107000"/>
                  </a:lnSpc>
                  <a:spcAft>
                    <a:spcPts val="0"/>
                  </a:spcAft>
                </a:pPr>
                <a:r>
                  <a:rPr lang="es-AR"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5" name="Cuadro de texto 7">
                <a:extLst>
                  <a:ext uri="{FF2B5EF4-FFF2-40B4-BE49-F238E27FC236}">
                    <a16:creationId xmlns:a16="http://schemas.microsoft.com/office/drawing/2014/main" id="{2D25E7A3-DD33-9196-12B6-C0B7581C8958}"/>
                  </a:ext>
                </a:extLst>
              </p:cNvPr>
              <p:cNvSpPr txBox="1">
                <a:spLocks noRot="1" noChangeAspect="1" noMove="1" noResize="1" noEditPoints="1" noAdjustHandles="1" noChangeArrowheads="1" noChangeShapeType="1" noTextEdit="1"/>
              </p:cNvSpPr>
              <p:nvPr/>
            </p:nvSpPr>
            <p:spPr>
              <a:xfrm>
                <a:off x="824204" y="2692815"/>
                <a:ext cx="9753600" cy="3525520"/>
              </a:xfrm>
              <a:prstGeom prst="rect">
                <a:avLst/>
              </a:prstGeom>
              <a:blipFill>
                <a:blip r:embed="rId2"/>
                <a:stretch>
                  <a:fillRect l="-500" t="-864"/>
                </a:stretch>
              </a:blipFill>
              <a:ln w="6350">
                <a:solidFill>
                  <a:prstClr val="black"/>
                </a:solidFill>
              </a:ln>
            </p:spPr>
            <p:txBody>
              <a:bodyPr/>
              <a:lstStyle/>
              <a:p>
                <a:r>
                  <a:rPr lang="es-AR">
                    <a:noFill/>
                  </a:rPr>
                  <a:t> </a:t>
                </a:r>
              </a:p>
            </p:txBody>
          </p:sp>
        </mc:Fallback>
      </mc:AlternateContent>
      <p:pic>
        <p:nvPicPr>
          <p:cNvPr id="7" name="Imagen 6">
            <a:extLst>
              <a:ext uri="{FF2B5EF4-FFF2-40B4-BE49-F238E27FC236}">
                <a16:creationId xmlns:a16="http://schemas.microsoft.com/office/drawing/2014/main" id="{3A9F90EE-2EE9-8B48-AFA2-DAF0A83AA276}"/>
              </a:ext>
            </a:extLst>
          </p:cNvPr>
          <p:cNvPicPr/>
          <p:nvPr/>
        </p:nvPicPr>
        <p:blipFill rotWithShape="1">
          <a:blip r:embed="rId3" cstate="print">
            <a:extLst>
              <a:ext uri="{BEBA8EAE-BF5A-486C-A8C5-ECC9F3942E4B}">
                <a14:imgProps xmlns:a14="http://schemas.microsoft.com/office/drawing/2010/main">
                  <a14:imgLayer r:embed="rId4">
                    <a14:imgEffect>
                      <a14:backgroundRemoval t="1456" b="98544" l="1022" r="99234">
                        <a14:foregroundMark x1="5236" y1="5097" x2="5236" y2="5097"/>
                        <a14:foregroundMark x1="97190" y1="2913" x2="97190" y2="2913"/>
                        <a14:foregroundMark x1="96041" y1="5583" x2="96041" y2="5583"/>
                        <a14:foregroundMark x1="97318" y1="5583" x2="97318" y2="5583"/>
                        <a14:foregroundMark x1="62069" y1="3155" x2="62069" y2="3155"/>
                        <a14:foregroundMark x1="62452" y1="5583" x2="62452" y2="5583"/>
                        <a14:foregroundMark x1="63091" y1="2427" x2="63091" y2="2427"/>
                        <a14:foregroundMark x1="63474" y1="4369" x2="63474" y2="4369"/>
                        <a14:foregroundMark x1="64240" y1="3398" x2="64240" y2="3398"/>
                        <a14:foregroundMark x1="62708" y1="88592" x2="62708" y2="88592"/>
                        <a14:foregroundMark x1="62580" y1="90049" x2="62580" y2="90049"/>
                        <a14:foregroundMark x1="97063" y1="88592" x2="97063" y2="88592"/>
                        <a14:foregroundMark x1="96041" y1="90291" x2="96041" y2="90291"/>
                        <a14:foregroundMark x1="97573" y1="91505" x2="97573" y2="91505"/>
                        <a14:foregroundMark x1="27842" y1="91262" x2="27842" y2="91262"/>
                        <a14:foregroundMark x1="29246" y1="88835" x2="29246" y2="88835"/>
                        <a14:foregroundMark x1="28225" y1="88592" x2="28225" y2="88592"/>
                        <a14:foregroundMark x1="62580" y1="91505" x2="62580" y2="91505"/>
                      </a14:backgroundRemoval>
                    </a14:imgEffect>
                  </a14:imgLayer>
                </a14:imgProps>
              </a:ext>
              <a:ext uri="{28A0092B-C50C-407E-A947-70E740481C1C}">
                <a14:useLocalDpi xmlns:a14="http://schemas.microsoft.com/office/drawing/2010/main" val="0"/>
              </a:ext>
            </a:extLst>
          </a:blip>
          <a:srcRect l="107" t="117" r="-36" b="671"/>
          <a:stretch/>
        </p:blipFill>
        <p:spPr bwMode="auto">
          <a:xfrm>
            <a:off x="4023360" y="3884645"/>
            <a:ext cx="4145280" cy="218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192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9"/>
          <p:cNvSpPr txBox="1"/>
          <p:nvPr/>
        </p:nvSpPr>
        <p:spPr>
          <a:xfrm>
            <a:off x="294640" y="455819"/>
            <a:ext cx="10993120" cy="1110615"/>
          </a:xfrm>
          <a:prstGeom prst="rect">
            <a:avLst/>
          </a:prstGeom>
          <a:solidFill>
            <a:srgbClr val="F8FFF3"/>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s-MX" sz="2200" b="1" dirty="0">
                <a:effectLst/>
                <a:latin typeface="Calibri" panose="020F0502020204030204" pitchFamily="34" charset="0"/>
                <a:ea typeface="Calibri" panose="020F0502020204030204" pitchFamily="34" charset="0"/>
                <a:cs typeface="Times New Roman" panose="02020603050405020304" pitchFamily="18" charset="0"/>
              </a:rPr>
              <a:t>Consigna 5)</a:t>
            </a:r>
            <a:r>
              <a:rPr lang="es-MX" sz="2200" dirty="0">
                <a:effectLst/>
                <a:latin typeface="Calibri" panose="020F0502020204030204" pitchFamily="34" charset="0"/>
                <a:ea typeface="Calibri" panose="020F0502020204030204" pitchFamily="34" charset="0"/>
                <a:cs typeface="Times New Roman" panose="02020603050405020304" pitchFamily="18" charset="0"/>
              </a:rPr>
              <a:t>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200" dirty="0">
                <a:effectLst/>
                <a:latin typeface="Calibri" panose="020F0502020204030204" pitchFamily="34" charset="0"/>
                <a:ea typeface="Calibri" panose="020F0502020204030204" pitchFamily="34" charset="0"/>
                <a:cs typeface="Times New Roman" panose="02020603050405020304" pitchFamily="18" charset="0"/>
              </a:rPr>
              <a:t>Realicen la figura dinámica en </a:t>
            </a:r>
            <a:r>
              <a:rPr lang="es-AR" sz="2200" dirty="0" err="1">
                <a:effectLst/>
                <a:latin typeface="Calibri" panose="020F0502020204030204" pitchFamily="34" charset="0"/>
                <a:ea typeface="Calibri" panose="020F0502020204030204" pitchFamily="34" charset="0"/>
                <a:cs typeface="Times New Roman" panose="02020603050405020304" pitchFamily="18" charset="0"/>
              </a:rPr>
              <a:t>GeoGebra</a:t>
            </a:r>
            <a:r>
              <a:rPr lang="es-AR" sz="2200" dirty="0">
                <a:effectLst/>
                <a:latin typeface="Calibri" panose="020F0502020204030204" pitchFamily="34" charset="0"/>
                <a:ea typeface="Calibri" panose="020F0502020204030204" pitchFamily="34" charset="0"/>
                <a:cs typeface="Times New Roman" panose="02020603050405020304" pitchFamily="18" charset="0"/>
              </a:rPr>
              <a:t> y verifiquen las conjeturas del punto anterior</a:t>
            </a:r>
          </a:p>
          <a:p>
            <a:pPr>
              <a:lnSpc>
                <a:spcPct val="107000"/>
              </a:lnSpc>
              <a:spcAft>
                <a:spcPts val="80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8837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269</Words>
  <Application>Microsoft Office PowerPoint</Application>
  <PresentationFormat>Panorámica</PresentationFormat>
  <Paragraphs>24</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Cambria Math</vt:lpstr>
      <vt:lpstr>Times New Roman</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dc:title>
  <dc:creator>Marisol Fleita</dc:creator>
  <cp:lastModifiedBy>Nancy Elizabeth Jagou</cp:lastModifiedBy>
  <cp:revision>55</cp:revision>
  <dcterms:created xsi:type="dcterms:W3CDTF">2023-03-29T18:13:58Z</dcterms:created>
  <dcterms:modified xsi:type="dcterms:W3CDTF">2023-11-14T18:54:07Z</dcterms:modified>
</cp:coreProperties>
</file>