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3" r:id="rId17"/>
    <p:sldId id="272" r:id="rId18"/>
    <p:sldId id="275" r:id="rId19"/>
    <p:sldId id="27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81"/>
    <p:restoredTop sz="94523"/>
  </p:normalViewPr>
  <p:slideViewPr>
    <p:cSldViewPr snapToGrid="0">
      <p:cViewPr>
        <p:scale>
          <a:sx n="86" d="100"/>
          <a:sy n="86" d="100"/>
        </p:scale>
        <p:origin x="57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F315CD-2929-F719-EF62-0952B687A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67CD5F0-D97F-0B4C-E322-EFEC03F73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9142FF-7D49-BA5D-6C60-06734751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3FF7-FC16-4A4C-8941-D32C4BDD1B8D}" type="datetimeFigureOut">
              <a:rPr kumimoji="1" lang="zh-TW" altLang="en-US" smtClean="0"/>
              <a:t>2025/4/5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113091-E456-400E-6277-D3BAE0CA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674D86-A5D4-5AA4-4078-CCEA04A9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5CAE-B2C4-F84F-AFAD-F548C8E09CF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1192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467439-03DC-629A-3278-12752E15D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73E0D6E-6993-084E-ED93-75D9C5C9F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F37673-340D-821C-FBAB-A79F964D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3FF7-FC16-4A4C-8941-D32C4BDD1B8D}" type="datetimeFigureOut">
              <a:rPr kumimoji="1" lang="zh-TW" altLang="en-US" smtClean="0"/>
              <a:t>2025/4/5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C87881-7BB7-8AA5-A44C-2F0988E2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4A6402-709C-BC1A-3686-475A54D1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5CAE-B2C4-F84F-AFAD-F548C8E09CF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0240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8BA13A7-7D60-67DA-7A4C-89B767195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85FE856-72C3-2A20-E6D9-80624A04C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B80EDA-3102-519A-BCED-38781B52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3FF7-FC16-4A4C-8941-D32C4BDD1B8D}" type="datetimeFigureOut">
              <a:rPr kumimoji="1" lang="zh-TW" altLang="en-US" smtClean="0"/>
              <a:t>2025/4/5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42D1A4-B7C1-3F63-4262-24EC00B1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B9A470-A702-5E43-C674-19CEC80E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5CAE-B2C4-F84F-AFAD-F548C8E09CF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575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DDC3C8-5D8F-B43E-5900-FE6DA632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613751-96E9-2564-6251-86F39C410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66C9F4-6216-2128-CDE0-9C9AFFC3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3FF7-FC16-4A4C-8941-D32C4BDD1B8D}" type="datetimeFigureOut">
              <a:rPr kumimoji="1" lang="zh-TW" altLang="en-US" smtClean="0"/>
              <a:t>2025/4/5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9A3593-0401-BC55-EAB4-C0E564EE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493E3E-DB52-A62E-F5A4-BF6638D5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5CAE-B2C4-F84F-AFAD-F548C8E09CF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665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E6258F-3DDE-784D-D12E-87382EAF9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9A645A-0048-82F7-C529-CF1C569D9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883ECC-9EDC-5BD8-5696-973282803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3FF7-FC16-4A4C-8941-D32C4BDD1B8D}" type="datetimeFigureOut">
              <a:rPr kumimoji="1" lang="zh-TW" altLang="en-US" smtClean="0"/>
              <a:t>2025/4/5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94F94B-C653-5440-FC17-4E91A756B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832F70-E7B1-61C6-8170-149141C5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5CAE-B2C4-F84F-AFAD-F548C8E09CF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782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DA2E73-F22A-1539-AEFE-36BA46FB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A38D83-FFF5-E0AE-8423-714BBB503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57BD12-5BAF-3658-5E82-25D85E610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365C37-7D43-4518-4D86-A6BCAB0A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3FF7-FC16-4A4C-8941-D32C4BDD1B8D}" type="datetimeFigureOut">
              <a:rPr kumimoji="1" lang="zh-TW" altLang="en-US" smtClean="0"/>
              <a:t>2025/4/5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8255AE-A8A1-B21F-B1FB-8E97637A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A624A7-E9AF-8976-979B-DC560356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5CAE-B2C4-F84F-AFAD-F548C8E09CF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0205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637DA9-F9B7-42B1-70E9-8534B2CD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BB7538-40E9-450A-C7EB-619443363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82A40B-9A8E-DB9D-B319-B5054D3B2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4A6A0D1-38B0-5349-20B9-8C12996D0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350B15C-A7F2-D710-159C-F8458D9A4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91924A8-3773-26F5-A9AC-D3C5F26C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3FF7-FC16-4A4C-8941-D32C4BDD1B8D}" type="datetimeFigureOut">
              <a:rPr kumimoji="1" lang="zh-TW" altLang="en-US" smtClean="0"/>
              <a:t>2025/4/5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3972676-C69E-AEB8-D2AC-2AE0284B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40C9ADA-FDBB-4CBA-2DDF-B987FE1CA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5CAE-B2C4-F84F-AFAD-F548C8E09CF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325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EF1DD8-37AB-183F-ED2F-D02951DE6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C80394-B7F0-CED6-43CC-ADD610E1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3FF7-FC16-4A4C-8941-D32C4BDD1B8D}" type="datetimeFigureOut">
              <a:rPr kumimoji="1" lang="zh-TW" altLang="en-US" smtClean="0"/>
              <a:t>2025/4/5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8874D9B-59F9-A497-97A9-6AB84356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5B2622-E784-59CC-AB6C-1C2C3832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5CAE-B2C4-F84F-AFAD-F548C8E09CF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6483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A1B3AEF-FDA9-8459-5427-65FCAAFA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3FF7-FC16-4A4C-8941-D32C4BDD1B8D}" type="datetimeFigureOut">
              <a:rPr kumimoji="1" lang="zh-TW" altLang="en-US" smtClean="0"/>
              <a:t>2025/4/5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DD211DA-BB39-602E-0109-E24AAA84D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877364-505D-8848-1CAF-0B602F9A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5CAE-B2C4-F84F-AFAD-F548C8E09CF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7223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601EDA-C9AE-231B-B763-1F01E390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1A6AC3-A672-86FE-4CA5-572F6269A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DD3D2B-C167-74C5-9289-2809B62E3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38EBE5-F9E7-AFC9-393A-4CAFB7A7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3FF7-FC16-4A4C-8941-D32C4BDD1B8D}" type="datetimeFigureOut">
              <a:rPr kumimoji="1" lang="zh-TW" altLang="en-US" smtClean="0"/>
              <a:t>2025/4/5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E6453B-2F09-55AD-BBD7-4FB9915EB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8F22FE-CF6A-19DF-5D0E-A9C7F5FE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5CAE-B2C4-F84F-AFAD-F548C8E09CF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037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E9794E-263B-F7D8-C414-F0B7BA4F1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453D763-AC36-C339-81EB-DDBDC0C7A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DEABF4-53C6-E0F9-A7D4-846AFFA81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BAED27-C0B1-3F7A-D231-73CE2EDE4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3FF7-FC16-4A4C-8941-D32C4BDD1B8D}" type="datetimeFigureOut">
              <a:rPr kumimoji="1" lang="zh-TW" altLang="en-US" smtClean="0"/>
              <a:t>2025/4/5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32741D-77E2-EF1D-3531-225DBC53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762843-28CB-B9A6-4538-E3C68550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5CAE-B2C4-F84F-AFAD-F548C8E09CF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405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AA7F14C-3C81-6C2A-C33B-EF609285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3D3674-7290-277D-481C-CE2DAF9F4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022586-5A99-52A5-DA79-8C89C11B8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1A3FF7-FC16-4A4C-8941-D32C4BDD1B8D}" type="datetimeFigureOut">
              <a:rPr kumimoji="1" lang="zh-TW" altLang="en-US" smtClean="0"/>
              <a:t>2025/4/5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601879-C0BD-FCC7-7630-9D87EF999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EBB732-0C35-E2BD-40E8-BD37ABA5C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0D5CAE-B2C4-F84F-AFAD-F548C8E09CF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7635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13131-5E7F-1B4F-F9AD-17C9DB510E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T language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983C2C-B1F3-39DC-7BA2-4B61442720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411121307 </a:t>
            </a:r>
            <a:r>
              <a:rPr kumimoji="1" lang="zh-TW" altLang="en-US" dirty="0"/>
              <a:t>葉宸君</a:t>
            </a:r>
          </a:p>
        </p:txBody>
      </p:sp>
    </p:spTree>
    <p:extLst>
      <p:ext uri="{BB962C8B-B14F-4D97-AF65-F5344CB8AC3E}">
        <p14:creationId xmlns:p14="http://schemas.microsoft.com/office/powerpoint/2010/main" val="351871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B942A7-B10A-977A-2C5E-0F906D10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Define expr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DFA476-EC7C-A93C-142F-AFC358BBA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“expr” and “</a:t>
            </a:r>
            <a:r>
              <a:rPr kumimoji="1" lang="en-US" altLang="zh-TW" dirty="0" err="1"/>
              <a:t>bool_expr</a:t>
            </a:r>
            <a:r>
              <a:rPr kumimoji="1" lang="en-US" altLang="zh-TW" dirty="0"/>
              <a:t>” are used in previous declaration, define them here:</a:t>
            </a:r>
            <a:endParaRPr kumimoji="1" lang="zh-TW" altLang="en-US" dirty="0"/>
          </a:p>
        </p:txBody>
      </p:sp>
      <p:pic>
        <p:nvPicPr>
          <p:cNvPr id="5" name="圖片 4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AB4ECE9A-43E2-8578-8F3F-1805AFC89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815" y="2717426"/>
            <a:ext cx="4838700" cy="3924300"/>
          </a:xfrm>
          <a:prstGeom prst="rect">
            <a:avLst/>
          </a:prstGeom>
        </p:spPr>
      </p:pic>
      <p:pic>
        <p:nvPicPr>
          <p:cNvPr id="7" name="圖片 6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46D25763-B1F7-9677-2FB7-D92F4828E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053" y="2717426"/>
            <a:ext cx="53086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08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293AAB-D3A9-AEEB-1DF9-3B3BDDAD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test.t</a:t>
            </a:r>
            <a:r>
              <a:rPr kumimoji="1" lang="en-US" altLang="zh-TW" dirty="0"/>
              <a:t> first attempt / fixed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1E24C2-5A1C-3E78-180E-342CB1D28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46479" cy="4351338"/>
          </a:xfrm>
        </p:spPr>
        <p:txBody>
          <a:bodyPr/>
          <a:lstStyle/>
          <a:p>
            <a:r>
              <a:rPr kumimoji="1" lang="en-US" altLang="zh-TW" dirty="0"/>
              <a:t>Syntax error due to the line in </a:t>
            </a:r>
            <a:r>
              <a:rPr kumimoji="1" lang="en-US" altLang="zh-TW" dirty="0" err="1"/>
              <a:t>test.t</a:t>
            </a:r>
            <a:r>
              <a:rPr kumimoji="1" lang="en-US" altLang="zh-TW" dirty="0"/>
              <a:t>:</a:t>
            </a:r>
            <a:br>
              <a:rPr kumimoji="1" lang="en-US" altLang="zh-TW" dirty="0"/>
            </a:br>
            <a:r>
              <a:rPr kumimoji="1" lang="en-US" altLang="zh-TW" dirty="0"/>
              <a:t>	</a:t>
            </a:r>
            <a:r>
              <a:rPr kumimoji="1" lang="en-US" altLang="zh-TW" i="1" dirty="0"/>
              <a:t>z := f2(</a:t>
            </a:r>
            <a:r>
              <a:rPr kumimoji="1" lang="en-US" altLang="zh-TW" i="1" dirty="0" err="1"/>
              <a:t>x,y</a:t>
            </a:r>
            <a:r>
              <a:rPr kumimoji="1" lang="en-US" altLang="zh-TW" i="1" dirty="0"/>
              <a:t>) + f2(</a:t>
            </a:r>
            <a:r>
              <a:rPr kumimoji="1" lang="en-US" altLang="zh-TW" i="1" dirty="0" err="1"/>
              <a:t>y,x</a:t>
            </a:r>
            <a:r>
              <a:rPr kumimoji="1" lang="en-US" altLang="zh-TW" i="1" dirty="0"/>
              <a:t>);</a:t>
            </a:r>
          </a:p>
          <a:p>
            <a:pPr lvl="1"/>
            <a:r>
              <a:rPr kumimoji="1" lang="en-US" altLang="zh-TW" dirty="0"/>
              <a:t>Didn’t define “function call” in </a:t>
            </a:r>
            <a:r>
              <a:rPr kumimoji="1" lang="en-US" altLang="zh-TW" dirty="0" err="1"/>
              <a:t>t_parse.y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Add “actuals”, “</a:t>
            </a:r>
            <a:r>
              <a:rPr kumimoji="1" lang="en-US" altLang="zh-TW" dirty="0" err="1"/>
              <a:t>lID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lLP</a:t>
            </a:r>
            <a:r>
              <a:rPr kumimoji="1" lang="en-US" altLang="zh-TW" dirty="0"/>
              <a:t> actuals </a:t>
            </a:r>
            <a:r>
              <a:rPr kumimoji="1" lang="en-US" altLang="zh-TW" dirty="0" err="1"/>
              <a:t>lRP</a:t>
            </a:r>
            <a:r>
              <a:rPr kumimoji="1" lang="en-US" altLang="zh-TW" dirty="0"/>
              <a:t>” and “</a:t>
            </a:r>
            <a:r>
              <a:rPr kumimoji="1" lang="en-US" altLang="zh-TW" dirty="0" err="1"/>
              <a:t>lID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lLP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lRP</a:t>
            </a:r>
            <a:r>
              <a:rPr kumimoji="1" lang="en-US" altLang="zh-TW" dirty="0"/>
              <a:t>” in “expr”</a:t>
            </a:r>
          </a:p>
        </p:txBody>
      </p:sp>
      <p:pic>
        <p:nvPicPr>
          <p:cNvPr id="5" name="圖片 4" descr="一張含有 文字, 螢幕擷取畫面, 功能表 的圖片&#10;&#10;AI 產生的內容可能不正確。">
            <a:extLst>
              <a:ext uri="{FF2B5EF4-FFF2-40B4-BE49-F238E27FC236}">
                <a16:creationId xmlns:a16="http://schemas.microsoft.com/office/drawing/2014/main" id="{BAB1CDBB-27E7-B985-8125-729133380A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2"/>
          <a:stretch/>
        </p:blipFill>
        <p:spPr>
          <a:xfrm>
            <a:off x="7384679" y="0"/>
            <a:ext cx="4688417" cy="6796215"/>
          </a:xfrm>
          <a:prstGeom prst="rect">
            <a:avLst/>
          </a:prstGeom>
        </p:spPr>
      </p:pic>
      <p:pic>
        <p:nvPicPr>
          <p:cNvPr id="7" name="圖片 6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947A6811-A25B-C79E-DB85-8DABF3268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588" y="3845117"/>
            <a:ext cx="5410200" cy="1130300"/>
          </a:xfrm>
          <a:prstGeom prst="rect">
            <a:avLst/>
          </a:prstGeom>
        </p:spPr>
      </p:pic>
      <p:pic>
        <p:nvPicPr>
          <p:cNvPr id="9" name="圖片 8" descr="一張含有 文字, 螢幕擷取畫面, 字型, 行 的圖片&#10;&#10;AI 產生的內容可能不正確。">
            <a:extLst>
              <a:ext uri="{FF2B5EF4-FFF2-40B4-BE49-F238E27FC236}">
                <a16:creationId xmlns:a16="http://schemas.microsoft.com/office/drawing/2014/main" id="{40E2178E-5C3C-1AE2-AC13-5DA3F52B5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588" y="5368036"/>
            <a:ext cx="52705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02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2AF3A-1FE5-8A19-9682-68948D0FA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Syntax error due to the line in test2.t:</a:t>
            </a:r>
          </a:p>
          <a:p>
            <a:pPr marL="457200" lvl="1" indent="0">
              <a:buNone/>
            </a:pPr>
            <a:r>
              <a:rPr kumimoji="1" lang="en-US" altLang="zh-TW" i="1" dirty="0"/>
              <a:t>REAL z := 3.14;</a:t>
            </a:r>
          </a:p>
          <a:p>
            <a:pPr lvl="1"/>
            <a:r>
              <a:rPr kumimoji="1" lang="en-US" altLang="zh-TW" dirty="0"/>
              <a:t>Didn’t define value initialize in “</a:t>
            </a:r>
            <a:r>
              <a:rPr lang="en" altLang="zh-TW" dirty="0" err="1"/>
              <a:t>local_vardecl</a:t>
            </a:r>
            <a:r>
              <a:rPr lang="en" altLang="zh-TW" dirty="0"/>
              <a:t>”</a:t>
            </a:r>
          </a:p>
          <a:p>
            <a:pPr lvl="1"/>
            <a:r>
              <a:rPr kumimoji="1" lang="en" altLang="zh-TW" dirty="0"/>
              <a:t>Add another condition in “</a:t>
            </a:r>
            <a:r>
              <a:rPr kumimoji="1" lang="en" altLang="zh-TW" dirty="0" err="1"/>
              <a:t>local_vardecl</a:t>
            </a:r>
            <a:r>
              <a:rPr kumimoji="1" lang="en" altLang="zh-TW" dirty="0"/>
              <a:t>”</a:t>
            </a:r>
            <a:endParaRPr kumimoji="1" lang="en-US" altLang="zh-TW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8BFAD15-115C-716C-C38E-5FCF15D8C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test2.t first attempt / fixed</a:t>
            </a:r>
            <a:endParaRPr kumimoji="1" lang="zh-TW" altLang="en-US" dirty="0"/>
          </a:p>
        </p:txBody>
      </p:sp>
      <p:pic>
        <p:nvPicPr>
          <p:cNvPr id="6" name="內容版面配置區 4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FEE9CDDE-97CA-EABF-DB62-1499084C4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018" y="907548"/>
            <a:ext cx="4950759" cy="1566280"/>
          </a:xfrm>
          <a:prstGeom prst="rect">
            <a:avLst/>
          </a:prstGeom>
        </p:spPr>
      </p:pic>
      <p:pic>
        <p:nvPicPr>
          <p:cNvPr id="8" name="圖片 7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839D3DC9-A427-4066-0ECF-96288B977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836" y="3660186"/>
            <a:ext cx="75946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4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5CFCEC-19A3-FA09-E978-F6625F73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test7.t first attempt / fixed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7E91BE-51F6-933F-B536-4BE5A68E5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Syntax error due to the illegal grammar in test7.t in the package:</a:t>
            </a:r>
          </a:p>
          <a:p>
            <a:r>
              <a:rPr kumimoji="1" lang="en-US" altLang="zh-TW" dirty="0"/>
              <a:t>Line 15 should be:</a:t>
            </a:r>
          </a:p>
          <a:p>
            <a:pPr marL="457200" lvl="1" indent="0">
              <a:buNone/>
            </a:pPr>
            <a:r>
              <a:rPr kumimoji="1" lang="en" altLang="zh-TW" i="1" dirty="0">
                <a:solidFill>
                  <a:srgbClr val="FF0000"/>
                </a:solidFill>
              </a:rPr>
              <a:t>READ(y, "A42.input");</a:t>
            </a:r>
            <a:endParaRPr kumimoji="1" lang="en-US" altLang="zh-TW" i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kumimoji="1" lang="en" altLang="zh-TW" i="1" strike="sngStrike" dirty="0"/>
              <a:t>READ(y, "A42.input)";</a:t>
            </a:r>
          </a:p>
          <a:p>
            <a:pPr marL="457200" lvl="1" indent="0">
              <a:buNone/>
            </a:pPr>
            <a:endParaRPr kumimoji="1" lang="en" altLang="zh-TW" i="1" dirty="0"/>
          </a:p>
        </p:txBody>
      </p:sp>
      <p:pic>
        <p:nvPicPr>
          <p:cNvPr id="5" name="圖片 4" descr="一張含有 文字, 螢幕擷取畫面, 軟體, 多媒體軟體 的圖片&#10;&#10;AI 產生的內容可能不正確。">
            <a:extLst>
              <a:ext uri="{FF2B5EF4-FFF2-40B4-BE49-F238E27FC236}">
                <a16:creationId xmlns:a16="http://schemas.microsoft.com/office/drawing/2014/main" id="{21C5FD92-79B0-D76F-34F8-856C28889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506" y="2264424"/>
            <a:ext cx="5105400" cy="394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2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46F16E-9D10-C4AE-6220-E8AB3464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test1.t results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6ED142-FAC1-E153-D40D-B1EE10D8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TW" altLang="en-US" dirty="0"/>
          </a:p>
        </p:txBody>
      </p:sp>
      <p:pic>
        <p:nvPicPr>
          <p:cNvPr id="5" name="圖片 4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385CE1D4-656F-42EF-BD26-C6D2C0E78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899951" cy="41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26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F5398E-A586-9B2B-AE2C-8B12CBCA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test2.t result</a:t>
            </a:r>
            <a:endParaRPr kumimoji="1" lang="zh-TW" altLang="en-US" dirty="0"/>
          </a:p>
        </p:txBody>
      </p:sp>
      <p:pic>
        <p:nvPicPr>
          <p:cNvPr id="5" name="內容版面配置區 4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2EC039EB-B237-6AC7-992F-F75E21B97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162207" cy="4759774"/>
          </a:xfrm>
        </p:spPr>
      </p:pic>
    </p:spTree>
    <p:extLst>
      <p:ext uri="{BB962C8B-B14F-4D97-AF65-F5344CB8AC3E}">
        <p14:creationId xmlns:p14="http://schemas.microsoft.com/office/powerpoint/2010/main" val="3616432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099B56-DC90-9F32-A4FE-F7E31FDE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test3.t result</a:t>
            </a:r>
            <a:endParaRPr kumimoji="1" lang="zh-TW" altLang="en-US" dirty="0"/>
          </a:p>
        </p:txBody>
      </p:sp>
      <p:pic>
        <p:nvPicPr>
          <p:cNvPr id="5" name="內容版面配置區 4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FAF679B4-F722-0B9A-1A88-1EBAA9BD5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3208"/>
            <a:ext cx="4468610" cy="4959667"/>
          </a:xfrm>
        </p:spPr>
      </p:pic>
    </p:spTree>
    <p:extLst>
      <p:ext uri="{BB962C8B-B14F-4D97-AF65-F5344CB8AC3E}">
        <p14:creationId xmlns:p14="http://schemas.microsoft.com/office/powerpoint/2010/main" val="2429695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9A5601-A89F-5E58-38A1-D28A8A69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Discussion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839E62-C129-BF5F-58BA-EA972C49B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We finished </a:t>
            </a:r>
            <a:r>
              <a:rPr kumimoji="1" lang="en-US" altLang="zh-TW" dirty="0" err="1"/>
              <a:t>t_lex.l</a:t>
            </a:r>
            <a:r>
              <a:rPr kumimoji="1" lang="en-US" altLang="zh-TW" dirty="0"/>
              <a:t> by adding the “RNUM”, “DIG”, “ID” in rules area, then we define legal grammar for T grammar in </a:t>
            </a:r>
            <a:r>
              <a:rPr kumimoji="1" lang="en-US" altLang="zh-TW" dirty="0" err="1"/>
              <a:t>t_parse.y</a:t>
            </a:r>
            <a:r>
              <a:rPr kumimoji="1" lang="en-US" altLang="zh-TW" dirty="0"/>
              <a:t> .</a:t>
            </a:r>
          </a:p>
          <a:p>
            <a:r>
              <a:rPr kumimoji="1" lang="en-US" altLang="zh-TW" dirty="0"/>
              <a:t>Some grammar is lost while running the </a:t>
            </a:r>
            <a:r>
              <a:rPr kumimoji="1" lang="en-US" altLang="zh-TW" dirty="0" err="1"/>
              <a:t>test.t</a:t>
            </a:r>
            <a:r>
              <a:rPr kumimoji="1" lang="en-US" altLang="zh-TW" dirty="0"/>
              <a:t> file, so we </a:t>
            </a:r>
            <a:r>
              <a:rPr kumimoji="1" lang="en-US" altLang="zh-TW" i="1" dirty="0"/>
              <a:t>{ </a:t>
            </a:r>
            <a:r>
              <a:rPr kumimoji="1" lang="en-US" altLang="zh-TW" i="1" dirty="0" err="1"/>
              <a:t>printf</a:t>
            </a:r>
            <a:r>
              <a:rPr kumimoji="1" lang="en-US" altLang="zh-TW" i="1" dirty="0"/>
              <a:t>("****** Parsing failed!\n"); }  </a:t>
            </a:r>
            <a:r>
              <a:rPr kumimoji="1" lang="en-US" altLang="zh-TW" dirty="0"/>
              <a:t>and </a:t>
            </a:r>
            <a:r>
              <a:rPr kumimoji="1" lang="en-US" altLang="zh-TW" i="1" dirty="0"/>
              <a:t>syntax error </a:t>
            </a:r>
            <a:r>
              <a:rPr kumimoji="1" lang="en-US" altLang="zh-TW" dirty="0"/>
              <a:t>in </a:t>
            </a:r>
            <a:r>
              <a:rPr kumimoji="1" lang="en-US" altLang="zh-TW" dirty="0" err="1"/>
              <a:t>t_parse.y</a:t>
            </a:r>
            <a:r>
              <a:rPr kumimoji="1" lang="en-US" altLang="zh-TW" dirty="0"/>
              <a:t> to check if the program is legal or not.</a:t>
            </a:r>
            <a:endParaRPr kumimoji="1" lang="en-US" altLang="zh-TW" i="1" dirty="0"/>
          </a:p>
          <a:p>
            <a:r>
              <a:rPr kumimoji="1" lang="en-US" altLang="zh-TW" dirty="0"/>
              <a:t>Finally, </a:t>
            </a:r>
            <a:r>
              <a:rPr kumimoji="1" lang="en-US" altLang="zh-TW" dirty="0" err="1"/>
              <a:t>gcc</a:t>
            </a:r>
            <a:r>
              <a:rPr kumimoji="1" lang="en-US" altLang="zh-TW" dirty="0"/>
              <a:t> combine “t2c.o”, “</a:t>
            </a:r>
            <a:r>
              <a:rPr kumimoji="1" lang="en-US" altLang="zh-TW" dirty="0" err="1"/>
              <a:t>t_lex.o</a:t>
            </a:r>
            <a:r>
              <a:rPr kumimoji="1" lang="en-US" altLang="zh-TW" dirty="0"/>
              <a:t>” and “</a:t>
            </a:r>
            <a:r>
              <a:rPr kumimoji="1" lang="en-US" altLang="zh-TW" dirty="0" err="1"/>
              <a:t>t_parse.o</a:t>
            </a:r>
            <a:r>
              <a:rPr kumimoji="1" lang="en-US" altLang="zh-TW" dirty="0"/>
              <a:t>” into “parse”.</a:t>
            </a:r>
          </a:p>
          <a:p>
            <a:r>
              <a:rPr kumimoji="1" lang="en-US" altLang="zh-TW" dirty="0"/>
              <a:t>And we run </a:t>
            </a:r>
            <a:r>
              <a:rPr kumimoji="1" lang="en-US" altLang="zh-TW" i="1" dirty="0"/>
              <a:t>./parse </a:t>
            </a:r>
            <a:r>
              <a:rPr kumimoji="1" lang="en-US" altLang="zh-TW" i="1" dirty="0" err="1"/>
              <a:t>test.t</a:t>
            </a:r>
            <a:r>
              <a:rPr kumimoji="1" lang="en-US" altLang="zh-TW" i="1" dirty="0"/>
              <a:t> </a:t>
            </a:r>
            <a:r>
              <a:rPr kumimoji="1" lang="en-US" altLang="zh-TW" dirty="0"/>
              <a:t>to execute the program in T language.</a:t>
            </a:r>
            <a:endParaRPr kumimoji="1" lang="en-US" altLang="zh-TW" i="1" dirty="0"/>
          </a:p>
        </p:txBody>
      </p:sp>
    </p:spTree>
    <p:extLst>
      <p:ext uri="{BB962C8B-B14F-4D97-AF65-F5344CB8AC3E}">
        <p14:creationId xmlns:p14="http://schemas.microsoft.com/office/powerpoint/2010/main" val="3691112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E86C97-A1F7-3032-FB24-7793732F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File struct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B46943-89EF-B8C5-5F35-7409D392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Bison: grammar analyzed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Lex: tokens analyzed</a:t>
            </a:r>
          </a:p>
          <a:p>
            <a:endParaRPr kumimoji="1"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92A8776-A1ED-73C5-8C87-130162C58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249903"/>
              </p:ext>
            </p:extLst>
          </p:nvPr>
        </p:nvGraphicFramePr>
        <p:xfrm>
          <a:off x="1160906" y="2268179"/>
          <a:ext cx="10080051" cy="202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60017">
                  <a:extLst>
                    <a:ext uri="{9D8B030D-6E8A-4147-A177-3AD203B41FA5}">
                      <a16:colId xmlns:a16="http://schemas.microsoft.com/office/drawing/2014/main" val="3072513545"/>
                    </a:ext>
                  </a:extLst>
                </a:gridCol>
                <a:gridCol w="3360017">
                  <a:extLst>
                    <a:ext uri="{9D8B030D-6E8A-4147-A177-3AD203B41FA5}">
                      <a16:colId xmlns:a16="http://schemas.microsoft.com/office/drawing/2014/main" val="597747934"/>
                    </a:ext>
                  </a:extLst>
                </a:gridCol>
                <a:gridCol w="3360017">
                  <a:extLst>
                    <a:ext uri="{9D8B030D-6E8A-4147-A177-3AD203B41FA5}">
                      <a16:colId xmlns:a16="http://schemas.microsoft.com/office/drawing/2014/main" val="344310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file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character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76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t_parse.y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Original </a:t>
                      </a:r>
                      <a:r>
                        <a:rPr lang="en-US" altLang="zh-TW" dirty="0" err="1"/>
                        <a:t>Yacc</a:t>
                      </a:r>
                      <a:r>
                        <a:rPr lang="en-US" altLang="zh-TW" dirty="0"/>
                        <a:t> grammar file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The grammar we defined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64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t_parse.c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 code generated by Bison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Auto generated by </a:t>
                      </a:r>
                      <a:r>
                        <a:rPr lang="en" altLang="zh-TW" i="1" dirty="0"/>
                        <a:t>bison -d </a:t>
                      </a:r>
                      <a:r>
                        <a:rPr lang="en" altLang="zh-TW" i="1" dirty="0" err="1"/>
                        <a:t>t_parse.y</a:t>
                      </a:r>
                      <a:endParaRPr lang="zh-TW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16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t_parse.h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Tokens generated by Bison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Define all the “%token” </a:t>
                      </a:r>
                      <a:r>
                        <a:rPr lang="en" altLang="zh-TW" dirty="0"/>
                        <a:t>correspond to integer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17851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607310E-4C1D-CEC2-0E92-BDF89A2F9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036416"/>
              </p:ext>
            </p:extLst>
          </p:nvPr>
        </p:nvGraphicFramePr>
        <p:xfrm>
          <a:off x="1160906" y="4968517"/>
          <a:ext cx="10080051" cy="165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60017">
                  <a:extLst>
                    <a:ext uri="{9D8B030D-6E8A-4147-A177-3AD203B41FA5}">
                      <a16:colId xmlns:a16="http://schemas.microsoft.com/office/drawing/2014/main" val="3072513545"/>
                    </a:ext>
                  </a:extLst>
                </a:gridCol>
                <a:gridCol w="3363904">
                  <a:extLst>
                    <a:ext uri="{9D8B030D-6E8A-4147-A177-3AD203B41FA5}">
                      <a16:colId xmlns:a16="http://schemas.microsoft.com/office/drawing/2014/main" val="597747934"/>
                    </a:ext>
                  </a:extLst>
                </a:gridCol>
                <a:gridCol w="3356130">
                  <a:extLst>
                    <a:ext uri="{9D8B030D-6E8A-4147-A177-3AD203B41FA5}">
                      <a16:colId xmlns:a16="http://schemas.microsoft.com/office/drawing/2014/main" val="344310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file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character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76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t_lex.l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Original Lex file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The tokens we defined, return to parser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64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t_lex.c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 code generated by Lex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Auto generated by </a:t>
                      </a:r>
                      <a:r>
                        <a:rPr lang="en" altLang="zh-TW" i="1" dirty="0"/>
                        <a:t>flex -o </a:t>
                      </a:r>
                      <a:r>
                        <a:rPr lang="en" altLang="zh-TW" i="1" dirty="0" err="1"/>
                        <a:t>t_lex.c</a:t>
                      </a:r>
                      <a:r>
                        <a:rPr lang="en" altLang="zh-TW" i="1" dirty="0"/>
                        <a:t> </a:t>
                      </a:r>
                      <a:r>
                        <a:rPr lang="en" altLang="zh-TW" i="1" dirty="0" err="1"/>
                        <a:t>t_lex.l</a:t>
                      </a:r>
                      <a:endParaRPr lang="zh-TW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160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614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850C62-5807-3484-3799-5C61D281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Discussion cont.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23DB53-CC16-E4D0-4C00-F468B3AD7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1448"/>
            <a:ext cx="10515600" cy="4351338"/>
          </a:xfrm>
        </p:spPr>
        <p:txBody>
          <a:bodyPr/>
          <a:lstStyle/>
          <a:p>
            <a:r>
              <a:rPr kumimoji="1" lang="en-US" altLang="zh-TW" dirty="0"/>
              <a:t>Main code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Compile result and executable files</a:t>
            </a:r>
            <a:endParaRPr kumimoji="1"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6AA0114-031B-A150-C29C-57C1AB3DB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19523"/>
              </p:ext>
            </p:extLst>
          </p:nvPr>
        </p:nvGraphicFramePr>
        <p:xfrm>
          <a:off x="1055974" y="1885573"/>
          <a:ext cx="10080051" cy="202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60017">
                  <a:extLst>
                    <a:ext uri="{9D8B030D-6E8A-4147-A177-3AD203B41FA5}">
                      <a16:colId xmlns:a16="http://schemas.microsoft.com/office/drawing/2014/main" val="3072513545"/>
                    </a:ext>
                  </a:extLst>
                </a:gridCol>
                <a:gridCol w="3363904">
                  <a:extLst>
                    <a:ext uri="{9D8B030D-6E8A-4147-A177-3AD203B41FA5}">
                      <a16:colId xmlns:a16="http://schemas.microsoft.com/office/drawing/2014/main" val="597747934"/>
                    </a:ext>
                  </a:extLst>
                </a:gridCol>
                <a:gridCol w="3356130">
                  <a:extLst>
                    <a:ext uri="{9D8B030D-6E8A-4147-A177-3AD203B41FA5}">
                      <a16:colId xmlns:a16="http://schemas.microsoft.com/office/drawing/2014/main" val="344310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file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character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76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t2c.c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Assist code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The tokens we defined, return to parser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64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t2c.h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Header file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i="0" dirty="0"/>
                        <a:t>Used by </a:t>
                      </a:r>
                      <a:r>
                        <a:rPr lang="en-US" altLang="zh-TW" i="1" dirty="0"/>
                        <a:t>lex </a:t>
                      </a:r>
                      <a:r>
                        <a:rPr lang="en-US" altLang="zh-TW" i="0" dirty="0"/>
                        <a:t>and </a:t>
                      </a:r>
                      <a:r>
                        <a:rPr lang="en-US" altLang="zh-TW" i="1" dirty="0" err="1"/>
                        <a:t>yacc</a:t>
                      </a:r>
                      <a:endParaRPr lang="zh-TW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16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t_lexMain.c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Main program entrance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i="0" dirty="0"/>
                        <a:t>Call </a:t>
                      </a:r>
                      <a:r>
                        <a:rPr lang="en-US" altLang="zh-TW" i="1" dirty="0" err="1"/>
                        <a:t>yyparse</a:t>
                      </a:r>
                      <a:r>
                        <a:rPr lang="en-US" altLang="zh-TW" i="1" dirty="0"/>
                        <a:t>() </a:t>
                      </a:r>
                      <a:r>
                        <a:rPr lang="en-US" altLang="zh-TW" i="0" dirty="0"/>
                        <a:t>and print </a:t>
                      </a:r>
                      <a:r>
                        <a:rPr lang="en-US" altLang="zh-TW" i="1" dirty="0"/>
                        <a:t>Parsed OK!</a:t>
                      </a:r>
                      <a:endParaRPr lang="zh-TW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04504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13D9804-A696-0E0E-FEC6-74E143727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297989"/>
              </p:ext>
            </p:extLst>
          </p:nvPr>
        </p:nvGraphicFramePr>
        <p:xfrm>
          <a:off x="1055974" y="4425632"/>
          <a:ext cx="10080051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60017">
                  <a:extLst>
                    <a:ext uri="{9D8B030D-6E8A-4147-A177-3AD203B41FA5}">
                      <a16:colId xmlns:a16="http://schemas.microsoft.com/office/drawing/2014/main" val="3072513545"/>
                    </a:ext>
                  </a:extLst>
                </a:gridCol>
                <a:gridCol w="3363904">
                  <a:extLst>
                    <a:ext uri="{9D8B030D-6E8A-4147-A177-3AD203B41FA5}">
                      <a16:colId xmlns:a16="http://schemas.microsoft.com/office/drawing/2014/main" val="597747934"/>
                    </a:ext>
                  </a:extLst>
                </a:gridCol>
                <a:gridCol w="3356130">
                  <a:extLst>
                    <a:ext uri="{9D8B030D-6E8A-4147-A177-3AD203B41FA5}">
                      <a16:colId xmlns:a16="http://schemas.microsoft.com/office/drawing/2014/main" val="344310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file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character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76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t_lex.o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Header file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Generated while compile </a:t>
                      </a:r>
                      <a:r>
                        <a:rPr lang="en-US" altLang="zh-TW" i="1" dirty="0" err="1"/>
                        <a:t>t_lex.c</a:t>
                      </a:r>
                      <a:endParaRPr lang="zh-TW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64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t_parse.o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Header file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Generated while compile </a:t>
                      </a:r>
                      <a:r>
                        <a:rPr lang="en-US" altLang="zh-TW" i="1" dirty="0" err="1"/>
                        <a:t>t_parse.c</a:t>
                      </a:r>
                      <a:endParaRPr lang="zh-TW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16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t2c.o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Header file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Generated while compile </a:t>
                      </a:r>
                      <a:r>
                        <a:rPr lang="en-US" altLang="zh-TW" i="1" dirty="0"/>
                        <a:t>t2c.c</a:t>
                      </a:r>
                      <a:endParaRPr lang="zh-TW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04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parse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Executable file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i="0" dirty="0"/>
                        <a:t>Final program</a:t>
                      </a:r>
                      <a:endParaRPr lang="zh-TW" alt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64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67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29140F-544B-FA8B-56D4-8053DDF3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Problem description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F8DC4C-6625-572B-2D0B-A214C6FDE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Use lex (or flex) and </a:t>
            </a:r>
            <a:r>
              <a:rPr lang="en" altLang="zh-TW" dirty="0" err="1"/>
              <a:t>yacc</a:t>
            </a:r>
            <a:r>
              <a:rPr lang="en" altLang="zh-TW" dirty="0"/>
              <a:t> (or bison) to implement a front end (including a lexical analyzer and a syntax recognizer) of the compiler for the T language, showing the grammar rules applied while parsing.</a:t>
            </a:r>
          </a:p>
          <a:p>
            <a:r>
              <a:rPr kumimoji="1" lang="en-US" altLang="zh-TW" dirty="0"/>
              <a:t>In the front-end we have two components: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TW" dirty="0"/>
              <a:t>Lexical analyzer (</a:t>
            </a:r>
            <a:r>
              <a:rPr kumimoji="1" lang="en-US" altLang="zh-TW" dirty="0" err="1"/>
              <a:t>t_lex.l</a:t>
            </a:r>
            <a:r>
              <a:rPr kumimoji="1" lang="en-US" altLang="zh-TW" dirty="0"/>
              <a:t>) use to separate the input.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TW" dirty="0"/>
              <a:t>Syntax </a:t>
            </a:r>
            <a:r>
              <a:rPr kumimoji="1" lang="en-US" altLang="zh-TW" dirty="0" err="1"/>
              <a:t>analyser</a:t>
            </a:r>
            <a:r>
              <a:rPr kumimoji="1" lang="en-US" altLang="zh-TW" dirty="0"/>
              <a:t> (</a:t>
            </a:r>
            <a:r>
              <a:rPr kumimoji="1" lang="en-US" altLang="zh-TW" dirty="0" err="1"/>
              <a:t>t_parse.y</a:t>
            </a:r>
            <a:r>
              <a:rPr kumimoji="1" lang="en-US" altLang="zh-TW" dirty="0"/>
              <a:t>) use to check if the input is grammar legal.</a:t>
            </a:r>
          </a:p>
        </p:txBody>
      </p:sp>
    </p:spTree>
    <p:extLst>
      <p:ext uri="{BB962C8B-B14F-4D97-AF65-F5344CB8AC3E}">
        <p14:creationId xmlns:p14="http://schemas.microsoft.com/office/powerpoint/2010/main" val="1201953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805B2-193F-9849-8BAA-843B2250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Problem fix (1)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t_lex.l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092491-0239-2B32-AC57-7840D5347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We define “ID”, “DIG”, “RNUM” in definitions area, and didn’t define the rules.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Add return in rules area respectively.</a:t>
            </a:r>
          </a:p>
          <a:p>
            <a:endParaRPr kumimoji="1" lang="en-US" altLang="zh-TW" dirty="0"/>
          </a:p>
        </p:txBody>
      </p:sp>
      <p:pic>
        <p:nvPicPr>
          <p:cNvPr id="5" name="圖片 4" descr="一張含有 文字, 字型, 螢幕擷取畫面, 數字 的圖片&#10;&#10;AI 產生的內容可能不正確。">
            <a:extLst>
              <a:ext uri="{FF2B5EF4-FFF2-40B4-BE49-F238E27FC236}">
                <a16:creationId xmlns:a16="http://schemas.microsoft.com/office/drawing/2014/main" id="{C5423CA6-3F2D-122F-CF52-23B0BE383D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343"/>
          <a:stretch/>
        </p:blipFill>
        <p:spPr>
          <a:xfrm>
            <a:off x="1228436" y="2689813"/>
            <a:ext cx="3592946" cy="73918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0FEB9DA-8D92-9FF0-FB9A-64D9AB81A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435" y="4293188"/>
            <a:ext cx="7091009" cy="85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98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1DB2A5-4771-862E-4428-5541FCA2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Problem fix (2) </a:t>
            </a:r>
            <a:r>
              <a:rPr kumimoji="1" lang="en-US" altLang="zh-TW" dirty="0" err="1"/>
              <a:t>t_parse.y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40D087-9846-8A8C-ACE2-6E70604EC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The symbol ”block” is used in “</a:t>
            </a:r>
            <a:r>
              <a:rPr kumimoji="1" lang="en-US" altLang="zh-TW" dirty="0" err="1"/>
              <a:t>mthdcl</a:t>
            </a:r>
            <a:r>
              <a:rPr kumimoji="1" lang="en-US" altLang="zh-TW" dirty="0"/>
              <a:t>”, but didn’t define the rules.</a:t>
            </a:r>
          </a:p>
          <a:p>
            <a:r>
              <a:rPr kumimoji="1" lang="en-US" altLang="zh-TW" dirty="0"/>
              <a:t>What “block” looks like in program?</a:t>
            </a:r>
          </a:p>
          <a:p>
            <a:pPr lvl="1"/>
            <a:r>
              <a:rPr kumimoji="1" lang="en-US" altLang="zh-TW" dirty="0"/>
              <a:t>We use block in rules like:</a:t>
            </a:r>
          </a:p>
          <a:p>
            <a:pPr marL="457200" lvl="1" indent="0">
              <a:buNone/>
            </a:pPr>
            <a:r>
              <a:rPr kumimoji="1" lang="en-US" altLang="zh-TW" dirty="0"/>
              <a:t>	BEGIN</a:t>
            </a:r>
          </a:p>
          <a:p>
            <a:pPr marL="457200" lvl="1" indent="0">
              <a:buNone/>
            </a:pPr>
            <a:r>
              <a:rPr kumimoji="1" lang="en-US" altLang="zh-TW" dirty="0"/>
              <a:t>		</a:t>
            </a:r>
            <a:r>
              <a:rPr kumimoji="1" lang="en-US" altLang="zh-TW" dirty="0" err="1"/>
              <a:t>stmts</a:t>
            </a:r>
            <a:r>
              <a:rPr kumimoji="1" lang="en-US" altLang="zh-TW" dirty="0"/>
              <a:t>…</a:t>
            </a:r>
          </a:p>
          <a:p>
            <a:pPr marL="457200" lvl="1" indent="0">
              <a:buNone/>
            </a:pPr>
            <a:r>
              <a:rPr kumimoji="1" lang="en-US" altLang="zh-TW" dirty="0"/>
              <a:t>	END</a:t>
            </a:r>
          </a:p>
          <a:p>
            <a:pPr lvl="1"/>
            <a:r>
              <a:rPr kumimoji="1" lang="en-US" altLang="zh-TW" dirty="0"/>
              <a:t>So we define block as:</a:t>
            </a:r>
          </a:p>
          <a:p>
            <a:pPr marL="457200" lvl="1" indent="0">
              <a:buNone/>
            </a:pPr>
            <a:r>
              <a:rPr kumimoji="1" lang="en-US" altLang="zh-TW" dirty="0"/>
              <a:t>	</a:t>
            </a:r>
          </a:p>
        </p:txBody>
      </p:sp>
      <p:pic>
        <p:nvPicPr>
          <p:cNvPr id="8" name="圖片 7" descr="一張含有 文字, 螢幕擷取畫面, 字型, 行 的圖片&#10;&#10;AI 產生的內容可能不正確。">
            <a:extLst>
              <a:ext uri="{FF2B5EF4-FFF2-40B4-BE49-F238E27FC236}">
                <a16:creationId xmlns:a16="http://schemas.microsoft.com/office/drawing/2014/main" id="{A8F2DD40-BFFC-CC44-807A-C63E4C04F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059" y="4963968"/>
            <a:ext cx="5399232" cy="73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9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2B9CBC-4084-EA06-823C-3A3794E50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35539"/>
          </a:xfrm>
        </p:spPr>
        <p:txBody>
          <a:bodyPr/>
          <a:lstStyle/>
          <a:p>
            <a:r>
              <a:rPr kumimoji="1" lang="en-US" altLang="zh-TW" dirty="0"/>
              <a:t>Now define “</a:t>
            </a:r>
            <a:r>
              <a:rPr kumimoji="1" lang="en-US" altLang="zh-TW" dirty="0" err="1"/>
              <a:t>stms</a:t>
            </a:r>
            <a:r>
              <a:rPr kumimoji="1" lang="en-US" altLang="zh-TW" dirty="0"/>
              <a:t>”:</a:t>
            </a:r>
          </a:p>
          <a:p>
            <a:pPr lvl="1"/>
            <a:r>
              <a:rPr kumimoji="1" lang="en-US" altLang="zh-TW" dirty="0"/>
              <a:t>“</a:t>
            </a:r>
            <a:r>
              <a:rPr kumimoji="1" lang="en-US" altLang="zh-TW" dirty="0" err="1"/>
              <a:t>stmts</a:t>
            </a:r>
            <a:r>
              <a:rPr kumimoji="1" lang="en-US" altLang="zh-TW" dirty="0"/>
              <a:t>” can be combined by many “</a:t>
            </a:r>
            <a:r>
              <a:rPr kumimoji="1" lang="en-US" altLang="zh-TW" dirty="0" err="1"/>
              <a:t>stmt</a:t>
            </a:r>
            <a:r>
              <a:rPr kumimoji="1" lang="en-US" altLang="zh-TW" dirty="0"/>
              <a:t>”.</a:t>
            </a:r>
          </a:p>
          <a:p>
            <a:pPr lvl="1"/>
            <a:r>
              <a:rPr kumimoji="1" lang="en-US" altLang="zh-TW" dirty="0"/>
              <a:t>To handle this condition, we use </a:t>
            </a:r>
            <a:r>
              <a:rPr kumimoji="1" lang="en-US" altLang="zh-TW" dirty="0">
                <a:solidFill>
                  <a:srgbClr val="FF0000"/>
                </a:solidFill>
              </a:rPr>
              <a:t>left recursion</a:t>
            </a:r>
            <a:r>
              <a:rPr kumimoji="1" lang="en-US" altLang="zh-TW" dirty="0"/>
              <a:t> to define “</a:t>
            </a:r>
            <a:r>
              <a:rPr kumimoji="1" lang="en-US" altLang="zh-TW" dirty="0" err="1"/>
              <a:t>stmts</a:t>
            </a:r>
            <a:r>
              <a:rPr kumimoji="1" lang="en-US" altLang="zh-TW" dirty="0"/>
              <a:t>”.</a:t>
            </a:r>
            <a:endParaRPr kumimoji="1"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83CE3FA2-72C8-87CA-4F00-F90EB244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Problem fix (2) </a:t>
            </a:r>
            <a:r>
              <a:rPr kumimoji="1" lang="en-US" altLang="zh-TW" dirty="0" err="1"/>
              <a:t>t_parse.y</a:t>
            </a:r>
            <a:r>
              <a:rPr kumimoji="1" lang="en-US" altLang="zh-TW" dirty="0"/>
              <a:t> cont.</a:t>
            </a:r>
            <a:endParaRPr kumimoji="1" lang="zh-TW" altLang="en-US" dirty="0"/>
          </a:p>
        </p:txBody>
      </p:sp>
      <p:pic>
        <p:nvPicPr>
          <p:cNvPr id="8" name="圖片 7" descr="一張含有 文字, 螢幕擷取畫面, 字型, 行 的圖片&#10;&#10;AI 產生的內容可能不正確。">
            <a:extLst>
              <a:ext uri="{FF2B5EF4-FFF2-40B4-BE49-F238E27FC236}">
                <a16:creationId xmlns:a16="http://schemas.microsoft.com/office/drawing/2014/main" id="{4785806D-391C-F621-10B1-7D018CB6C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245" y="3127303"/>
            <a:ext cx="48641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18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14EDCE-82AE-6389-65EC-FC30C8642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8411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Define “</a:t>
            </a:r>
            <a:r>
              <a:rPr kumimoji="1" lang="en-US" altLang="zh-TW" dirty="0" err="1"/>
              <a:t>stmt</a:t>
            </a:r>
            <a:r>
              <a:rPr kumimoji="1" lang="en-US" altLang="zh-TW" dirty="0"/>
              <a:t>”:</a:t>
            </a:r>
          </a:p>
          <a:p>
            <a:pPr lvl="1"/>
            <a:r>
              <a:rPr kumimoji="1" lang="en-US" altLang="zh-TW" dirty="0"/>
              <a:t>We have these function in our test cases:</a:t>
            </a:r>
          </a:p>
          <a:p>
            <a:pPr lvl="2"/>
            <a:r>
              <a:rPr kumimoji="1" lang="en-US" altLang="zh-TW" dirty="0" err="1"/>
              <a:t>assign_stmt</a:t>
            </a:r>
            <a:r>
              <a:rPr kumimoji="1" lang="en-US" altLang="zh-TW" dirty="0"/>
              <a:t>: assignment statement </a:t>
            </a:r>
          </a:p>
          <a:p>
            <a:pPr lvl="2"/>
            <a:r>
              <a:rPr kumimoji="1" lang="en-US" altLang="zh-TW" dirty="0" err="1"/>
              <a:t>return_stmt</a:t>
            </a:r>
            <a:r>
              <a:rPr kumimoji="1" lang="en-US" altLang="zh-TW" dirty="0"/>
              <a:t>: return statement</a:t>
            </a:r>
          </a:p>
          <a:p>
            <a:pPr lvl="2"/>
            <a:r>
              <a:rPr kumimoji="1" lang="en-US" altLang="zh-TW" dirty="0" err="1"/>
              <a:t>local_vardecl</a:t>
            </a:r>
            <a:r>
              <a:rPr kumimoji="1" lang="en-US" altLang="zh-TW" dirty="0"/>
              <a:t>: local variable declaration</a:t>
            </a:r>
          </a:p>
          <a:p>
            <a:pPr lvl="2"/>
            <a:r>
              <a:rPr kumimoji="1" lang="en-US" altLang="zh-TW" dirty="0" err="1"/>
              <a:t>if_stmt</a:t>
            </a:r>
            <a:r>
              <a:rPr kumimoji="1" lang="en-US" altLang="zh-TW" dirty="0"/>
              <a:t>: if statement</a:t>
            </a:r>
          </a:p>
          <a:p>
            <a:pPr lvl="2"/>
            <a:r>
              <a:rPr kumimoji="1" lang="en-US" altLang="zh-TW" dirty="0" err="1"/>
              <a:t>wirte_stmt</a:t>
            </a:r>
            <a:r>
              <a:rPr kumimoji="1" lang="en-US" altLang="zh-TW" dirty="0"/>
              <a:t>: write statement</a:t>
            </a:r>
          </a:p>
          <a:p>
            <a:pPr lvl="2"/>
            <a:r>
              <a:rPr kumimoji="1" lang="en-US" altLang="zh-TW" dirty="0" err="1"/>
              <a:t>read_stmt</a:t>
            </a:r>
            <a:r>
              <a:rPr kumimoji="1" lang="en-US" altLang="zh-TW" dirty="0"/>
              <a:t>: read statement</a:t>
            </a:r>
          </a:p>
          <a:p>
            <a:pPr marL="457200" lvl="1" indent="0">
              <a:buNone/>
            </a:pPr>
            <a:r>
              <a:rPr kumimoji="1" lang="en-US" altLang="zh-TW" dirty="0"/>
              <a:t>	List all the statements in “</a:t>
            </a:r>
            <a:r>
              <a:rPr kumimoji="1" lang="en-US" altLang="zh-TW" dirty="0" err="1"/>
              <a:t>stmt</a:t>
            </a:r>
            <a:r>
              <a:rPr kumimoji="1" lang="en-US" altLang="zh-TW" dirty="0"/>
              <a:t>”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CE8C6554-A8F8-D6F4-6DA7-D46538977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Problem fix (2) </a:t>
            </a:r>
            <a:r>
              <a:rPr kumimoji="1" lang="en-US" altLang="zh-TW" dirty="0" err="1"/>
              <a:t>t_parse.y</a:t>
            </a:r>
            <a:r>
              <a:rPr kumimoji="1" lang="en-US" altLang="zh-TW" dirty="0"/>
              <a:t> cont.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B692FC0-C7EB-051A-02E2-AD7E51D935AB}"/>
              </a:ext>
            </a:extLst>
          </p:cNvPr>
          <p:cNvSpPr txBox="1"/>
          <p:nvPr/>
        </p:nvSpPr>
        <p:spPr>
          <a:xfrm>
            <a:off x="3657600" y="21613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pic>
        <p:nvPicPr>
          <p:cNvPr id="7" name="圖片 6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2D798F1E-329D-FE19-D683-7EEF2F1B1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328" y="2885786"/>
            <a:ext cx="49530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3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39C709-DD7B-4660-747C-384DA1F21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“</a:t>
            </a:r>
            <a:r>
              <a:rPr kumimoji="1" lang="en-US" altLang="zh-TW" dirty="0" err="1"/>
              <a:t>assign_stmt</a:t>
            </a:r>
            <a:r>
              <a:rPr kumimoji="1" lang="en-US" altLang="zh-TW" dirty="0"/>
              <a:t>” stands for assignment statement:</a:t>
            </a:r>
          </a:p>
          <a:p>
            <a:pPr marL="0" indent="0">
              <a:buNone/>
            </a:pPr>
            <a:r>
              <a:rPr kumimoji="1" lang="en-US" altLang="zh-TW" i="1" dirty="0"/>
              <a:t>	x := expr;</a:t>
            </a:r>
          </a:p>
          <a:p>
            <a:pPr marL="0" indent="0">
              <a:buNone/>
            </a:pP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“</a:t>
            </a:r>
            <a:r>
              <a:rPr kumimoji="1" lang="en-US" altLang="zh-TW" dirty="0" err="1"/>
              <a:t>return_stmt</a:t>
            </a:r>
            <a:r>
              <a:rPr kumimoji="1" lang="en-US" altLang="zh-TW" dirty="0"/>
              <a:t>” stands for return statement:</a:t>
            </a:r>
          </a:p>
          <a:p>
            <a:pPr marL="457200" lvl="1" indent="0">
              <a:buNone/>
            </a:pPr>
            <a:r>
              <a:rPr kumimoji="1" lang="en-US" altLang="zh-TW" dirty="0"/>
              <a:t> 	</a:t>
            </a:r>
            <a:r>
              <a:rPr kumimoji="1" lang="en-US" altLang="zh-TW" i="1" dirty="0"/>
              <a:t>RETURN expr;</a:t>
            </a:r>
            <a:endParaRPr kumimoji="1" lang="zh-TW" altLang="en-US" i="1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32C78F2B-19A2-82AC-D719-F26DB58C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Define </a:t>
            </a:r>
            <a:r>
              <a:rPr kumimoji="1" lang="en-US" altLang="zh-TW" dirty="0" err="1"/>
              <a:t>stmt</a:t>
            </a:r>
            <a:endParaRPr kumimoji="1" lang="zh-TW" altLang="en-US" dirty="0"/>
          </a:p>
        </p:txBody>
      </p:sp>
      <p:pic>
        <p:nvPicPr>
          <p:cNvPr id="7" name="圖片 6" descr="一張含有 文字, 字型, 螢幕擷取畫面, 行 的圖片&#10;&#10;AI 產生的內容可能不正確。">
            <a:extLst>
              <a:ext uri="{FF2B5EF4-FFF2-40B4-BE49-F238E27FC236}">
                <a16:creationId xmlns:a16="http://schemas.microsoft.com/office/drawing/2014/main" id="{62EF705D-81F0-D6E4-2587-82D86AA9B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655" y="2836717"/>
            <a:ext cx="5694218" cy="71177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28348A6-5F47-4AFE-6E1D-2D217FCD7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655" y="4873336"/>
            <a:ext cx="5613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45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485916-6B2F-6E21-3EDF-A755EE97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Define </a:t>
            </a:r>
            <a:r>
              <a:rPr kumimoji="1" lang="en-US" altLang="zh-TW" dirty="0" err="1"/>
              <a:t>stmt</a:t>
            </a:r>
            <a:r>
              <a:rPr kumimoji="1" lang="en-US" altLang="zh-TW" dirty="0"/>
              <a:t> cont.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545E49-5CD6-7B59-D264-A6F8E561C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“</a:t>
            </a:r>
            <a:r>
              <a:rPr kumimoji="1" lang="en-US" altLang="zh-TW" dirty="0" err="1"/>
              <a:t>local_vardecl</a:t>
            </a:r>
            <a:r>
              <a:rPr kumimoji="1" lang="en-US" altLang="zh-TW" dirty="0"/>
              <a:t>” stands for local variable declaration:</a:t>
            </a:r>
          </a:p>
          <a:p>
            <a:pPr marL="457200" lvl="1" indent="0">
              <a:buNone/>
            </a:pPr>
            <a:r>
              <a:rPr lang="en" altLang="zh-TW" i="1" dirty="0"/>
              <a:t>INT x;	REAL y;</a:t>
            </a:r>
          </a:p>
          <a:p>
            <a:pPr marL="457200" lvl="1" indent="0">
              <a:buNone/>
            </a:pPr>
            <a:endParaRPr kumimoji="1" lang="en" altLang="zh-TW" i="1" dirty="0"/>
          </a:p>
          <a:p>
            <a:pPr marL="457200" lvl="1" indent="0">
              <a:buNone/>
            </a:pPr>
            <a:endParaRPr kumimoji="1" lang="en" altLang="zh-TW" i="1" dirty="0"/>
          </a:p>
          <a:p>
            <a:pPr lvl="1"/>
            <a:endParaRPr kumimoji="1" lang="en-US" altLang="zh-TW" dirty="0"/>
          </a:p>
          <a:p>
            <a:r>
              <a:rPr kumimoji="1" lang="en-US" altLang="zh-TW" dirty="0"/>
              <a:t>“</a:t>
            </a:r>
            <a:r>
              <a:rPr kumimoji="1" lang="en-US" altLang="zh-TW" dirty="0" err="1"/>
              <a:t>if_stmt</a:t>
            </a:r>
            <a:r>
              <a:rPr kumimoji="1" lang="en-US" altLang="zh-TW" dirty="0"/>
              <a:t>” stands for if statements:</a:t>
            </a:r>
          </a:p>
          <a:p>
            <a:pPr marL="457200" lvl="1" indent="0">
              <a:buNone/>
            </a:pPr>
            <a:r>
              <a:rPr lang="en" altLang="zh-TW" i="1" dirty="0"/>
              <a:t>IF (...) ... ELSE ...</a:t>
            </a:r>
            <a:endParaRPr kumimoji="1" lang="en" altLang="zh-TW" i="1" dirty="0"/>
          </a:p>
          <a:p>
            <a:pPr marL="457200" lvl="1" indent="0">
              <a:buNone/>
            </a:pPr>
            <a:endParaRPr kumimoji="1" lang="en" altLang="zh-TW" i="1" dirty="0"/>
          </a:p>
          <a:p>
            <a:pPr marL="457200" lvl="1" indent="0">
              <a:buNone/>
            </a:pPr>
            <a:endParaRPr kumimoji="1" lang="en" altLang="zh-TW" i="1" dirty="0"/>
          </a:p>
          <a:p>
            <a:pPr lvl="1"/>
            <a:endParaRPr lang="en" altLang="zh-TW" i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B050E5A-DA28-A7CF-EFCC-1F4BC8DFC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382" y="2794000"/>
            <a:ext cx="5511800" cy="635000"/>
          </a:xfrm>
          <a:prstGeom prst="rect">
            <a:avLst/>
          </a:prstGeom>
        </p:spPr>
      </p:pic>
      <p:pic>
        <p:nvPicPr>
          <p:cNvPr id="8" name="圖片 7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93751C80-9A1C-9677-D82F-B9E9679F4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382" y="4793876"/>
            <a:ext cx="6959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46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BC3D80-F7A1-3F25-3D4A-9945DF76D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“</a:t>
            </a:r>
            <a:r>
              <a:rPr kumimoji="1" lang="en-US" altLang="zh-TW" dirty="0" err="1"/>
              <a:t>write_stmt</a:t>
            </a:r>
            <a:r>
              <a:rPr kumimoji="1" lang="en-US" altLang="zh-TW" dirty="0"/>
              <a:t>” stands for write statement:</a:t>
            </a:r>
          </a:p>
          <a:p>
            <a:pPr marL="457200" lvl="1" indent="0">
              <a:buNone/>
            </a:pPr>
            <a:r>
              <a:rPr lang="en" altLang="zh-TW" i="1" dirty="0"/>
              <a:t>WRITE(expr, "msg");</a:t>
            </a:r>
          </a:p>
          <a:p>
            <a:pPr marL="457200" lvl="1" indent="0">
              <a:buNone/>
            </a:pPr>
            <a:endParaRPr kumimoji="1" lang="en" altLang="zh-TW" i="1" dirty="0"/>
          </a:p>
          <a:p>
            <a:pPr marL="457200" lvl="1" indent="0">
              <a:buNone/>
            </a:pPr>
            <a:endParaRPr kumimoji="1" lang="en" altLang="zh-TW" i="1" dirty="0"/>
          </a:p>
          <a:p>
            <a:pPr marL="457200" lvl="1" indent="0">
              <a:buNone/>
            </a:pPr>
            <a:endParaRPr kumimoji="1" lang="en-US" altLang="zh-TW" i="1" dirty="0"/>
          </a:p>
          <a:p>
            <a:r>
              <a:rPr kumimoji="1" lang="en-US" altLang="zh-TW" dirty="0"/>
              <a:t>“</a:t>
            </a:r>
            <a:r>
              <a:rPr kumimoji="1" lang="en-US" altLang="zh-TW" dirty="0" err="1"/>
              <a:t>read_stmt</a:t>
            </a:r>
            <a:r>
              <a:rPr kumimoji="1" lang="en-US" altLang="zh-TW" dirty="0"/>
              <a:t>” stands for read statement:</a:t>
            </a:r>
          </a:p>
          <a:p>
            <a:pPr marL="457200" lvl="1" indent="0">
              <a:buNone/>
            </a:pPr>
            <a:r>
              <a:rPr lang="en" altLang="zh-TW" i="1" dirty="0"/>
              <a:t>READ(x, "msg");</a:t>
            </a:r>
            <a:endParaRPr kumimoji="1" lang="zh-TW" altLang="en-US" i="1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E036F5F-89FD-3912-3AC5-626B63D01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Define </a:t>
            </a:r>
            <a:r>
              <a:rPr kumimoji="1" lang="en-US" altLang="zh-TW" dirty="0" err="1"/>
              <a:t>stmt</a:t>
            </a:r>
            <a:r>
              <a:rPr kumimoji="1" lang="en-US" altLang="zh-TW" dirty="0"/>
              <a:t> cont.</a:t>
            </a:r>
            <a:endParaRPr kumimoji="1"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F24BBF6-1E1A-B187-4E1C-B42E39134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771" y="2824629"/>
            <a:ext cx="6477000" cy="6985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1149CBE-0AA4-EBAF-E3BA-EE55C9806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771" y="4828615"/>
            <a:ext cx="63119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53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932</Words>
  <Application>Microsoft Macintosh PowerPoint</Application>
  <PresentationFormat>寬螢幕</PresentationFormat>
  <Paragraphs>145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佈景主題</vt:lpstr>
      <vt:lpstr>T language</vt:lpstr>
      <vt:lpstr>Problem description</vt:lpstr>
      <vt:lpstr>Problem fix (1) t_lex.l</vt:lpstr>
      <vt:lpstr>Problem fix (2) t_parse.y</vt:lpstr>
      <vt:lpstr>Problem fix (2) t_parse.y cont.</vt:lpstr>
      <vt:lpstr>Problem fix (2) t_parse.y cont.</vt:lpstr>
      <vt:lpstr>Define stmt</vt:lpstr>
      <vt:lpstr>Define stmt cont.</vt:lpstr>
      <vt:lpstr>Define stmt cont.</vt:lpstr>
      <vt:lpstr>Define expr</vt:lpstr>
      <vt:lpstr>test.t first attempt / fixed</vt:lpstr>
      <vt:lpstr>test2.t first attempt / fixed</vt:lpstr>
      <vt:lpstr>test7.t first attempt / fixed</vt:lpstr>
      <vt:lpstr>test1.t results</vt:lpstr>
      <vt:lpstr>test2.t result</vt:lpstr>
      <vt:lpstr>test3.t result</vt:lpstr>
      <vt:lpstr>Discussion</vt:lpstr>
      <vt:lpstr>File struct</vt:lpstr>
      <vt:lpstr>Discussion cont.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葉宸君</dc:creator>
  <cp:lastModifiedBy>葉宸君</cp:lastModifiedBy>
  <cp:revision>3</cp:revision>
  <dcterms:created xsi:type="dcterms:W3CDTF">2025-04-05T03:44:02Z</dcterms:created>
  <dcterms:modified xsi:type="dcterms:W3CDTF">2025-04-05T12:03:28Z</dcterms:modified>
</cp:coreProperties>
</file>