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TT Hoves" panose="020B0604020202020204" charset="0"/>
      <p:regular r:id="rId16"/>
    </p:embeddedFont>
    <p:embeddedFont>
      <p:font typeface="TT Hoves Bold" panose="020B0604020202020204" charset="0"/>
      <p:regular r:id="rId17"/>
    </p:embeddedFont>
    <p:embeddedFont>
      <p:font typeface="TT Hoves Bold Italics" panose="020B0604020202020204" charset="0"/>
      <p:regular r:id="rId18"/>
    </p:embeddedFont>
    <p:embeddedFont>
      <p:font typeface="TT Hoves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7743"/>
    <a:srgbClr val="EF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drive/1WQlLYs79ZCzPU73NGk-QlpG3F65oI42r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2.sv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HOhw0W7p8Zzcvj_MuTJgZr2KjPt3_Et6/view?usp=drive_link" TargetMode="External"/><Relationship Id="rId5" Type="http://schemas.openxmlformats.org/officeDocument/2006/relationships/hyperlink" Target="https://id.investing.com/currencies/xau-usd-historical-data" TargetMode="Externa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.sv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58300" y="2166268"/>
            <a:ext cx="11171401" cy="350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38"/>
              </a:lnSpc>
            </a:pPr>
            <a:r>
              <a:rPr lang="en-US" sz="16298" b="1" spc="-1222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MACHINE</a:t>
            </a:r>
          </a:p>
          <a:p>
            <a:pPr algn="ctr">
              <a:lnSpc>
                <a:spcPts val="13038"/>
              </a:lnSpc>
            </a:pPr>
            <a:r>
              <a:rPr lang="en-US" sz="16298" b="1" spc="-1222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LEARNING</a:t>
            </a:r>
          </a:p>
        </p:txBody>
      </p:sp>
      <p:sp>
        <p:nvSpPr>
          <p:cNvPr id="3" name="Freeform 3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 dirty="0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682671"/>
            <a:ext cx="200188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Oleh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951275"/>
            <a:ext cx="2862296" cy="297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 dirty="0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Immanuel L.P. Simarsoit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176620" y="8730296"/>
            <a:ext cx="3035925" cy="537210"/>
            <a:chOff x="0" y="0"/>
            <a:chExt cx="4047900" cy="71628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47625"/>
              <a:ext cx="377783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 b="1" spc="-53">
                  <a:solidFill>
                    <a:srgbClr val="20202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Link Collab: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10515"/>
              <a:ext cx="4047900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 u="sng" spc="-53">
                  <a:solidFill>
                    <a:srgbClr val="202020"/>
                  </a:solidFill>
                  <a:latin typeface="TT Hoves"/>
                  <a:ea typeface="TT Hoves"/>
                  <a:cs typeface="TT Hoves"/>
                  <a:sym typeface="TT Hoves"/>
                  <a:hlinkClick r:id="rId4" tooltip="https://colab.research.google.com/drive/1WQlLYs79ZCzPU73NGk-QlpG3F65oI42r?usp=sharing"/>
                </a:rPr>
                <a:t>Prediksi Emas LSTM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713701" y="8730296"/>
            <a:ext cx="3122036" cy="537210"/>
            <a:chOff x="0" y="0"/>
            <a:chExt cx="4162715" cy="71628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4057751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 b="1" spc="-53">
                  <a:solidFill>
                    <a:srgbClr val="202020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Email: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10515"/>
              <a:ext cx="4162715" cy="405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 spc="-53">
                  <a:solidFill>
                    <a:srgbClr val="202020"/>
                  </a:solidFill>
                  <a:latin typeface="TT Hoves"/>
                  <a:ea typeface="TT Hoves"/>
                  <a:cs typeface="TT Hoves"/>
                  <a:sym typeface="TT Hoves"/>
                </a:rPr>
                <a:t>immanuelsimarsoit@gmail.com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732198" y="5608288"/>
            <a:ext cx="8983801" cy="687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b="1" spc="-121" dirty="0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PREDIKSI</a:t>
            </a:r>
            <a:r>
              <a:rPr lang="en-US" sz="4061" b="1" spc="-121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 HARGA EMAS - US DOLLAR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06790" y="6215356"/>
            <a:ext cx="3674417" cy="687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b="1" spc="-121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DENGAN </a:t>
            </a:r>
            <a:r>
              <a:rPr lang="en-US" sz="4061" b="1" spc="-121" dirty="0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LSTM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35F86-D4E0-F4C1-A049-837FBBC59997}"/>
              </a:ext>
            </a:extLst>
          </p:cNvPr>
          <p:cNvSpPr/>
          <p:nvPr/>
        </p:nvSpPr>
        <p:spPr>
          <a:xfrm rot="21237792">
            <a:off x="6350146" y="2890287"/>
            <a:ext cx="558770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000" b="1" cap="none" spc="-300" dirty="0">
                <a:ln w="44450">
                  <a:solidFill>
                    <a:srgbClr val="EFEEEA"/>
                  </a:solidFill>
                  <a:prstDash val="solid"/>
                </a:ln>
                <a:solidFill>
                  <a:srgbClr val="FE7743"/>
                </a:solidFill>
                <a:effectLst/>
                <a:latin typeface="TT Hoves Bold"/>
                <a:ea typeface="TT Hoves Bold"/>
                <a:cs typeface="TT Hoves Bold"/>
                <a:sym typeface="TT Hoves Bold"/>
              </a:rPr>
              <a:t>PORT</a:t>
            </a:r>
            <a:r>
              <a:rPr lang="en-US" sz="8000" b="1" cap="none" spc="-300" dirty="0">
                <a:ln w="44450">
                  <a:solidFill>
                    <a:srgbClr val="EFEEEA"/>
                  </a:solidFill>
                  <a:prstDash val="solid"/>
                </a:ln>
                <a:effectLst/>
                <a:latin typeface="TT Hoves Bold"/>
                <a:ea typeface="TT Hoves Bold"/>
                <a:cs typeface="TT Hoves Bold"/>
                <a:sym typeface="TT Hoves Bold"/>
              </a:rPr>
              <a:t>FOLIO</a:t>
            </a:r>
            <a:endParaRPr lang="en-US" sz="8000" b="1" cap="none" spc="-300" dirty="0">
              <a:ln w="44450">
                <a:solidFill>
                  <a:srgbClr val="EFEEEA"/>
                </a:solidFill>
                <a:prstDash val="solid"/>
              </a:ln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024463"/>
            <a:ext cx="12150578" cy="4298267"/>
          </a:xfrm>
          <a:custGeom>
            <a:avLst/>
            <a:gdLst/>
            <a:ahLst/>
            <a:cxnLst/>
            <a:rect l="l" t="t" r="r" b="b"/>
            <a:pathLst>
              <a:path w="12150578" h="4298267">
                <a:moveTo>
                  <a:pt x="0" y="0"/>
                </a:moveTo>
                <a:lnTo>
                  <a:pt x="12150578" y="0"/>
                </a:lnTo>
                <a:lnTo>
                  <a:pt x="12150578" y="4298267"/>
                </a:lnTo>
                <a:lnTo>
                  <a:pt x="0" y="42982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19845" y="5823535"/>
            <a:ext cx="8717877" cy="3552535"/>
          </a:xfrm>
          <a:custGeom>
            <a:avLst/>
            <a:gdLst/>
            <a:ahLst/>
            <a:cxnLst/>
            <a:rect l="l" t="t" r="r" b="b"/>
            <a:pathLst>
              <a:path w="8717877" h="3552535">
                <a:moveTo>
                  <a:pt x="0" y="0"/>
                </a:moveTo>
                <a:lnTo>
                  <a:pt x="8717878" y="0"/>
                </a:lnTo>
                <a:lnTo>
                  <a:pt x="8717878" y="3552535"/>
                </a:lnTo>
                <a:lnTo>
                  <a:pt x="0" y="3552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897834"/>
            <a:ext cx="16421100" cy="952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040"/>
              </a:lnSpc>
            </a:pPr>
            <a:r>
              <a:rPr lang="en-US" sz="8800" b="1" spc="-660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EXPLORATORY </a:t>
            </a:r>
            <a:r>
              <a:rPr lang="en-US" sz="8800" b="1" spc="-660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</a:t>
            </a:r>
            <a:r>
              <a:rPr lang="en-US" sz="8800" b="1" spc="-660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314700"/>
            <a:ext cx="4621965" cy="52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4"/>
              </a:lnSpc>
            </a:pPr>
            <a:r>
              <a:rPr lang="en-US" sz="4731" b="1" spc="-354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Visualisasi </a:t>
            </a:r>
            <a:r>
              <a:rPr lang="en-US" sz="4731" b="1" spc="-354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Grafik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17979" y="8849924"/>
            <a:ext cx="5292316" cy="52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4"/>
              </a:lnSpc>
            </a:pPr>
            <a:r>
              <a:rPr lang="en-US" sz="4731" b="1" spc="-354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Korelasi </a:t>
            </a:r>
            <a:r>
              <a:rPr lang="en-US" sz="4731" b="1" spc="-354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Antar </a:t>
            </a:r>
            <a:r>
              <a:rPr lang="en-US" sz="4731" b="1" spc="-354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Kolom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86356" y="1740726"/>
            <a:ext cx="7831022" cy="7850649"/>
          </a:xfrm>
          <a:custGeom>
            <a:avLst/>
            <a:gdLst/>
            <a:ahLst/>
            <a:cxnLst/>
            <a:rect l="l" t="t" r="r" b="b"/>
            <a:pathLst>
              <a:path w="7831022" h="7850649">
                <a:moveTo>
                  <a:pt x="0" y="0"/>
                </a:moveTo>
                <a:lnTo>
                  <a:pt x="7831022" y="0"/>
                </a:lnTo>
                <a:lnTo>
                  <a:pt x="7831022" y="7850648"/>
                </a:lnTo>
                <a:lnTo>
                  <a:pt x="0" y="7850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091360"/>
            <a:ext cx="7685001" cy="130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99" spc="-62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Modelling adalah tahap ini dalam </a:t>
            </a:r>
            <a:r>
              <a:rPr lang="en-US" sz="2099" i="1" spc="-62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machine learning. </a:t>
            </a:r>
            <a:r>
              <a:rPr lang="en-US" sz="2099" spc="-62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Pada tahap ini dataset dipisahkan menjadi data </a:t>
            </a:r>
            <a:r>
              <a:rPr lang="en-US" sz="2099" i="1" spc="-62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train</a:t>
            </a:r>
            <a:r>
              <a:rPr lang="en-US" sz="2099" spc="-62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 dan </a:t>
            </a:r>
            <a:r>
              <a:rPr lang="en-US" sz="2099" i="1" spc="-62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test. </a:t>
            </a:r>
            <a:r>
              <a:rPr lang="en-US" sz="2099" spc="-62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Data </a:t>
            </a:r>
            <a:r>
              <a:rPr lang="en-US" sz="2099" i="1" spc="-62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train </a:t>
            </a:r>
            <a:r>
              <a:rPr lang="en-US" sz="2099" spc="-62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akan digunakan dalam pelatihan algoritma sehingga algoritma dapat belajar dari pola yang ditemukan pada data dan mampu membuat prediksi atau keputusan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62804"/>
            <a:ext cx="7685001" cy="109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9600" b="1" spc="-720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MODELLING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704150"/>
            <a:ext cx="7685001" cy="52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2099" spc="-62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Hasil dari modelling tersebut nantinya akan disajikan dalam bentuk visualisai data yang dapat berupa grafik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3163403"/>
            <a:ext cx="6810077" cy="4242494"/>
          </a:xfrm>
          <a:custGeom>
            <a:avLst/>
            <a:gdLst/>
            <a:ahLst/>
            <a:cxnLst/>
            <a:rect l="l" t="t" r="r" b="b"/>
            <a:pathLst>
              <a:path w="6810077" h="4242494">
                <a:moveTo>
                  <a:pt x="0" y="0"/>
                </a:moveTo>
                <a:lnTo>
                  <a:pt x="6810077" y="0"/>
                </a:lnTo>
                <a:lnTo>
                  <a:pt x="6810077" y="4242494"/>
                </a:lnTo>
                <a:lnTo>
                  <a:pt x="0" y="42424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783372" y="2439352"/>
            <a:ext cx="9218977" cy="5148897"/>
          </a:xfrm>
          <a:custGeom>
            <a:avLst/>
            <a:gdLst/>
            <a:ahLst/>
            <a:cxnLst/>
            <a:rect l="l" t="t" r="r" b="b"/>
            <a:pathLst>
              <a:path w="9218977" h="5148897">
                <a:moveTo>
                  <a:pt x="0" y="0"/>
                </a:moveTo>
                <a:lnTo>
                  <a:pt x="9218977" y="0"/>
                </a:lnTo>
                <a:lnTo>
                  <a:pt x="9218977" y="5148897"/>
                </a:lnTo>
                <a:lnTo>
                  <a:pt x="0" y="5148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993875" y="5708658"/>
            <a:ext cx="9899490" cy="4306278"/>
          </a:xfrm>
          <a:custGeom>
            <a:avLst/>
            <a:gdLst/>
            <a:ahLst/>
            <a:cxnLst/>
            <a:rect l="l" t="t" r="r" b="b"/>
            <a:pathLst>
              <a:path w="9899490" h="4306278">
                <a:moveTo>
                  <a:pt x="0" y="0"/>
                </a:moveTo>
                <a:lnTo>
                  <a:pt x="9899490" y="0"/>
                </a:lnTo>
                <a:lnTo>
                  <a:pt x="9899490" y="4306278"/>
                </a:lnTo>
                <a:lnTo>
                  <a:pt x="0" y="43062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897834"/>
            <a:ext cx="14827950" cy="952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40"/>
              </a:lnSpc>
            </a:pPr>
            <a:r>
              <a:rPr lang="en-US" sz="8800" b="1" spc="-660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MODELLING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674394"/>
            <a:ext cx="11301259" cy="4421618"/>
          </a:xfrm>
          <a:custGeom>
            <a:avLst/>
            <a:gdLst/>
            <a:ahLst/>
            <a:cxnLst/>
            <a:rect l="l" t="t" r="r" b="b"/>
            <a:pathLst>
              <a:path w="11301259" h="4421618">
                <a:moveTo>
                  <a:pt x="0" y="0"/>
                </a:moveTo>
                <a:lnTo>
                  <a:pt x="11301259" y="0"/>
                </a:lnTo>
                <a:lnTo>
                  <a:pt x="11301259" y="4421618"/>
                </a:lnTo>
                <a:lnTo>
                  <a:pt x="0" y="4421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267756" y="3259789"/>
            <a:ext cx="11301259" cy="4661769"/>
          </a:xfrm>
          <a:custGeom>
            <a:avLst/>
            <a:gdLst/>
            <a:ahLst/>
            <a:cxnLst/>
            <a:rect l="l" t="t" r="r" b="b"/>
            <a:pathLst>
              <a:path w="11301259" h="4661769">
                <a:moveTo>
                  <a:pt x="0" y="0"/>
                </a:moveTo>
                <a:lnTo>
                  <a:pt x="11301259" y="0"/>
                </a:lnTo>
                <a:lnTo>
                  <a:pt x="11301259" y="4661770"/>
                </a:lnTo>
                <a:lnTo>
                  <a:pt x="0" y="4661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718806" y="5143500"/>
            <a:ext cx="11301259" cy="4520504"/>
          </a:xfrm>
          <a:custGeom>
            <a:avLst/>
            <a:gdLst/>
            <a:ahLst/>
            <a:cxnLst/>
            <a:rect l="l" t="t" r="r" b="b"/>
            <a:pathLst>
              <a:path w="11301259" h="4520504">
                <a:moveTo>
                  <a:pt x="0" y="0"/>
                </a:moveTo>
                <a:lnTo>
                  <a:pt x="11301259" y="0"/>
                </a:lnTo>
                <a:lnTo>
                  <a:pt x="11301259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37654" y="638647"/>
            <a:ext cx="3626168" cy="4114800"/>
          </a:xfrm>
          <a:custGeom>
            <a:avLst/>
            <a:gdLst/>
            <a:ahLst/>
            <a:cxnLst/>
            <a:rect l="l" t="t" r="r" b="b"/>
            <a:pathLst>
              <a:path w="3626168" h="4114800">
                <a:moveTo>
                  <a:pt x="0" y="0"/>
                </a:moveTo>
                <a:lnTo>
                  <a:pt x="3626167" y="0"/>
                </a:lnTo>
                <a:lnTo>
                  <a:pt x="36261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64107"/>
            <a:ext cx="14827950" cy="998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40"/>
              </a:lnSpc>
            </a:pPr>
            <a:r>
              <a:rPr lang="en-US" sz="8800" b="1" spc="-66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MODELLING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338632" y="3658393"/>
            <a:ext cx="7620239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/>
              <a:t>Accuracy: 96.89%</a:t>
            </a:r>
            <a:r>
              <a:rPr lang="en-US" sz="2400" dirty="0"/>
              <a:t> → Model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akurasi</a:t>
            </a:r>
            <a:r>
              <a:rPr lang="en-US" sz="2400" dirty="0"/>
              <a:t> yang sangat </a:t>
            </a:r>
            <a:r>
              <a:rPr lang="en-US" sz="2400" dirty="0" err="1"/>
              <a:t>tinggi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. Hanya </a:t>
            </a:r>
            <a:r>
              <a:rPr lang="en-US" sz="2400" dirty="0" err="1"/>
              <a:t>sekitar</a:t>
            </a:r>
            <a:r>
              <a:rPr lang="en-US" sz="2400" dirty="0"/>
              <a:t> </a:t>
            </a:r>
            <a:r>
              <a:rPr lang="en-US" sz="2400" b="1" dirty="0"/>
              <a:t>3.11%</a:t>
            </a:r>
            <a:r>
              <a:rPr lang="en-US" sz="2400" dirty="0"/>
              <a:t> 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yang salah.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28373" y="2359032"/>
            <a:ext cx="7685001" cy="1045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9600" b="1" spc="-720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KESIMPULAN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5C90BF-8BE6-3CA5-B89A-A55555D7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261446"/>
            <a:ext cx="7767347" cy="2286000"/>
          </a:xfrm>
          <a:prstGeom prst="rect">
            <a:avLst/>
          </a:prstGeom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D4B67970-024F-5052-A22E-9F81FDC238CC}"/>
              </a:ext>
            </a:extLst>
          </p:cNvPr>
          <p:cNvSpPr txBox="1"/>
          <p:nvPr/>
        </p:nvSpPr>
        <p:spPr>
          <a:xfrm>
            <a:off x="9338631" y="5044440"/>
            <a:ext cx="7620239" cy="1477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/>
              <a:t>Test Loss: 0.00297</a:t>
            </a:r>
            <a:r>
              <a:rPr lang="en-US" sz="2400" dirty="0"/>
              <a:t> (Loss </a:t>
            </a:r>
            <a:r>
              <a:rPr lang="en-US" sz="2400" dirty="0" err="1"/>
              <a:t>utama</a:t>
            </a:r>
            <a:r>
              <a:rPr lang="en-US" sz="2400" dirty="0"/>
              <a:t>) dan </a:t>
            </a:r>
            <a:r>
              <a:rPr lang="en-US" sz="2400" b="1" dirty="0"/>
              <a:t>0.0402</a:t>
            </a:r>
            <a:r>
              <a:rPr lang="en-US" sz="2400" dirty="0"/>
              <a:t> (</a:t>
            </a:r>
            <a:r>
              <a:rPr lang="en-US" sz="2400" dirty="0" err="1"/>
              <a:t>mungkin</a:t>
            </a:r>
            <a:r>
              <a:rPr lang="en-US" sz="2400" dirty="0"/>
              <a:t> loss </a:t>
            </a:r>
            <a:r>
              <a:rPr lang="en-US" sz="2400" dirty="0" err="1"/>
              <a:t>tambahan</a:t>
            </a:r>
            <a:r>
              <a:rPr lang="en-US" sz="2400" dirty="0"/>
              <a:t>/</a:t>
            </a:r>
            <a:r>
              <a:rPr lang="en-US" sz="2400" dirty="0" err="1"/>
              <a:t>metrik</a:t>
            </a:r>
            <a:r>
              <a:rPr lang="en-US" sz="2400" dirty="0"/>
              <a:t> lain) → Nilai loss yang sangat </a:t>
            </a:r>
            <a:r>
              <a:rPr lang="en-US" sz="2400" dirty="0" err="1"/>
              <a:t>rendah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</a:t>
            </a:r>
            <a:r>
              <a:rPr lang="en-US" sz="2400" dirty="0" err="1"/>
              <a:t>selisih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dan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 sangat </a:t>
            </a:r>
            <a:r>
              <a:rPr lang="en-US" sz="2400" dirty="0" err="1"/>
              <a:t>kecil</a:t>
            </a:r>
            <a:r>
              <a:rPr lang="en-US" sz="24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DC1D0-A282-AD61-11EB-ED3F7B7308CD}"/>
              </a:ext>
            </a:extLst>
          </p:cNvPr>
          <p:cNvSpPr txBox="1"/>
          <p:nvPr/>
        </p:nvSpPr>
        <p:spPr>
          <a:xfrm>
            <a:off x="9228373" y="6798867"/>
            <a:ext cx="76202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MAPE: 3.11%</a:t>
            </a:r>
            <a:r>
              <a:rPr lang="en-US" sz="2400" dirty="0"/>
              <a:t> (Mean Absolute Percentage Error) → Rata-rata </a:t>
            </a:r>
            <a:r>
              <a:rPr lang="en-US" sz="2400" dirty="0" err="1"/>
              <a:t>kesalahan</a:t>
            </a:r>
            <a:r>
              <a:rPr lang="en-US" sz="2400" dirty="0"/>
              <a:t> </a:t>
            </a:r>
            <a:r>
              <a:rPr lang="en-US" sz="2400" dirty="0" err="1"/>
              <a:t>prediksi</a:t>
            </a:r>
            <a:r>
              <a:rPr lang="en-US" sz="2400" dirty="0"/>
              <a:t> </a:t>
            </a:r>
            <a:r>
              <a:rPr lang="en-US" sz="2400" dirty="0" err="1"/>
              <a:t>hanya</a:t>
            </a:r>
            <a:r>
              <a:rPr lang="en-US" sz="2400" dirty="0"/>
              <a:t> </a:t>
            </a:r>
            <a:r>
              <a:rPr lang="en-US" sz="2400" b="1" dirty="0"/>
              <a:t>3.11%</a:t>
            </a:r>
            <a:r>
              <a:rPr lang="en-US" sz="2400" dirty="0"/>
              <a:t> 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sebenarnya</a:t>
            </a:r>
            <a:r>
              <a:rPr lang="en-US" sz="2400" dirty="0"/>
              <a:t>. Ini </a:t>
            </a:r>
            <a:r>
              <a:rPr lang="en-US" sz="2400" dirty="0" err="1"/>
              <a:t>termasuk</a:t>
            </a:r>
            <a:r>
              <a:rPr lang="en-US" sz="2400" dirty="0"/>
              <a:t> </a:t>
            </a:r>
            <a:r>
              <a:rPr lang="en-US" sz="2400" dirty="0" err="1"/>
              <a:t>kategori</a:t>
            </a:r>
            <a:r>
              <a:rPr lang="en-US" sz="2400" dirty="0"/>
              <a:t> </a:t>
            </a:r>
            <a:r>
              <a:rPr lang="en-US" sz="2400" b="1" dirty="0"/>
              <a:t>sangat </a:t>
            </a:r>
            <a:r>
              <a:rPr lang="en-US" sz="2400" b="1" dirty="0" err="1"/>
              <a:t>baik</a:t>
            </a:r>
            <a:r>
              <a:rPr lang="en-US" sz="2400" dirty="0"/>
              <a:t> (</a:t>
            </a:r>
            <a:r>
              <a:rPr lang="en-US" sz="2400" dirty="0" err="1"/>
              <a:t>biasanya</a:t>
            </a:r>
            <a:r>
              <a:rPr lang="en-US" sz="2400" dirty="0"/>
              <a:t> MAPE &lt; 10% </a:t>
            </a:r>
            <a:r>
              <a:rPr lang="en-US" sz="2400" dirty="0" err="1"/>
              <a:t>dianggap</a:t>
            </a:r>
            <a:r>
              <a:rPr lang="en-US" sz="2400" dirty="0"/>
              <a:t> </a:t>
            </a:r>
            <a:r>
              <a:rPr lang="en-US" sz="2400" dirty="0" err="1"/>
              <a:t>excelent</a:t>
            </a:r>
            <a:r>
              <a:rPr lang="en-US" sz="2400" dirty="0"/>
              <a:t>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AC3FFD-6516-D37E-6C25-CF7E2E2FD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914900"/>
            <a:ext cx="4632640" cy="4632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72322" y="1422401"/>
            <a:ext cx="5861062" cy="7835899"/>
          </a:xfrm>
          <a:custGeom>
            <a:avLst/>
            <a:gdLst/>
            <a:ahLst/>
            <a:cxnLst/>
            <a:rect l="l" t="t" r="r" b="b"/>
            <a:pathLst>
              <a:path w="5861062" h="7835899">
                <a:moveTo>
                  <a:pt x="0" y="0"/>
                </a:moveTo>
                <a:lnTo>
                  <a:pt x="5861062" y="0"/>
                </a:lnTo>
                <a:lnTo>
                  <a:pt x="5861062" y="7835899"/>
                </a:lnTo>
                <a:lnTo>
                  <a:pt x="0" y="78358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3215" b="-502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7182571"/>
            <a:ext cx="2671309" cy="2671309"/>
          </a:xfrm>
          <a:custGeom>
            <a:avLst/>
            <a:gdLst/>
            <a:ahLst/>
            <a:cxnLst/>
            <a:rect l="l" t="t" r="r" b="b"/>
            <a:pathLst>
              <a:path w="2671309" h="2671309">
                <a:moveTo>
                  <a:pt x="0" y="0"/>
                </a:moveTo>
                <a:lnTo>
                  <a:pt x="2671309" y="0"/>
                </a:lnTo>
                <a:lnTo>
                  <a:pt x="2671309" y="2671309"/>
                </a:lnTo>
                <a:lnTo>
                  <a:pt x="0" y="26713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174059"/>
            <a:ext cx="12240734" cy="163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520"/>
              </a:lnSpc>
            </a:pPr>
            <a:r>
              <a:rPr lang="en-US" sz="14400" b="1" spc="-108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APA</a:t>
            </a:r>
            <a:r>
              <a:rPr lang="en-US" sz="14400" b="1" spc="-1080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 ITU </a:t>
            </a:r>
            <a:r>
              <a:rPr lang="en-US" sz="14400" b="1" spc="-108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LSTM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077154"/>
            <a:ext cx="10253010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spc="-7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LSTM (</a:t>
            </a:r>
            <a:r>
              <a:rPr lang="en-US" sz="2599" i="1" spc="-77">
                <a:solidFill>
                  <a:srgbClr val="00000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Long Short Term Memory) </a:t>
            </a:r>
            <a:r>
              <a:rPr lang="en-US" sz="2599" spc="-7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adalah jenis arsitektur RNN yang mampu memproses, memprediksi, dan mengklasifikasikan informasi berdasarkan data yang telah disimpan.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600786"/>
            <a:ext cx="10253010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7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LSTM dapat diibaratkan seperti otak manusia yang dapat menerima </a:t>
            </a:r>
          </a:p>
          <a:p>
            <a:pPr algn="l">
              <a:lnSpc>
                <a:spcPts val="3639"/>
              </a:lnSpc>
            </a:pPr>
            <a:r>
              <a:rPr lang="en-US" sz="2599" spc="-7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dan menyimpan suatu informasi untuk kemudian hari diproses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spc="-77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dan memberikan output.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057162" y="2232870"/>
            <a:ext cx="3751617" cy="1820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712"/>
              </a:lnSpc>
            </a:pPr>
            <a:r>
              <a:rPr lang="en-US" sz="15890" b="1" spc="-1191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XAU</a:t>
            </a:r>
          </a:p>
        </p:txBody>
      </p:sp>
      <p:sp>
        <p:nvSpPr>
          <p:cNvPr id="4" name="Freeform 4"/>
          <p:cNvSpPr/>
          <p:nvPr/>
        </p:nvSpPr>
        <p:spPr>
          <a:xfrm>
            <a:off x="10961806" y="3061748"/>
            <a:ext cx="1530501" cy="1544011"/>
          </a:xfrm>
          <a:custGeom>
            <a:avLst/>
            <a:gdLst/>
            <a:ahLst/>
            <a:cxnLst/>
            <a:rect l="l" t="t" r="r" b="b"/>
            <a:pathLst>
              <a:path w="1530501" h="1544011">
                <a:moveTo>
                  <a:pt x="0" y="0"/>
                </a:moveTo>
                <a:lnTo>
                  <a:pt x="1530501" y="0"/>
                </a:lnTo>
                <a:lnTo>
                  <a:pt x="1530501" y="1544011"/>
                </a:lnTo>
                <a:lnTo>
                  <a:pt x="0" y="1544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877816" y="2178774"/>
            <a:ext cx="1723476" cy="1184890"/>
          </a:xfrm>
          <a:custGeom>
            <a:avLst/>
            <a:gdLst/>
            <a:ahLst/>
            <a:cxnLst/>
            <a:rect l="l" t="t" r="r" b="b"/>
            <a:pathLst>
              <a:path w="1723476" h="1184890">
                <a:moveTo>
                  <a:pt x="0" y="0"/>
                </a:moveTo>
                <a:lnTo>
                  <a:pt x="1723476" y="0"/>
                </a:lnTo>
                <a:lnTo>
                  <a:pt x="1723476" y="1184889"/>
                </a:lnTo>
                <a:lnTo>
                  <a:pt x="0" y="11848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0873" y="3061748"/>
            <a:ext cx="10110598" cy="3301285"/>
          </a:xfrm>
          <a:custGeom>
            <a:avLst/>
            <a:gdLst/>
            <a:ahLst/>
            <a:cxnLst/>
            <a:rect l="l" t="t" r="r" b="b"/>
            <a:pathLst>
              <a:path w="10110598" h="3301285">
                <a:moveTo>
                  <a:pt x="0" y="0"/>
                </a:moveTo>
                <a:lnTo>
                  <a:pt x="10110598" y="0"/>
                </a:lnTo>
                <a:lnTo>
                  <a:pt x="10110598" y="3301285"/>
                </a:lnTo>
                <a:lnTo>
                  <a:pt x="0" y="33012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599" b="-267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057162" y="4995242"/>
            <a:ext cx="6202138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XAUUSD atau Emas - Dollar US adalah pasangan yang paling banyak di perdagangkan di pasar Forex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57162" y="5729792"/>
            <a:ext cx="6202138" cy="2381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60"/>
              </a:lnSpc>
            </a:pPr>
            <a:r>
              <a:rPr lang="en-US" sz="3200" b="1" spc="-24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EMAS “SAFE HEAVEN” SETIAP KALI</a:t>
            </a:r>
          </a:p>
          <a:p>
            <a:pPr algn="just">
              <a:lnSpc>
                <a:spcPts val="2560"/>
              </a:lnSpc>
            </a:pPr>
            <a:r>
              <a:rPr lang="en-US" sz="3200" b="1" spc="-24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KETIDAKPASTIAN TERJADI DI DUNIA</a:t>
            </a:r>
          </a:p>
          <a:p>
            <a:pPr algn="just">
              <a:lnSpc>
                <a:spcPts val="2560"/>
              </a:lnSpc>
            </a:pPr>
            <a:endParaRPr lang="en-US" sz="3200" b="1" spc="-240">
              <a:solidFill>
                <a:srgbClr val="FE7743"/>
              </a:solidFill>
              <a:latin typeface="TT Hoves Bold"/>
              <a:ea typeface="TT Hoves Bold"/>
              <a:cs typeface="TT Hoves Bold"/>
              <a:sym typeface="TT Hoves Bold"/>
            </a:endParaRPr>
          </a:p>
          <a:p>
            <a:pPr algn="ctr">
              <a:lnSpc>
                <a:spcPts val="3279"/>
              </a:lnSpc>
            </a:pPr>
            <a:r>
              <a:rPr lang="en-US" sz="4099" b="1" spc="-307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VS</a:t>
            </a:r>
          </a:p>
          <a:p>
            <a:pPr algn="l">
              <a:lnSpc>
                <a:spcPts val="2560"/>
              </a:lnSpc>
            </a:pPr>
            <a:endParaRPr lang="en-US" sz="4099" b="1" spc="-307">
              <a:solidFill>
                <a:srgbClr val="000000"/>
              </a:solidFill>
              <a:latin typeface="TT Hoves Bold"/>
              <a:ea typeface="TT Hoves Bold"/>
              <a:cs typeface="TT Hoves Bold"/>
              <a:sym typeface="TT Hoves Bold"/>
            </a:endParaRPr>
          </a:p>
          <a:p>
            <a:pPr algn="just">
              <a:lnSpc>
                <a:spcPts val="2560"/>
              </a:lnSpc>
            </a:pPr>
            <a:r>
              <a:rPr lang="en-US" sz="3200" b="1" spc="-24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US DOLLAR MATA UANG TERKUAT</a:t>
            </a:r>
          </a:p>
          <a:p>
            <a:pPr algn="just">
              <a:lnSpc>
                <a:spcPts val="2560"/>
              </a:lnSpc>
            </a:pPr>
            <a:r>
              <a:rPr lang="en-US" sz="3200" b="1" spc="-24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SAAT INI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2307" y="3225370"/>
            <a:ext cx="3751617" cy="1816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712"/>
              </a:lnSpc>
            </a:pPr>
            <a:r>
              <a:rPr lang="en-US" sz="15890" b="1" spc="-119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USD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0873" y="6953368"/>
            <a:ext cx="841633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XAUUSD menjadi salah satu “pair” yang memiliki volatilitas tertinggi di pasar market Forex.</a:t>
            </a:r>
          </a:p>
          <a:p>
            <a:pPr algn="l">
              <a:lnSpc>
                <a:spcPts val="180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Pergerakan harian bisa mencapai 1.000 - 1.500 pip / hari atau $15 - $30 dollar dari posisi terendah hingga ke tertinggi.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0873" y="7919460"/>
            <a:ext cx="10110598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0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Melibatkan 2 instrumen yang sangat berpengaruh, emas dan US Dollar, membuat pasangan ini</a:t>
            </a:r>
          </a:p>
          <a:p>
            <a:pPr algn="l">
              <a:lnSpc>
                <a:spcPts val="180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sensitif terhadap kondisi ekonomi di Amerika Serikat bahkan perang dan krisis global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5288" y="3012159"/>
            <a:ext cx="2078746" cy="1482094"/>
          </a:xfrm>
          <a:custGeom>
            <a:avLst/>
            <a:gdLst/>
            <a:ahLst/>
            <a:cxnLst/>
            <a:rect l="l" t="t" r="r" b="b"/>
            <a:pathLst>
              <a:path w="2078746" h="1482094">
                <a:moveTo>
                  <a:pt x="0" y="0"/>
                </a:moveTo>
                <a:lnTo>
                  <a:pt x="2078746" y="0"/>
                </a:lnTo>
                <a:lnTo>
                  <a:pt x="2078746" y="1482094"/>
                </a:lnTo>
                <a:lnTo>
                  <a:pt x="0" y="1482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93850" y="4180866"/>
            <a:ext cx="2119934" cy="1969611"/>
          </a:xfrm>
          <a:custGeom>
            <a:avLst/>
            <a:gdLst/>
            <a:ahLst/>
            <a:cxnLst/>
            <a:rect l="l" t="t" r="r" b="b"/>
            <a:pathLst>
              <a:path w="2119934" h="1969611">
                <a:moveTo>
                  <a:pt x="0" y="0"/>
                </a:moveTo>
                <a:lnTo>
                  <a:pt x="2119934" y="0"/>
                </a:lnTo>
                <a:lnTo>
                  <a:pt x="2119934" y="1969611"/>
                </a:lnTo>
                <a:lnTo>
                  <a:pt x="0" y="1969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661229" y="4324884"/>
            <a:ext cx="1825593" cy="1825593"/>
          </a:xfrm>
          <a:custGeom>
            <a:avLst/>
            <a:gdLst/>
            <a:ahLst/>
            <a:cxnLst/>
            <a:rect l="l" t="t" r="r" b="b"/>
            <a:pathLst>
              <a:path w="1825593" h="1825593">
                <a:moveTo>
                  <a:pt x="0" y="0"/>
                </a:moveTo>
                <a:lnTo>
                  <a:pt x="1825593" y="0"/>
                </a:lnTo>
                <a:lnTo>
                  <a:pt x="1825593" y="1825593"/>
                </a:lnTo>
                <a:lnTo>
                  <a:pt x="0" y="1825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923397" y="3012159"/>
            <a:ext cx="2078746" cy="1482094"/>
          </a:xfrm>
          <a:custGeom>
            <a:avLst/>
            <a:gdLst/>
            <a:ahLst/>
            <a:cxnLst/>
            <a:rect l="l" t="t" r="r" b="b"/>
            <a:pathLst>
              <a:path w="2078746" h="1482094">
                <a:moveTo>
                  <a:pt x="0" y="0"/>
                </a:moveTo>
                <a:lnTo>
                  <a:pt x="2078745" y="0"/>
                </a:lnTo>
                <a:lnTo>
                  <a:pt x="2078745" y="1482094"/>
                </a:lnTo>
                <a:lnTo>
                  <a:pt x="0" y="1482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695876" y="4214371"/>
            <a:ext cx="1936106" cy="1936106"/>
          </a:xfrm>
          <a:custGeom>
            <a:avLst/>
            <a:gdLst/>
            <a:ahLst/>
            <a:cxnLst/>
            <a:rect l="l" t="t" r="r" b="b"/>
            <a:pathLst>
              <a:path w="1936106" h="1936106">
                <a:moveTo>
                  <a:pt x="0" y="0"/>
                </a:moveTo>
                <a:lnTo>
                  <a:pt x="1936107" y="0"/>
                </a:lnTo>
                <a:lnTo>
                  <a:pt x="1936107" y="1936106"/>
                </a:lnTo>
                <a:lnTo>
                  <a:pt x="0" y="19361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6352070" y="4798220"/>
            <a:ext cx="2078746" cy="1482094"/>
          </a:xfrm>
          <a:custGeom>
            <a:avLst/>
            <a:gdLst/>
            <a:ahLst/>
            <a:cxnLst/>
            <a:rect l="l" t="t" r="r" b="b"/>
            <a:pathLst>
              <a:path w="2078746" h="1482094">
                <a:moveTo>
                  <a:pt x="0" y="0"/>
                </a:moveTo>
                <a:lnTo>
                  <a:pt x="2078746" y="0"/>
                </a:lnTo>
                <a:lnTo>
                  <a:pt x="2078746" y="1482094"/>
                </a:lnTo>
                <a:lnTo>
                  <a:pt x="0" y="1482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14343" y="7830327"/>
            <a:ext cx="1754549" cy="1754549"/>
          </a:xfrm>
          <a:custGeom>
            <a:avLst/>
            <a:gdLst/>
            <a:ahLst/>
            <a:cxnLst/>
            <a:rect l="l" t="t" r="r" b="b"/>
            <a:pathLst>
              <a:path w="1754549" h="1754549">
                <a:moveTo>
                  <a:pt x="0" y="0"/>
                </a:moveTo>
                <a:lnTo>
                  <a:pt x="1754548" y="0"/>
                </a:lnTo>
                <a:lnTo>
                  <a:pt x="1754548" y="1754548"/>
                </a:lnTo>
                <a:lnTo>
                  <a:pt x="0" y="17545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715236">
            <a:off x="10940338" y="6390013"/>
            <a:ext cx="1961547" cy="1398534"/>
          </a:xfrm>
          <a:custGeom>
            <a:avLst/>
            <a:gdLst/>
            <a:ahLst/>
            <a:cxnLst/>
            <a:rect l="l" t="t" r="r" b="b"/>
            <a:pathLst>
              <a:path w="1961547" h="1398534">
                <a:moveTo>
                  <a:pt x="0" y="0"/>
                </a:moveTo>
                <a:lnTo>
                  <a:pt x="1961547" y="0"/>
                </a:lnTo>
                <a:lnTo>
                  <a:pt x="1961547" y="1398534"/>
                </a:lnTo>
                <a:lnTo>
                  <a:pt x="0" y="1398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755955" y="7948734"/>
            <a:ext cx="1636141" cy="1636141"/>
          </a:xfrm>
          <a:custGeom>
            <a:avLst/>
            <a:gdLst/>
            <a:ahLst/>
            <a:cxnLst/>
            <a:rect l="l" t="t" r="r" b="b"/>
            <a:pathLst>
              <a:path w="1636141" h="1636141">
                <a:moveTo>
                  <a:pt x="0" y="0"/>
                </a:moveTo>
                <a:lnTo>
                  <a:pt x="1636141" y="0"/>
                </a:lnTo>
                <a:lnTo>
                  <a:pt x="1636141" y="1636141"/>
                </a:lnTo>
                <a:lnTo>
                  <a:pt x="0" y="16361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715236">
            <a:off x="4441280" y="6526232"/>
            <a:ext cx="1961547" cy="1398534"/>
          </a:xfrm>
          <a:custGeom>
            <a:avLst/>
            <a:gdLst/>
            <a:ahLst/>
            <a:cxnLst/>
            <a:rect l="l" t="t" r="r" b="b"/>
            <a:pathLst>
              <a:path w="1961547" h="1398534">
                <a:moveTo>
                  <a:pt x="0" y="0"/>
                </a:moveTo>
                <a:lnTo>
                  <a:pt x="1961547" y="0"/>
                </a:lnTo>
                <a:lnTo>
                  <a:pt x="1961547" y="1398534"/>
                </a:lnTo>
                <a:lnTo>
                  <a:pt x="0" y="1398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07301" y="7501759"/>
            <a:ext cx="1893032" cy="2083116"/>
          </a:xfrm>
          <a:custGeom>
            <a:avLst/>
            <a:gdLst/>
            <a:ahLst/>
            <a:cxnLst/>
            <a:rect l="l" t="t" r="r" b="b"/>
            <a:pathLst>
              <a:path w="1893032" h="2083116">
                <a:moveTo>
                  <a:pt x="0" y="0"/>
                </a:moveTo>
                <a:lnTo>
                  <a:pt x="1893032" y="0"/>
                </a:lnTo>
                <a:lnTo>
                  <a:pt x="1893032" y="2083116"/>
                </a:lnTo>
                <a:lnTo>
                  <a:pt x="0" y="20831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1733905"/>
            <a:ext cx="10083658" cy="109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9600" b="1" spc="-72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PROSES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13298" y="3403668"/>
            <a:ext cx="3077702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Import Library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05730" y="3403668"/>
            <a:ext cx="2852670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Load Dataset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49816" y="2765553"/>
            <a:ext cx="3200579" cy="1260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Understanding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332838" y="6378835"/>
            <a:ext cx="3447861" cy="1260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Cleaning &amp;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Preprocessing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829343" y="6551523"/>
            <a:ext cx="3680042" cy="1260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Exploratory Data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spc="-107" dirty="0" err="1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Anaylsis</a:t>
            </a:r>
            <a:endParaRPr lang="en-US" sz="3599" b="1" spc="-107" dirty="0">
              <a:solidFill>
                <a:srgbClr val="000000"/>
              </a:solidFill>
              <a:latin typeface="TT Hoves Bold"/>
              <a:ea typeface="TT Hoves Bold"/>
              <a:cs typeface="TT Hoves Bold"/>
              <a:sym typeface="TT Hove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17081" y="6739742"/>
            <a:ext cx="2119934" cy="595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spc="-107" dirty="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Modelling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1774166"/>
            <a:ext cx="9144000" cy="6479268"/>
            <a:chOff x="0" y="0"/>
            <a:chExt cx="12192000" cy="86390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/>
            <a:srcRect l="816" r="816"/>
            <a:stretch>
              <a:fillRect/>
            </a:stretch>
          </p:blipFill>
          <p:spPr>
            <a:xfrm>
              <a:off x="0" y="0"/>
              <a:ext cx="12192000" cy="8639024"/>
            </a:xfrm>
            <a:prstGeom prst="rect">
              <a:avLst/>
            </a:prstGeom>
          </p:spPr>
        </p:pic>
      </p:grpSp>
      <p:sp>
        <p:nvSpPr>
          <p:cNvPr id="5" name="Freeform 5"/>
          <p:cNvSpPr/>
          <p:nvPr/>
        </p:nvSpPr>
        <p:spPr>
          <a:xfrm>
            <a:off x="3095123" y="6528458"/>
            <a:ext cx="3167760" cy="3321374"/>
          </a:xfrm>
          <a:custGeom>
            <a:avLst/>
            <a:gdLst/>
            <a:ahLst/>
            <a:cxnLst/>
            <a:rect l="l" t="t" r="r" b="b"/>
            <a:pathLst>
              <a:path w="3167760" h="3321374">
                <a:moveTo>
                  <a:pt x="0" y="0"/>
                </a:moveTo>
                <a:lnTo>
                  <a:pt x="3167760" y="0"/>
                </a:lnTo>
                <a:lnTo>
                  <a:pt x="3167760" y="3321374"/>
                </a:lnTo>
                <a:lnTo>
                  <a:pt x="0" y="33213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4985" y="8666749"/>
            <a:ext cx="1516772" cy="1183083"/>
          </a:xfrm>
          <a:custGeom>
            <a:avLst/>
            <a:gdLst/>
            <a:ahLst/>
            <a:cxnLst/>
            <a:rect l="l" t="t" r="r" b="b"/>
            <a:pathLst>
              <a:path w="1516772" h="1183083">
                <a:moveTo>
                  <a:pt x="0" y="0"/>
                </a:moveTo>
                <a:lnTo>
                  <a:pt x="1516773" y="0"/>
                </a:lnTo>
                <a:lnTo>
                  <a:pt x="1516773" y="1183083"/>
                </a:lnTo>
                <a:lnTo>
                  <a:pt x="0" y="1183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572866"/>
            <a:ext cx="7765979" cy="185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5"/>
              </a:lnSpc>
            </a:pPr>
            <a:r>
              <a:rPr lang="en-US" sz="2065" spc="-61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Tahap awal dari proyek ini adalah menambahkan </a:t>
            </a:r>
            <a:r>
              <a:rPr lang="en-US" sz="2065" i="1" spc="-61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library </a:t>
            </a:r>
            <a:r>
              <a:rPr lang="en-US" sz="2065" spc="-61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yang akan digunakan. Beberapa diantaranya ada </a:t>
            </a:r>
            <a:r>
              <a:rPr lang="en-US" sz="2065" i="1" spc="-61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pandas, numpy, matplotlib, sklearn </a:t>
            </a:r>
            <a:r>
              <a:rPr lang="en-US" sz="2065" spc="-61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dan lainnya.</a:t>
            </a:r>
          </a:p>
          <a:p>
            <a:pPr algn="l">
              <a:lnSpc>
                <a:spcPts val="2065"/>
              </a:lnSpc>
            </a:pPr>
            <a:endParaRPr lang="en-US" sz="2065" spc="-61">
              <a:solidFill>
                <a:srgbClr val="202020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algn="l">
              <a:lnSpc>
                <a:spcPts val="2065"/>
              </a:lnSpc>
            </a:pPr>
            <a:r>
              <a:rPr lang="en-US" sz="2065" i="1" spc="-61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Library </a:t>
            </a:r>
            <a:r>
              <a:rPr lang="en-US" sz="2065" spc="-61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ini akan sangat berperang penting dalam pengerjaan proyek ini, seperti untuk manipulasi data, visualisasi data, </a:t>
            </a:r>
            <a:r>
              <a:rPr lang="en-US" sz="2065" i="1" spc="-61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preprocessing, </a:t>
            </a:r>
            <a:r>
              <a:rPr lang="en-US" sz="2065" spc="-61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dan menyediakan framework untuk </a:t>
            </a:r>
            <a:r>
              <a:rPr lang="en-US" sz="2065" i="1" spc="-61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machine learning.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362804"/>
            <a:ext cx="7685001" cy="206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9600" b="1" spc="-720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IMPORTING </a:t>
            </a:r>
          </a:p>
          <a:p>
            <a:pPr algn="l">
              <a:lnSpc>
                <a:spcPts val="7680"/>
              </a:lnSpc>
            </a:pPr>
            <a:r>
              <a:rPr lang="en-US" sz="9600" b="1" spc="-72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LIBRARY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1120" y="2653318"/>
            <a:ext cx="10044607" cy="4720965"/>
          </a:xfrm>
          <a:custGeom>
            <a:avLst/>
            <a:gdLst/>
            <a:ahLst/>
            <a:cxnLst/>
            <a:rect l="l" t="t" r="r" b="b"/>
            <a:pathLst>
              <a:path w="10044607" h="4720965">
                <a:moveTo>
                  <a:pt x="0" y="0"/>
                </a:moveTo>
                <a:lnTo>
                  <a:pt x="10044608" y="0"/>
                </a:lnTo>
                <a:lnTo>
                  <a:pt x="10044608" y="4720965"/>
                </a:lnTo>
                <a:lnTo>
                  <a:pt x="0" y="4720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057162" y="4728542"/>
            <a:ext cx="6202138" cy="84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65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Tahap berikutnya adalah memasukkan dataset yang telah disediakan ke dalam proyek menggunakan library Pandas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57162" y="2660697"/>
            <a:ext cx="6202138" cy="1894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39"/>
              </a:lnSpc>
            </a:pPr>
            <a:r>
              <a:rPr lang="en-US" sz="8799" b="1" spc="-659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LOAD</a:t>
            </a:r>
          </a:p>
          <a:p>
            <a:pPr algn="just">
              <a:lnSpc>
                <a:spcPts val="7039"/>
              </a:lnSpc>
            </a:pPr>
            <a:r>
              <a:rPr lang="en-US" sz="8799" b="1" spc="-659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57162" y="5756150"/>
            <a:ext cx="6202138" cy="846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65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Dataset yang digunakan menggunakan harga Emas-US Dollar selama 10 tahun terakhir, dimulai dari 1 Januari  2015 hingga 25 Juli 2025.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57162" y="6783758"/>
            <a:ext cx="6202138" cy="570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9"/>
              </a:lnSpc>
            </a:pPr>
            <a:r>
              <a:rPr lang="en-US" sz="2199" spc="-65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Dataset yang digunakan diambil dari website </a:t>
            </a:r>
            <a:r>
              <a:rPr lang="en-US" sz="2199" u="sng" spc="-65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  <a:hlinkClick r:id="rId5" tooltip="https://id.investing.com/currencies/xau-usd-historical-data"/>
              </a:rPr>
              <a:t>Investing.com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1120" y="7861998"/>
            <a:ext cx="2170628" cy="481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 spc="-83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Link Dataset: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1120" y="8424816"/>
            <a:ext cx="13501865" cy="405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u="sng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  <a:hlinkClick r:id="rId6" tooltip="https://drive.google.com/file/d/1HOhw0W7p8Zzcvj_MuTJgZr2KjPt3_Et6/view?usp=drive_link"/>
              </a:rPr>
              <a:t>https://drive.google.com/file/d/1HOhw0W7p8Zzcvj_MuTJgZr2KjPt3_Et6/view?usp=drive_link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33066" y="2240888"/>
            <a:ext cx="5428548" cy="5805223"/>
          </a:xfrm>
          <a:custGeom>
            <a:avLst/>
            <a:gdLst/>
            <a:ahLst/>
            <a:cxnLst/>
            <a:rect l="l" t="t" r="r" b="b"/>
            <a:pathLst>
              <a:path w="5428548" h="5805223">
                <a:moveTo>
                  <a:pt x="0" y="0"/>
                </a:moveTo>
                <a:lnTo>
                  <a:pt x="5428549" y="0"/>
                </a:lnTo>
                <a:lnTo>
                  <a:pt x="5428549" y="5805224"/>
                </a:lnTo>
                <a:lnTo>
                  <a:pt x="0" y="5805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153855" y="6204168"/>
            <a:ext cx="3683886" cy="3683886"/>
          </a:xfrm>
          <a:custGeom>
            <a:avLst/>
            <a:gdLst/>
            <a:ahLst/>
            <a:cxnLst/>
            <a:rect l="l" t="t" r="r" b="b"/>
            <a:pathLst>
              <a:path w="3683886" h="3683886">
                <a:moveTo>
                  <a:pt x="0" y="0"/>
                </a:moveTo>
                <a:lnTo>
                  <a:pt x="3683886" y="0"/>
                </a:lnTo>
                <a:lnTo>
                  <a:pt x="3683886" y="3683887"/>
                </a:lnTo>
                <a:lnTo>
                  <a:pt x="0" y="36838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8436" y="7605317"/>
            <a:ext cx="1828091" cy="2249958"/>
          </a:xfrm>
          <a:custGeom>
            <a:avLst/>
            <a:gdLst/>
            <a:ahLst/>
            <a:cxnLst/>
            <a:rect l="l" t="t" r="r" b="b"/>
            <a:pathLst>
              <a:path w="1828091" h="2249958">
                <a:moveTo>
                  <a:pt x="0" y="0"/>
                </a:moveTo>
                <a:lnTo>
                  <a:pt x="1828091" y="0"/>
                </a:lnTo>
                <a:lnTo>
                  <a:pt x="1828091" y="2249958"/>
                </a:lnTo>
                <a:lnTo>
                  <a:pt x="0" y="22499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430352" y="8589755"/>
            <a:ext cx="2599474" cy="809086"/>
          </a:xfrm>
          <a:custGeom>
            <a:avLst/>
            <a:gdLst/>
            <a:ahLst/>
            <a:cxnLst/>
            <a:rect l="l" t="t" r="r" b="b"/>
            <a:pathLst>
              <a:path w="2599474" h="809086">
                <a:moveTo>
                  <a:pt x="0" y="0"/>
                </a:moveTo>
                <a:lnTo>
                  <a:pt x="2599474" y="0"/>
                </a:lnTo>
                <a:lnTo>
                  <a:pt x="2599474" y="809086"/>
                </a:lnTo>
                <a:lnTo>
                  <a:pt x="0" y="80908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469734"/>
            <a:ext cx="9145539" cy="565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2160" spc="-64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Tahap ini betujuan untuk mengenali data dan mendapatkan wawasan awal yang akan memandu semua tahap analisis selanjutnya.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286604"/>
            <a:ext cx="7748508" cy="1655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33"/>
              </a:lnSpc>
            </a:pPr>
            <a:r>
              <a:rPr lang="en-US" sz="7667" b="1" spc="-575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</a:t>
            </a:r>
          </a:p>
          <a:p>
            <a:pPr algn="l">
              <a:lnSpc>
                <a:spcPts val="6133"/>
              </a:lnSpc>
            </a:pPr>
            <a:r>
              <a:rPr lang="en-US" sz="7667" b="1" spc="-575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UNDERSTANDING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420369"/>
            <a:ext cx="9145539" cy="839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2160" spc="-64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Dataset ini memiliki 2710 baris data dan 7 kolom, yaitu Tanggal, Terakhir, Pembukaan, Tertinggi, Terendah, Vol. dan Perubahan% yang semuanya </a:t>
            </a:r>
          </a:p>
          <a:p>
            <a:pPr algn="l">
              <a:lnSpc>
                <a:spcPts val="2160"/>
              </a:lnSpc>
            </a:pPr>
            <a:r>
              <a:rPr lang="en-US" sz="2160" spc="-64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masih bertipe data Object.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188230"/>
            <a:ext cx="9415721" cy="5296343"/>
          </a:xfrm>
          <a:custGeom>
            <a:avLst/>
            <a:gdLst/>
            <a:ahLst/>
            <a:cxnLst/>
            <a:rect l="l" t="t" r="r" b="b"/>
            <a:pathLst>
              <a:path w="9415721" h="5296343">
                <a:moveTo>
                  <a:pt x="0" y="0"/>
                </a:moveTo>
                <a:lnTo>
                  <a:pt x="9415721" y="0"/>
                </a:lnTo>
                <a:lnTo>
                  <a:pt x="9415721" y="5296343"/>
                </a:lnTo>
                <a:lnTo>
                  <a:pt x="0" y="5296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259264" y="6748053"/>
            <a:ext cx="3502746" cy="2736520"/>
          </a:xfrm>
          <a:custGeom>
            <a:avLst/>
            <a:gdLst/>
            <a:ahLst/>
            <a:cxnLst/>
            <a:rect l="l" t="t" r="r" b="b"/>
            <a:pathLst>
              <a:path w="3502746" h="2736520">
                <a:moveTo>
                  <a:pt x="0" y="0"/>
                </a:moveTo>
                <a:lnTo>
                  <a:pt x="3502746" y="0"/>
                </a:lnTo>
                <a:lnTo>
                  <a:pt x="3502746" y="2736520"/>
                </a:lnTo>
                <a:lnTo>
                  <a:pt x="0" y="27365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259264" y="4235855"/>
            <a:ext cx="6202138" cy="898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2399" b="1" spc="-71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Sebelum di-</a:t>
            </a:r>
            <a:r>
              <a:rPr lang="en-US" sz="2399" b="1" i="1" spc="-71">
                <a:solidFill>
                  <a:srgbClr val="202020"/>
                </a:solidFill>
                <a:latin typeface="TT Hoves Bold Italics"/>
                <a:ea typeface="TT Hoves Bold Italics"/>
                <a:cs typeface="TT Hoves Bold Italics"/>
                <a:sym typeface="TT Hoves Bold Italics"/>
              </a:rPr>
              <a:t>train </a:t>
            </a:r>
            <a:r>
              <a:rPr lang="en-US" sz="2399" b="1" spc="-71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maka yang masih mentah harus diolah agar menjadi data bersih dan terstruktur 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954984"/>
            <a:ext cx="12687300" cy="1909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121"/>
              </a:lnSpc>
            </a:pPr>
            <a:r>
              <a:rPr lang="en-US" sz="8901" b="1" spc="-667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CLEANING</a:t>
            </a:r>
            <a:r>
              <a:rPr lang="en-US" sz="8901" b="1" spc="-667" dirty="0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 DAN</a:t>
            </a:r>
          </a:p>
          <a:p>
            <a:pPr algn="just">
              <a:lnSpc>
                <a:spcPts val="7121"/>
              </a:lnSpc>
            </a:pPr>
            <a:r>
              <a:rPr lang="en-US" sz="8901" b="1" spc="-667" dirty="0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PREPROCESSING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59264" y="5550360"/>
            <a:ext cx="6000036" cy="816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2160" spc="-64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Tahap ini terdiri dari membuang kolom yang tidak diperlukan, menangani </a:t>
            </a:r>
            <a:r>
              <a:rPr lang="en-US" sz="2160" i="1" spc="-64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Missing Values, </a:t>
            </a:r>
            <a:r>
              <a:rPr lang="en-US" sz="2160" spc="-64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lalu juga mengubah tipe data pada kolom-kolom yang ada,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58442" y="8730296"/>
            <a:ext cx="600858" cy="528004"/>
          </a:xfrm>
          <a:custGeom>
            <a:avLst/>
            <a:gdLst/>
            <a:ahLst/>
            <a:cxnLst/>
            <a:rect l="l" t="t" r="r" b="b"/>
            <a:pathLst>
              <a:path w="600858" h="528004">
                <a:moveTo>
                  <a:pt x="0" y="0"/>
                </a:moveTo>
                <a:lnTo>
                  <a:pt x="600858" y="0"/>
                </a:lnTo>
                <a:lnTo>
                  <a:pt x="600858" y="528004"/>
                </a:lnTo>
                <a:lnTo>
                  <a:pt x="0" y="528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8059284"/>
            <a:ext cx="11301259" cy="1342025"/>
          </a:xfrm>
          <a:custGeom>
            <a:avLst/>
            <a:gdLst/>
            <a:ahLst/>
            <a:cxnLst/>
            <a:rect l="l" t="t" r="r" b="b"/>
            <a:pathLst>
              <a:path w="11301259" h="1342025">
                <a:moveTo>
                  <a:pt x="0" y="0"/>
                </a:moveTo>
                <a:lnTo>
                  <a:pt x="11301259" y="0"/>
                </a:lnTo>
                <a:lnTo>
                  <a:pt x="11301259" y="1342024"/>
                </a:lnTo>
                <a:lnTo>
                  <a:pt x="0" y="1342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896131" y="1988071"/>
            <a:ext cx="7062740" cy="5928205"/>
          </a:xfrm>
          <a:custGeom>
            <a:avLst/>
            <a:gdLst/>
            <a:ahLst/>
            <a:cxnLst/>
            <a:rect l="l" t="t" r="r" b="b"/>
            <a:pathLst>
              <a:path w="7062740" h="5928205">
                <a:moveTo>
                  <a:pt x="0" y="0"/>
                </a:moveTo>
                <a:lnTo>
                  <a:pt x="7062740" y="0"/>
                </a:lnTo>
                <a:lnTo>
                  <a:pt x="7062740" y="5928204"/>
                </a:lnTo>
                <a:lnTo>
                  <a:pt x="0" y="5928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490470"/>
            <a:ext cx="8610967" cy="1353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60"/>
              </a:lnSpc>
            </a:pPr>
            <a:r>
              <a:rPr lang="en-US" sz="2660" spc="-79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Secara sederhana,  EDA adalah tahap menganalisis dataset dengan tujuan untuk memahami karakteristik utama, menemukan pola dan mendeteksi </a:t>
            </a:r>
            <a:r>
              <a:rPr lang="en-US" sz="2660" i="1" spc="-79">
                <a:solidFill>
                  <a:srgbClr val="202020"/>
                </a:solidFill>
                <a:latin typeface="TT Hoves Italics"/>
                <a:ea typeface="TT Hoves Italics"/>
                <a:cs typeface="TT Hoves Italics"/>
                <a:sym typeface="TT Hoves Italics"/>
              </a:rPr>
              <a:t>outlier </a:t>
            </a:r>
            <a:r>
              <a:rPr lang="en-US" sz="2660" spc="-79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terutama melalui visualisasi data dan statistik ringkas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286604"/>
            <a:ext cx="8905191" cy="164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33"/>
              </a:lnSpc>
            </a:pPr>
            <a:r>
              <a:rPr lang="en-US" sz="7667" b="1" spc="-575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EXPLORATORY </a:t>
            </a:r>
            <a:r>
              <a:rPr lang="en-US" sz="7667" b="1" spc="-575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DATA </a:t>
            </a:r>
          </a:p>
          <a:p>
            <a:pPr algn="l">
              <a:lnSpc>
                <a:spcPts val="6133"/>
              </a:lnSpc>
            </a:pPr>
            <a:r>
              <a:rPr lang="en-US" sz="7667" b="1" spc="-575">
                <a:solidFill>
                  <a:srgbClr val="FE7743"/>
                </a:solidFill>
                <a:latin typeface="TT Hoves Bold"/>
                <a:ea typeface="TT Hoves Bold"/>
                <a:cs typeface="TT Hoves Bold"/>
                <a:sym typeface="TT Hoves Bold"/>
              </a:rPr>
              <a:t>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285023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-53">
                <a:solidFill>
                  <a:srgbClr val="202020"/>
                </a:solidFill>
                <a:latin typeface="TT Hoves Bold"/>
                <a:ea typeface="TT Hoves Bold"/>
                <a:cs typeface="TT Hoves Bold"/>
                <a:sym typeface="TT Hoves Bold"/>
              </a:rPr>
              <a:t>Self-Project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8124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Machine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63929" y="981075"/>
            <a:ext cx="259537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-53">
                <a:solidFill>
                  <a:srgbClr val="202020"/>
                </a:solidFill>
                <a:latin typeface="TT Hoves"/>
                <a:ea typeface="TT Hoves"/>
                <a:cs typeface="TT Hoves"/>
                <a:sym typeface="TT Hoves"/>
              </a:rPr>
              <a:t>02 Sept,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712</Words>
  <Application>Microsoft Office PowerPoint</Application>
  <PresentationFormat>Custom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TT Hoves Italics</vt:lpstr>
      <vt:lpstr>TT Hoves</vt:lpstr>
      <vt:lpstr>TT Hoves Bold</vt:lpstr>
      <vt:lpstr>TT Hoves Bold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Portofolio XAUUSD</dc:title>
  <cp:lastModifiedBy>Immanuel Simarsoit</cp:lastModifiedBy>
  <cp:revision>3</cp:revision>
  <dcterms:created xsi:type="dcterms:W3CDTF">2006-08-16T00:00:00Z</dcterms:created>
  <dcterms:modified xsi:type="dcterms:W3CDTF">2025-09-03T17:18:26Z</dcterms:modified>
  <dc:identifier>DAGx1bxnW7o</dc:identifier>
</cp:coreProperties>
</file>