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Roca One Italics" charset="1" panose="00000500000000000000"/>
      <p:regular r:id="rId16"/>
    </p:embeddedFont>
    <p:embeddedFont>
      <p:font typeface="Roca One Bold" charset="1" panose="00000800000000000000"/>
      <p:regular r:id="rId17"/>
    </p:embeddedFont>
    <p:embeddedFont>
      <p:font typeface="Roca One" charset="1" panose="00000500000000000000"/>
      <p:regular r:id="rId18"/>
    </p:embeddedFont>
    <p:embeddedFont>
      <p:font typeface="Montserrat Classic Bold" charset="1" panose="00000800000000000000"/>
      <p:regular r:id="rId19"/>
    </p:embeddedFont>
    <p:embeddedFont>
      <p:font typeface="Montserrat" charset="1" panose="00000500000000000000"/>
      <p:regular r:id="rId20"/>
    </p:embeddedFont>
    <p:embeddedFont>
      <p:font typeface="Montserrat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png" Type="http://schemas.openxmlformats.org/officeDocument/2006/relationships/image"/><Relationship Id="rId11" Target="../media/image3.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jpeg" Type="http://schemas.openxmlformats.org/officeDocument/2006/relationships/image"/><Relationship Id="rId13" Target="../media/image17.jpe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https://youtu.be/0BVESdFsSX0" TargetMode="External" Type="http://schemas.openxmlformats.org/officeDocument/2006/relationships/hyperlink"/><Relationship Id="rId11" Target="../media/image22.jpeg" Type="http://schemas.openxmlformats.org/officeDocument/2006/relationships/image"/><Relationship Id="rId12" Target="../media/VAFwyCVgAfI.mp4" Type="http://schemas.openxmlformats.org/officeDocument/2006/relationships/video"/><Relationship Id="rId13" Target="../media/VAFwyCVgAfI.mp4" Type="http://schemas.microsoft.com/office/2007/relationships/media"/><Relationship Id="rId2" Target="../media/image14.png" Type="http://schemas.openxmlformats.org/officeDocument/2006/relationships/image"/><Relationship Id="rId3" Target="../media/image1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0">
            <a:off x="14532522" y="2389777"/>
            <a:ext cx="8336879" cy="833687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0790862" y="5693019"/>
            <a:ext cx="13659093" cy="1365909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5755192" y="4598657"/>
            <a:ext cx="590332" cy="601612"/>
          </a:xfrm>
          <a:custGeom>
            <a:avLst/>
            <a:gdLst/>
            <a:ahLst/>
            <a:cxnLst/>
            <a:rect r="r" b="b" t="t" l="l"/>
            <a:pathLst>
              <a:path h="601612" w="590332">
                <a:moveTo>
                  <a:pt x="0" y="0"/>
                </a:moveTo>
                <a:lnTo>
                  <a:pt x="590332" y="0"/>
                </a:lnTo>
                <a:lnTo>
                  <a:pt x="590332" y="601613"/>
                </a:lnTo>
                <a:lnTo>
                  <a:pt x="0" y="601613"/>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706387" y="8816528"/>
            <a:ext cx="590332" cy="601612"/>
          </a:xfrm>
          <a:custGeom>
            <a:avLst/>
            <a:gdLst/>
            <a:ahLst/>
            <a:cxnLst/>
            <a:rect r="r" b="b" t="t" l="l"/>
            <a:pathLst>
              <a:path h="601612" w="590332">
                <a:moveTo>
                  <a:pt x="0" y="0"/>
                </a:moveTo>
                <a:lnTo>
                  <a:pt x="590332" y="0"/>
                </a:lnTo>
                <a:lnTo>
                  <a:pt x="590332" y="601612"/>
                </a:lnTo>
                <a:lnTo>
                  <a:pt x="0" y="601612"/>
                </a:lnTo>
                <a:lnTo>
                  <a:pt x="0" y="0"/>
                </a:lnTo>
                <a:close/>
              </a:path>
            </a:pathLst>
          </a:custGeom>
          <a:blipFill>
            <a:blip r:embed="rId5">
              <a:alphaModFix amt="25000"/>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9144000" y="1518081"/>
            <a:ext cx="414431" cy="422350"/>
          </a:xfrm>
          <a:custGeom>
            <a:avLst/>
            <a:gdLst/>
            <a:ahLst/>
            <a:cxnLst/>
            <a:rect r="r" b="b" t="t" l="l"/>
            <a:pathLst>
              <a:path h="422350" w="414431">
                <a:moveTo>
                  <a:pt x="0" y="0"/>
                </a:moveTo>
                <a:lnTo>
                  <a:pt x="414431" y="0"/>
                </a:lnTo>
                <a:lnTo>
                  <a:pt x="414431" y="422350"/>
                </a:lnTo>
                <a:lnTo>
                  <a:pt x="0" y="422350"/>
                </a:lnTo>
                <a:lnTo>
                  <a:pt x="0" y="0"/>
                </a:lnTo>
                <a:close/>
              </a:path>
            </a:pathLst>
          </a:custGeom>
          <a:blipFill>
            <a:blip r:embed="rId5">
              <a:alphaModFix amt="25000"/>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853056" y="2389777"/>
            <a:ext cx="1706112" cy="17061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366270" y="4396695"/>
            <a:ext cx="807848" cy="201962"/>
          </a:xfrm>
          <a:custGeom>
            <a:avLst/>
            <a:gdLst/>
            <a:ahLst/>
            <a:cxnLst/>
            <a:rect r="r" b="b" t="t" l="l"/>
            <a:pathLst>
              <a:path h="201962" w="807848">
                <a:moveTo>
                  <a:pt x="0" y="0"/>
                </a:moveTo>
                <a:lnTo>
                  <a:pt x="807848" y="0"/>
                </a:lnTo>
                <a:lnTo>
                  <a:pt x="807848" y="201962"/>
                </a:lnTo>
                <a:lnTo>
                  <a:pt x="0" y="2019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1286533" y="5086350"/>
            <a:ext cx="7173539" cy="3561488"/>
          </a:xfrm>
          <a:prstGeom prst="rect">
            <a:avLst/>
          </a:prstGeom>
        </p:spPr>
        <p:txBody>
          <a:bodyPr anchor="t" rtlCol="false" tIns="0" lIns="0" bIns="0" rIns="0">
            <a:spAutoFit/>
          </a:bodyPr>
          <a:lstStyle/>
          <a:p>
            <a:pPr algn="l">
              <a:lnSpc>
                <a:spcPts val="4212"/>
              </a:lnSpc>
            </a:pPr>
            <a:r>
              <a:rPr lang="en-US" sz="3008">
                <a:solidFill>
                  <a:srgbClr val="000000"/>
                </a:solidFill>
                <a:latin typeface="Roca One Italics"/>
              </a:rPr>
              <a:t>Presented by : CyberPunks</a:t>
            </a:r>
          </a:p>
          <a:p>
            <a:pPr algn="l" marL="541676" indent="-270838" lvl="1">
              <a:lnSpc>
                <a:spcPts val="3512"/>
              </a:lnSpc>
              <a:buFont typeface="Arial"/>
              <a:buChar char="•"/>
            </a:pPr>
            <a:r>
              <a:rPr lang="en-US" sz="2508">
                <a:solidFill>
                  <a:srgbClr val="000000"/>
                </a:solidFill>
                <a:latin typeface="Roca One Italics"/>
              </a:rPr>
              <a:t>Vishal.B</a:t>
            </a:r>
          </a:p>
          <a:p>
            <a:pPr algn="l" marL="541676" indent="-270838" lvl="1">
              <a:lnSpc>
                <a:spcPts val="3512"/>
              </a:lnSpc>
              <a:buFont typeface="Arial"/>
              <a:buChar char="•"/>
            </a:pPr>
            <a:r>
              <a:rPr lang="en-US" sz="2508">
                <a:solidFill>
                  <a:srgbClr val="000000"/>
                </a:solidFill>
                <a:latin typeface="Roca One Italics"/>
              </a:rPr>
              <a:t>G.S.Ruparani</a:t>
            </a:r>
          </a:p>
          <a:p>
            <a:pPr algn="l" marL="541676" indent="-270838" lvl="1">
              <a:lnSpc>
                <a:spcPts val="3512"/>
              </a:lnSpc>
              <a:buFont typeface="Arial"/>
              <a:buChar char="•"/>
            </a:pPr>
            <a:r>
              <a:rPr lang="en-US" sz="2508">
                <a:solidFill>
                  <a:srgbClr val="000000"/>
                </a:solidFill>
                <a:latin typeface="Roca One Italics"/>
              </a:rPr>
              <a:t>Sudhiksha.K</a:t>
            </a:r>
          </a:p>
          <a:p>
            <a:pPr algn="l" marL="541676" indent="-270838" lvl="1">
              <a:lnSpc>
                <a:spcPts val="3512"/>
              </a:lnSpc>
              <a:buFont typeface="Arial"/>
              <a:buChar char="•"/>
            </a:pPr>
            <a:r>
              <a:rPr lang="en-US" sz="2508">
                <a:solidFill>
                  <a:srgbClr val="000000"/>
                </a:solidFill>
                <a:latin typeface="Roca One Italics"/>
              </a:rPr>
              <a:t>Pushkala.S</a:t>
            </a:r>
          </a:p>
          <a:p>
            <a:pPr algn="l">
              <a:lnSpc>
                <a:spcPts val="3512"/>
              </a:lnSpc>
            </a:pPr>
          </a:p>
          <a:p>
            <a:pPr algn="l">
              <a:lnSpc>
                <a:spcPts val="3512"/>
              </a:lnSpc>
            </a:pPr>
            <a:r>
              <a:rPr lang="en-US" sz="2508">
                <a:solidFill>
                  <a:srgbClr val="000000"/>
                </a:solidFill>
                <a:latin typeface="Roca One Italics"/>
              </a:rPr>
              <a:t>Shiv Nadar University, Chennai</a:t>
            </a:r>
          </a:p>
          <a:p>
            <a:pPr algn="l">
              <a:lnSpc>
                <a:spcPts val="3232"/>
              </a:lnSpc>
              <a:spcBef>
                <a:spcPct val="0"/>
              </a:spcBef>
            </a:pPr>
          </a:p>
        </p:txBody>
      </p:sp>
      <p:sp>
        <p:nvSpPr>
          <p:cNvPr name="TextBox 17" id="17"/>
          <p:cNvSpPr txBox="true"/>
          <p:nvPr/>
        </p:nvSpPr>
        <p:spPr>
          <a:xfrm rot="0">
            <a:off x="1366270" y="2389777"/>
            <a:ext cx="7308378" cy="1562100"/>
          </a:xfrm>
          <a:prstGeom prst="rect">
            <a:avLst/>
          </a:prstGeom>
        </p:spPr>
        <p:txBody>
          <a:bodyPr anchor="t" rtlCol="false" tIns="0" lIns="0" bIns="0" rIns="0">
            <a:spAutoFit/>
          </a:bodyPr>
          <a:lstStyle/>
          <a:p>
            <a:pPr algn="l">
              <a:lnSpc>
                <a:spcPts val="6162"/>
              </a:lnSpc>
              <a:spcBef>
                <a:spcPct val="0"/>
              </a:spcBef>
            </a:pPr>
            <a:r>
              <a:rPr lang="en-US" sz="5135" u="sng">
                <a:solidFill>
                  <a:srgbClr val="000000"/>
                </a:solidFill>
                <a:latin typeface="Roca One Bold"/>
              </a:rPr>
              <a:t>Drip Ease - Seamless IV Placement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06508" y="1911265"/>
            <a:ext cx="515665" cy="515665"/>
          </a:xfrm>
          <a:custGeom>
            <a:avLst/>
            <a:gdLst/>
            <a:ahLst/>
            <a:cxnLst/>
            <a:rect r="r" b="b" t="t" l="l"/>
            <a:pathLst>
              <a:path h="515665" w="515665">
                <a:moveTo>
                  <a:pt x="0" y="0"/>
                </a:moveTo>
                <a:lnTo>
                  <a:pt x="515665" y="0"/>
                </a:lnTo>
                <a:lnTo>
                  <a:pt x="515665" y="515665"/>
                </a:lnTo>
                <a:lnTo>
                  <a:pt x="0" y="515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151388" y="1892252"/>
            <a:ext cx="25067935" cy="2506793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8897264" y="-1504505"/>
            <a:ext cx="10762805" cy="1076280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123766" y="8030424"/>
            <a:ext cx="4841795" cy="774622"/>
            <a:chOff x="0" y="0"/>
            <a:chExt cx="2897344" cy="463536"/>
          </a:xfrm>
        </p:grpSpPr>
        <p:sp>
          <p:nvSpPr>
            <p:cNvPr name="Freeform 10" id="10"/>
            <p:cNvSpPr/>
            <p:nvPr/>
          </p:nvSpPr>
          <p:spPr>
            <a:xfrm flipH="false" flipV="false" rot="0">
              <a:off x="0" y="0"/>
              <a:ext cx="2897344" cy="463536"/>
            </a:xfrm>
            <a:custGeom>
              <a:avLst/>
              <a:gdLst/>
              <a:ahLst/>
              <a:cxnLst/>
              <a:rect r="r" b="b" t="t" l="l"/>
              <a:pathLst>
                <a:path h="463536" w="2897344">
                  <a:moveTo>
                    <a:pt x="2694144" y="0"/>
                  </a:moveTo>
                  <a:cubicBezTo>
                    <a:pt x="2806368" y="0"/>
                    <a:pt x="2897344" y="103766"/>
                    <a:pt x="2897344" y="231768"/>
                  </a:cubicBezTo>
                  <a:cubicBezTo>
                    <a:pt x="2897344" y="359770"/>
                    <a:pt x="2806368" y="463536"/>
                    <a:pt x="2694144" y="463536"/>
                  </a:cubicBezTo>
                  <a:lnTo>
                    <a:pt x="203200" y="463536"/>
                  </a:lnTo>
                  <a:cubicBezTo>
                    <a:pt x="90976" y="463536"/>
                    <a:pt x="0" y="359770"/>
                    <a:pt x="0" y="231768"/>
                  </a:cubicBezTo>
                  <a:cubicBezTo>
                    <a:pt x="0" y="103766"/>
                    <a:pt x="90976" y="0"/>
                    <a:pt x="203200" y="0"/>
                  </a:cubicBezTo>
                  <a:close/>
                </a:path>
              </a:pathLst>
            </a:custGeom>
            <a:solidFill>
              <a:srgbClr val="FFFFFF"/>
            </a:solidFill>
          </p:spPr>
        </p:sp>
        <p:sp>
          <p:nvSpPr>
            <p:cNvPr name="TextBox 11" id="11"/>
            <p:cNvSpPr txBox="true"/>
            <p:nvPr/>
          </p:nvSpPr>
          <p:spPr>
            <a:xfrm>
              <a:off x="0" y="28575"/>
              <a:ext cx="2897344" cy="434961"/>
            </a:xfrm>
            <a:prstGeom prst="rect">
              <a:avLst/>
            </a:prstGeom>
          </p:spPr>
          <p:txBody>
            <a:bodyPr anchor="ctr" rtlCol="false" tIns="50800" lIns="50800" bIns="50800" rIns="50800"/>
            <a:lstStyle/>
            <a:p>
              <a:pPr algn="ctr">
                <a:lnSpc>
                  <a:spcPts val="3551"/>
                </a:lnSpc>
              </a:pPr>
              <a:r>
                <a:rPr lang="en-US" sz="3199">
                  <a:solidFill>
                    <a:srgbClr val="000000"/>
                  </a:solidFill>
                  <a:latin typeface="Roca One Bold"/>
                </a:rPr>
                <a:t>By Cyberpunks</a:t>
              </a:r>
            </a:p>
          </p:txBody>
        </p:sp>
      </p:grpSp>
      <p:grpSp>
        <p:nvGrpSpPr>
          <p:cNvPr name="Group 12" id="12"/>
          <p:cNvGrpSpPr/>
          <p:nvPr/>
        </p:nvGrpSpPr>
        <p:grpSpPr>
          <a:xfrm rot="0">
            <a:off x="-1875370" y="8916925"/>
            <a:ext cx="3245396" cy="3245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845436" y="4885642"/>
            <a:ext cx="366528" cy="373532"/>
          </a:xfrm>
          <a:custGeom>
            <a:avLst/>
            <a:gdLst/>
            <a:ahLst/>
            <a:cxnLst/>
            <a:rect r="r" b="b" t="t" l="l"/>
            <a:pathLst>
              <a:path h="373532" w="366528">
                <a:moveTo>
                  <a:pt x="0" y="0"/>
                </a:moveTo>
                <a:lnTo>
                  <a:pt x="366528" y="0"/>
                </a:lnTo>
                <a:lnTo>
                  <a:pt x="366528" y="373531"/>
                </a:lnTo>
                <a:lnTo>
                  <a:pt x="0" y="373531"/>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9144000" y="8916925"/>
            <a:ext cx="505996" cy="515665"/>
          </a:xfrm>
          <a:custGeom>
            <a:avLst/>
            <a:gdLst/>
            <a:ahLst/>
            <a:cxnLst/>
            <a:rect r="r" b="b" t="t" l="l"/>
            <a:pathLst>
              <a:path h="515665" w="505996">
                <a:moveTo>
                  <a:pt x="0" y="0"/>
                </a:moveTo>
                <a:lnTo>
                  <a:pt x="505996" y="0"/>
                </a:lnTo>
                <a:lnTo>
                  <a:pt x="505996" y="515665"/>
                </a:lnTo>
                <a:lnTo>
                  <a:pt x="0" y="515665"/>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2123766" y="3321750"/>
            <a:ext cx="5086694" cy="3280317"/>
          </a:xfrm>
          <a:prstGeom prst="rect">
            <a:avLst/>
          </a:prstGeom>
        </p:spPr>
        <p:txBody>
          <a:bodyPr anchor="t" rtlCol="false" tIns="0" lIns="0" bIns="0" rIns="0">
            <a:spAutoFit/>
          </a:bodyPr>
          <a:lstStyle/>
          <a:p>
            <a:pPr algn="l">
              <a:lnSpc>
                <a:spcPts val="12714"/>
              </a:lnSpc>
            </a:pPr>
            <a:r>
              <a:rPr lang="en-US" sz="11994">
                <a:solidFill>
                  <a:srgbClr val="FFFFFF"/>
                </a:solidFill>
                <a:latin typeface="Roca One Bold"/>
              </a:rPr>
              <a:t>Thank</a:t>
            </a:r>
          </a:p>
          <a:p>
            <a:pPr algn="l">
              <a:lnSpc>
                <a:spcPts val="12714"/>
              </a:lnSpc>
            </a:pPr>
            <a:r>
              <a:rPr lang="en-US" sz="11994">
                <a:solidFill>
                  <a:srgbClr val="FFFFFF"/>
                </a:solidFill>
                <a:latin typeface="Roca One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7167778" y="8306860"/>
            <a:ext cx="643831" cy="1902880"/>
            <a:chOff x="0" y="0"/>
            <a:chExt cx="660400" cy="1951851"/>
          </a:xfrm>
        </p:grpSpPr>
        <p:sp>
          <p:nvSpPr>
            <p:cNvPr name="Freeform 3" id="3"/>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4" id="4"/>
            <p:cNvSpPr txBox="true"/>
            <p:nvPr/>
          </p:nvSpPr>
          <p:spPr>
            <a:xfrm>
              <a:off x="0" y="9525"/>
              <a:ext cx="660400" cy="1815326"/>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0">
            <a:off x="16538253" y="8936385"/>
            <a:ext cx="643732" cy="64373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7" id="7"/>
            <p:cNvSpPr txBox="true"/>
            <p:nvPr/>
          </p:nvSpPr>
          <p:spPr>
            <a:xfrm>
              <a:off x="76200" y="85725"/>
              <a:ext cx="660400" cy="650875"/>
            </a:xfrm>
            <a:prstGeom prst="rect">
              <a:avLst/>
            </a:prstGeom>
          </p:spPr>
          <p:txBody>
            <a:bodyPr anchor="ctr" rtlCol="false" tIns="50800" lIns="50800" bIns="50800" rIns="50800"/>
            <a:lstStyle/>
            <a:p>
              <a:pPr algn="ctr">
                <a:lnSpc>
                  <a:spcPts val="2220"/>
                </a:lnSpc>
              </a:pPr>
            </a:p>
          </p:txBody>
        </p:sp>
      </p:grpSp>
      <p:sp>
        <p:nvSpPr>
          <p:cNvPr name="Freeform 8" id="8"/>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02312" y="384878"/>
            <a:ext cx="726388" cy="181597"/>
          </a:xfrm>
          <a:custGeom>
            <a:avLst/>
            <a:gdLst/>
            <a:ahLst/>
            <a:cxnLst/>
            <a:rect r="r" b="b" t="t" l="l"/>
            <a:pathLst>
              <a:path h="181597" w="726388">
                <a:moveTo>
                  <a:pt x="0" y="0"/>
                </a:moveTo>
                <a:lnTo>
                  <a:pt x="726388" y="0"/>
                </a:lnTo>
                <a:lnTo>
                  <a:pt x="726388" y="181597"/>
                </a:lnTo>
                <a:lnTo>
                  <a:pt x="0" y="1815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855622" y="-5125918"/>
            <a:ext cx="12631018" cy="1263101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966895" y="8760538"/>
            <a:ext cx="3933790" cy="393379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325072" y="8435467"/>
            <a:ext cx="1001836" cy="100183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845436" y="6900987"/>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8184394" y="807408"/>
            <a:ext cx="505996" cy="515665"/>
          </a:xfrm>
          <a:custGeom>
            <a:avLst/>
            <a:gdLst/>
            <a:ahLst/>
            <a:cxnLst/>
            <a:rect r="r" b="b" t="t" l="l"/>
            <a:pathLst>
              <a:path h="515665" w="505996">
                <a:moveTo>
                  <a:pt x="0" y="0"/>
                </a:moveTo>
                <a:lnTo>
                  <a:pt x="505997" y="0"/>
                </a:lnTo>
                <a:lnTo>
                  <a:pt x="505997" y="515665"/>
                </a:lnTo>
                <a:lnTo>
                  <a:pt x="0" y="515665"/>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1028700" y="3192245"/>
            <a:ext cx="12221865" cy="4875552"/>
          </a:xfrm>
          <a:prstGeom prst="rect">
            <a:avLst/>
          </a:prstGeom>
        </p:spPr>
        <p:txBody>
          <a:bodyPr anchor="t" rtlCol="false" tIns="0" lIns="0" bIns="0" rIns="0">
            <a:spAutoFit/>
          </a:bodyPr>
          <a:lstStyle/>
          <a:p>
            <a:pPr algn="l" marL="600934" indent="-300467" lvl="1">
              <a:lnSpc>
                <a:spcPts val="3896"/>
              </a:lnSpc>
              <a:buFont typeface="Arial"/>
              <a:buChar char="•"/>
            </a:pPr>
            <a:r>
              <a:rPr lang="en-US" sz="2783">
                <a:solidFill>
                  <a:srgbClr val="000000"/>
                </a:solidFill>
                <a:latin typeface="Roca One Italics"/>
              </a:rPr>
              <a:t>Manual IV drip placement in healthcare presents challenges like inaccuracies and patient discomfort, leading to complications and inefficiencies. To overcome these issues, advanced technology like machine learning, 3D modeling, and augmented reality can enhance accuracy and provide effective training tools. </a:t>
            </a:r>
          </a:p>
          <a:p>
            <a:pPr algn="l">
              <a:lnSpc>
                <a:spcPts val="3896"/>
              </a:lnSpc>
            </a:pPr>
          </a:p>
          <a:p>
            <a:pPr algn="l" marL="600934" indent="-300467" lvl="1">
              <a:lnSpc>
                <a:spcPts val="3896"/>
              </a:lnSpc>
              <a:spcBef>
                <a:spcPct val="0"/>
              </a:spcBef>
              <a:buFont typeface="Arial"/>
              <a:buChar char="•"/>
            </a:pPr>
            <a:r>
              <a:rPr lang="en-US" sz="2783">
                <a:solidFill>
                  <a:srgbClr val="000000"/>
                </a:solidFill>
                <a:latin typeface="Roca One Italics"/>
              </a:rPr>
              <a:t>Our solution, DRIPEASE, revolutionizes IV drip placement, improving patient outcomes and clinical efficiency. Implementation promises reduced complications, enhanced workflow, and cost savings, aligning with the trend of technology-driven healthcare solutions.</a:t>
            </a:r>
          </a:p>
        </p:txBody>
      </p:sp>
      <p:sp>
        <p:nvSpPr>
          <p:cNvPr name="TextBox 22" id="22"/>
          <p:cNvSpPr txBox="true"/>
          <p:nvPr/>
        </p:nvSpPr>
        <p:spPr>
          <a:xfrm rot="0">
            <a:off x="1211964" y="1973330"/>
            <a:ext cx="3861065" cy="887097"/>
          </a:xfrm>
          <a:prstGeom prst="rect">
            <a:avLst/>
          </a:prstGeom>
        </p:spPr>
        <p:txBody>
          <a:bodyPr anchor="t" rtlCol="false" tIns="0" lIns="0" bIns="0" rIns="0">
            <a:spAutoFit/>
          </a:bodyPr>
          <a:lstStyle/>
          <a:p>
            <a:pPr algn="l">
              <a:lnSpc>
                <a:spcPts val="7279"/>
              </a:lnSpc>
              <a:spcBef>
                <a:spcPct val="0"/>
              </a:spcBef>
            </a:pPr>
            <a:r>
              <a:rPr lang="en-US" sz="5199" u="sng">
                <a:solidFill>
                  <a:srgbClr val="193378"/>
                </a:solidFill>
                <a:latin typeface="Roca One Bold"/>
              </a:rPr>
              <a:t>Motivation :</a:t>
            </a:r>
            <a:r>
              <a:rPr lang="en-US" sz="5199">
                <a:solidFill>
                  <a:srgbClr val="193378"/>
                </a:solidFill>
                <a:latin typeface="Roca One"/>
              </a:rPr>
              <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49337" y="0"/>
            <a:ext cx="4994253" cy="10997737"/>
            <a:chOff x="0" y="0"/>
            <a:chExt cx="1315359" cy="2896523"/>
          </a:xfrm>
        </p:grpSpPr>
        <p:sp>
          <p:nvSpPr>
            <p:cNvPr name="Freeform 3" id="3"/>
            <p:cNvSpPr/>
            <p:nvPr/>
          </p:nvSpPr>
          <p:spPr>
            <a:xfrm flipH="false" flipV="false" rot="0">
              <a:off x="0" y="0"/>
              <a:ext cx="1315359" cy="2896523"/>
            </a:xfrm>
            <a:custGeom>
              <a:avLst/>
              <a:gdLst/>
              <a:ahLst/>
              <a:cxnLst/>
              <a:rect r="r" b="b" t="t" l="l"/>
              <a:pathLst>
                <a:path h="2896523" w="1315359">
                  <a:moveTo>
                    <a:pt x="83709" y="0"/>
                  </a:moveTo>
                  <a:lnTo>
                    <a:pt x="1231650" y="0"/>
                  </a:lnTo>
                  <a:cubicBezTo>
                    <a:pt x="1253851" y="0"/>
                    <a:pt x="1275143" y="8819"/>
                    <a:pt x="1290841" y="24518"/>
                  </a:cubicBezTo>
                  <a:cubicBezTo>
                    <a:pt x="1306539" y="40216"/>
                    <a:pt x="1315359" y="61508"/>
                    <a:pt x="1315359" y="83709"/>
                  </a:cubicBezTo>
                  <a:lnTo>
                    <a:pt x="1315359" y="2812814"/>
                  </a:lnTo>
                  <a:cubicBezTo>
                    <a:pt x="1315359" y="2835015"/>
                    <a:pt x="1306539" y="2856307"/>
                    <a:pt x="1290841" y="2872006"/>
                  </a:cubicBezTo>
                  <a:cubicBezTo>
                    <a:pt x="1275143" y="2887704"/>
                    <a:pt x="1253851" y="2896523"/>
                    <a:pt x="1231650" y="2896523"/>
                  </a:cubicBezTo>
                  <a:lnTo>
                    <a:pt x="83709" y="2896523"/>
                  </a:lnTo>
                  <a:cubicBezTo>
                    <a:pt x="61508" y="2896523"/>
                    <a:pt x="40216" y="2887704"/>
                    <a:pt x="24518" y="2872006"/>
                  </a:cubicBezTo>
                  <a:cubicBezTo>
                    <a:pt x="8819" y="2856307"/>
                    <a:pt x="0" y="2835015"/>
                    <a:pt x="0" y="2812814"/>
                  </a:cubicBezTo>
                  <a:lnTo>
                    <a:pt x="0" y="83709"/>
                  </a:lnTo>
                  <a:cubicBezTo>
                    <a:pt x="0" y="61508"/>
                    <a:pt x="8819" y="40216"/>
                    <a:pt x="24518" y="24518"/>
                  </a:cubicBezTo>
                  <a:cubicBezTo>
                    <a:pt x="40216" y="8819"/>
                    <a:pt x="61508" y="0"/>
                    <a:pt x="83709" y="0"/>
                  </a:cubicBezTo>
                  <a:close/>
                </a:path>
              </a:pathLst>
            </a:custGeom>
            <a:solidFill>
              <a:srgbClr val="3575FE"/>
            </a:solidFill>
          </p:spPr>
        </p:sp>
        <p:sp>
          <p:nvSpPr>
            <p:cNvPr name="TextBox 4" id="4"/>
            <p:cNvSpPr txBox="true"/>
            <p:nvPr/>
          </p:nvSpPr>
          <p:spPr>
            <a:xfrm>
              <a:off x="0" y="9525"/>
              <a:ext cx="1315359" cy="2886998"/>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5400000">
            <a:off x="17167778" y="8306860"/>
            <a:ext cx="643831" cy="1902880"/>
            <a:chOff x="0" y="0"/>
            <a:chExt cx="660400" cy="1951851"/>
          </a:xfrm>
        </p:grpSpPr>
        <p:sp>
          <p:nvSpPr>
            <p:cNvPr name="Freeform 6" id="6"/>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7" id="7"/>
            <p:cNvSpPr txBox="true"/>
            <p:nvPr/>
          </p:nvSpPr>
          <p:spPr>
            <a:xfrm>
              <a:off x="0" y="9525"/>
              <a:ext cx="660400" cy="1815326"/>
            </a:xfrm>
            <a:prstGeom prst="rect">
              <a:avLst/>
            </a:prstGeom>
          </p:spPr>
          <p:txBody>
            <a:bodyPr anchor="ctr" rtlCol="false" tIns="50800" lIns="50800" bIns="50800" rIns="50800"/>
            <a:lstStyle/>
            <a:p>
              <a:pPr algn="ctr">
                <a:lnSpc>
                  <a:spcPts val="2220"/>
                </a:lnSpc>
              </a:pPr>
            </a:p>
          </p:txBody>
        </p:sp>
      </p:grpSp>
      <p:grpSp>
        <p:nvGrpSpPr>
          <p:cNvPr name="Group 8" id="8"/>
          <p:cNvGrpSpPr/>
          <p:nvPr/>
        </p:nvGrpSpPr>
        <p:grpSpPr>
          <a:xfrm rot="0">
            <a:off x="16538253" y="8936385"/>
            <a:ext cx="643732" cy="64373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0" id="10"/>
            <p:cNvSpPr txBox="true"/>
            <p:nvPr/>
          </p:nvSpPr>
          <p:spPr>
            <a:xfrm>
              <a:off x="76200" y="85725"/>
              <a:ext cx="660400" cy="650875"/>
            </a:xfrm>
            <a:prstGeom prst="rect">
              <a:avLst/>
            </a:prstGeom>
          </p:spPr>
          <p:txBody>
            <a:bodyPr anchor="ctr" rtlCol="false" tIns="50800" lIns="50800" bIns="50800" rIns="50800"/>
            <a:lstStyle/>
            <a:p>
              <a:pPr algn="ctr">
                <a:lnSpc>
                  <a:spcPts val="2220"/>
                </a:lnSpc>
              </a:pPr>
            </a:p>
          </p:txBody>
        </p:sp>
      </p:grpSp>
      <p:sp>
        <p:nvSpPr>
          <p:cNvPr name="Freeform 11" id="11"/>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1484099" y="9044281"/>
            <a:ext cx="366528" cy="373532"/>
          </a:xfrm>
          <a:custGeom>
            <a:avLst/>
            <a:gdLst/>
            <a:ahLst/>
            <a:cxnLst/>
            <a:rect r="r" b="b" t="t" l="l"/>
            <a:pathLst>
              <a:path h="373532" w="366528">
                <a:moveTo>
                  <a:pt x="0" y="0"/>
                </a:moveTo>
                <a:lnTo>
                  <a:pt x="366528" y="0"/>
                </a:lnTo>
                <a:lnTo>
                  <a:pt x="366528" y="373531"/>
                </a:lnTo>
                <a:lnTo>
                  <a:pt x="0" y="373531"/>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5060289" y="2252924"/>
            <a:ext cx="505996" cy="515665"/>
          </a:xfrm>
          <a:custGeom>
            <a:avLst/>
            <a:gdLst/>
            <a:ahLst/>
            <a:cxnLst/>
            <a:rect r="r" b="b" t="t" l="l"/>
            <a:pathLst>
              <a:path h="515665" w="505996">
                <a:moveTo>
                  <a:pt x="0" y="0"/>
                </a:moveTo>
                <a:lnTo>
                  <a:pt x="505997" y="0"/>
                </a:lnTo>
                <a:lnTo>
                  <a:pt x="505997" y="515665"/>
                </a:lnTo>
                <a:lnTo>
                  <a:pt x="0" y="515665"/>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6254765" y="-670628"/>
            <a:ext cx="2710648" cy="27106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7610088" y="1286533"/>
            <a:ext cx="1482057" cy="148205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0" id="20"/>
          <p:cNvSpPr txBox="true"/>
          <p:nvPr/>
        </p:nvSpPr>
        <p:spPr>
          <a:xfrm rot="0">
            <a:off x="5566286" y="3346124"/>
            <a:ext cx="11079864" cy="4033050"/>
          </a:xfrm>
          <a:prstGeom prst="rect">
            <a:avLst/>
          </a:prstGeom>
        </p:spPr>
        <p:txBody>
          <a:bodyPr anchor="t" rtlCol="false" tIns="0" lIns="0" bIns="0" rIns="0">
            <a:spAutoFit/>
          </a:bodyPr>
          <a:lstStyle/>
          <a:p>
            <a:pPr algn="l" marL="624006" indent="-312003" lvl="1">
              <a:lnSpc>
                <a:spcPts val="4046"/>
              </a:lnSpc>
              <a:spcBef>
                <a:spcPct val="0"/>
              </a:spcBef>
              <a:buFont typeface="Arial"/>
              <a:buChar char="•"/>
            </a:pPr>
            <a:r>
              <a:rPr lang="en-US" sz="2890">
                <a:solidFill>
                  <a:srgbClr val="000000"/>
                </a:solidFill>
                <a:latin typeface="Roca One Italics"/>
              </a:rPr>
              <a:t>In healthcare, precise IV drip placement is crucial f</a:t>
            </a:r>
            <a:r>
              <a:rPr lang="en-US" sz="2890">
                <a:solidFill>
                  <a:srgbClr val="000000"/>
                </a:solidFill>
                <a:latin typeface="Roca One Italics"/>
              </a:rPr>
              <a:t>or patient well-being but existing manual techniques often results in accuracy challenges, leading to patient discomfort, which triggers the pressing need for a cutting-edge technology, to pinpoint optimal IV drip injection sites.</a:t>
            </a:r>
          </a:p>
          <a:p>
            <a:pPr algn="l">
              <a:lnSpc>
                <a:spcPts val="4046"/>
              </a:lnSpc>
              <a:spcBef>
                <a:spcPct val="0"/>
              </a:spcBef>
            </a:pPr>
          </a:p>
          <a:p>
            <a:pPr algn="l" marL="624006" indent="-312003" lvl="1">
              <a:lnSpc>
                <a:spcPts val="4046"/>
              </a:lnSpc>
              <a:spcBef>
                <a:spcPct val="0"/>
              </a:spcBef>
              <a:buFont typeface="Arial"/>
              <a:buChar char="•"/>
            </a:pPr>
            <a:r>
              <a:rPr lang="en-US" sz="2890">
                <a:solidFill>
                  <a:srgbClr val="000000"/>
                </a:solidFill>
                <a:latin typeface="Roca One Italics"/>
              </a:rPr>
              <a:t>This innovation aims to elevate the quality of patient care &amp; enhance the efficiency of medical practices.</a:t>
            </a:r>
          </a:p>
        </p:txBody>
      </p:sp>
      <p:sp>
        <p:nvSpPr>
          <p:cNvPr name="TextBox 21" id="21"/>
          <p:cNvSpPr txBox="true"/>
          <p:nvPr/>
        </p:nvSpPr>
        <p:spPr>
          <a:xfrm rot="0">
            <a:off x="6027412" y="1932311"/>
            <a:ext cx="6582834" cy="887097"/>
          </a:xfrm>
          <a:prstGeom prst="rect">
            <a:avLst/>
          </a:prstGeom>
        </p:spPr>
        <p:txBody>
          <a:bodyPr anchor="t" rtlCol="false" tIns="0" lIns="0" bIns="0" rIns="0">
            <a:spAutoFit/>
          </a:bodyPr>
          <a:lstStyle/>
          <a:p>
            <a:pPr algn="l">
              <a:lnSpc>
                <a:spcPts val="7279"/>
              </a:lnSpc>
              <a:spcBef>
                <a:spcPct val="0"/>
              </a:spcBef>
            </a:pPr>
            <a:r>
              <a:rPr lang="en-US" sz="5199" u="sng">
                <a:solidFill>
                  <a:srgbClr val="193378"/>
                </a:solidFill>
                <a:latin typeface="Roca One Bold"/>
              </a:rPr>
              <a:t>Problem Statement :</a:t>
            </a:r>
            <a:r>
              <a:rPr lang="en-US" sz="5199">
                <a:solidFill>
                  <a:srgbClr val="193378"/>
                </a:solidFill>
                <a:latin typeface="Roca One"/>
              </a:rPr>
              <a:t> </a:t>
            </a:r>
          </a:p>
        </p:txBody>
      </p:sp>
      <p:sp>
        <p:nvSpPr>
          <p:cNvPr name="TextBox 22" id="22"/>
          <p:cNvSpPr txBox="true"/>
          <p:nvPr/>
        </p:nvSpPr>
        <p:spPr>
          <a:xfrm rot="0">
            <a:off x="1282085" y="1592078"/>
            <a:ext cx="1531408" cy="6501002"/>
          </a:xfrm>
          <a:prstGeom prst="rect">
            <a:avLst/>
          </a:prstGeom>
        </p:spPr>
        <p:txBody>
          <a:bodyPr anchor="t" rtlCol="false" tIns="0" lIns="0" bIns="0" rIns="0">
            <a:spAutoFit/>
          </a:bodyPr>
          <a:lstStyle/>
          <a:p>
            <a:pPr algn="ctr">
              <a:lnSpc>
                <a:spcPts val="5105"/>
              </a:lnSpc>
            </a:pPr>
            <a:r>
              <a:rPr lang="en-US" sz="4599">
                <a:solidFill>
                  <a:srgbClr val="90ED1A"/>
                </a:solidFill>
                <a:latin typeface="Montserrat Classic Bold"/>
              </a:rPr>
              <a:t>D</a:t>
            </a:r>
          </a:p>
          <a:p>
            <a:pPr algn="ctr">
              <a:lnSpc>
                <a:spcPts val="5105"/>
              </a:lnSpc>
            </a:pPr>
            <a:r>
              <a:rPr lang="en-US" sz="4599">
                <a:solidFill>
                  <a:srgbClr val="90ED1A"/>
                </a:solidFill>
                <a:latin typeface="Montserrat Classic Bold"/>
              </a:rPr>
              <a:t>R</a:t>
            </a:r>
          </a:p>
          <a:p>
            <a:pPr algn="ctr">
              <a:lnSpc>
                <a:spcPts val="5105"/>
              </a:lnSpc>
            </a:pPr>
            <a:r>
              <a:rPr lang="en-US" sz="4599">
                <a:solidFill>
                  <a:srgbClr val="90ED1A"/>
                </a:solidFill>
                <a:latin typeface="Montserrat Classic Bold"/>
              </a:rPr>
              <a:t>I</a:t>
            </a:r>
          </a:p>
          <a:p>
            <a:pPr algn="ctr">
              <a:lnSpc>
                <a:spcPts val="5105"/>
              </a:lnSpc>
            </a:pPr>
            <a:r>
              <a:rPr lang="en-US" sz="4599">
                <a:solidFill>
                  <a:srgbClr val="90ED1A"/>
                </a:solidFill>
                <a:latin typeface="Montserrat Classic Bold"/>
              </a:rPr>
              <a:t>P</a:t>
            </a:r>
          </a:p>
          <a:p>
            <a:pPr algn="ctr">
              <a:lnSpc>
                <a:spcPts val="5105"/>
              </a:lnSpc>
            </a:pPr>
            <a:r>
              <a:rPr lang="en-US" sz="4599">
                <a:solidFill>
                  <a:srgbClr val="90ED1A"/>
                </a:solidFill>
                <a:latin typeface="Montserrat Classic Bold"/>
              </a:rPr>
              <a:t> </a:t>
            </a:r>
          </a:p>
          <a:p>
            <a:pPr algn="ctr">
              <a:lnSpc>
                <a:spcPts val="5105"/>
              </a:lnSpc>
            </a:pPr>
          </a:p>
          <a:p>
            <a:pPr algn="ctr">
              <a:lnSpc>
                <a:spcPts val="5105"/>
              </a:lnSpc>
            </a:pPr>
            <a:r>
              <a:rPr lang="en-US" sz="4599">
                <a:solidFill>
                  <a:srgbClr val="90ED1A"/>
                </a:solidFill>
                <a:latin typeface="Montserrat Classic Bold"/>
              </a:rPr>
              <a:t>E</a:t>
            </a:r>
          </a:p>
          <a:p>
            <a:pPr algn="ctr">
              <a:lnSpc>
                <a:spcPts val="5105"/>
              </a:lnSpc>
            </a:pPr>
            <a:r>
              <a:rPr lang="en-US" sz="4599">
                <a:solidFill>
                  <a:srgbClr val="90ED1A"/>
                </a:solidFill>
                <a:latin typeface="Montserrat Classic Bold"/>
              </a:rPr>
              <a:t>A</a:t>
            </a:r>
          </a:p>
          <a:p>
            <a:pPr algn="ctr">
              <a:lnSpc>
                <a:spcPts val="5105"/>
              </a:lnSpc>
            </a:pPr>
            <a:r>
              <a:rPr lang="en-US" sz="4599">
                <a:solidFill>
                  <a:srgbClr val="90ED1A"/>
                </a:solidFill>
                <a:latin typeface="Montserrat Classic Bold"/>
              </a:rPr>
              <a:t>S</a:t>
            </a:r>
          </a:p>
          <a:p>
            <a:pPr algn="ctr">
              <a:lnSpc>
                <a:spcPts val="5105"/>
              </a:lnSpc>
              <a:spcBef>
                <a:spcPct val="0"/>
              </a:spcBef>
            </a:pPr>
            <a:r>
              <a:rPr lang="en-US" sz="4599">
                <a:solidFill>
                  <a:srgbClr val="90ED1A"/>
                </a:solidFill>
                <a:latin typeface="Montserrat Classic Bold"/>
              </a:rPr>
              <a: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7167778" y="8306860"/>
            <a:ext cx="643831" cy="1902880"/>
            <a:chOff x="0" y="0"/>
            <a:chExt cx="660400" cy="1951851"/>
          </a:xfrm>
        </p:grpSpPr>
        <p:sp>
          <p:nvSpPr>
            <p:cNvPr name="Freeform 3" id="3"/>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4" id="4"/>
            <p:cNvSpPr txBox="true"/>
            <p:nvPr/>
          </p:nvSpPr>
          <p:spPr>
            <a:xfrm>
              <a:off x="0" y="9525"/>
              <a:ext cx="660400" cy="1815326"/>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0">
            <a:off x="16538253" y="8936385"/>
            <a:ext cx="643732" cy="64373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7" id="7"/>
            <p:cNvSpPr txBox="true"/>
            <p:nvPr/>
          </p:nvSpPr>
          <p:spPr>
            <a:xfrm>
              <a:off x="76200" y="85725"/>
              <a:ext cx="660400" cy="650875"/>
            </a:xfrm>
            <a:prstGeom prst="rect">
              <a:avLst/>
            </a:prstGeom>
          </p:spPr>
          <p:txBody>
            <a:bodyPr anchor="ctr" rtlCol="false" tIns="50800" lIns="50800" bIns="50800" rIns="50800"/>
            <a:lstStyle/>
            <a:p>
              <a:pPr algn="ctr">
                <a:lnSpc>
                  <a:spcPts val="2220"/>
                </a:lnSpc>
              </a:pPr>
            </a:p>
          </p:txBody>
        </p:sp>
      </p:grpSp>
      <p:grpSp>
        <p:nvGrpSpPr>
          <p:cNvPr name="Group 8" id="8"/>
          <p:cNvGrpSpPr/>
          <p:nvPr/>
        </p:nvGrpSpPr>
        <p:grpSpPr>
          <a:xfrm rot="0">
            <a:off x="-6978533" y="6039023"/>
            <a:ext cx="14413073" cy="1441307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1" id="11"/>
          <p:cNvGrpSpPr/>
          <p:nvPr/>
        </p:nvGrpSpPr>
        <p:grpSpPr>
          <a:xfrm rot="0">
            <a:off x="21846" y="99040"/>
            <a:ext cx="1268804" cy="126880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4" id="14"/>
          <p:cNvSpPr/>
          <p:nvPr/>
        </p:nvSpPr>
        <p:spPr>
          <a:xfrm flipH="false" flipV="false" rot="0">
            <a:off x="16538253" y="1181078"/>
            <a:ext cx="366528" cy="373532"/>
          </a:xfrm>
          <a:custGeom>
            <a:avLst/>
            <a:gdLst/>
            <a:ahLst/>
            <a:cxnLst/>
            <a:rect r="r" b="b" t="t" l="l"/>
            <a:pathLst>
              <a:path h="373532" w="366528">
                <a:moveTo>
                  <a:pt x="0" y="0"/>
                </a:moveTo>
                <a:lnTo>
                  <a:pt x="366528" y="0"/>
                </a:lnTo>
                <a:lnTo>
                  <a:pt x="366528" y="373531"/>
                </a:lnTo>
                <a:lnTo>
                  <a:pt x="0" y="37353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290649" y="1367843"/>
            <a:ext cx="505996" cy="515665"/>
          </a:xfrm>
          <a:custGeom>
            <a:avLst/>
            <a:gdLst/>
            <a:ahLst/>
            <a:cxnLst/>
            <a:rect r="r" b="b" t="t" l="l"/>
            <a:pathLst>
              <a:path h="515665" w="505996">
                <a:moveTo>
                  <a:pt x="0" y="0"/>
                </a:moveTo>
                <a:lnTo>
                  <a:pt x="505997" y="0"/>
                </a:lnTo>
                <a:lnTo>
                  <a:pt x="505997" y="515666"/>
                </a:lnTo>
                <a:lnTo>
                  <a:pt x="0" y="515666"/>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821485" y="6701590"/>
            <a:ext cx="414431" cy="422350"/>
          </a:xfrm>
          <a:custGeom>
            <a:avLst/>
            <a:gdLst/>
            <a:ahLst/>
            <a:cxnLst/>
            <a:rect r="r" b="b" t="t" l="l"/>
            <a:pathLst>
              <a:path h="422350" w="414431">
                <a:moveTo>
                  <a:pt x="0" y="0"/>
                </a:moveTo>
                <a:lnTo>
                  <a:pt x="414430" y="0"/>
                </a:lnTo>
                <a:lnTo>
                  <a:pt x="414430" y="422349"/>
                </a:lnTo>
                <a:lnTo>
                  <a:pt x="0" y="422349"/>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17259300" y="-670628"/>
            <a:ext cx="1706112" cy="170611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5201900" y="10287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402532" y="431399"/>
            <a:ext cx="507431" cy="604085"/>
          </a:xfrm>
          <a:custGeom>
            <a:avLst/>
            <a:gdLst/>
            <a:ahLst/>
            <a:cxnLst/>
            <a:rect r="r" b="b" t="t" l="l"/>
            <a:pathLst>
              <a:path h="604085" w="507431">
                <a:moveTo>
                  <a:pt x="0" y="0"/>
                </a:moveTo>
                <a:lnTo>
                  <a:pt x="507431" y="0"/>
                </a:lnTo>
                <a:lnTo>
                  <a:pt x="507431" y="604085"/>
                </a:lnTo>
                <a:lnTo>
                  <a:pt x="0" y="6040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4143066" y="1488221"/>
            <a:ext cx="4231708" cy="790575"/>
          </a:xfrm>
          <a:prstGeom prst="rect">
            <a:avLst/>
          </a:prstGeom>
        </p:spPr>
        <p:txBody>
          <a:bodyPr anchor="t" rtlCol="false" tIns="0" lIns="0" bIns="0" rIns="0">
            <a:spAutoFit/>
          </a:bodyPr>
          <a:lstStyle/>
          <a:p>
            <a:pPr algn="ctr">
              <a:lnSpc>
                <a:spcPts val="6239"/>
              </a:lnSpc>
              <a:spcBef>
                <a:spcPct val="0"/>
              </a:spcBef>
            </a:pPr>
            <a:r>
              <a:rPr lang="en-US" sz="5199" u="sng">
                <a:solidFill>
                  <a:srgbClr val="193378"/>
                </a:solidFill>
                <a:latin typeface="Roca One Bold"/>
              </a:rPr>
              <a:t>Objectives :</a:t>
            </a:r>
          </a:p>
        </p:txBody>
      </p:sp>
      <p:sp>
        <p:nvSpPr>
          <p:cNvPr name="TextBox 24" id="24"/>
          <p:cNvSpPr txBox="true"/>
          <p:nvPr/>
        </p:nvSpPr>
        <p:spPr>
          <a:xfrm rot="0">
            <a:off x="4645398" y="2505549"/>
            <a:ext cx="11249776" cy="5539201"/>
          </a:xfrm>
          <a:prstGeom prst="rect">
            <a:avLst/>
          </a:prstGeom>
        </p:spPr>
        <p:txBody>
          <a:bodyPr anchor="t" rtlCol="false" tIns="0" lIns="0" bIns="0" rIns="0">
            <a:spAutoFit/>
          </a:bodyPr>
          <a:lstStyle/>
          <a:p>
            <a:pPr algn="l" marL="666184" indent="-333092" lvl="1">
              <a:lnSpc>
                <a:spcPts val="4936"/>
              </a:lnSpc>
              <a:buFont typeface="Arial"/>
              <a:buChar char="•"/>
            </a:pPr>
            <a:r>
              <a:rPr lang="en-US" sz="3085">
                <a:solidFill>
                  <a:srgbClr val="000000"/>
                </a:solidFill>
                <a:latin typeface="Roca One Italics"/>
              </a:rPr>
              <a:t>Enhance precision and accuracy in IV drip placement.</a:t>
            </a:r>
          </a:p>
          <a:p>
            <a:pPr algn="l" marL="666184" indent="-333092" lvl="1">
              <a:lnSpc>
                <a:spcPts val="4936"/>
              </a:lnSpc>
              <a:buFont typeface="Arial"/>
              <a:buChar char="•"/>
            </a:pPr>
            <a:r>
              <a:rPr lang="en-US" sz="3085">
                <a:solidFill>
                  <a:srgbClr val="000000"/>
                </a:solidFill>
                <a:latin typeface="Roca One Italics"/>
              </a:rPr>
              <a:t>Minimize patient discomfort and complications.</a:t>
            </a:r>
          </a:p>
          <a:p>
            <a:pPr algn="l" marL="666184" indent="-333092" lvl="1">
              <a:lnSpc>
                <a:spcPts val="4936"/>
              </a:lnSpc>
              <a:buFont typeface="Arial"/>
              <a:buChar char="•"/>
            </a:pPr>
            <a:r>
              <a:rPr lang="en-US" sz="3085">
                <a:solidFill>
                  <a:srgbClr val="000000"/>
                </a:solidFill>
                <a:latin typeface="Roca One Italics"/>
              </a:rPr>
              <a:t>Provide real-time guidance for healthcare practitioners.</a:t>
            </a:r>
          </a:p>
          <a:p>
            <a:pPr algn="l" marL="666184" indent="-333092" lvl="1">
              <a:lnSpc>
                <a:spcPts val="4936"/>
              </a:lnSpc>
              <a:buFont typeface="Arial"/>
              <a:buChar char="•"/>
            </a:pPr>
            <a:r>
              <a:rPr lang="en-US" sz="3085">
                <a:solidFill>
                  <a:srgbClr val="000000"/>
                </a:solidFill>
                <a:latin typeface="Roca One Italics"/>
              </a:rPr>
              <a:t>Improve training effectiveness through VR simulation.</a:t>
            </a:r>
          </a:p>
          <a:p>
            <a:pPr algn="l" marL="666184" indent="-333092" lvl="1">
              <a:lnSpc>
                <a:spcPts val="4936"/>
              </a:lnSpc>
              <a:buFont typeface="Arial"/>
              <a:buChar char="•"/>
            </a:pPr>
            <a:r>
              <a:rPr lang="en-US" sz="3085">
                <a:solidFill>
                  <a:srgbClr val="000000"/>
                </a:solidFill>
                <a:latin typeface="Roca One Italics"/>
              </a:rPr>
              <a:t>Develop a user-friendly interface for seamless integration.</a:t>
            </a:r>
          </a:p>
          <a:p>
            <a:pPr algn="l" marL="666184" indent="-333092" lvl="1">
              <a:lnSpc>
                <a:spcPts val="4936"/>
              </a:lnSpc>
              <a:buFont typeface="Arial"/>
              <a:buChar char="•"/>
            </a:pPr>
            <a:r>
              <a:rPr lang="en-US" sz="3085">
                <a:solidFill>
                  <a:srgbClr val="000000"/>
                </a:solidFill>
                <a:latin typeface="Roca One Italics"/>
              </a:rPr>
              <a:t>Ensure interoperability with existing healthcare systems.</a:t>
            </a:r>
          </a:p>
          <a:p>
            <a:pPr algn="l" marL="666184" indent="-333092" lvl="1">
              <a:lnSpc>
                <a:spcPts val="4936"/>
              </a:lnSpc>
              <a:buFont typeface="Arial"/>
              <a:buChar char="•"/>
            </a:pPr>
            <a:r>
              <a:rPr lang="en-US" sz="3085">
                <a:solidFill>
                  <a:srgbClr val="000000"/>
                </a:solidFill>
                <a:latin typeface="Roca One Italics"/>
              </a:rPr>
              <a:t>Elevate the quality of patient care and clinical workflows.</a:t>
            </a:r>
          </a:p>
          <a:p>
            <a:pPr algn="l">
              <a:lnSpc>
                <a:spcPts val="493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3787" y="513035"/>
            <a:ext cx="515665" cy="515665"/>
          </a:xfrm>
          <a:custGeom>
            <a:avLst/>
            <a:gdLst/>
            <a:ahLst/>
            <a:cxnLst/>
            <a:rect r="r" b="b" t="t" l="l"/>
            <a:pathLst>
              <a:path h="515665" w="515665">
                <a:moveTo>
                  <a:pt x="0" y="0"/>
                </a:moveTo>
                <a:lnTo>
                  <a:pt x="515665" y="0"/>
                </a:lnTo>
                <a:lnTo>
                  <a:pt x="515665" y="515665"/>
                </a:lnTo>
                <a:lnTo>
                  <a:pt x="0" y="515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17167778" y="8306860"/>
            <a:ext cx="643831" cy="1902880"/>
            <a:chOff x="0" y="0"/>
            <a:chExt cx="660400" cy="1951851"/>
          </a:xfrm>
        </p:grpSpPr>
        <p:sp>
          <p:nvSpPr>
            <p:cNvPr name="Freeform 4" id="4"/>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5" id="5"/>
            <p:cNvSpPr txBox="true"/>
            <p:nvPr/>
          </p:nvSpPr>
          <p:spPr>
            <a:xfrm>
              <a:off x="0" y="9525"/>
              <a:ext cx="660400" cy="1815326"/>
            </a:xfrm>
            <a:prstGeom prst="rect">
              <a:avLst/>
            </a:prstGeom>
          </p:spPr>
          <p:txBody>
            <a:bodyPr anchor="ctr" rtlCol="false" tIns="50800" lIns="50800" bIns="50800" rIns="50800"/>
            <a:lstStyle/>
            <a:p>
              <a:pPr algn="ctr">
                <a:lnSpc>
                  <a:spcPts val="2220"/>
                </a:lnSpc>
              </a:pPr>
            </a:p>
          </p:txBody>
        </p:sp>
      </p:grpSp>
      <p:grpSp>
        <p:nvGrpSpPr>
          <p:cNvPr name="Group 6" id="6"/>
          <p:cNvGrpSpPr/>
          <p:nvPr/>
        </p:nvGrpSpPr>
        <p:grpSpPr>
          <a:xfrm rot="0">
            <a:off x="16538253" y="8936385"/>
            <a:ext cx="643732" cy="64373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8" id="8"/>
            <p:cNvSpPr txBox="true"/>
            <p:nvPr/>
          </p:nvSpPr>
          <p:spPr>
            <a:xfrm>
              <a:off x="76200" y="85725"/>
              <a:ext cx="660400" cy="650875"/>
            </a:xfrm>
            <a:prstGeom prst="rect">
              <a:avLst/>
            </a:prstGeom>
          </p:spPr>
          <p:txBody>
            <a:bodyPr anchor="ctr" rtlCol="false" tIns="50800" lIns="50800" bIns="50800" rIns="50800"/>
            <a:lstStyle/>
            <a:p>
              <a:pPr algn="ctr">
                <a:lnSpc>
                  <a:spcPts val="2220"/>
                </a:lnSpc>
              </a:pPr>
            </a:p>
          </p:txBody>
        </p:sp>
      </p:grpSp>
      <p:sp>
        <p:nvSpPr>
          <p:cNvPr name="Freeform 9" id="9"/>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855622" y="-5125918"/>
            <a:ext cx="9410262" cy="941026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7197559" y="8500282"/>
            <a:ext cx="726388" cy="181597"/>
          </a:xfrm>
          <a:custGeom>
            <a:avLst/>
            <a:gdLst/>
            <a:ahLst/>
            <a:cxnLst/>
            <a:rect r="r" b="b" t="t" l="l"/>
            <a:pathLst>
              <a:path h="181597" w="726388">
                <a:moveTo>
                  <a:pt x="0" y="0"/>
                </a:moveTo>
                <a:lnTo>
                  <a:pt x="726388" y="0"/>
                </a:lnTo>
                <a:lnTo>
                  <a:pt x="726388" y="181597"/>
                </a:lnTo>
                <a:lnTo>
                  <a:pt x="0" y="1815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534045" y="9258250"/>
            <a:ext cx="2562745" cy="256274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810658" y="9071534"/>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8">
              <a:alphaModFix amt="25000"/>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98721" y="2926418"/>
            <a:ext cx="366528" cy="373532"/>
          </a:xfrm>
          <a:custGeom>
            <a:avLst/>
            <a:gdLst/>
            <a:ahLst/>
            <a:cxnLst/>
            <a:rect r="r" b="b" t="t" l="l"/>
            <a:pathLst>
              <a:path h="373532" w="366528">
                <a:moveTo>
                  <a:pt x="0" y="0"/>
                </a:moveTo>
                <a:lnTo>
                  <a:pt x="366528" y="0"/>
                </a:lnTo>
                <a:lnTo>
                  <a:pt x="366528" y="373531"/>
                </a:lnTo>
                <a:lnTo>
                  <a:pt x="0" y="373531"/>
                </a:lnTo>
                <a:lnTo>
                  <a:pt x="0" y="0"/>
                </a:lnTo>
                <a:close/>
              </a:path>
            </a:pathLst>
          </a:custGeom>
          <a:blipFill>
            <a:blip r:embed="rId10">
              <a:alphaModFix amt="2500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12426006" y="9580116"/>
            <a:ext cx="505996" cy="515665"/>
          </a:xfrm>
          <a:custGeom>
            <a:avLst/>
            <a:gdLst/>
            <a:ahLst/>
            <a:cxnLst/>
            <a:rect r="r" b="b" t="t" l="l"/>
            <a:pathLst>
              <a:path h="515665" w="505996">
                <a:moveTo>
                  <a:pt x="0" y="0"/>
                </a:moveTo>
                <a:lnTo>
                  <a:pt x="505997" y="0"/>
                </a:lnTo>
                <a:lnTo>
                  <a:pt x="505997" y="515665"/>
                </a:lnTo>
                <a:lnTo>
                  <a:pt x="0" y="515665"/>
                </a:lnTo>
                <a:lnTo>
                  <a:pt x="0" y="0"/>
                </a:lnTo>
                <a:close/>
              </a:path>
            </a:pathLst>
          </a:custGeom>
          <a:blipFill>
            <a:blip r:embed="rId8">
              <a:alphaModFix amt="25000"/>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1028700" y="1689874"/>
            <a:ext cx="11397306" cy="742950"/>
          </a:xfrm>
          <a:prstGeom prst="rect">
            <a:avLst/>
          </a:prstGeom>
        </p:spPr>
        <p:txBody>
          <a:bodyPr anchor="t" rtlCol="false" tIns="0" lIns="0" bIns="0" rIns="0">
            <a:spAutoFit/>
          </a:bodyPr>
          <a:lstStyle/>
          <a:p>
            <a:pPr algn="ctr">
              <a:lnSpc>
                <a:spcPts val="5879"/>
              </a:lnSpc>
              <a:spcBef>
                <a:spcPct val="0"/>
              </a:spcBef>
            </a:pPr>
            <a:r>
              <a:rPr lang="en-US" sz="4899" u="sng">
                <a:solidFill>
                  <a:srgbClr val="000000"/>
                </a:solidFill>
                <a:latin typeface="Roca One Bold"/>
              </a:rPr>
              <a:t>Proposed System Design / Use Cases :</a:t>
            </a:r>
          </a:p>
        </p:txBody>
      </p:sp>
      <p:sp>
        <p:nvSpPr>
          <p:cNvPr name="TextBox 21" id="21"/>
          <p:cNvSpPr txBox="true"/>
          <p:nvPr/>
        </p:nvSpPr>
        <p:spPr>
          <a:xfrm rot="0">
            <a:off x="821619" y="2762160"/>
            <a:ext cx="13937680" cy="6682906"/>
          </a:xfrm>
          <a:prstGeom prst="rect">
            <a:avLst/>
          </a:prstGeom>
        </p:spPr>
        <p:txBody>
          <a:bodyPr anchor="t" rtlCol="false" tIns="0" lIns="0" bIns="0" rIns="0">
            <a:spAutoFit/>
          </a:bodyPr>
          <a:lstStyle/>
          <a:p>
            <a:pPr algn="l" marL="562323" indent="-281162" lvl="1">
              <a:lnSpc>
                <a:spcPts val="3646"/>
              </a:lnSpc>
              <a:buFont typeface="Arial"/>
              <a:buChar char="•"/>
            </a:pPr>
            <a:r>
              <a:rPr lang="en-US" sz="2604" u="sng">
                <a:solidFill>
                  <a:srgbClr val="000000"/>
                </a:solidFill>
                <a:latin typeface="Roca One Bold"/>
              </a:rPr>
              <a:t>SIMULATI</a:t>
            </a:r>
            <a:r>
              <a:rPr lang="en-US" sz="2604" u="sng">
                <a:solidFill>
                  <a:srgbClr val="000000"/>
                </a:solidFill>
                <a:latin typeface="Roca One Bold"/>
              </a:rPr>
              <a:t>ON ( TRAINING ):</a:t>
            </a:r>
          </a:p>
          <a:p>
            <a:pPr algn="l">
              <a:lnSpc>
                <a:spcPts val="3055"/>
              </a:lnSpc>
            </a:pPr>
            <a:r>
              <a:rPr lang="en-US" sz="2182">
                <a:solidFill>
                  <a:srgbClr val="000000"/>
                </a:solidFill>
                <a:latin typeface="Roca One Italics"/>
              </a:rPr>
              <a:t>                          </a:t>
            </a:r>
            <a:r>
              <a:rPr lang="en-US" sz="2182">
                <a:solidFill>
                  <a:srgbClr val="000000"/>
                </a:solidFill>
                <a:latin typeface="Roca One Italics"/>
              </a:rPr>
              <a:t>Venipuncture Training: Healthcare professionals can use the solution for hands-on training in                  </a:t>
            </a:r>
          </a:p>
          <a:p>
            <a:pPr algn="l">
              <a:lnSpc>
                <a:spcPts val="3055"/>
              </a:lnSpc>
            </a:pPr>
            <a:r>
              <a:rPr lang="en-US" sz="2182">
                <a:solidFill>
                  <a:srgbClr val="000000"/>
                </a:solidFill>
                <a:latin typeface="Roca One Italics"/>
              </a:rPr>
              <a:t>                           inserting IV needles and locating veins accurately in a realistic virtual environment through                    </a:t>
            </a:r>
          </a:p>
          <a:p>
            <a:pPr algn="l">
              <a:lnSpc>
                <a:spcPts val="3055"/>
              </a:lnSpc>
            </a:pPr>
            <a:r>
              <a:rPr lang="en-US" sz="2182">
                <a:solidFill>
                  <a:srgbClr val="000000"/>
                </a:solidFill>
                <a:latin typeface="Roca One Italics"/>
              </a:rPr>
              <a:t>                           Simulation.</a:t>
            </a:r>
          </a:p>
          <a:p>
            <a:pPr algn="l">
              <a:lnSpc>
                <a:spcPts val="3055"/>
              </a:lnSpc>
            </a:pPr>
          </a:p>
          <a:p>
            <a:pPr algn="l" marL="562323" indent="-281162" lvl="1">
              <a:lnSpc>
                <a:spcPts val="3646"/>
              </a:lnSpc>
              <a:buFont typeface="Arial"/>
              <a:buChar char="•"/>
            </a:pPr>
            <a:r>
              <a:rPr lang="en-US" sz="2604" u="sng">
                <a:solidFill>
                  <a:srgbClr val="000000"/>
                </a:solidFill>
                <a:latin typeface="Roca One Bold"/>
              </a:rPr>
              <a:t>SCALING DOWN MEDICAL COMPLICATIONS :</a:t>
            </a:r>
          </a:p>
          <a:p>
            <a:pPr algn="l">
              <a:lnSpc>
                <a:spcPts val="3055"/>
              </a:lnSpc>
            </a:pPr>
            <a:r>
              <a:rPr lang="en-US" sz="2182">
                <a:solidFill>
                  <a:srgbClr val="000000"/>
                </a:solidFill>
                <a:latin typeface="Roca One Bold"/>
              </a:rPr>
              <a:t>                           </a:t>
            </a:r>
            <a:r>
              <a:rPr lang="en-US" sz="2182">
                <a:solidFill>
                  <a:srgbClr val="000000"/>
                </a:solidFill>
                <a:latin typeface="Roca One Italics"/>
              </a:rPr>
              <a:t>For children and patients with difficult-to-access veins due to obesity, dehydration, or previous               </a:t>
            </a:r>
          </a:p>
          <a:p>
            <a:pPr algn="l">
              <a:lnSpc>
                <a:spcPts val="3055"/>
              </a:lnSpc>
            </a:pPr>
            <a:r>
              <a:rPr lang="en-US" sz="2182">
                <a:solidFill>
                  <a:srgbClr val="000000"/>
                </a:solidFill>
                <a:latin typeface="Roca One Italics"/>
              </a:rPr>
              <a:t>                           IV complications, the solution aids in locating suitable sites for IV placement.</a:t>
            </a:r>
          </a:p>
          <a:p>
            <a:pPr algn="l">
              <a:lnSpc>
                <a:spcPts val="3055"/>
              </a:lnSpc>
            </a:pPr>
          </a:p>
          <a:p>
            <a:pPr algn="l" marL="562323" indent="-281162" lvl="1">
              <a:lnSpc>
                <a:spcPts val="3646"/>
              </a:lnSpc>
              <a:buFont typeface="Arial"/>
              <a:buChar char="•"/>
            </a:pPr>
            <a:r>
              <a:rPr lang="en-US" sz="2604" u="sng">
                <a:solidFill>
                  <a:srgbClr val="000000"/>
                </a:solidFill>
                <a:latin typeface="Roca One Bold"/>
              </a:rPr>
              <a:t>VR HARDWARE SALES AND DISTRIBUTION :</a:t>
            </a:r>
          </a:p>
          <a:p>
            <a:pPr algn="l">
              <a:lnSpc>
                <a:spcPts val="3055"/>
              </a:lnSpc>
            </a:pPr>
            <a:r>
              <a:rPr lang="en-US" sz="2182">
                <a:solidFill>
                  <a:srgbClr val="000000"/>
                </a:solidFill>
                <a:latin typeface="Roca One"/>
              </a:rPr>
              <a:t>                           </a:t>
            </a:r>
            <a:r>
              <a:rPr lang="en-US" sz="2182">
                <a:solidFill>
                  <a:srgbClr val="000000"/>
                </a:solidFill>
                <a:latin typeface="Roca One Italics"/>
              </a:rPr>
              <a:t>Developing and selling VR hardware/software applications specifically designed for medical </a:t>
            </a:r>
          </a:p>
          <a:p>
            <a:pPr algn="l">
              <a:lnSpc>
                <a:spcPts val="3055"/>
              </a:lnSpc>
            </a:pPr>
            <a:r>
              <a:rPr lang="en-US" sz="2182">
                <a:solidFill>
                  <a:srgbClr val="000000"/>
                </a:solidFill>
                <a:latin typeface="Roca One Italics"/>
              </a:rPr>
              <a:t>                           training, including IV placement and vein location simulations.</a:t>
            </a:r>
          </a:p>
          <a:p>
            <a:pPr algn="l">
              <a:lnSpc>
                <a:spcPts val="3055"/>
              </a:lnSpc>
            </a:pPr>
          </a:p>
          <a:p>
            <a:pPr algn="l" marL="562323" indent="-281162" lvl="1">
              <a:lnSpc>
                <a:spcPts val="3646"/>
              </a:lnSpc>
              <a:buFont typeface="Arial"/>
              <a:buChar char="•"/>
            </a:pPr>
            <a:r>
              <a:rPr lang="en-US" sz="2604" u="sng">
                <a:solidFill>
                  <a:srgbClr val="000000"/>
                </a:solidFill>
                <a:latin typeface="Roca One Bold"/>
              </a:rPr>
              <a:t>Medical Device Integration :</a:t>
            </a:r>
          </a:p>
          <a:p>
            <a:pPr algn="l">
              <a:lnSpc>
                <a:spcPts val="3055"/>
              </a:lnSpc>
            </a:pPr>
            <a:r>
              <a:rPr lang="en-US" sz="2182">
                <a:solidFill>
                  <a:srgbClr val="000000"/>
                </a:solidFill>
                <a:latin typeface="Roca One"/>
              </a:rPr>
              <a:t>                           </a:t>
            </a:r>
            <a:r>
              <a:rPr lang="en-US" sz="2182">
                <a:solidFill>
                  <a:srgbClr val="000000"/>
                </a:solidFill>
                <a:latin typeface="Roca One Italics"/>
              </a:rPr>
              <a:t>Integrating the IV drip placement solution with existing medical devices, such as IV pumps and                  </a:t>
            </a:r>
          </a:p>
          <a:p>
            <a:pPr algn="l">
              <a:lnSpc>
                <a:spcPts val="3055"/>
              </a:lnSpc>
            </a:pPr>
            <a:r>
              <a:rPr lang="en-US" sz="2182">
                <a:solidFill>
                  <a:srgbClr val="000000"/>
                </a:solidFill>
                <a:latin typeface="Roca One Italics"/>
              </a:rPr>
              <a:t>                           patient monitors, offers a complete IV management system.</a:t>
            </a:r>
          </a:p>
          <a:p>
            <a:pPr algn="l">
              <a:lnSpc>
                <a:spcPts val="305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9771" y="307952"/>
            <a:ext cx="515665" cy="515665"/>
          </a:xfrm>
          <a:custGeom>
            <a:avLst/>
            <a:gdLst/>
            <a:ahLst/>
            <a:cxnLst/>
            <a:rect r="r" b="b" t="t" l="l"/>
            <a:pathLst>
              <a:path h="515665" w="515665">
                <a:moveTo>
                  <a:pt x="0" y="0"/>
                </a:moveTo>
                <a:lnTo>
                  <a:pt x="515665" y="0"/>
                </a:lnTo>
                <a:lnTo>
                  <a:pt x="515665" y="515665"/>
                </a:lnTo>
                <a:lnTo>
                  <a:pt x="0" y="515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17167778" y="8306860"/>
            <a:ext cx="643831" cy="1902880"/>
            <a:chOff x="0" y="0"/>
            <a:chExt cx="660400" cy="1951851"/>
          </a:xfrm>
        </p:grpSpPr>
        <p:sp>
          <p:nvSpPr>
            <p:cNvPr name="Freeform 4" id="4"/>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5" id="5"/>
            <p:cNvSpPr txBox="true"/>
            <p:nvPr/>
          </p:nvSpPr>
          <p:spPr>
            <a:xfrm>
              <a:off x="0" y="9525"/>
              <a:ext cx="660400" cy="1815326"/>
            </a:xfrm>
            <a:prstGeom prst="rect">
              <a:avLst/>
            </a:prstGeom>
          </p:spPr>
          <p:txBody>
            <a:bodyPr anchor="ctr" rtlCol="false" tIns="50800" lIns="50800" bIns="50800" rIns="50800"/>
            <a:lstStyle/>
            <a:p>
              <a:pPr algn="ctr">
                <a:lnSpc>
                  <a:spcPts val="2220"/>
                </a:lnSpc>
              </a:pPr>
            </a:p>
          </p:txBody>
        </p:sp>
      </p:grpSp>
      <p:grpSp>
        <p:nvGrpSpPr>
          <p:cNvPr name="Group 6" id="6"/>
          <p:cNvGrpSpPr/>
          <p:nvPr/>
        </p:nvGrpSpPr>
        <p:grpSpPr>
          <a:xfrm rot="0">
            <a:off x="16538253" y="8936385"/>
            <a:ext cx="643732" cy="64373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8" id="8"/>
            <p:cNvSpPr txBox="true"/>
            <p:nvPr/>
          </p:nvSpPr>
          <p:spPr>
            <a:xfrm>
              <a:off x="76200" y="85725"/>
              <a:ext cx="660400" cy="650875"/>
            </a:xfrm>
            <a:prstGeom prst="rect">
              <a:avLst/>
            </a:prstGeom>
          </p:spPr>
          <p:txBody>
            <a:bodyPr anchor="ctr" rtlCol="false" tIns="50800" lIns="50800" bIns="50800" rIns="50800"/>
            <a:lstStyle/>
            <a:p>
              <a:pPr algn="ctr">
                <a:lnSpc>
                  <a:spcPts val="2220"/>
                </a:lnSpc>
              </a:pPr>
            </a:p>
          </p:txBody>
        </p:sp>
      </p:grpSp>
      <p:sp>
        <p:nvSpPr>
          <p:cNvPr name="Freeform 9" id="9"/>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5341790" y="2380895"/>
            <a:ext cx="7574419" cy="75744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6410592" y="5793006"/>
            <a:ext cx="13659093" cy="1365909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7076036" y="7873204"/>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845436" y="9022695"/>
            <a:ext cx="441097" cy="449525"/>
          </a:xfrm>
          <a:custGeom>
            <a:avLst/>
            <a:gdLst/>
            <a:ahLst/>
            <a:cxnLst/>
            <a:rect r="r" b="b" t="t" l="l"/>
            <a:pathLst>
              <a:path h="449525" w="441097">
                <a:moveTo>
                  <a:pt x="0" y="0"/>
                </a:moveTo>
                <a:lnTo>
                  <a:pt x="441097" y="0"/>
                </a:lnTo>
                <a:lnTo>
                  <a:pt x="441097" y="449525"/>
                </a:lnTo>
                <a:lnTo>
                  <a:pt x="0" y="449525"/>
                </a:lnTo>
                <a:lnTo>
                  <a:pt x="0" y="0"/>
                </a:lnTo>
                <a:close/>
              </a:path>
            </a:pathLst>
          </a:custGeom>
          <a:blipFill>
            <a:blip r:embed="rId8">
              <a:alphaModFix amt="25000"/>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285255" y="255202"/>
            <a:ext cx="505996" cy="515665"/>
          </a:xfrm>
          <a:custGeom>
            <a:avLst/>
            <a:gdLst/>
            <a:ahLst/>
            <a:cxnLst/>
            <a:rect r="r" b="b" t="t" l="l"/>
            <a:pathLst>
              <a:path h="515665" w="505996">
                <a:moveTo>
                  <a:pt x="0" y="0"/>
                </a:moveTo>
                <a:lnTo>
                  <a:pt x="505996" y="0"/>
                </a:lnTo>
                <a:lnTo>
                  <a:pt x="505996" y="515665"/>
                </a:lnTo>
                <a:lnTo>
                  <a:pt x="0" y="515665"/>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17008251" y="-670628"/>
            <a:ext cx="1957161" cy="195716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2737454" y="1809003"/>
            <a:ext cx="13831838" cy="7235278"/>
            <a:chOff x="0" y="0"/>
            <a:chExt cx="3642953" cy="1905588"/>
          </a:xfrm>
        </p:grpSpPr>
        <p:sp>
          <p:nvSpPr>
            <p:cNvPr name="Freeform 23" id="23"/>
            <p:cNvSpPr/>
            <p:nvPr/>
          </p:nvSpPr>
          <p:spPr>
            <a:xfrm flipH="false" flipV="false" rot="0">
              <a:off x="0" y="0"/>
              <a:ext cx="3642953" cy="1905588"/>
            </a:xfrm>
            <a:custGeom>
              <a:avLst/>
              <a:gdLst/>
              <a:ahLst/>
              <a:cxnLst/>
              <a:rect r="r" b="b" t="t" l="l"/>
              <a:pathLst>
                <a:path h="1905588" w="3642953">
                  <a:moveTo>
                    <a:pt x="0" y="0"/>
                  </a:moveTo>
                  <a:lnTo>
                    <a:pt x="3642953" y="0"/>
                  </a:lnTo>
                  <a:lnTo>
                    <a:pt x="3642953" y="1905588"/>
                  </a:lnTo>
                  <a:lnTo>
                    <a:pt x="0" y="1905588"/>
                  </a:lnTo>
                  <a:close/>
                </a:path>
              </a:pathLst>
            </a:custGeom>
            <a:solidFill>
              <a:srgbClr val="FFFFFF"/>
            </a:solidFill>
          </p:spPr>
        </p:sp>
        <p:sp>
          <p:nvSpPr>
            <p:cNvPr name="TextBox 24" id="24"/>
            <p:cNvSpPr txBox="true"/>
            <p:nvPr/>
          </p:nvSpPr>
          <p:spPr>
            <a:xfrm>
              <a:off x="0" y="9525"/>
              <a:ext cx="3642953" cy="1896063"/>
            </a:xfrm>
            <a:prstGeom prst="rect">
              <a:avLst/>
            </a:prstGeom>
          </p:spPr>
          <p:txBody>
            <a:bodyPr anchor="ctr" rtlCol="false" tIns="50800" lIns="50800" bIns="50800" rIns="50800"/>
            <a:lstStyle/>
            <a:p>
              <a:pPr algn="ctr">
                <a:lnSpc>
                  <a:spcPts val="2220"/>
                </a:lnSpc>
              </a:pPr>
            </a:p>
          </p:txBody>
        </p:sp>
      </p:grpSp>
      <p:sp>
        <p:nvSpPr>
          <p:cNvPr name="TextBox 25" id="25"/>
          <p:cNvSpPr txBox="true"/>
          <p:nvPr/>
        </p:nvSpPr>
        <p:spPr>
          <a:xfrm rot="0">
            <a:off x="2638544" y="770867"/>
            <a:ext cx="7014829" cy="733425"/>
          </a:xfrm>
          <a:prstGeom prst="rect">
            <a:avLst/>
          </a:prstGeom>
        </p:spPr>
        <p:txBody>
          <a:bodyPr anchor="t" rtlCol="false" tIns="0" lIns="0" bIns="0" rIns="0">
            <a:spAutoFit/>
          </a:bodyPr>
          <a:lstStyle/>
          <a:p>
            <a:pPr algn="ctr">
              <a:lnSpc>
                <a:spcPts val="5802"/>
              </a:lnSpc>
              <a:spcBef>
                <a:spcPct val="0"/>
              </a:spcBef>
            </a:pPr>
            <a:r>
              <a:rPr lang="en-US" sz="4835" u="sng">
                <a:solidFill>
                  <a:srgbClr val="193378"/>
                </a:solidFill>
                <a:latin typeface="Roca One Bold"/>
              </a:rPr>
              <a:t>Solution/ Methodology :</a:t>
            </a:r>
          </a:p>
        </p:txBody>
      </p:sp>
      <p:sp>
        <p:nvSpPr>
          <p:cNvPr name="TextBox 26" id="26"/>
          <p:cNvSpPr txBox="true"/>
          <p:nvPr/>
        </p:nvSpPr>
        <p:spPr>
          <a:xfrm rot="0">
            <a:off x="2737454" y="1826909"/>
            <a:ext cx="14687056" cy="7195786"/>
          </a:xfrm>
          <a:prstGeom prst="rect">
            <a:avLst/>
          </a:prstGeom>
        </p:spPr>
        <p:txBody>
          <a:bodyPr anchor="t" rtlCol="false" tIns="0" lIns="0" bIns="0" rIns="0">
            <a:spAutoFit/>
          </a:bodyPr>
          <a:lstStyle/>
          <a:p>
            <a:pPr algn="l">
              <a:lnSpc>
                <a:spcPts val="3062"/>
              </a:lnSpc>
              <a:spcBef>
                <a:spcPct val="0"/>
              </a:spcBef>
            </a:pPr>
            <a:r>
              <a:rPr lang="en-US" sz="2552" u="sng">
                <a:solidFill>
                  <a:srgbClr val="000000"/>
                </a:solidFill>
                <a:latin typeface="Roca One Bold"/>
              </a:rPr>
              <a:t>DRIPEASE</a:t>
            </a:r>
            <a:r>
              <a:rPr lang="en-US" sz="2552">
                <a:solidFill>
                  <a:srgbClr val="000000"/>
                </a:solidFill>
                <a:latin typeface="Roca One Italics"/>
              </a:rPr>
              <a:t> : Creating an advanced IV drip placement solution that combines machine learning, 3D modeling, and VR to elevate precision &amp; accuracy, minimize complications &amp; enhance training in healthcare environments.</a:t>
            </a:r>
          </a:p>
          <a:p>
            <a:pPr algn="l">
              <a:lnSpc>
                <a:spcPts val="3062"/>
              </a:lnSpc>
              <a:spcBef>
                <a:spcPct val="0"/>
              </a:spcBef>
            </a:pPr>
          </a:p>
          <a:p>
            <a:pPr algn="l" marL="550978" indent="-275489" lvl="1">
              <a:lnSpc>
                <a:spcPts val="3062"/>
              </a:lnSpc>
              <a:buFont typeface="Arial"/>
              <a:buChar char="•"/>
            </a:pPr>
            <a:r>
              <a:rPr lang="en-US" sz="2552" u="sng">
                <a:solidFill>
                  <a:srgbClr val="000000"/>
                </a:solidFill>
                <a:latin typeface="Roca One Bold"/>
              </a:rPr>
              <a:t>ML &amp; IMAGE ANALYSIS</a:t>
            </a:r>
            <a:r>
              <a:rPr lang="en-US" sz="2552">
                <a:solidFill>
                  <a:srgbClr val="000000"/>
                </a:solidFill>
                <a:latin typeface="Roca One Italics"/>
              </a:rPr>
              <a:t>: To analyze medical images to identify veins and critical injection sites, ensuring precision using HOG function and UNET.</a:t>
            </a:r>
          </a:p>
          <a:p>
            <a:pPr algn="l">
              <a:lnSpc>
                <a:spcPts val="3062"/>
              </a:lnSpc>
              <a:spcBef>
                <a:spcPct val="0"/>
              </a:spcBef>
            </a:pPr>
          </a:p>
          <a:p>
            <a:pPr algn="l" marL="550978" indent="-275489" lvl="1">
              <a:lnSpc>
                <a:spcPts val="3062"/>
              </a:lnSpc>
              <a:buFont typeface="Arial"/>
              <a:buChar char="•"/>
            </a:pPr>
            <a:r>
              <a:rPr lang="en-US" sz="2552" u="sng">
                <a:solidFill>
                  <a:srgbClr val="000000"/>
                </a:solidFill>
                <a:latin typeface="Roca One Bold"/>
              </a:rPr>
              <a:t>AR for REAL - TIME GUIDANCE:</a:t>
            </a:r>
            <a:r>
              <a:rPr lang="en-US" sz="2552">
                <a:solidFill>
                  <a:srgbClr val="000000"/>
                </a:solidFill>
                <a:latin typeface="Roca One Italics"/>
              </a:rPr>
              <a:t> Integrated AR offers real-time visualization of veins in the hand, providing precise guidance for needle placement &amp; reducing attempts.</a:t>
            </a:r>
          </a:p>
          <a:p>
            <a:pPr algn="l">
              <a:lnSpc>
                <a:spcPts val="3062"/>
              </a:lnSpc>
              <a:spcBef>
                <a:spcPct val="0"/>
              </a:spcBef>
            </a:pPr>
          </a:p>
          <a:p>
            <a:pPr algn="l" marL="550978" indent="-275489" lvl="1">
              <a:lnSpc>
                <a:spcPts val="3062"/>
              </a:lnSpc>
              <a:buFont typeface="Arial"/>
              <a:buChar char="•"/>
            </a:pPr>
            <a:r>
              <a:rPr lang="en-US" sz="2552" u="sng">
                <a:solidFill>
                  <a:srgbClr val="000000"/>
                </a:solidFill>
                <a:latin typeface="Roca One Bold"/>
              </a:rPr>
              <a:t>VR TRAINING &amp; SIMULATION: </a:t>
            </a:r>
            <a:r>
              <a:rPr lang="en-US" sz="2552">
                <a:solidFill>
                  <a:srgbClr val="000000"/>
                </a:solidFill>
                <a:latin typeface="Roca One Italics"/>
              </a:rPr>
              <a:t>Healthcare practitioners benefit from immersive VR training scenarios for skill enhancement in vein identification &amp; IV drip placement.</a:t>
            </a:r>
          </a:p>
          <a:p>
            <a:pPr algn="l">
              <a:lnSpc>
                <a:spcPts val="3062"/>
              </a:lnSpc>
              <a:spcBef>
                <a:spcPct val="0"/>
              </a:spcBef>
            </a:pPr>
          </a:p>
          <a:p>
            <a:pPr algn="l" marL="550978" indent="-275489" lvl="1">
              <a:lnSpc>
                <a:spcPts val="3062"/>
              </a:lnSpc>
              <a:buFont typeface="Arial"/>
              <a:buChar char="•"/>
            </a:pPr>
            <a:r>
              <a:rPr lang="en-US" sz="2552" u="sng">
                <a:solidFill>
                  <a:srgbClr val="000000"/>
                </a:solidFill>
                <a:latin typeface="Roca One Bold"/>
              </a:rPr>
              <a:t>USER - FRIENDLY INTERFACE :</a:t>
            </a:r>
            <a:r>
              <a:rPr lang="en-US" sz="2552">
                <a:solidFill>
                  <a:srgbClr val="000000"/>
                </a:solidFill>
                <a:latin typeface="Roca One Italics"/>
              </a:rPr>
              <a:t> An intuitive interface for healthcare professionals, simplifying vein map viewing &amp; automated assistance during procedures.</a:t>
            </a:r>
          </a:p>
          <a:p>
            <a:pPr algn="l">
              <a:lnSpc>
                <a:spcPts val="3062"/>
              </a:lnSpc>
              <a:spcBef>
                <a:spcPct val="0"/>
              </a:spcBef>
            </a:pPr>
          </a:p>
          <a:p>
            <a:pPr algn="l" marL="550978" indent="-275489" lvl="1">
              <a:lnSpc>
                <a:spcPts val="3062"/>
              </a:lnSpc>
              <a:buFont typeface="Arial"/>
              <a:buChar char="•"/>
            </a:pPr>
            <a:r>
              <a:rPr lang="en-US" sz="2552" u="sng">
                <a:solidFill>
                  <a:srgbClr val="000000"/>
                </a:solidFill>
                <a:latin typeface="Roca One Bold"/>
              </a:rPr>
              <a:t>INTERPERABILITY &amp; INTEGRATION :</a:t>
            </a:r>
            <a:r>
              <a:rPr lang="en-US" sz="2552">
                <a:solidFill>
                  <a:srgbClr val="000000"/>
                </a:solidFill>
                <a:latin typeface="Roca One Italics"/>
              </a:rPr>
              <a:t> Seamless integration with existing healthcare systems &amp; electronic health records (EHR) ensures efficient workflow integration in clinical settings.</a:t>
            </a:r>
          </a:p>
          <a:p>
            <a:pPr algn="l">
              <a:lnSpc>
                <a:spcPts val="3062"/>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47663" y="-20099181"/>
            <a:ext cx="24872651" cy="248726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r>
                <a:rPr lang="en-US" sz="2100">
                  <a:solidFill>
                    <a:srgbClr val="FFFFFF"/>
                  </a:solidFill>
                  <a:latin typeface="Montserrat"/>
                </a:rPr>
                <a:t>Technology Stack :</a:t>
              </a:r>
            </a:p>
            <a:p>
              <a:pPr algn="ctr">
                <a:lnSpc>
                  <a:spcPts val="2940"/>
                </a:lnSpc>
              </a:pPr>
            </a:p>
          </p:txBody>
        </p:sp>
      </p:grpSp>
      <p:grpSp>
        <p:nvGrpSpPr>
          <p:cNvPr name="Group 5" id="5"/>
          <p:cNvGrpSpPr/>
          <p:nvPr/>
        </p:nvGrpSpPr>
        <p:grpSpPr>
          <a:xfrm rot="5400000">
            <a:off x="17167778" y="8306860"/>
            <a:ext cx="643831" cy="1902880"/>
            <a:chOff x="0" y="0"/>
            <a:chExt cx="660400" cy="1951851"/>
          </a:xfrm>
        </p:grpSpPr>
        <p:sp>
          <p:nvSpPr>
            <p:cNvPr name="Freeform 6" id="6"/>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7" id="7"/>
            <p:cNvSpPr txBox="true"/>
            <p:nvPr/>
          </p:nvSpPr>
          <p:spPr>
            <a:xfrm>
              <a:off x="0" y="9525"/>
              <a:ext cx="660400" cy="1815326"/>
            </a:xfrm>
            <a:prstGeom prst="rect">
              <a:avLst/>
            </a:prstGeom>
          </p:spPr>
          <p:txBody>
            <a:bodyPr anchor="ctr" rtlCol="false" tIns="50800" lIns="50800" bIns="50800" rIns="50800"/>
            <a:lstStyle/>
            <a:p>
              <a:pPr algn="ctr">
                <a:lnSpc>
                  <a:spcPts val="2220"/>
                </a:lnSpc>
              </a:pPr>
            </a:p>
          </p:txBody>
        </p:sp>
      </p:grpSp>
      <p:grpSp>
        <p:nvGrpSpPr>
          <p:cNvPr name="Group 8" id="8"/>
          <p:cNvGrpSpPr/>
          <p:nvPr/>
        </p:nvGrpSpPr>
        <p:grpSpPr>
          <a:xfrm rot="0">
            <a:off x="16538253" y="8936385"/>
            <a:ext cx="643732" cy="64373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0" id="10"/>
            <p:cNvSpPr txBox="true"/>
            <p:nvPr/>
          </p:nvSpPr>
          <p:spPr>
            <a:xfrm>
              <a:off x="76200" y="85725"/>
              <a:ext cx="660400" cy="650875"/>
            </a:xfrm>
            <a:prstGeom prst="rect">
              <a:avLst/>
            </a:prstGeom>
          </p:spPr>
          <p:txBody>
            <a:bodyPr anchor="ctr" rtlCol="false" tIns="50800" lIns="50800" bIns="50800" rIns="50800"/>
            <a:lstStyle/>
            <a:p>
              <a:pPr algn="ctr">
                <a:lnSpc>
                  <a:spcPts val="2220"/>
                </a:lnSpc>
              </a:pPr>
            </a:p>
          </p:txBody>
        </p:sp>
      </p:grpSp>
      <p:sp>
        <p:nvSpPr>
          <p:cNvPr name="Freeform 11" id="11"/>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516510" y="7131159"/>
            <a:ext cx="3700281" cy="409575"/>
          </a:xfrm>
          <a:prstGeom prst="rect">
            <a:avLst/>
          </a:prstGeom>
        </p:spPr>
        <p:txBody>
          <a:bodyPr anchor="t" rtlCol="false" tIns="0" lIns="0" bIns="0" rIns="0">
            <a:spAutoFit/>
          </a:bodyPr>
          <a:lstStyle/>
          <a:p>
            <a:pPr algn="ctr">
              <a:lnSpc>
                <a:spcPts val="3449"/>
              </a:lnSpc>
            </a:pPr>
            <a:r>
              <a:rPr lang="en-US" sz="2499">
                <a:solidFill>
                  <a:srgbClr val="FFFFFF"/>
                </a:solidFill>
                <a:latin typeface="Montserrat Bold"/>
              </a:rPr>
              <a:t>Rufus Stewart</a:t>
            </a:r>
          </a:p>
        </p:txBody>
      </p:sp>
      <p:sp>
        <p:nvSpPr>
          <p:cNvPr name="Freeform 13" id="13"/>
          <p:cNvSpPr/>
          <p:nvPr/>
        </p:nvSpPr>
        <p:spPr>
          <a:xfrm flipH="false" flipV="false" rot="0">
            <a:off x="8417612" y="818169"/>
            <a:ext cx="726388" cy="181597"/>
          </a:xfrm>
          <a:custGeom>
            <a:avLst/>
            <a:gdLst/>
            <a:ahLst/>
            <a:cxnLst/>
            <a:rect r="r" b="b" t="t" l="l"/>
            <a:pathLst>
              <a:path h="181597" w="726388">
                <a:moveTo>
                  <a:pt x="0" y="0"/>
                </a:moveTo>
                <a:lnTo>
                  <a:pt x="726388" y="0"/>
                </a:lnTo>
                <a:lnTo>
                  <a:pt x="726388" y="181597"/>
                </a:lnTo>
                <a:lnTo>
                  <a:pt x="0" y="1815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7074088" y="848718"/>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775702" y="6173644"/>
            <a:ext cx="505996" cy="515665"/>
          </a:xfrm>
          <a:custGeom>
            <a:avLst/>
            <a:gdLst/>
            <a:ahLst/>
            <a:cxnLst/>
            <a:rect r="r" b="b" t="t" l="l"/>
            <a:pathLst>
              <a:path h="515665" w="505996">
                <a:moveTo>
                  <a:pt x="0" y="0"/>
                </a:moveTo>
                <a:lnTo>
                  <a:pt x="505996" y="0"/>
                </a:lnTo>
                <a:lnTo>
                  <a:pt x="505996" y="515666"/>
                </a:lnTo>
                <a:lnTo>
                  <a:pt x="0" y="515666"/>
                </a:lnTo>
                <a:lnTo>
                  <a:pt x="0" y="0"/>
                </a:lnTo>
                <a:close/>
              </a:path>
            </a:pathLst>
          </a:custGeom>
          <a:blipFill>
            <a:blip r:embed="rId8">
              <a:alphaModFix amt="25000"/>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8522973" y="8956555"/>
            <a:ext cx="515665" cy="515665"/>
          </a:xfrm>
          <a:custGeom>
            <a:avLst/>
            <a:gdLst/>
            <a:ahLst/>
            <a:cxnLst/>
            <a:rect r="r" b="b" t="t" l="l"/>
            <a:pathLst>
              <a:path h="515665" w="515665">
                <a:moveTo>
                  <a:pt x="0" y="0"/>
                </a:moveTo>
                <a:lnTo>
                  <a:pt x="515666" y="0"/>
                </a:lnTo>
                <a:lnTo>
                  <a:pt x="515666" y="515665"/>
                </a:lnTo>
                <a:lnTo>
                  <a:pt x="0" y="5156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650236" y="656866"/>
            <a:ext cx="5581260" cy="695325"/>
          </a:xfrm>
          <a:prstGeom prst="rect">
            <a:avLst/>
          </a:prstGeom>
        </p:spPr>
        <p:txBody>
          <a:bodyPr anchor="t" rtlCol="false" tIns="0" lIns="0" bIns="0" rIns="0">
            <a:spAutoFit/>
          </a:bodyPr>
          <a:lstStyle/>
          <a:p>
            <a:pPr algn="ctr">
              <a:lnSpc>
                <a:spcPts val="5562"/>
              </a:lnSpc>
              <a:spcBef>
                <a:spcPct val="0"/>
              </a:spcBef>
            </a:pPr>
            <a:r>
              <a:rPr lang="en-US" sz="4635" u="sng">
                <a:solidFill>
                  <a:srgbClr val="FFFFFF"/>
                </a:solidFill>
                <a:latin typeface="Roca One Bold"/>
              </a:rPr>
              <a:t>Process Flowchart :</a:t>
            </a:r>
          </a:p>
        </p:txBody>
      </p:sp>
      <p:sp>
        <p:nvSpPr>
          <p:cNvPr name="Freeform 18" id="18"/>
          <p:cNvSpPr/>
          <p:nvPr/>
        </p:nvSpPr>
        <p:spPr>
          <a:xfrm flipH="false" flipV="false" rot="0">
            <a:off x="517869" y="1639361"/>
            <a:ext cx="7955128" cy="7442693"/>
          </a:xfrm>
          <a:custGeom>
            <a:avLst/>
            <a:gdLst/>
            <a:ahLst/>
            <a:cxnLst/>
            <a:rect r="r" b="b" t="t" l="l"/>
            <a:pathLst>
              <a:path h="7442693" w="7955128">
                <a:moveTo>
                  <a:pt x="0" y="0"/>
                </a:moveTo>
                <a:lnTo>
                  <a:pt x="7955128" y="0"/>
                </a:lnTo>
                <a:lnTo>
                  <a:pt x="7955128" y="7442694"/>
                </a:lnTo>
                <a:lnTo>
                  <a:pt x="0" y="7442694"/>
                </a:lnTo>
                <a:lnTo>
                  <a:pt x="0" y="0"/>
                </a:lnTo>
                <a:close/>
              </a:path>
            </a:pathLst>
          </a:custGeom>
          <a:blipFill>
            <a:blip r:embed="rId12"/>
            <a:stretch>
              <a:fillRect l="-1070" t="0" r="-1070" b="0"/>
            </a:stretch>
          </a:blipFill>
        </p:spPr>
      </p:sp>
      <p:sp>
        <p:nvSpPr>
          <p:cNvPr name="Freeform 19" id="19"/>
          <p:cNvSpPr/>
          <p:nvPr/>
        </p:nvSpPr>
        <p:spPr>
          <a:xfrm flipH="false" flipV="false" rot="0">
            <a:off x="9034830" y="1639361"/>
            <a:ext cx="9045314" cy="5973468"/>
          </a:xfrm>
          <a:custGeom>
            <a:avLst/>
            <a:gdLst/>
            <a:ahLst/>
            <a:cxnLst/>
            <a:rect r="r" b="b" t="t" l="l"/>
            <a:pathLst>
              <a:path h="5973468" w="9045314">
                <a:moveTo>
                  <a:pt x="0" y="0"/>
                </a:moveTo>
                <a:lnTo>
                  <a:pt x="9045314" y="0"/>
                </a:lnTo>
                <a:lnTo>
                  <a:pt x="9045314" y="5973468"/>
                </a:lnTo>
                <a:lnTo>
                  <a:pt x="0" y="5973468"/>
                </a:lnTo>
                <a:lnTo>
                  <a:pt x="0" y="0"/>
                </a:lnTo>
                <a:close/>
              </a:path>
            </a:pathLst>
          </a:custGeom>
          <a:blipFill>
            <a:blip r:embed="rId13"/>
            <a:stretch>
              <a:fillRect l="-3376" t="-1211" r="-4379" b="0"/>
            </a:stretch>
          </a:blipFill>
        </p:spPr>
      </p:sp>
      <p:sp>
        <p:nvSpPr>
          <p:cNvPr name="TextBox 20" id="20"/>
          <p:cNvSpPr txBox="true"/>
          <p:nvPr/>
        </p:nvSpPr>
        <p:spPr>
          <a:xfrm rot="0">
            <a:off x="10544438" y="637816"/>
            <a:ext cx="5129212" cy="695325"/>
          </a:xfrm>
          <a:prstGeom prst="rect">
            <a:avLst/>
          </a:prstGeom>
        </p:spPr>
        <p:txBody>
          <a:bodyPr anchor="t" rtlCol="false" tIns="0" lIns="0" bIns="0" rIns="0">
            <a:spAutoFit/>
          </a:bodyPr>
          <a:lstStyle/>
          <a:p>
            <a:pPr algn="ctr">
              <a:lnSpc>
                <a:spcPts val="5400"/>
              </a:lnSpc>
              <a:spcBef>
                <a:spcPct val="0"/>
              </a:spcBef>
            </a:pPr>
            <a:r>
              <a:rPr lang="en-US" sz="4500" u="sng">
                <a:solidFill>
                  <a:srgbClr val="FFFFFF"/>
                </a:solidFill>
                <a:latin typeface="Roca One Bold"/>
              </a:rPr>
              <a:t>Technology Stack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3035" y="490062"/>
            <a:ext cx="515665" cy="515665"/>
          </a:xfrm>
          <a:custGeom>
            <a:avLst/>
            <a:gdLst/>
            <a:ahLst/>
            <a:cxnLst/>
            <a:rect r="r" b="b" t="t" l="l"/>
            <a:pathLst>
              <a:path h="515665" w="515665">
                <a:moveTo>
                  <a:pt x="0" y="0"/>
                </a:moveTo>
                <a:lnTo>
                  <a:pt x="515665" y="0"/>
                </a:lnTo>
                <a:lnTo>
                  <a:pt x="515665" y="515666"/>
                </a:lnTo>
                <a:lnTo>
                  <a:pt x="0" y="515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17167778" y="8306860"/>
            <a:ext cx="643831" cy="1902880"/>
            <a:chOff x="0" y="0"/>
            <a:chExt cx="660400" cy="1951851"/>
          </a:xfrm>
        </p:grpSpPr>
        <p:sp>
          <p:nvSpPr>
            <p:cNvPr name="Freeform 4" id="4"/>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5" id="5"/>
            <p:cNvSpPr txBox="true"/>
            <p:nvPr/>
          </p:nvSpPr>
          <p:spPr>
            <a:xfrm>
              <a:off x="0" y="9525"/>
              <a:ext cx="660400" cy="1815326"/>
            </a:xfrm>
            <a:prstGeom prst="rect">
              <a:avLst/>
            </a:prstGeom>
          </p:spPr>
          <p:txBody>
            <a:bodyPr anchor="ctr" rtlCol="false" tIns="50800" lIns="50800" bIns="50800" rIns="50800"/>
            <a:lstStyle/>
            <a:p>
              <a:pPr algn="ctr">
                <a:lnSpc>
                  <a:spcPts val="2220"/>
                </a:lnSpc>
              </a:pPr>
            </a:p>
          </p:txBody>
        </p:sp>
      </p:grpSp>
      <p:grpSp>
        <p:nvGrpSpPr>
          <p:cNvPr name="Group 6" id="6"/>
          <p:cNvGrpSpPr/>
          <p:nvPr/>
        </p:nvGrpSpPr>
        <p:grpSpPr>
          <a:xfrm rot="0">
            <a:off x="16538253" y="8936385"/>
            <a:ext cx="643732" cy="64373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8" id="8"/>
            <p:cNvSpPr txBox="true"/>
            <p:nvPr/>
          </p:nvSpPr>
          <p:spPr>
            <a:xfrm>
              <a:off x="76200" y="85725"/>
              <a:ext cx="660400" cy="650875"/>
            </a:xfrm>
            <a:prstGeom prst="rect">
              <a:avLst/>
            </a:prstGeom>
          </p:spPr>
          <p:txBody>
            <a:bodyPr anchor="ctr" rtlCol="false" tIns="50800" lIns="50800" bIns="50800" rIns="50800"/>
            <a:lstStyle/>
            <a:p>
              <a:pPr algn="ctr">
                <a:lnSpc>
                  <a:spcPts val="2220"/>
                </a:lnSpc>
              </a:pPr>
            </a:p>
          </p:txBody>
        </p:sp>
      </p:grpSp>
      <p:grpSp>
        <p:nvGrpSpPr>
          <p:cNvPr name="Group 9" id="9"/>
          <p:cNvGrpSpPr/>
          <p:nvPr/>
        </p:nvGrpSpPr>
        <p:grpSpPr>
          <a:xfrm rot="0">
            <a:off x="785812" y="6525680"/>
            <a:ext cx="16541276" cy="165412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2" id="12"/>
          <p:cNvSpPr/>
          <p:nvPr/>
        </p:nvSpPr>
        <p:spPr>
          <a:xfrm flipH="false" flipV="false" rot="0">
            <a:off x="8330062" y="2040796"/>
            <a:ext cx="726388" cy="181597"/>
          </a:xfrm>
          <a:custGeom>
            <a:avLst/>
            <a:gdLst/>
            <a:ahLst/>
            <a:cxnLst/>
            <a:rect r="r" b="b" t="t" l="l"/>
            <a:pathLst>
              <a:path h="181597" w="726388">
                <a:moveTo>
                  <a:pt x="0" y="0"/>
                </a:moveTo>
                <a:lnTo>
                  <a:pt x="726388" y="0"/>
                </a:lnTo>
                <a:lnTo>
                  <a:pt x="726388" y="181597"/>
                </a:lnTo>
                <a:lnTo>
                  <a:pt x="0" y="1815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6428635" y="-545006"/>
            <a:ext cx="2585802" cy="25858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6" id="16"/>
          <p:cNvSpPr/>
          <p:nvPr/>
        </p:nvSpPr>
        <p:spPr>
          <a:xfrm flipH="false" flipV="false" rot="0">
            <a:off x="14624798" y="8013817"/>
            <a:ext cx="366528" cy="373532"/>
          </a:xfrm>
          <a:custGeom>
            <a:avLst/>
            <a:gdLst/>
            <a:ahLst/>
            <a:cxnLst/>
            <a:rect r="r" b="b" t="t" l="l"/>
            <a:pathLst>
              <a:path h="373532" w="366528">
                <a:moveTo>
                  <a:pt x="0" y="0"/>
                </a:moveTo>
                <a:lnTo>
                  <a:pt x="366527" y="0"/>
                </a:lnTo>
                <a:lnTo>
                  <a:pt x="366527" y="373532"/>
                </a:lnTo>
                <a:lnTo>
                  <a:pt x="0" y="373532"/>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852002" y="7871684"/>
            <a:ext cx="505996" cy="515665"/>
          </a:xfrm>
          <a:custGeom>
            <a:avLst/>
            <a:gdLst/>
            <a:ahLst/>
            <a:cxnLst/>
            <a:rect r="r" b="b" t="t" l="l"/>
            <a:pathLst>
              <a:path h="515665" w="505996">
                <a:moveTo>
                  <a:pt x="0" y="0"/>
                </a:moveTo>
                <a:lnTo>
                  <a:pt x="505996" y="0"/>
                </a:lnTo>
                <a:lnTo>
                  <a:pt x="505996" y="515665"/>
                </a:lnTo>
                <a:lnTo>
                  <a:pt x="0" y="515665"/>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846715" y="5494485"/>
            <a:ext cx="969376" cy="619189"/>
          </a:xfrm>
          <a:custGeom>
            <a:avLst/>
            <a:gdLst/>
            <a:ahLst/>
            <a:cxnLst/>
            <a:rect r="r" b="b" t="t" l="l"/>
            <a:pathLst>
              <a:path h="619189" w="969376">
                <a:moveTo>
                  <a:pt x="0" y="0"/>
                </a:moveTo>
                <a:lnTo>
                  <a:pt x="969376" y="0"/>
                </a:lnTo>
                <a:lnTo>
                  <a:pt x="969376" y="619189"/>
                </a:lnTo>
                <a:lnTo>
                  <a:pt x="0" y="6191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3252506" y="5301825"/>
            <a:ext cx="789293" cy="862715"/>
          </a:xfrm>
          <a:custGeom>
            <a:avLst/>
            <a:gdLst/>
            <a:ahLst/>
            <a:cxnLst/>
            <a:rect r="r" b="b" t="t" l="l"/>
            <a:pathLst>
              <a:path h="862715" w="789293">
                <a:moveTo>
                  <a:pt x="0" y="0"/>
                </a:moveTo>
                <a:lnTo>
                  <a:pt x="789293" y="0"/>
                </a:lnTo>
                <a:lnTo>
                  <a:pt x="789293" y="862715"/>
                </a:lnTo>
                <a:lnTo>
                  <a:pt x="0" y="8627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0" id="20"/>
          <p:cNvSpPr txBox="true"/>
          <p:nvPr/>
        </p:nvSpPr>
        <p:spPr>
          <a:xfrm rot="0">
            <a:off x="16538253" y="9120187"/>
            <a:ext cx="643732" cy="285750"/>
          </a:xfrm>
          <a:prstGeom prst="rect">
            <a:avLst/>
          </a:prstGeom>
        </p:spPr>
        <p:txBody>
          <a:bodyPr anchor="t" rtlCol="false" tIns="0" lIns="0" bIns="0" rIns="0">
            <a:spAutoFit/>
          </a:bodyPr>
          <a:lstStyle/>
          <a:p>
            <a:pPr algn="ctr">
              <a:lnSpc>
                <a:spcPts val="2399"/>
              </a:lnSpc>
            </a:pPr>
            <a:r>
              <a:rPr lang="en-US" sz="1999">
                <a:solidFill>
                  <a:srgbClr val="FFFFFF"/>
                </a:solidFill>
                <a:latin typeface="Montserrat Bold"/>
              </a:rPr>
              <a:t>08</a:t>
            </a:r>
          </a:p>
        </p:txBody>
      </p:sp>
      <p:sp>
        <p:nvSpPr>
          <p:cNvPr name="TextBox 21" id="21"/>
          <p:cNvSpPr txBox="true"/>
          <p:nvPr/>
        </p:nvSpPr>
        <p:spPr>
          <a:xfrm rot="0">
            <a:off x="4960724" y="2704111"/>
            <a:ext cx="8366552" cy="3353386"/>
          </a:xfrm>
          <a:prstGeom prst="rect">
            <a:avLst/>
          </a:prstGeom>
        </p:spPr>
        <p:txBody>
          <a:bodyPr anchor="t" rtlCol="false" tIns="0" lIns="0" bIns="0" rIns="0">
            <a:spAutoFit/>
          </a:bodyPr>
          <a:lstStyle/>
          <a:p>
            <a:pPr algn="just" marL="688103" indent="-344051" lvl="1">
              <a:lnSpc>
                <a:spcPts val="4461"/>
              </a:lnSpc>
              <a:buFont typeface="Arial"/>
              <a:buChar char="•"/>
            </a:pPr>
            <a:r>
              <a:rPr lang="en-US" sz="3187">
                <a:solidFill>
                  <a:srgbClr val="000000"/>
                </a:solidFill>
                <a:latin typeface="Roca One Italics"/>
              </a:rPr>
              <a:t>Data Availability</a:t>
            </a:r>
          </a:p>
          <a:p>
            <a:pPr algn="just" marL="688103" indent="-344051" lvl="1">
              <a:lnSpc>
                <a:spcPts val="4461"/>
              </a:lnSpc>
              <a:buFont typeface="Arial"/>
              <a:buChar char="•"/>
            </a:pPr>
            <a:r>
              <a:rPr lang="en-US" sz="3187">
                <a:solidFill>
                  <a:srgbClr val="000000"/>
                </a:solidFill>
                <a:latin typeface="Roca One Italics"/>
              </a:rPr>
              <a:t>Anatomical Accuracy</a:t>
            </a:r>
          </a:p>
          <a:p>
            <a:pPr algn="just" marL="688103" indent="-344051" lvl="1">
              <a:lnSpc>
                <a:spcPts val="4461"/>
              </a:lnSpc>
              <a:buFont typeface="Arial"/>
              <a:buChar char="•"/>
            </a:pPr>
            <a:r>
              <a:rPr lang="en-US" sz="3187">
                <a:solidFill>
                  <a:srgbClr val="000000"/>
                </a:solidFill>
                <a:latin typeface="Roca One Italics"/>
              </a:rPr>
              <a:t>Regulatory Compliance</a:t>
            </a:r>
          </a:p>
          <a:p>
            <a:pPr algn="just" marL="688103" indent="-344051" lvl="1">
              <a:lnSpc>
                <a:spcPts val="4461"/>
              </a:lnSpc>
              <a:buFont typeface="Arial"/>
              <a:buChar char="•"/>
            </a:pPr>
            <a:r>
              <a:rPr lang="en-US" sz="3187">
                <a:solidFill>
                  <a:srgbClr val="000000"/>
                </a:solidFill>
                <a:latin typeface="Roca One Italics"/>
              </a:rPr>
              <a:t>Hardware Procurement</a:t>
            </a:r>
          </a:p>
          <a:p>
            <a:pPr algn="just" marL="688103" indent="-344051" lvl="1">
              <a:lnSpc>
                <a:spcPts val="4461"/>
              </a:lnSpc>
              <a:buFont typeface="Arial"/>
              <a:buChar char="•"/>
            </a:pPr>
            <a:r>
              <a:rPr lang="en-US" sz="3187">
                <a:solidFill>
                  <a:srgbClr val="000000"/>
                </a:solidFill>
                <a:latin typeface="Roca One Italics"/>
              </a:rPr>
              <a:t>Testing Environment</a:t>
            </a:r>
          </a:p>
          <a:p>
            <a:pPr algn="just" marL="688103" indent="-344051" lvl="1">
              <a:lnSpc>
                <a:spcPts val="4461"/>
              </a:lnSpc>
              <a:buFont typeface="Arial"/>
              <a:buChar char="•"/>
            </a:pPr>
            <a:r>
              <a:rPr lang="en-US" sz="3187">
                <a:solidFill>
                  <a:srgbClr val="000000"/>
                </a:solidFill>
                <a:latin typeface="Roca One Italics"/>
              </a:rPr>
              <a:t>Hardware Failures &amp; Technical Glitches</a:t>
            </a:r>
          </a:p>
        </p:txBody>
      </p:sp>
      <p:sp>
        <p:nvSpPr>
          <p:cNvPr name="TextBox 22" id="22"/>
          <p:cNvSpPr txBox="true"/>
          <p:nvPr/>
        </p:nvSpPr>
        <p:spPr>
          <a:xfrm rot="0">
            <a:off x="4346628" y="1028700"/>
            <a:ext cx="8693256" cy="723900"/>
          </a:xfrm>
          <a:prstGeom prst="rect">
            <a:avLst/>
          </a:prstGeom>
        </p:spPr>
        <p:txBody>
          <a:bodyPr anchor="t" rtlCol="false" tIns="0" lIns="0" bIns="0" rIns="0">
            <a:spAutoFit/>
          </a:bodyPr>
          <a:lstStyle/>
          <a:p>
            <a:pPr algn="ctr">
              <a:lnSpc>
                <a:spcPts val="5759"/>
              </a:lnSpc>
              <a:spcBef>
                <a:spcPct val="0"/>
              </a:spcBef>
            </a:pPr>
            <a:r>
              <a:rPr lang="en-US" sz="4800" u="sng">
                <a:solidFill>
                  <a:srgbClr val="193378"/>
                </a:solidFill>
                <a:latin typeface="Roca One Bold"/>
              </a:rPr>
              <a:t>Dependencies / Challenges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56877" y="4216145"/>
            <a:ext cx="515665" cy="515665"/>
          </a:xfrm>
          <a:custGeom>
            <a:avLst/>
            <a:gdLst/>
            <a:ahLst/>
            <a:cxnLst/>
            <a:rect r="r" b="b" t="t" l="l"/>
            <a:pathLst>
              <a:path h="515665" w="515665">
                <a:moveTo>
                  <a:pt x="0" y="0"/>
                </a:moveTo>
                <a:lnTo>
                  <a:pt x="515665" y="0"/>
                </a:lnTo>
                <a:lnTo>
                  <a:pt x="515665" y="515665"/>
                </a:lnTo>
                <a:lnTo>
                  <a:pt x="0" y="515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907806" y="5045757"/>
            <a:ext cx="9599989" cy="959998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5400000">
            <a:off x="17167778" y="8306860"/>
            <a:ext cx="643831" cy="1902880"/>
            <a:chOff x="0" y="0"/>
            <a:chExt cx="660400" cy="1951851"/>
          </a:xfrm>
        </p:grpSpPr>
        <p:sp>
          <p:nvSpPr>
            <p:cNvPr name="Freeform 7" id="7"/>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193378"/>
            </a:solidFill>
          </p:spPr>
        </p:sp>
        <p:sp>
          <p:nvSpPr>
            <p:cNvPr name="TextBox 8" id="8"/>
            <p:cNvSpPr txBox="true"/>
            <p:nvPr/>
          </p:nvSpPr>
          <p:spPr>
            <a:xfrm>
              <a:off x="0" y="9525"/>
              <a:ext cx="660400" cy="1815326"/>
            </a:xfrm>
            <a:prstGeom prst="rect">
              <a:avLst/>
            </a:prstGeom>
          </p:spPr>
          <p:txBody>
            <a:bodyPr anchor="ctr" rtlCol="false" tIns="50800" lIns="50800" bIns="50800" rIns="50800"/>
            <a:lstStyle/>
            <a:p>
              <a:pPr algn="ctr">
                <a:lnSpc>
                  <a:spcPts val="2220"/>
                </a:lnSpc>
              </a:pPr>
            </a:p>
          </p:txBody>
        </p:sp>
      </p:grpSp>
      <p:grpSp>
        <p:nvGrpSpPr>
          <p:cNvPr name="Group 9" id="9"/>
          <p:cNvGrpSpPr/>
          <p:nvPr/>
        </p:nvGrpSpPr>
        <p:grpSpPr>
          <a:xfrm rot="0">
            <a:off x="16538253" y="8936385"/>
            <a:ext cx="643732" cy="64373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1" id="11"/>
            <p:cNvSpPr txBox="true"/>
            <p:nvPr/>
          </p:nvSpPr>
          <p:spPr>
            <a:xfrm>
              <a:off x="76200" y="85725"/>
              <a:ext cx="660400" cy="650875"/>
            </a:xfrm>
            <a:prstGeom prst="rect">
              <a:avLst/>
            </a:prstGeom>
          </p:spPr>
          <p:txBody>
            <a:bodyPr anchor="ctr" rtlCol="false" tIns="50800" lIns="50800" bIns="50800" rIns="50800"/>
            <a:lstStyle/>
            <a:p>
              <a:pPr algn="ctr">
                <a:lnSpc>
                  <a:spcPts val="2220"/>
                </a:lnSpc>
              </a:pPr>
            </a:p>
          </p:txBody>
        </p:sp>
      </p:grpSp>
      <p:sp>
        <p:nvSpPr>
          <p:cNvPr name="Freeform 12" id="12"/>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8417612" y="9472220"/>
            <a:ext cx="726388" cy="181597"/>
          </a:xfrm>
          <a:custGeom>
            <a:avLst/>
            <a:gdLst/>
            <a:ahLst/>
            <a:cxnLst/>
            <a:rect r="r" b="b" t="t" l="l"/>
            <a:pathLst>
              <a:path h="181597" w="726388">
                <a:moveTo>
                  <a:pt x="0" y="0"/>
                </a:moveTo>
                <a:lnTo>
                  <a:pt x="726388" y="0"/>
                </a:lnTo>
                <a:lnTo>
                  <a:pt x="726388" y="181597"/>
                </a:lnTo>
                <a:lnTo>
                  <a:pt x="0" y="1815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1330263" y="9580215"/>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8">
              <a:alphaModFix amt="25000"/>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7489693" y="1132817"/>
            <a:ext cx="505996" cy="515665"/>
          </a:xfrm>
          <a:custGeom>
            <a:avLst/>
            <a:gdLst/>
            <a:ahLst/>
            <a:cxnLst/>
            <a:rect r="r" b="b" t="t" l="l"/>
            <a:pathLst>
              <a:path h="515665" w="505996">
                <a:moveTo>
                  <a:pt x="0" y="0"/>
                </a:moveTo>
                <a:lnTo>
                  <a:pt x="505996" y="0"/>
                </a:lnTo>
                <a:lnTo>
                  <a:pt x="505996" y="515666"/>
                </a:lnTo>
                <a:lnTo>
                  <a:pt x="0" y="515666"/>
                </a:lnTo>
                <a:lnTo>
                  <a:pt x="0" y="0"/>
                </a:lnTo>
                <a:close/>
              </a:path>
            </a:pathLst>
          </a:custGeom>
          <a:blipFill>
            <a:blip r:embed="rId8">
              <a:alphaModFix amt="25000"/>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469200" y="666750"/>
            <a:ext cx="10560179" cy="723900"/>
          </a:xfrm>
          <a:prstGeom prst="rect">
            <a:avLst/>
          </a:prstGeom>
        </p:spPr>
        <p:txBody>
          <a:bodyPr anchor="t" rtlCol="false" tIns="0" lIns="0" bIns="0" rIns="0">
            <a:spAutoFit/>
          </a:bodyPr>
          <a:lstStyle/>
          <a:p>
            <a:pPr algn="ctr">
              <a:lnSpc>
                <a:spcPts val="5759"/>
              </a:lnSpc>
              <a:spcBef>
                <a:spcPct val="0"/>
              </a:spcBef>
            </a:pPr>
            <a:r>
              <a:rPr lang="en-US" sz="4800" u="sng">
                <a:solidFill>
                  <a:srgbClr val="000000"/>
                </a:solidFill>
                <a:latin typeface="Roca One Bold"/>
              </a:rPr>
              <a:t>Explaination Video of the Project :</a:t>
            </a:r>
          </a:p>
        </p:txBody>
      </p:sp>
      <p:sp>
        <p:nvSpPr>
          <p:cNvPr name="TextBox 17" id="17"/>
          <p:cNvSpPr txBox="true"/>
          <p:nvPr/>
        </p:nvSpPr>
        <p:spPr>
          <a:xfrm rot="0">
            <a:off x="1598806" y="1839621"/>
            <a:ext cx="7943549" cy="514350"/>
          </a:xfrm>
          <a:prstGeom prst="rect">
            <a:avLst/>
          </a:prstGeom>
        </p:spPr>
        <p:txBody>
          <a:bodyPr anchor="t" rtlCol="false" tIns="0" lIns="0" bIns="0" rIns="0">
            <a:spAutoFit/>
          </a:bodyPr>
          <a:lstStyle/>
          <a:p>
            <a:pPr algn="ctr">
              <a:lnSpc>
                <a:spcPts val="4122"/>
              </a:lnSpc>
              <a:spcBef>
                <a:spcPct val="0"/>
              </a:spcBef>
            </a:pPr>
            <a:r>
              <a:rPr lang="en-US" sz="3435" u="sng">
                <a:solidFill>
                  <a:srgbClr val="8C52FF"/>
                </a:solidFill>
                <a:latin typeface="Roca One Italics"/>
                <a:hlinkClick r:id="rId10" tooltip="https://youtu.be/0BVESdFsSX0"/>
              </a:rPr>
              <a:t>https://youtu.be/0BVESdFsSX0</a:t>
            </a:r>
          </a:p>
        </p:txBody>
      </p:sp>
      <p:sp>
        <p:nvSpPr>
          <p:cNvPr name="TextBox 18" id="18"/>
          <p:cNvSpPr txBox="true"/>
          <p:nvPr/>
        </p:nvSpPr>
        <p:spPr>
          <a:xfrm rot="0">
            <a:off x="845436" y="3024884"/>
            <a:ext cx="6469856" cy="790575"/>
          </a:xfrm>
          <a:prstGeom prst="rect">
            <a:avLst/>
          </a:prstGeom>
        </p:spPr>
        <p:txBody>
          <a:bodyPr anchor="t" rtlCol="false" tIns="0" lIns="0" bIns="0" rIns="0">
            <a:spAutoFit/>
          </a:bodyPr>
          <a:lstStyle/>
          <a:p>
            <a:pPr algn="ctr">
              <a:lnSpc>
                <a:spcPts val="6239"/>
              </a:lnSpc>
              <a:spcBef>
                <a:spcPct val="0"/>
              </a:spcBef>
            </a:pPr>
            <a:r>
              <a:rPr lang="en-US" sz="5199" u="sng">
                <a:solidFill>
                  <a:srgbClr val="000000"/>
                </a:solidFill>
                <a:latin typeface="Roca One Bold"/>
              </a:rPr>
              <a:t>Expected Prototype :</a:t>
            </a:r>
          </a:p>
        </p:txBody>
      </p:sp>
      <p:pic>
        <p:nvPicPr>
          <p:cNvPr name="Picture 19" id="19">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0" r="0" b="0"/>
          <a:stretch>
            <a:fillRect/>
          </a:stretch>
        </p:blipFill>
        <p:spPr>
          <a:xfrm flipH="false" flipV="false" rot="0">
            <a:off x="845436" y="4216145"/>
            <a:ext cx="7211764" cy="5442841"/>
          </a:xfrm>
          <a:prstGeom prst="rect">
            <a:avLst/>
          </a:prstGeom>
        </p:spPr>
      </p:pic>
      <p:grpSp>
        <p:nvGrpSpPr>
          <p:cNvPr name="Group 20" id="20"/>
          <p:cNvGrpSpPr/>
          <p:nvPr/>
        </p:nvGrpSpPr>
        <p:grpSpPr>
          <a:xfrm rot="0">
            <a:off x="16138281" y="1469862"/>
            <a:ext cx="7574419" cy="757441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Tree>
  </p:cSld>
  <p:clrMapOvr>
    <a:masterClrMapping/>
  </p:clrMapOvr>
  <p:timing>
    <p:tnLst>
      <p:par>
        <p:cTn dur="indefinite" restart="never" nodeType="tmRoot">
          <p:childTnLst>
            <p:video>
              <p:cMediaNode vol="100000">
                <p:cTn fill="hold" display="false">
                  <p:stCondLst>
                    <p:cond delay="indefinite"/>
                  </p:stCondLst>
                </p:cTn>
                <p:tgtEl>
                  <p:spTgt spid="19"/>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DAGBvUYOXw0</dc:identifier>
  <dcterms:modified xsi:type="dcterms:W3CDTF">2011-08-01T06:04:30Z</dcterms:modified>
  <cp:revision>1</cp:revision>
  <dc:title>Cyberpunks_DripEase</dc:title>
</cp:coreProperties>
</file>