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imes New Roman Bold" charset="1" panose="02030802070405020303"/>
      <p:regular r:id="rId16"/>
    </p:embeddedFont>
    <p:embeddedFont>
      <p:font typeface="Times New Roman" charset="1" panose="020305020704050203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2.jpeg" Type="http://schemas.openxmlformats.org/officeDocument/2006/relationships/image"/><Relationship Id="rId9" Target="../media/image1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youtu.be/0BVESdFsSX0" TargetMode="External" Type="http://schemas.openxmlformats.org/officeDocument/2006/relationships/hyperlink"/><Relationship Id="rId7" Target="../media/image14.jpeg" Type="http://schemas.openxmlformats.org/officeDocument/2006/relationships/image"/><Relationship Id="rId8" Target="../media/VAFwyCVgAfI.mp4" Type="http://schemas.openxmlformats.org/officeDocument/2006/relationships/video"/><Relationship Id="rId9" Target="../media/VAFwyCVgAfI.mp4" Type="http://schemas.microsoft.com/office/2007/relationships/media"/></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14532522" y="2389777"/>
            <a:ext cx="8336879" cy="833687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5" id="5"/>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790862" y="5693019"/>
            <a:ext cx="13659093" cy="1365909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8" id="8"/>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755192" y="4598657"/>
            <a:ext cx="590332" cy="601612"/>
          </a:xfrm>
          <a:custGeom>
            <a:avLst/>
            <a:gdLst/>
            <a:ahLst/>
            <a:cxnLst/>
            <a:rect r="r" b="b" t="t" l="l"/>
            <a:pathLst>
              <a:path h="601612" w="590332">
                <a:moveTo>
                  <a:pt x="0" y="0"/>
                </a:moveTo>
                <a:lnTo>
                  <a:pt x="590332" y="0"/>
                </a:lnTo>
                <a:lnTo>
                  <a:pt x="590332" y="601613"/>
                </a:lnTo>
                <a:lnTo>
                  <a:pt x="0" y="601613"/>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706387" y="8816528"/>
            <a:ext cx="590332" cy="601612"/>
          </a:xfrm>
          <a:custGeom>
            <a:avLst/>
            <a:gdLst/>
            <a:ahLst/>
            <a:cxnLst/>
            <a:rect r="r" b="b" t="t" l="l"/>
            <a:pathLst>
              <a:path h="601612" w="590332">
                <a:moveTo>
                  <a:pt x="0" y="0"/>
                </a:moveTo>
                <a:lnTo>
                  <a:pt x="590332" y="0"/>
                </a:lnTo>
                <a:lnTo>
                  <a:pt x="590332" y="601612"/>
                </a:lnTo>
                <a:lnTo>
                  <a:pt x="0" y="601612"/>
                </a:lnTo>
                <a:lnTo>
                  <a:pt x="0" y="0"/>
                </a:lnTo>
                <a:close/>
              </a:path>
            </a:pathLst>
          </a:custGeom>
          <a:blipFill>
            <a:blip r:embed="rId5">
              <a:alphaModFix amt="25000"/>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144000" y="1518081"/>
            <a:ext cx="414431" cy="422350"/>
          </a:xfrm>
          <a:custGeom>
            <a:avLst/>
            <a:gdLst/>
            <a:ahLst/>
            <a:cxnLst/>
            <a:rect r="r" b="b" t="t" l="l"/>
            <a:pathLst>
              <a:path h="422350" w="414431">
                <a:moveTo>
                  <a:pt x="0" y="0"/>
                </a:moveTo>
                <a:lnTo>
                  <a:pt x="414431" y="0"/>
                </a:lnTo>
                <a:lnTo>
                  <a:pt x="414431" y="422350"/>
                </a:lnTo>
                <a:lnTo>
                  <a:pt x="0" y="422350"/>
                </a:lnTo>
                <a:lnTo>
                  <a:pt x="0" y="0"/>
                </a:lnTo>
                <a:close/>
              </a:path>
            </a:pathLst>
          </a:custGeom>
          <a:blipFill>
            <a:blip r:embed="rId5">
              <a:alphaModFix amt="25000"/>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853056" y="2389777"/>
            <a:ext cx="1706112" cy="17061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366270" y="4396695"/>
            <a:ext cx="807848" cy="201962"/>
          </a:xfrm>
          <a:custGeom>
            <a:avLst/>
            <a:gdLst/>
            <a:ahLst/>
            <a:cxnLst/>
            <a:rect r="r" b="b" t="t" l="l"/>
            <a:pathLst>
              <a:path h="201962" w="807848">
                <a:moveTo>
                  <a:pt x="0" y="0"/>
                </a:moveTo>
                <a:lnTo>
                  <a:pt x="807848" y="0"/>
                </a:lnTo>
                <a:lnTo>
                  <a:pt x="807848" y="201962"/>
                </a:lnTo>
                <a:lnTo>
                  <a:pt x="0" y="201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1286533" y="5000625"/>
            <a:ext cx="7173539" cy="1177064"/>
          </a:xfrm>
          <a:prstGeom prst="rect">
            <a:avLst/>
          </a:prstGeom>
        </p:spPr>
        <p:txBody>
          <a:bodyPr anchor="t" rtlCol="false" tIns="0" lIns="0" bIns="0" rIns="0">
            <a:spAutoFit/>
          </a:bodyPr>
          <a:lstStyle/>
          <a:p>
            <a:pPr algn="l">
              <a:lnSpc>
                <a:spcPts val="4912"/>
              </a:lnSpc>
            </a:pPr>
            <a:r>
              <a:rPr lang="en-US" sz="3508" u="sng">
                <a:solidFill>
                  <a:srgbClr val="000000"/>
                </a:solidFill>
                <a:latin typeface="Times New Roman Bold"/>
                <a:ea typeface="Times New Roman Bold"/>
                <a:cs typeface="Times New Roman Bold"/>
                <a:sym typeface="Times New Roman Bold"/>
              </a:rPr>
              <a:t>By CyberPunks</a:t>
            </a:r>
          </a:p>
          <a:p>
            <a:pPr algn="l">
              <a:lnSpc>
                <a:spcPts val="3932"/>
              </a:lnSpc>
              <a:spcBef>
                <a:spcPct val="0"/>
              </a:spcBef>
            </a:pPr>
          </a:p>
        </p:txBody>
      </p:sp>
      <p:sp>
        <p:nvSpPr>
          <p:cNvPr name="TextBox 17" id="17"/>
          <p:cNvSpPr txBox="true"/>
          <p:nvPr/>
        </p:nvSpPr>
        <p:spPr>
          <a:xfrm rot="0">
            <a:off x="1366270" y="2285002"/>
            <a:ext cx="7308378" cy="1724025"/>
          </a:xfrm>
          <a:prstGeom prst="rect">
            <a:avLst/>
          </a:prstGeom>
        </p:spPr>
        <p:txBody>
          <a:bodyPr anchor="t" rtlCol="false" tIns="0" lIns="0" bIns="0" rIns="0">
            <a:spAutoFit/>
          </a:bodyPr>
          <a:lstStyle/>
          <a:p>
            <a:pPr algn="l">
              <a:lnSpc>
                <a:spcPts val="6402"/>
              </a:lnSpc>
              <a:spcBef>
                <a:spcPct val="0"/>
              </a:spcBef>
            </a:pPr>
            <a:r>
              <a:rPr lang="en-US" sz="5335" u="sng">
                <a:solidFill>
                  <a:srgbClr val="000000"/>
                </a:solidFill>
                <a:latin typeface="Times New Roman Bold"/>
                <a:ea typeface="Times New Roman Bold"/>
                <a:cs typeface="Times New Roman Bold"/>
                <a:sym typeface="Times New Roman Bold"/>
              </a:rPr>
              <a:t>Drip Ease - Seamless IV Placement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960774" y="0"/>
            <a:ext cx="25067935" cy="2506793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671613" y="-2497295"/>
            <a:ext cx="10762805" cy="1076280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52906" y="8664302"/>
            <a:ext cx="3245396" cy="3245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123766" y="3083625"/>
            <a:ext cx="5086694" cy="3518442"/>
          </a:xfrm>
          <a:prstGeom prst="rect">
            <a:avLst/>
          </a:prstGeom>
        </p:spPr>
        <p:txBody>
          <a:bodyPr anchor="t" rtlCol="false" tIns="0" lIns="0" bIns="0" rIns="0">
            <a:spAutoFit/>
          </a:bodyPr>
          <a:lstStyle/>
          <a:p>
            <a:pPr algn="l">
              <a:lnSpc>
                <a:spcPts val="12714"/>
              </a:lnSpc>
            </a:pPr>
            <a:r>
              <a:rPr lang="en-US" sz="11994">
                <a:solidFill>
                  <a:srgbClr val="FFFFFF"/>
                </a:solidFill>
                <a:latin typeface="Times New Roman Bold"/>
                <a:ea typeface="Times New Roman Bold"/>
                <a:cs typeface="Times New Roman Bold"/>
                <a:sym typeface="Times New Roman Bold"/>
              </a:rPr>
              <a:t>Thank</a:t>
            </a:r>
          </a:p>
          <a:p>
            <a:pPr algn="l">
              <a:lnSpc>
                <a:spcPts val="12714"/>
              </a:lnSpc>
            </a:pPr>
            <a:r>
              <a:rPr lang="en-US" sz="11994">
                <a:solidFill>
                  <a:srgbClr val="FFFFFF"/>
                </a:solidFill>
                <a:latin typeface="Times New Roman Bold"/>
                <a:ea typeface="Times New Roman Bold"/>
                <a:cs typeface="Times New Roman Bold"/>
                <a:sym typeface="Times New Roman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999315" y="-8429464"/>
            <a:ext cx="12631018" cy="1263101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802307" y="8760538"/>
            <a:ext cx="3933790" cy="39337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336330" y="-435361"/>
            <a:ext cx="1001836" cy="100183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845436" y="6900987"/>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927469" y="1681897"/>
            <a:ext cx="13306155" cy="7254488"/>
          </a:xfrm>
          <a:prstGeom prst="rect">
            <a:avLst/>
          </a:prstGeom>
        </p:spPr>
        <p:txBody>
          <a:bodyPr anchor="t" rtlCol="false" tIns="0" lIns="0" bIns="0" rIns="0">
            <a:spAutoFit/>
          </a:bodyPr>
          <a:lstStyle/>
          <a:p>
            <a:pPr algn="l">
              <a:lnSpc>
                <a:spcPts val="4466"/>
              </a:lnSpc>
            </a:pPr>
            <a:r>
              <a:rPr lang="en-US" sz="3190" u="sng">
                <a:solidFill>
                  <a:srgbClr val="000000"/>
                </a:solidFill>
                <a:latin typeface="Times New Roman Bold"/>
                <a:ea typeface="Times New Roman Bold"/>
                <a:cs typeface="Times New Roman Bold"/>
                <a:sym typeface="Times New Roman Bold"/>
              </a:rPr>
              <a:t>Problem Statement : </a:t>
            </a:r>
          </a:p>
          <a:p>
            <a:pPr algn="l" marL="688774" indent="-344387" lvl="1">
              <a:lnSpc>
                <a:spcPts val="4466"/>
              </a:lnSpc>
              <a:buFont typeface="Arial"/>
              <a:buChar char="•"/>
            </a:pPr>
            <a:r>
              <a:rPr lang="en-US" sz="3190">
                <a:solidFill>
                  <a:srgbClr val="000000"/>
                </a:solidFill>
                <a:latin typeface="Times New Roman"/>
                <a:ea typeface="Times New Roman"/>
                <a:cs typeface="Times New Roman"/>
                <a:sym typeface="Times New Roman"/>
              </a:rPr>
              <a:t>In the modern medical world, precise IV drip placement is crucial for ensuring patient well-being. However, existing manual techniques frequently result in accuracy challenges, leading to patient discomfort, complications, and inefficiencies. Incorrect placement of IV drips can cause unnecessary pain, delays in treatment, and increased risks of infection.</a:t>
            </a:r>
          </a:p>
          <a:p>
            <a:pPr algn="l">
              <a:lnSpc>
                <a:spcPts val="4466"/>
              </a:lnSpc>
            </a:pPr>
          </a:p>
          <a:p>
            <a:pPr algn="l" marL="667184" indent="-333592" lvl="1">
              <a:lnSpc>
                <a:spcPts val="4326"/>
              </a:lnSpc>
              <a:spcBef>
                <a:spcPct val="0"/>
              </a:spcBef>
              <a:buFont typeface="Arial"/>
              <a:buChar char="•"/>
            </a:pPr>
            <a:r>
              <a:rPr lang="en-US" sz="3090">
                <a:solidFill>
                  <a:srgbClr val="000000"/>
                </a:solidFill>
                <a:latin typeface="Times New Roman"/>
                <a:ea typeface="Times New Roman"/>
                <a:cs typeface="Times New Roman"/>
                <a:sym typeface="Times New Roman"/>
              </a:rPr>
              <a:t>Moreover, there are special cases where vein visibility is significantly impaired, such as in infants or obese patients, making vein detection extremely difficult with the naked eye. This lack of visibility exacerbates the challenges of IV drip placement, often requiring multiple attempts and leading to further patient distress and potential harm. </a:t>
            </a:r>
          </a:p>
        </p:txBody>
      </p:sp>
      <p:sp>
        <p:nvSpPr>
          <p:cNvPr name="TextBox 20" id="20"/>
          <p:cNvSpPr txBox="true"/>
          <p:nvPr/>
        </p:nvSpPr>
        <p:spPr>
          <a:xfrm rot="0">
            <a:off x="1342480" y="636753"/>
            <a:ext cx="3397597" cy="991872"/>
          </a:xfrm>
          <a:prstGeom prst="rect">
            <a:avLst/>
          </a:prstGeom>
        </p:spPr>
        <p:txBody>
          <a:bodyPr anchor="t" rtlCol="false" tIns="0" lIns="0" bIns="0" rIns="0">
            <a:spAutoFit/>
          </a:bodyPr>
          <a:lstStyle/>
          <a:p>
            <a:pPr algn="l">
              <a:lnSpc>
                <a:spcPts val="7279"/>
              </a:lnSpc>
              <a:spcBef>
                <a:spcPct val="0"/>
              </a:spcBef>
            </a:pPr>
            <a:r>
              <a:rPr lang="en-US" sz="5199" u="sng">
                <a:solidFill>
                  <a:srgbClr val="193378"/>
                </a:solidFill>
                <a:latin typeface="Times New Roman Bold"/>
                <a:ea typeface="Times New Roman Bold"/>
                <a:cs typeface="Times New Roman Bold"/>
                <a:sym typeface="Times New Roman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49337" y="0"/>
            <a:ext cx="4994253" cy="10997737"/>
            <a:chOff x="0" y="0"/>
            <a:chExt cx="1315359" cy="2896523"/>
          </a:xfrm>
        </p:grpSpPr>
        <p:sp>
          <p:nvSpPr>
            <p:cNvPr name="Freeform 3" id="3"/>
            <p:cNvSpPr/>
            <p:nvPr/>
          </p:nvSpPr>
          <p:spPr>
            <a:xfrm flipH="false" flipV="false" rot="0">
              <a:off x="0" y="0"/>
              <a:ext cx="1315359" cy="2896523"/>
            </a:xfrm>
            <a:custGeom>
              <a:avLst/>
              <a:gdLst/>
              <a:ahLst/>
              <a:cxnLst/>
              <a:rect r="r" b="b" t="t" l="l"/>
              <a:pathLst>
                <a:path h="2896523" w="1315359">
                  <a:moveTo>
                    <a:pt x="83709" y="0"/>
                  </a:moveTo>
                  <a:lnTo>
                    <a:pt x="1231650" y="0"/>
                  </a:lnTo>
                  <a:cubicBezTo>
                    <a:pt x="1253851" y="0"/>
                    <a:pt x="1275143" y="8819"/>
                    <a:pt x="1290841" y="24518"/>
                  </a:cubicBezTo>
                  <a:cubicBezTo>
                    <a:pt x="1306539" y="40216"/>
                    <a:pt x="1315359" y="61508"/>
                    <a:pt x="1315359" y="83709"/>
                  </a:cubicBezTo>
                  <a:lnTo>
                    <a:pt x="1315359" y="2812814"/>
                  </a:lnTo>
                  <a:cubicBezTo>
                    <a:pt x="1315359" y="2835015"/>
                    <a:pt x="1306539" y="2856307"/>
                    <a:pt x="1290841" y="2872006"/>
                  </a:cubicBezTo>
                  <a:cubicBezTo>
                    <a:pt x="1275143" y="2887704"/>
                    <a:pt x="1253851" y="2896523"/>
                    <a:pt x="1231650" y="2896523"/>
                  </a:cubicBezTo>
                  <a:lnTo>
                    <a:pt x="83709" y="2896523"/>
                  </a:lnTo>
                  <a:cubicBezTo>
                    <a:pt x="61508" y="2896523"/>
                    <a:pt x="40216" y="2887704"/>
                    <a:pt x="24518" y="2872006"/>
                  </a:cubicBezTo>
                  <a:cubicBezTo>
                    <a:pt x="8819" y="2856307"/>
                    <a:pt x="0" y="2835015"/>
                    <a:pt x="0" y="2812814"/>
                  </a:cubicBezTo>
                  <a:lnTo>
                    <a:pt x="0" y="83709"/>
                  </a:lnTo>
                  <a:cubicBezTo>
                    <a:pt x="0" y="61508"/>
                    <a:pt x="8819" y="40216"/>
                    <a:pt x="24518" y="24518"/>
                  </a:cubicBezTo>
                  <a:cubicBezTo>
                    <a:pt x="40216" y="8819"/>
                    <a:pt x="61508" y="0"/>
                    <a:pt x="83709" y="0"/>
                  </a:cubicBezTo>
                  <a:close/>
                </a:path>
              </a:pathLst>
            </a:custGeom>
            <a:solidFill>
              <a:srgbClr val="3575FE"/>
            </a:solidFill>
          </p:spPr>
        </p:sp>
        <p:sp>
          <p:nvSpPr>
            <p:cNvPr name="TextBox 4" id="4"/>
            <p:cNvSpPr txBox="true"/>
            <p:nvPr/>
          </p:nvSpPr>
          <p:spPr>
            <a:xfrm>
              <a:off x="0" y="-28575"/>
              <a:ext cx="1315359" cy="2925098"/>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5400000">
            <a:off x="17167778" y="8306860"/>
            <a:ext cx="643831" cy="1902880"/>
            <a:chOff x="0" y="0"/>
            <a:chExt cx="660400" cy="1951851"/>
          </a:xfrm>
        </p:grpSpPr>
        <p:sp>
          <p:nvSpPr>
            <p:cNvPr name="Freeform 6" id="6"/>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7" id="7"/>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16538253" y="8936385"/>
            <a:ext cx="643732" cy="64373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484099" y="9044281"/>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6134369" y="-964723"/>
            <a:ext cx="2710648" cy="27106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5378062" y="-670628"/>
            <a:ext cx="1482057" cy="148205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8" id="18"/>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4856690" y="1149976"/>
            <a:ext cx="2641336" cy="991872"/>
          </a:xfrm>
          <a:prstGeom prst="rect">
            <a:avLst/>
          </a:prstGeom>
        </p:spPr>
        <p:txBody>
          <a:bodyPr anchor="t" rtlCol="false" tIns="0" lIns="0" bIns="0" rIns="0">
            <a:spAutoFit/>
          </a:bodyPr>
          <a:lstStyle/>
          <a:p>
            <a:pPr algn="l">
              <a:lnSpc>
                <a:spcPts val="7279"/>
              </a:lnSpc>
              <a:spcBef>
                <a:spcPct val="0"/>
              </a:spcBef>
            </a:pPr>
            <a:r>
              <a:rPr lang="en-US" sz="5199" u="sng">
                <a:solidFill>
                  <a:srgbClr val="193378"/>
                </a:solidFill>
                <a:latin typeface="Times New Roman Bold"/>
                <a:ea typeface="Times New Roman Bold"/>
                <a:cs typeface="Times New Roman Bold"/>
                <a:sym typeface="Times New Roman Bold"/>
              </a:rPr>
              <a:t>Solution :</a:t>
            </a:r>
          </a:p>
        </p:txBody>
      </p:sp>
      <p:sp>
        <p:nvSpPr>
          <p:cNvPr name="TextBox 20" id="20"/>
          <p:cNvSpPr txBox="true"/>
          <p:nvPr/>
        </p:nvSpPr>
        <p:spPr>
          <a:xfrm rot="0">
            <a:off x="1282085" y="1506353"/>
            <a:ext cx="1531408" cy="6586727"/>
          </a:xfrm>
          <a:prstGeom prst="rect">
            <a:avLst/>
          </a:prstGeom>
        </p:spPr>
        <p:txBody>
          <a:bodyPr anchor="t" rtlCol="false" tIns="0" lIns="0" bIns="0" rIns="0">
            <a:spAutoFit/>
          </a:bodyPr>
          <a:lstStyle/>
          <a:p>
            <a:pPr algn="ctr">
              <a:lnSpc>
                <a:spcPts val="5105"/>
              </a:lnSpc>
            </a:pPr>
            <a:r>
              <a:rPr lang="en-US" sz="4599">
                <a:solidFill>
                  <a:srgbClr val="90ED1A"/>
                </a:solidFill>
                <a:latin typeface="Times New Roman Bold"/>
                <a:ea typeface="Times New Roman Bold"/>
                <a:cs typeface="Times New Roman Bold"/>
                <a:sym typeface="Times New Roman Bold"/>
              </a:rPr>
              <a:t>D</a:t>
            </a:r>
          </a:p>
          <a:p>
            <a:pPr algn="ctr">
              <a:lnSpc>
                <a:spcPts val="5105"/>
              </a:lnSpc>
            </a:pPr>
            <a:r>
              <a:rPr lang="en-US" sz="4599">
                <a:solidFill>
                  <a:srgbClr val="90ED1A"/>
                </a:solidFill>
                <a:latin typeface="Times New Roman Bold"/>
                <a:ea typeface="Times New Roman Bold"/>
                <a:cs typeface="Times New Roman Bold"/>
                <a:sym typeface="Times New Roman Bold"/>
              </a:rPr>
              <a:t>R</a:t>
            </a:r>
          </a:p>
          <a:p>
            <a:pPr algn="ctr">
              <a:lnSpc>
                <a:spcPts val="5105"/>
              </a:lnSpc>
            </a:pPr>
            <a:r>
              <a:rPr lang="en-US" sz="4599">
                <a:solidFill>
                  <a:srgbClr val="90ED1A"/>
                </a:solidFill>
                <a:latin typeface="Times New Roman Bold"/>
                <a:ea typeface="Times New Roman Bold"/>
                <a:cs typeface="Times New Roman Bold"/>
                <a:sym typeface="Times New Roman Bold"/>
              </a:rPr>
              <a:t>I</a:t>
            </a:r>
          </a:p>
          <a:p>
            <a:pPr algn="ctr">
              <a:lnSpc>
                <a:spcPts val="5105"/>
              </a:lnSpc>
            </a:pPr>
            <a:r>
              <a:rPr lang="en-US" sz="4599">
                <a:solidFill>
                  <a:srgbClr val="90ED1A"/>
                </a:solidFill>
                <a:latin typeface="Times New Roman Bold"/>
                <a:ea typeface="Times New Roman Bold"/>
                <a:cs typeface="Times New Roman Bold"/>
                <a:sym typeface="Times New Roman Bold"/>
              </a:rPr>
              <a:t>P</a:t>
            </a:r>
          </a:p>
          <a:p>
            <a:pPr algn="ctr">
              <a:lnSpc>
                <a:spcPts val="5105"/>
              </a:lnSpc>
            </a:pPr>
            <a:r>
              <a:rPr lang="en-US" sz="4599">
                <a:solidFill>
                  <a:srgbClr val="90ED1A"/>
                </a:solidFill>
                <a:latin typeface="Times New Roman Bold"/>
                <a:ea typeface="Times New Roman Bold"/>
                <a:cs typeface="Times New Roman Bold"/>
                <a:sym typeface="Times New Roman Bold"/>
              </a:rPr>
              <a:t> </a:t>
            </a:r>
          </a:p>
          <a:p>
            <a:pPr algn="ctr">
              <a:lnSpc>
                <a:spcPts val="5105"/>
              </a:lnSpc>
            </a:pPr>
          </a:p>
          <a:p>
            <a:pPr algn="ctr">
              <a:lnSpc>
                <a:spcPts val="5105"/>
              </a:lnSpc>
            </a:pPr>
            <a:r>
              <a:rPr lang="en-US" sz="4599">
                <a:solidFill>
                  <a:srgbClr val="90ED1A"/>
                </a:solidFill>
                <a:latin typeface="Times New Roman Bold"/>
                <a:ea typeface="Times New Roman Bold"/>
                <a:cs typeface="Times New Roman Bold"/>
                <a:sym typeface="Times New Roman Bold"/>
              </a:rPr>
              <a:t>E</a:t>
            </a:r>
          </a:p>
          <a:p>
            <a:pPr algn="ctr">
              <a:lnSpc>
                <a:spcPts val="5105"/>
              </a:lnSpc>
            </a:pPr>
            <a:r>
              <a:rPr lang="en-US" sz="4599">
                <a:solidFill>
                  <a:srgbClr val="90ED1A"/>
                </a:solidFill>
                <a:latin typeface="Times New Roman Bold"/>
                <a:ea typeface="Times New Roman Bold"/>
                <a:cs typeface="Times New Roman Bold"/>
                <a:sym typeface="Times New Roman Bold"/>
              </a:rPr>
              <a:t>A</a:t>
            </a:r>
          </a:p>
          <a:p>
            <a:pPr algn="ctr">
              <a:lnSpc>
                <a:spcPts val="5105"/>
              </a:lnSpc>
            </a:pPr>
            <a:r>
              <a:rPr lang="en-US" sz="4599">
                <a:solidFill>
                  <a:srgbClr val="90ED1A"/>
                </a:solidFill>
                <a:latin typeface="Times New Roman Bold"/>
                <a:ea typeface="Times New Roman Bold"/>
                <a:cs typeface="Times New Roman Bold"/>
                <a:sym typeface="Times New Roman Bold"/>
              </a:rPr>
              <a:t>S</a:t>
            </a:r>
          </a:p>
          <a:p>
            <a:pPr algn="ctr">
              <a:lnSpc>
                <a:spcPts val="5105"/>
              </a:lnSpc>
              <a:spcBef>
                <a:spcPct val="0"/>
              </a:spcBef>
            </a:pPr>
            <a:r>
              <a:rPr lang="en-US" sz="4599">
                <a:solidFill>
                  <a:srgbClr val="90ED1A"/>
                </a:solidFill>
                <a:latin typeface="Times New Roman Bold"/>
                <a:ea typeface="Times New Roman Bold"/>
                <a:cs typeface="Times New Roman Bold"/>
                <a:sym typeface="Times New Roman Bold"/>
              </a:rPr>
              <a:t>E</a:t>
            </a:r>
          </a:p>
        </p:txBody>
      </p:sp>
      <p:sp>
        <p:nvSpPr>
          <p:cNvPr name="TextBox 21" id="21"/>
          <p:cNvSpPr txBox="true"/>
          <p:nvPr/>
        </p:nvSpPr>
        <p:spPr>
          <a:xfrm rot="0">
            <a:off x="4679625" y="2409913"/>
            <a:ext cx="12394464" cy="5343349"/>
          </a:xfrm>
          <a:prstGeom prst="rect">
            <a:avLst/>
          </a:prstGeom>
        </p:spPr>
        <p:txBody>
          <a:bodyPr anchor="t" rtlCol="false" tIns="0" lIns="0" bIns="0" rIns="0">
            <a:spAutoFit/>
          </a:bodyPr>
          <a:lstStyle/>
          <a:p>
            <a:pPr algn="l" marL="649444" indent="-324722" lvl="1">
              <a:lnSpc>
                <a:spcPts val="4211"/>
              </a:lnSpc>
              <a:buFont typeface="Arial"/>
              <a:buChar char="•"/>
            </a:pPr>
            <a:r>
              <a:rPr lang="en-US" sz="3008">
                <a:solidFill>
                  <a:srgbClr val="000000"/>
                </a:solidFill>
                <a:latin typeface="Times New Roman"/>
                <a:ea typeface="Times New Roman"/>
                <a:cs typeface="Times New Roman"/>
                <a:sym typeface="Times New Roman"/>
              </a:rPr>
              <a:t>The </a:t>
            </a:r>
            <a:r>
              <a:rPr lang="en-US" sz="3008">
                <a:solidFill>
                  <a:srgbClr val="000000"/>
                </a:solidFill>
                <a:latin typeface="Times New Roman Bold"/>
                <a:ea typeface="Times New Roman Bold"/>
                <a:cs typeface="Times New Roman Bold"/>
                <a:sym typeface="Times New Roman Bold"/>
              </a:rPr>
              <a:t>Drip Ease</a:t>
            </a:r>
            <a:r>
              <a:rPr lang="en-US" sz="3008">
                <a:solidFill>
                  <a:srgbClr val="000000"/>
                </a:solidFill>
                <a:latin typeface="Times New Roman"/>
                <a:ea typeface="Times New Roman"/>
                <a:cs typeface="Times New Roman"/>
                <a:sym typeface="Times New Roman"/>
              </a:rPr>
              <a:t> project aims to develop a seamless IV placement solution to address the challenges associated with manual IV drip placement, such as inaccuracies and patient discomfort. The solution integrates machine learning (ML), 3D modelling, and augmented reality (AR) to improve precision, enhance training, and streamline clinical workflows. </a:t>
            </a:r>
          </a:p>
          <a:p>
            <a:pPr algn="l">
              <a:lnSpc>
                <a:spcPts val="3928"/>
              </a:lnSpc>
            </a:pPr>
          </a:p>
          <a:p>
            <a:pPr algn="l" marL="648940" indent="-324470" lvl="1">
              <a:lnSpc>
                <a:spcPts val="4208"/>
              </a:lnSpc>
              <a:spcBef>
                <a:spcPct val="0"/>
              </a:spcBef>
              <a:buFont typeface="Arial"/>
              <a:buChar char="•"/>
            </a:pPr>
            <a:r>
              <a:rPr lang="en-US" sz="3005">
                <a:solidFill>
                  <a:srgbClr val="000000"/>
                </a:solidFill>
                <a:latin typeface="Times New Roman"/>
                <a:ea typeface="Times New Roman"/>
                <a:cs typeface="Times New Roman"/>
                <a:sym typeface="Times New Roman"/>
              </a:rPr>
              <a:t>By leveraging advanced technologies, Drip Ease seeks to revolutionize IV drip placement, improving patient outcomes and clinical efficiency. The project is currently in progress, with significant milestones achieved in design and initial testing phases.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9584853" y="6735654"/>
            <a:ext cx="14413073" cy="144130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0" id="10"/>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11" id="11"/>
          <p:cNvGrpSpPr/>
          <p:nvPr/>
        </p:nvGrpSpPr>
        <p:grpSpPr>
          <a:xfrm rot="0">
            <a:off x="21846" y="99040"/>
            <a:ext cx="1268804" cy="126880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3" id="13"/>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false" flipV="false" rot="0">
            <a:off x="16538253" y="1181078"/>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259300" y="-670628"/>
            <a:ext cx="1706112" cy="170611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402532" y="424615"/>
            <a:ext cx="507431" cy="604085"/>
          </a:xfrm>
          <a:custGeom>
            <a:avLst/>
            <a:gdLst/>
            <a:ahLst/>
            <a:cxnLst/>
            <a:rect r="r" b="b" t="t" l="l"/>
            <a:pathLst>
              <a:path h="604085" w="507431">
                <a:moveTo>
                  <a:pt x="0" y="0"/>
                </a:moveTo>
                <a:lnTo>
                  <a:pt x="507431" y="0"/>
                </a:lnTo>
                <a:lnTo>
                  <a:pt x="507431" y="604085"/>
                </a:lnTo>
                <a:lnTo>
                  <a:pt x="0" y="6040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453210" y="896356"/>
            <a:ext cx="4231708" cy="847725"/>
          </a:xfrm>
          <a:prstGeom prst="rect">
            <a:avLst/>
          </a:prstGeom>
        </p:spPr>
        <p:txBody>
          <a:bodyPr anchor="t" rtlCol="false" tIns="0" lIns="0" bIns="0" rIns="0">
            <a:spAutoFit/>
          </a:bodyPr>
          <a:lstStyle/>
          <a:p>
            <a:pPr algn="ctr">
              <a:lnSpc>
                <a:spcPts val="5999"/>
              </a:lnSpc>
              <a:spcBef>
                <a:spcPct val="0"/>
              </a:spcBef>
            </a:pPr>
            <a:r>
              <a:rPr lang="en-US" sz="4999" u="sng">
                <a:solidFill>
                  <a:srgbClr val="193378"/>
                </a:solidFill>
                <a:latin typeface="Times New Roman Bold"/>
                <a:ea typeface="Times New Roman Bold"/>
                <a:cs typeface="Times New Roman Bold"/>
                <a:sym typeface="Times New Roman Bold"/>
              </a:rPr>
              <a:t>Objectives :</a:t>
            </a:r>
          </a:p>
        </p:txBody>
      </p:sp>
      <p:sp>
        <p:nvSpPr>
          <p:cNvPr name="TextBox 21" id="21"/>
          <p:cNvSpPr txBox="true"/>
          <p:nvPr/>
        </p:nvSpPr>
        <p:spPr>
          <a:xfrm rot="0">
            <a:off x="3283605" y="1897314"/>
            <a:ext cx="12832421" cy="7039071"/>
          </a:xfrm>
          <a:prstGeom prst="rect">
            <a:avLst/>
          </a:prstGeom>
        </p:spPr>
        <p:txBody>
          <a:bodyPr anchor="t" rtlCol="false" tIns="0" lIns="0" bIns="0" rIns="0">
            <a:spAutoFit/>
          </a:bodyPr>
          <a:lstStyle/>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Enhance precision and accuracy in IV drip placement.</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Minimize patient discomfort and complications.</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Provide real-time guidance for healthcare practitioners.</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Improve training effectiveness through VR simulation.</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Develop a user-friendly interface for seamless integration.</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Ensure interoperability with existing healthcare systems.</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Elevate the quality of patient care and clinical workflows.</a:t>
            </a:r>
          </a:p>
          <a:p>
            <a:pPr algn="l">
              <a:lnSpc>
                <a:spcPts val="5096"/>
              </a:lnSpc>
            </a:pPr>
          </a:p>
          <a:p>
            <a:pPr algn="l">
              <a:lnSpc>
                <a:spcPts val="5096"/>
              </a:lnSpc>
            </a:pP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Hardware: VR/AR equipment, servers</a:t>
            </a:r>
          </a:p>
          <a:p>
            <a:pPr algn="l" marL="687773" indent="-343887" lvl="1">
              <a:lnSpc>
                <a:spcPts val="5096"/>
              </a:lnSpc>
              <a:buFont typeface="Arial"/>
              <a:buChar char="•"/>
            </a:pPr>
            <a:r>
              <a:rPr lang="en-US" sz="3185">
                <a:solidFill>
                  <a:srgbClr val="000000"/>
                </a:solidFill>
                <a:latin typeface="Times New Roman"/>
                <a:ea typeface="Times New Roman"/>
                <a:cs typeface="Times New Roman"/>
                <a:sym typeface="Times New Roman"/>
              </a:rPr>
              <a:t>Software: Machine learning algorithms, 3D modelling tools</a:t>
            </a:r>
          </a:p>
        </p:txBody>
      </p:sp>
      <p:sp>
        <p:nvSpPr>
          <p:cNvPr name="TextBox 22" id="22"/>
          <p:cNvSpPr txBox="true"/>
          <p:nvPr/>
        </p:nvSpPr>
        <p:spPr>
          <a:xfrm rot="0">
            <a:off x="2453210" y="6754724"/>
            <a:ext cx="4231708" cy="895350"/>
          </a:xfrm>
          <a:prstGeom prst="rect">
            <a:avLst/>
          </a:prstGeom>
        </p:spPr>
        <p:txBody>
          <a:bodyPr anchor="t" rtlCol="false" tIns="0" lIns="0" bIns="0" rIns="0">
            <a:spAutoFit/>
          </a:bodyPr>
          <a:lstStyle/>
          <a:p>
            <a:pPr algn="ctr">
              <a:lnSpc>
                <a:spcPts val="6239"/>
              </a:lnSpc>
              <a:spcBef>
                <a:spcPct val="0"/>
              </a:spcBef>
            </a:pPr>
            <a:r>
              <a:rPr lang="en-US" sz="5199" u="sng">
                <a:solidFill>
                  <a:srgbClr val="193378"/>
                </a:solidFill>
                <a:latin typeface="Times New Roman Bold"/>
                <a:ea typeface="Times New Roman Bold"/>
                <a:cs typeface="Times New Roman Bold"/>
                <a:sym typeface="Times New Roman Bold"/>
              </a:rPr>
              <a:t>Resources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6257693" y="4881039"/>
            <a:ext cx="7574419" cy="75744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1" id="11"/>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12" id="12"/>
          <p:cNvGrpSpPr/>
          <p:nvPr/>
        </p:nvGrpSpPr>
        <p:grpSpPr>
          <a:xfrm rot="0">
            <a:off x="-9300030" y="7356005"/>
            <a:ext cx="13659093" cy="1365909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7076036" y="7873204"/>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45436" y="9022695"/>
            <a:ext cx="441097" cy="449525"/>
          </a:xfrm>
          <a:custGeom>
            <a:avLst/>
            <a:gdLst/>
            <a:ahLst/>
            <a:cxnLst/>
            <a:rect r="r" b="b" t="t" l="l"/>
            <a:pathLst>
              <a:path h="449525" w="441097">
                <a:moveTo>
                  <a:pt x="0" y="0"/>
                </a:moveTo>
                <a:lnTo>
                  <a:pt x="441097" y="0"/>
                </a:lnTo>
                <a:lnTo>
                  <a:pt x="441097" y="449525"/>
                </a:lnTo>
                <a:lnTo>
                  <a:pt x="0" y="449525"/>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285255" y="255202"/>
            <a:ext cx="505996" cy="515665"/>
          </a:xfrm>
          <a:custGeom>
            <a:avLst/>
            <a:gdLst/>
            <a:ahLst/>
            <a:cxnLst/>
            <a:rect r="r" b="b" t="t" l="l"/>
            <a:pathLst>
              <a:path h="515665" w="505996">
                <a:moveTo>
                  <a:pt x="0" y="0"/>
                </a:moveTo>
                <a:lnTo>
                  <a:pt x="505996" y="0"/>
                </a:lnTo>
                <a:lnTo>
                  <a:pt x="505996" y="515665"/>
                </a:lnTo>
                <a:lnTo>
                  <a:pt x="0" y="515665"/>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7008251" y="-670628"/>
            <a:ext cx="1957161" cy="195716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20" id="20"/>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737454" y="1809003"/>
            <a:ext cx="13831838" cy="7235278"/>
            <a:chOff x="0" y="0"/>
            <a:chExt cx="3642953" cy="1905588"/>
          </a:xfrm>
        </p:grpSpPr>
        <p:sp>
          <p:nvSpPr>
            <p:cNvPr name="Freeform 22" id="22"/>
            <p:cNvSpPr/>
            <p:nvPr/>
          </p:nvSpPr>
          <p:spPr>
            <a:xfrm flipH="false" flipV="false" rot="0">
              <a:off x="0" y="0"/>
              <a:ext cx="3642953" cy="1905588"/>
            </a:xfrm>
            <a:custGeom>
              <a:avLst/>
              <a:gdLst/>
              <a:ahLst/>
              <a:cxnLst/>
              <a:rect r="r" b="b" t="t" l="l"/>
              <a:pathLst>
                <a:path h="1905588" w="3642953">
                  <a:moveTo>
                    <a:pt x="0" y="0"/>
                  </a:moveTo>
                  <a:lnTo>
                    <a:pt x="3642953" y="0"/>
                  </a:lnTo>
                  <a:lnTo>
                    <a:pt x="3642953" y="1905588"/>
                  </a:lnTo>
                  <a:lnTo>
                    <a:pt x="0" y="1905588"/>
                  </a:lnTo>
                  <a:close/>
                </a:path>
              </a:pathLst>
            </a:custGeom>
            <a:solidFill>
              <a:srgbClr val="FFFFFF"/>
            </a:solidFill>
          </p:spPr>
        </p:sp>
        <p:sp>
          <p:nvSpPr>
            <p:cNvPr name="TextBox 23" id="23"/>
            <p:cNvSpPr txBox="true"/>
            <p:nvPr/>
          </p:nvSpPr>
          <p:spPr>
            <a:xfrm>
              <a:off x="0" y="-28575"/>
              <a:ext cx="3642953" cy="1934163"/>
            </a:xfrm>
            <a:prstGeom prst="rect">
              <a:avLst/>
            </a:prstGeom>
          </p:spPr>
          <p:txBody>
            <a:bodyPr anchor="ctr" rtlCol="false" tIns="50800" lIns="50800" bIns="50800" rIns="50800"/>
            <a:lstStyle/>
            <a:p>
              <a:pPr algn="ctr">
                <a:lnSpc>
                  <a:spcPts val="2220"/>
                </a:lnSpc>
              </a:pPr>
            </a:p>
          </p:txBody>
        </p:sp>
      </p:grpSp>
      <p:sp>
        <p:nvSpPr>
          <p:cNvPr name="TextBox 24" id="24"/>
          <p:cNvSpPr txBox="true"/>
          <p:nvPr/>
        </p:nvSpPr>
        <p:spPr>
          <a:xfrm rot="0">
            <a:off x="1286533" y="448333"/>
            <a:ext cx="3963275" cy="838200"/>
          </a:xfrm>
          <a:prstGeom prst="rect">
            <a:avLst/>
          </a:prstGeom>
        </p:spPr>
        <p:txBody>
          <a:bodyPr anchor="t" rtlCol="false" tIns="0" lIns="0" bIns="0" rIns="0">
            <a:spAutoFit/>
          </a:bodyPr>
          <a:lstStyle/>
          <a:p>
            <a:pPr algn="ctr">
              <a:lnSpc>
                <a:spcPts val="5802"/>
              </a:lnSpc>
              <a:spcBef>
                <a:spcPct val="0"/>
              </a:spcBef>
            </a:pPr>
            <a:r>
              <a:rPr lang="en-US" sz="4835" u="sng">
                <a:solidFill>
                  <a:srgbClr val="193378"/>
                </a:solidFill>
                <a:latin typeface="Times New Roman Bold"/>
                <a:ea typeface="Times New Roman Bold"/>
                <a:cs typeface="Times New Roman Bold"/>
                <a:sym typeface="Times New Roman Bold"/>
              </a:rPr>
              <a:t>Methodology :</a:t>
            </a:r>
          </a:p>
        </p:txBody>
      </p:sp>
      <p:sp>
        <p:nvSpPr>
          <p:cNvPr name="TextBox 25" id="25"/>
          <p:cNvSpPr txBox="true"/>
          <p:nvPr/>
        </p:nvSpPr>
        <p:spPr>
          <a:xfrm rot="0">
            <a:off x="2173063" y="1373395"/>
            <a:ext cx="14687056" cy="7191375"/>
          </a:xfrm>
          <a:prstGeom prst="rect">
            <a:avLst/>
          </a:prstGeom>
        </p:spPr>
        <p:txBody>
          <a:bodyPr anchor="t" rtlCol="false" tIns="0" lIns="0" bIns="0" rIns="0">
            <a:spAutoFit/>
          </a:bodyPr>
          <a:lstStyle/>
          <a:p>
            <a:pPr algn="l">
              <a:lnSpc>
                <a:spcPts val="3302"/>
              </a:lnSpc>
              <a:spcBef>
                <a:spcPct val="0"/>
              </a:spcBef>
            </a:pPr>
          </a:p>
          <a:p>
            <a:pPr algn="l" marL="594156" indent="-297078" lvl="1">
              <a:lnSpc>
                <a:spcPts val="3302"/>
              </a:lnSpc>
              <a:buFont typeface="Arial"/>
              <a:buChar char="•"/>
            </a:pPr>
            <a:r>
              <a:rPr lang="en-US" sz="2751" u="sng">
                <a:solidFill>
                  <a:srgbClr val="000000"/>
                </a:solidFill>
                <a:latin typeface="Times New Roman Bold"/>
                <a:ea typeface="Times New Roman Bold"/>
                <a:cs typeface="Times New Roman Bold"/>
                <a:sym typeface="Times New Roman Bold"/>
              </a:rPr>
              <a:t>ML &amp; IMAGE ANALYSIS</a:t>
            </a:r>
            <a:r>
              <a:rPr lang="en-US" sz="2751">
                <a:solidFill>
                  <a:srgbClr val="000000"/>
                </a:solidFill>
                <a:latin typeface="Times New Roman"/>
                <a:ea typeface="Times New Roman"/>
                <a:cs typeface="Times New Roman"/>
                <a:sym typeface="Times New Roman"/>
              </a:rPr>
              <a:t>: Analyze medical images to identify veins and critical injection sites, ensuring precision using HOG function and UNET.</a:t>
            </a:r>
          </a:p>
          <a:p>
            <a:pPr algn="l">
              <a:lnSpc>
                <a:spcPts val="3302"/>
              </a:lnSpc>
              <a:spcBef>
                <a:spcPct val="0"/>
              </a:spcBef>
            </a:pPr>
          </a:p>
          <a:p>
            <a:pPr algn="l" marL="594156" indent="-297078" lvl="1">
              <a:lnSpc>
                <a:spcPts val="3302"/>
              </a:lnSpc>
              <a:buFont typeface="Arial"/>
              <a:buChar char="•"/>
            </a:pPr>
            <a:r>
              <a:rPr lang="en-US" sz="2751" u="sng">
                <a:solidFill>
                  <a:srgbClr val="000000"/>
                </a:solidFill>
                <a:latin typeface="Times New Roman Bold"/>
                <a:ea typeface="Times New Roman Bold"/>
                <a:cs typeface="Times New Roman Bold"/>
                <a:sym typeface="Times New Roman Bold"/>
              </a:rPr>
              <a:t>AR for REAL - TIME GUIDANCE:</a:t>
            </a:r>
            <a:r>
              <a:rPr lang="en-US" sz="2751">
                <a:solidFill>
                  <a:srgbClr val="000000"/>
                </a:solidFill>
                <a:latin typeface="Times New Roman"/>
                <a:ea typeface="Times New Roman"/>
                <a:cs typeface="Times New Roman"/>
                <a:sym typeface="Times New Roman"/>
              </a:rPr>
              <a:t> Integrated AR offers real-time visualization of veins in the hand, providing precise guidance for needle placement &amp; reducing attempts.</a:t>
            </a:r>
          </a:p>
          <a:p>
            <a:pPr algn="l">
              <a:lnSpc>
                <a:spcPts val="3302"/>
              </a:lnSpc>
              <a:spcBef>
                <a:spcPct val="0"/>
              </a:spcBef>
            </a:pPr>
          </a:p>
          <a:p>
            <a:pPr algn="l" marL="594156" indent="-297078" lvl="1">
              <a:lnSpc>
                <a:spcPts val="3302"/>
              </a:lnSpc>
              <a:buFont typeface="Arial"/>
              <a:buChar char="•"/>
            </a:pPr>
            <a:r>
              <a:rPr lang="en-US" sz="2751" u="sng">
                <a:solidFill>
                  <a:srgbClr val="000000"/>
                </a:solidFill>
                <a:latin typeface="Times New Roman Bold"/>
                <a:ea typeface="Times New Roman Bold"/>
                <a:cs typeface="Times New Roman Bold"/>
                <a:sym typeface="Times New Roman Bold"/>
              </a:rPr>
              <a:t>VR TRAINING &amp; SIMULATION: </a:t>
            </a:r>
            <a:r>
              <a:rPr lang="en-US" sz="2751">
                <a:solidFill>
                  <a:srgbClr val="000000"/>
                </a:solidFill>
                <a:latin typeface="Times New Roman"/>
                <a:ea typeface="Times New Roman"/>
                <a:cs typeface="Times New Roman"/>
                <a:sym typeface="Times New Roman"/>
              </a:rPr>
              <a:t>Healthcare practitioners benefit from immersive VR training scenarios for skill enhancement in vein identification &amp; IV drip placement.</a:t>
            </a:r>
          </a:p>
          <a:p>
            <a:pPr algn="l">
              <a:lnSpc>
                <a:spcPts val="3302"/>
              </a:lnSpc>
              <a:spcBef>
                <a:spcPct val="0"/>
              </a:spcBef>
            </a:pPr>
          </a:p>
          <a:p>
            <a:pPr algn="l" marL="594156" indent="-297078" lvl="1">
              <a:lnSpc>
                <a:spcPts val="3302"/>
              </a:lnSpc>
              <a:buFont typeface="Arial"/>
              <a:buChar char="•"/>
            </a:pPr>
            <a:r>
              <a:rPr lang="en-US" sz="2751" u="sng">
                <a:solidFill>
                  <a:srgbClr val="000000"/>
                </a:solidFill>
                <a:latin typeface="Times New Roman Bold"/>
                <a:ea typeface="Times New Roman Bold"/>
                <a:cs typeface="Times New Roman Bold"/>
                <a:sym typeface="Times New Roman Bold"/>
              </a:rPr>
              <a:t>USER - FRIENDLY INTERFACE :</a:t>
            </a:r>
            <a:r>
              <a:rPr lang="en-US" sz="2751">
                <a:solidFill>
                  <a:srgbClr val="000000"/>
                </a:solidFill>
                <a:latin typeface="Times New Roman"/>
                <a:ea typeface="Times New Roman"/>
                <a:cs typeface="Times New Roman"/>
                <a:sym typeface="Times New Roman"/>
              </a:rPr>
              <a:t> An intuitive interface for healthcare professionals, simplifying vein map viewing &amp; automated assistance during procedures.</a:t>
            </a:r>
          </a:p>
          <a:p>
            <a:pPr algn="l">
              <a:lnSpc>
                <a:spcPts val="3302"/>
              </a:lnSpc>
              <a:spcBef>
                <a:spcPct val="0"/>
              </a:spcBef>
            </a:pPr>
          </a:p>
          <a:p>
            <a:pPr algn="l" marL="594156" indent="-297078" lvl="1">
              <a:lnSpc>
                <a:spcPts val="3302"/>
              </a:lnSpc>
              <a:buFont typeface="Arial"/>
              <a:buChar char="•"/>
            </a:pPr>
            <a:r>
              <a:rPr lang="en-US" sz="2751" u="sng">
                <a:solidFill>
                  <a:srgbClr val="000000"/>
                </a:solidFill>
                <a:latin typeface="Times New Roman Bold"/>
                <a:ea typeface="Times New Roman Bold"/>
                <a:cs typeface="Times New Roman Bold"/>
                <a:sym typeface="Times New Roman Bold"/>
              </a:rPr>
              <a:t>INTEROPERABILITY &amp; INTEGRATION :</a:t>
            </a:r>
            <a:r>
              <a:rPr lang="en-US" sz="2751">
                <a:solidFill>
                  <a:srgbClr val="000000"/>
                </a:solidFill>
                <a:latin typeface="Times New Roman"/>
                <a:ea typeface="Times New Roman"/>
                <a:cs typeface="Times New Roman"/>
                <a:sym typeface="Times New Roman"/>
              </a:rPr>
              <a:t> Seamless integration with existing healthcare systems &amp; electronic health records (EHR) ensures efficient workflow integration in clinical settings.</a:t>
            </a:r>
          </a:p>
          <a:p>
            <a:pPr algn="l">
              <a:lnSpc>
                <a:spcPts val="330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199073" y="-5720875"/>
            <a:ext cx="9410262" cy="94102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197559" y="8500282"/>
            <a:ext cx="726388" cy="181597"/>
          </a:xfrm>
          <a:custGeom>
            <a:avLst/>
            <a:gdLst/>
            <a:ahLst/>
            <a:cxnLst/>
            <a:rect r="r" b="b" t="t" l="l"/>
            <a:pathLst>
              <a:path h="181597" w="726388">
                <a:moveTo>
                  <a:pt x="0" y="0"/>
                </a:moveTo>
                <a:lnTo>
                  <a:pt x="726388" y="0"/>
                </a:lnTo>
                <a:lnTo>
                  <a:pt x="726388" y="181597"/>
                </a:lnTo>
                <a:lnTo>
                  <a:pt x="0" y="1815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534045" y="9258250"/>
            <a:ext cx="2562745" cy="256274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6810658" y="9071534"/>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98721" y="2926418"/>
            <a:ext cx="366528" cy="373532"/>
          </a:xfrm>
          <a:custGeom>
            <a:avLst/>
            <a:gdLst/>
            <a:ahLst/>
            <a:cxnLst/>
            <a:rect r="r" b="b" t="t" l="l"/>
            <a:pathLst>
              <a:path h="373532" w="366528">
                <a:moveTo>
                  <a:pt x="0" y="0"/>
                </a:moveTo>
                <a:lnTo>
                  <a:pt x="366528" y="0"/>
                </a:lnTo>
                <a:lnTo>
                  <a:pt x="366528" y="373531"/>
                </a:lnTo>
                <a:lnTo>
                  <a:pt x="0" y="373531"/>
                </a:lnTo>
                <a:lnTo>
                  <a:pt x="0" y="0"/>
                </a:lnTo>
                <a:close/>
              </a:path>
            </a:pathLst>
          </a:custGeom>
          <a:blipFill>
            <a:blip r:embed="rId8">
              <a:alphaModFix amt="25000"/>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2426006" y="9580116"/>
            <a:ext cx="505996" cy="515665"/>
          </a:xfrm>
          <a:custGeom>
            <a:avLst/>
            <a:gdLst/>
            <a:ahLst/>
            <a:cxnLst/>
            <a:rect r="r" b="b" t="t" l="l"/>
            <a:pathLst>
              <a:path h="515665" w="505996">
                <a:moveTo>
                  <a:pt x="0" y="0"/>
                </a:moveTo>
                <a:lnTo>
                  <a:pt x="505997" y="0"/>
                </a:lnTo>
                <a:lnTo>
                  <a:pt x="505997" y="515665"/>
                </a:lnTo>
                <a:lnTo>
                  <a:pt x="0" y="515665"/>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0" y="561975"/>
            <a:ext cx="11397306" cy="838200"/>
          </a:xfrm>
          <a:prstGeom prst="rect">
            <a:avLst/>
          </a:prstGeom>
        </p:spPr>
        <p:txBody>
          <a:bodyPr anchor="t" rtlCol="false" tIns="0" lIns="0" bIns="0" rIns="0">
            <a:spAutoFit/>
          </a:bodyPr>
          <a:lstStyle/>
          <a:p>
            <a:pPr algn="ctr">
              <a:lnSpc>
                <a:spcPts val="5879"/>
              </a:lnSpc>
              <a:spcBef>
                <a:spcPct val="0"/>
              </a:spcBef>
            </a:pPr>
            <a:r>
              <a:rPr lang="en-US" sz="4899" u="sng">
                <a:solidFill>
                  <a:srgbClr val="193378"/>
                </a:solidFill>
                <a:latin typeface="Times New Roman Bold"/>
                <a:ea typeface="Times New Roman Bold"/>
                <a:cs typeface="Times New Roman Bold"/>
                <a:sym typeface="Times New Roman Bold"/>
              </a:rPr>
              <a:t>Proposed System Design / Use Cases :</a:t>
            </a:r>
          </a:p>
        </p:txBody>
      </p:sp>
      <p:sp>
        <p:nvSpPr>
          <p:cNvPr name="TextBox 20" id="20"/>
          <p:cNvSpPr txBox="true"/>
          <p:nvPr/>
        </p:nvSpPr>
        <p:spPr>
          <a:xfrm rot="0">
            <a:off x="1028700" y="1738682"/>
            <a:ext cx="14867118" cy="7199502"/>
          </a:xfrm>
          <a:prstGeom prst="rect">
            <a:avLst/>
          </a:prstGeom>
        </p:spPr>
        <p:txBody>
          <a:bodyPr anchor="t" rtlCol="false" tIns="0" lIns="0" bIns="0" rIns="0">
            <a:spAutoFit/>
          </a:bodyPr>
          <a:lstStyle/>
          <a:p>
            <a:pPr algn="l" marL="622851" indent="-311426" lvl="1">
              <a:lnSpc>
                <a:spcPts val="4038"/>
              </a:lnSpc>
              <a:buFont typeface="Arial"/>
              <a:buChar char="•"/>
            </a:pPr>
            <a:r>
              <a:rPr lang="en-US" sz="2884" u="sng">
                <a:solidFill>
                  <a:srgbClr val="000000"/>
                </a:solidFill>
                <a:latin typeface="Times New Roman Bold"/>
                <a:ea typeface="Times New Roman Bold"/>
                <a:cs typeface="Times New Roman Bold"/>
                <a:sym typeface="Times New Roman Bold"/>
              </a:rPr>
              <a:t>SIMULATI</a:t>
            </a:r>
            <a:r>
              <a:rPr lang="en-US" sz="2884" u="sng">
                <a:solidFill>
                  <a:srgbClr val="000000"/>
                </a:solidFill>
                <a:latin typeface="Times New Roman Bold"/>
                <a:ea typeface="Times New Roman Bold"/>
                <a:cs typeface="Times New Roman Bold"/>
                <a:sym typeface="Times New Roman Bold"/>
              </a:rPr>
              <a:t>ON ( TRAINING ):</a:t>
            </a:r>
          </a:p>
          <a:p>
            <a:pPr algn="l">
              <a:lnSpc>
                <a:spcPts val="3408"/>
              </a:lnSpc>
            </a:pPr>
            <a:r>
              <a:rPr lang="en-US" sz="2434">
                <a:solidFill>
                  <a:srgbClr val="000000"/>
                </a:solidFill>
                <a:latin typeface="Times New Roman"/>
                <a:ea typeface="Times New Roman"/>
                <a:cs typeface="Times New Roman"/>
                <a:sym typeface="Times New Roman"/>
              </a:rPr>
              <a:t>                          </a:t>
            </a:r>
            <a:r>
              <a:rPr lang="en-US" sz="2434">
                <a:solidFill>
                  <a:srgbClr val="000000"/>
                </a:solidFill>
                <a:latin typeface="Times New Roman"/>
                <a:ea typeface="Times New Roman"/>
                <a:cs typeface="Times New Roman"/>
                <a:sym typeface="Times New Roman"/>
              </a:rPr>
              <a:t>Venipuncture Training: Healthcare professionals can use the solution for hands-on training in                  </a:t>
            </a:r>
          </a:p>
          <a:p>
            <a:pPr algn="l">
              <a:lnSpc>
                <a:spcPts val="3408"/>
              </a:lnSpc>
            </a:pPr>
            <a:r>
              <a:rPr lang="en-US" sz="2434">
                <a:solidFill>
                  <a:srgbClr val="000000"/>
                </a:solidFill>
                <a:latin typeface="Times New Roman"/>
                <a:ea typeface="Times New Roman"/>
                <a:cs typeface="Times New Roman"/>
                <a:sym typeface="Times New Roman"/>
              </a:rPr>
              <a:t>                           inserting IV needles and locating veins accurately in a realistic virtual environment through                    </a:t>
            </a:r>
          </a:p>
          <a:p>
            <a:pPr algn="l">
              <a:lnSpc>
                <a:spcPts val="3408"/>
              </a:lnSpc>
            </a:pPr>
            <a:r>
              <a:rPr lang="en-US" sz="2434">
                <a:solidFill>
                  <a:srgbClr val="000000"/>
                </a:solidFill>
                <a:latin typeface="Times New Roman"/>
                <a:ea typeface="Times New Roman"/>
                <a:cs typeface="Times New Roman"/>
                <a:sym typeface="Times New Roman"/>
              </a:rPr>
              <a:t>                           Simulation.</a:t>
            </a:r>
          </a:p>
          <a:p>
            <a:pPr algn="l">
              <a:lnSpc>
                <a:spcPts val="3408"/>
              </a:lnSpc>
            </a:pPr>
          </a:p>
          <a:p>
            <a:pPr algn="l" marL="622851" indent="-311426" lvl="1">
              <a:lnSpc>
                <a:spcPts val="4038"/>
              </a:lnSpc>
              <a:buFont typeface="Arial"/>
              <a:buChar char="•"/>
            </a:pPr>
            <a:r>
              <a:rPr lang="en-US" sz="2884" u="sng">
                <a:solidFill>
                  <a:srgbClr val="000000"/>
                </a:solidFill>
                <a:latin typeface="Times New Roman Bold"/>
                <a:ea typeface="Times New Roman Bold"/>
                <a:cs typeface="Times New Roman Bold"/>
                <a:sym typeface="Times New Roman Bold"/>
              </a:rPr>
              <a:t>SCALING DOWN MEDICAL COMPLICATIONS :</a:t>
            </a:r>
          </a:p>
          <a:p>
            <a:pPr algn="l">
              <a:lnSpc>
                <a:spcPts val="3408"/>
              </a:lnSpc>
            </a:pPr>
            <a:r>
              <a:rPr lang="en-US" sz="2434">
                <a:solidFill>
                  <a:srgbClr val="000000"/>
                </a:solidFill>
                <a:latin typeface="Times New Roman Bold"/>
                <a:ea typeface="Times New Roman Bold"/>
                <a:cs typeface="Times New Roman Bold"/>
                <a:sym typeface="Times New Roman Bold"/>
              </a:rPr>
              <a:t>                           </a:t>
            </a:r>
            <a:r>
              <a:rPr lang="en-US" sz="2434">
                <a:solidFill>
                  <a:srgbClr val="000000"/>
                </a:solidFill>
                <a:latin typeface="Times New Roman"/>
                <a:ea typeface="Times New Roman"/>
                <a:cs typeface="Times New Roman"/>
                <a:sym typeface="Times New Roman"/>
              </a:rPr>
              <a:t>For children and patients with difficult-to-access veins due to obesity, dehydration, or previous               </a:t>
            </a:r>
          </a:p>
          <a:p>
            <a:pPr algn="l">
              <a:lnSpc>
                <a:spcPts val="3408"/>
              </a:lnSpc>
            </a:pPr>
            <a:r>
              <a:rPr lang="en-US" sz="2434">
                <a:solidFill>
                  <a:srgbClr val="000000"/>
                </a:solidFill>
                <a:latin typeface="Times New Roman"/>
                <a:ea typeface="Times New Roman"/>
                <a:cs typeface="Times New Roman"/>
                <a:sym typeface="Times New Roman"/>
              </a:rPr>
              <a:t>                           IV complications, the solution aids in locating suitable sites for IV placement.</a:t>
            </a:r>
          </a:p>
          <a:p>
            <a:pPr algn="l">
              <a:lnSpc>
                <a:spcPts val="3408"/>
              </a:lnSpc>
            </a:pPr>
          </a:p>
          <a:p>
            <a:pPr algn="l" marL="622851" indent="-311426" lvl="1">
              <a:lnSpc>
                <a:spcPts val="4038"/>
              </a:lnSpc>
              <a:buFont typeface="Arial"/>
              <a:buChar char="•"/>
            </a:pPr>
            <a:r>
              <a:rPr lang="en-US" sz="2884" u="sng">
                <a:solidFill>
                  <a:srgbClr val="000000"/>
                </a:solidFill>
                <a:latin typeface="Times New Roman Bold"/>
                <a:ea typeface="Times New Roman Bold"/>
                <a:cs typeface="Times New Roman Bold"/>
                <a:sym typeface="Times New Roman Bold"/>
              </a:rPr>
              <a:t>VR HARDWARE SALES AND DISTRIBUTION :</a:t>
            </a:r>
          </a:p>
          <a:p>
            <a:pPr algn="l">
              <a:lnSpc>
                <a:spcPts val="3408"/>
              </a:lnSpc>
            </a:pPr>
            <a:r>
              <a:rPr lang="en-US" sz="2434">
                <a:solidFill>
                  <a:srgbClr val="000000"/>
                </a:solidFill>
                <a:latin typeface="Times New Roman"/>
                <a:ea typeface="Times New Roman"/>
                <a:cs typeface="Times New Roman"/>
                <a:sym typeface="Times New Roman"/>
              </a:rPr>
              <a:t>                           </a:t>
            </a:r>
            <a:r>
              <a:rPr lang="en-US" sz="2434">
                <a:solidFill>
                  <a:srgbClr val="000000"/>
                </a:solidFill>
                <a:latin typeface="Times New Roman"/>
                <a:ea typeface="Times New Roman"/>
                <a:cs typeface="Times New Roman"/>
                <a:sym typeface="Times New Roman"/>
              </a:rPr>
              <a:t>Developing and selling VR hardware/software applications specifically designed for medical </a:t>
            </a:r>
          </a:p>
          <a:p>
            <a:pPr algn="l">
              <a:lnSpc>
                <a:spcPts val="3408"/>
              </a:lnSpc>
            </a:pPr>
            <a:r>
              <a:rPr lang="en-US" sz="2434">
                <a:solidFill>
                  <a:srgbClr val="000000"/>
                </a:solidFill>
                <a:latin typeface="Times New Roman"/>
                <a:ea typeface="Times New Roman"/>
                <a:cs typeface="Times New Roman"/>
                <a:sym typeface="Times New Roman"/>
              </a:rPr>
              <a:t>                           training, including IV placement and vein location simulations.</a:t>
            </a:r>
          </a:p>
          <a:p>
            <a:pPr algn="l">
              <a:lnSpc>
                <a:spcPts val="3408"/>
              </a:lnSpc>
            </a:pPr>
          </a:p>
          <a:p>
            <a:pPr algn="l" marL="622851" indent="-311426" lvl="1">
              <a:lnSpc>
                <a:spcPts val="4038"/>
              </a:lnSpc>
              <a:buFont typeface="Arial"/>
              <a:buChar char="•"/>
            </a:pPr>
            <a:r>
              <a:rPr lang="en-US" sz="2884" u="sng">
                <a:solidFill>
                  <a:srgbClr val="000000"/>
                </a:solidFill>
                <a:latin typeface="Times New Roman Bold"/>
                <a:ea typeface="Times New Roman Bold"/>
                <a:cs typeface="Times New Roman Bold"/>
                <a:sym typeface="Times New Roman Bold"/>
              </a:rPr>
              <a:t>Medical Device Integration :</a:t>
            </a:r>
          </a:p>
          <a:p>
            <a:pPr algn="l">
              <a:lnSpc>
                <a:spcPts val="3408"/>
              </a:lnSpc>
            </a:pPr>
            <a:r>
              <a:rPr lang="en-US" sz="2434">
                <a:solidFill>
                  <a:srgbClr val="000000"/>
                </a:solidFill>
                <a:latin typeface="Times New Roman"/>
                <a:ea typeface="Times New Roman"/>
                <a:cs typeface="Times New Roman"/>
                <a:sym typeface="Times New Roman"/>
              </a:rPr>
              <a:t>                           </a:t>
            </a:r>
            <a:r>
              <a:rPr lang="en-US" sz="2434">
                <a:solidFill>
                  <a:srgbClr val="000000"/>
                </a:solidFill>
                <a:latin typeface="Times New Roman"/>
                <a:ea typeface="Times New Roman"/>
                <a:cs typeface="Times New Roman"/>
                <a:sym typeface="Times New Roman"/>
              </a:rPr>
              <a:t>Integrating the IV drip placement solution with existing medical devices, such as IV pumps and                  </a:t>
            </a:r>
          </a:p>
          <a:p>
            <a:pPr algn="l">
              <a:lnSpc>
                <a:spcPts val="3408"/>
              </a:lnSpc>
            </a:pPr>
            <a:r>
              <a:rPr lang="en-US" sz="2434">
                <a:solidFill>
                  <a:srgbClr val="000000"/>
                </a:solidFill>
                <a:latin typeface="Times New Roman"/>
                <a:ea typeface="Times New Roman"/>
                <a:cs typeface="Times New Roman"/>
                <a:sym typeface="Times New Roman"/>
              </a:rPr>
              <a:t>                           patient monitors, offers a complete IV management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47663" y="-20099181"/>
            <a:ext cx="24872651" cy="248726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4" id="4"/>
            <p:cNvSpPr txBox="true"/>
            <p:nvPr/>
          </p:nvSpPr>
          <p:spPr>
            <a:xfrm>
              <a:off x="76200" y="-9525"/>
              <a:ext cx="660400" cy="746125"/>
            </a:xfrm>
            <a:prstGeom prst="rect">
              <a:avLst/>
            </a:prstGeom>
          </p:spPr>
          <p:txBody>
            <a:bodyPr anchor="ctr" rtlCol="false" tIns="50800" lIns="50800" bIns="50800" rIns="50800"/>
            <a:lstStyle/>
            <a:p>
              <a:pPr algn="ctr">
                <a:lnSpc>
                  <a:spcPts val="2940"/>
                </a:lnSpc>
              </a:pPr>
              <a:r>
                <a:rPr lang="en-US" sz="2100">
                  <a:solidFill>
                    <a:srgbClr val="FFFFFF"/>
                  </a:solidFill>
                  <a:latin typeface="Times New Roman"/>
                  <a:ea typeface="Times New Roman"/>
                  <a:cs typeface="Times New Roman"/>
                  <a:sym typeface="Times New Roman"/>
                </a:rPr>
                <a:t>Technology Stack :</a:t>
              </a:r>
            </a:p>
            <a:p>
              <a:pPr algn="ctr">
                <a:lnSpc>
                  <a:spcPts val="2940"/>
                </a:lnSpc>
              </a:pPr>
            </a:p>
          </p:txBody>
        </p:sp>
      </p:grpSp>
      <p:grpSp>
        <p:nvGrpSpPr>
          <p:cNvPr name="Group 5" id="5"/>
          <p:cNvGrpSpPr/>
          <p:nvPr/>
        </p:nvGrpSpPr>
        <p:grpSpPr>
          <a:xfrm rot="5400000">
            <a:off x="17167778" y="8306860"/>
            <a:ext cx="643831" cy="1902880"/>
            <a:chOff x="0" y="0"/>
            <a:chExt cx="660400" cy="1951851"/>
          </a:xfrm>
        </p:grpSpPr>
        <p:sp>
          <p:nvSpPr>
            <p:cNvPr name="Freeform 6" id="6"/>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7" id="7"/>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16538253" y="8936385"/>
            <a:ext cx="643732" cy="64373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516510" y="7074009"/>
            <a:ext cx="3700281" cy="466725"/>
          </a:xfrm>
          <a:prstGeom prst="rect">
            <a:avLst/>
          </a:prstGeom>
        </p:spPr>
        <p:txBody>
          <a:bodyPr anchor="t" rtlCol="false" tIns="0" lIns="0" bIns="0" rIns="0">
            <a:spAutoFit/>
          </a:bodyPr>
          <a:lstStyle/>
          <a:p>
            <a:pPr algn="ctr">
              <a:lnSpc>
                <a:spcPts val="3449"/>
              </a:lnSpc>
            </a:pPr>
            <a:r>
              <a:rPr lang="en-US" sz="2499">
                <a:solidFill>
                  <a:srgbClr val="FFFFFF"/>
                </a:solidFill>
                <a:latin typeface="Times New Roman Bold"/>
                <a:ea typeface="Times New Roman Bold"/>
                <a:cs typeface="Times New Roman Bold"/>
                <a:sym typeface="Times New Roman Bold"/>
              </a:rPr>
              <a:t>Rufus Stewart</a:t>
            </a:r>
          </a:p>
        </p:txBody>
      </p:sp>
      <p:sp>
        <p:nvSpPr>
          <p:cNvPr name="Freeform 13" id="13"/>
          <p:cNvSpPr/>
          <p:nvPr/>
        </p:nvSpPr>
        <p:spPr>
          <a:xfrm flipH="false" flipV="false" rot="0">
            <a:off x="17074088" y="848718"/>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75702" y="6173644"/>
            <a:ext cx="505996" cy="515665"/>
          </a:xfrm>
          <a:custGeom>
            <a:avLst/>
            <a:gdLst/>
            <a:ahLst/>
            <a:cxnLst/>
            <a:rect r="r" b="b" t="t" l="l"/>
            <a:pathLst>
              <a:path h="515665" w="505996">
                <a:moveTo>
                  <a:pt x="0" y="0"/>
                </a:moveTo>
                <a:lnTo>
                  <a:pt x="505996" y="0"/>
                </a:lnTo>
                <a:lnTo>
                  <a:pt x="505996" y="515666"/>
                </a:lnTo>
                <a:lnTo>
                  <a:pt x="0" y="515666"/>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650236" y="561616"/>
            <a:ext cx="5581260" cy="790575"/>
          </a:xfrm>
          <a:prstGeom prst="rect">
            <a:avLst/>
          </a:prstGeom>
        </p:spPr>
        <p:txBody>
          <a:bodyPr anchor="t" rtlCol="false" tIns="0" lIns="0" bIns="0" rIns="0">
            <a:spAutoFit/>
          </a:bodyPr>
          <a:lstStyle/>
          <a:p>
            <a:pPr algn="ctr">
              <a:lnSpc>
                <a:spcPts val="5562"/>
              </a:lnSpc>
              <a:spcBef>
                <a:spcPct val="0"/>
              </a:spcBef>
            </a:pPr>
            <a:r>
              <a:rPr lang="en-US" sz="4635" u="sng">
                <a:solidFill>
                  <a:srgbClr val="FFFFFF"/>
                </a:solidFill>
                <a:latin typeface="Times New Roman Bold"/>
                <a:ea typeface="Times New Roman Bold"/>
                <a:cs typeface="Times New Roman Bold"/>
                <a:sym typeface="Times New Roman Bold"/>
              </a:rPr>
              <a:t>Process Flowchart :</a:t>
            </a:r>
          </a:p>
        </p:txBody>
      </p:sp>
      <p:sp>
        <p:nvSpPr>
          <p:cNvPr name="Freeform 16" id="16"/>
          <p:cNvSpPr/>
          <p:nvPr/>
        </p:nvSpPr>
        <p:spPr>
          <a:xfrm flipH="false" flipV="false" rot="0">
            <a:off x="517869" y="1639361"/>
            <a:ext cx="7955128" cy="7442693"/>
          </a:xfrm>
          <a:custGeom>
            <a:avLst/>
            <a:gdLst/>
            <a:ahLst/>
            <a:cxnLst/>
            <a:rect r="r" b="b" t="t" l="l"/>
            <a:pathLst>
              <a:path h="7442693" w="7955128">
                <a:moveTo>
                  <a:pt x="0" y="0"/>
                </a:moveTo>
                <a:lnTo>
                  <a:pt x="7955128" y="0"/>
                </a:lnTo>
                <a:lnTo>
                  <a:pt x="7955128" y="7442694"/>
                </a:lnTo>
                <a:lnTo>
                  <a:pt x="0" y="7442694"/>
                </a:lnTo>
                <a:lnTo>
                  <a:pt x="0" y="0"/>
                </a:lnTo>
                <a:close/>
              </a:path>
            </a:pathLst>
          </a:custGeom>
          <a:blipFill>
            <a:blip r:embed="rId8"/>
            <a:stretch>
              <a:fillRect l="-1070" t="0" r="-1070" b="0"/>
            </a:stretch>
          </a:blipFill>
        </p:spPr>
      </p:sp>
      <p:sp>
        <p:nvSpPr>
          <p:cNvPr name="Freeform 17" id="17"/>
          <p:cNvSpPr/>
          <p:nvPr/>
        </p:nvSpPr>
        <p:spPr>
          <a:xfrm flipH="false" flipV="false" rot="0">
            <a:off x="9034830" y="1639361"/>
            <a:ext cx="9045314" cy="5973468"/>
          </a:xfrm>
          <a:custGeom>
            <a:avLst/>
            <a:gdLst/>
            <a:ahLst/>
            <a:cxnLst/>
            <a:rect r="r" b="b" t="t" l="l"/>
            <a:pathLst>
              <a:path h="5973468" w="9045314">
                <a:moveTo>
                  <a:pt x="0" y="0"/>
                </a:moveTo>
                <a:lnTo>
                  <a:pt x="9045314" y="0"/>
                </a:lnTo>
                <a:lnTo>
                  <a:pt x="9045314" y="5973468"/>
                </a:lnTo>
                <a:lnTo>
                  <a:pt x="0" y="5973468"/>
                </a:lnTo>
                <a:lnTo>
                  <a:pt x="0" y="0"/>
                </a:lnTo>
                <a:close/>
              </a:path>
            </a:pathLst>
          </a:custGeom>
          <a:blipFill>
            <a:blip r:embed="rId9"/>
            <a:stretch>
              <a:fillRect l="-3376" t="-1211" r="-4379" b="0"/>
            </a:stretch>
          </a:blipFill>
        </p:spPr>
      </p:sp>
      <p:sp>
        <p:nvSpPr>
          <p:cNvPr name="TextBox 18" id="18"/>
          <p:cNvSpPr txBox="true"/>
          <p:nvPr/>
        </p:nvSpPr>
        <p:spPr>
          <a:xfrm rot="0">
            <a:off x="10819605" y="552091"/>
            <a:ext cx="4578879" cy="781050"/>
          </a:xfrm>
          <a:prstGeom prst="rect">
            <a:avLst/>
          </a:prstGeom>
        </p:spPr>
        <p:txBody>
          <a:bodyPr anchor="t" rtlCol="false" tIns="0" lIns="0" bIns="0" rIns="0">
            <a:spAutoFit/>
          </a:bodyPr>
          <a:lstStyle/>
          <a:p>
            <a:pPr algn="ctr">
              <a:lnSpc>
                <a:spcPts val="5400"/>
              </a:lnSpc>
              <a:spcBef>
                <a:spcPct val="0"/>
              </a:spcBef>
            </a:pPr>
            <a:r>
              <a:rPr lang="en-US" sz="4500" u="sng">
                <a:solidFill>
                  <a:srgbClr val="FFFFFF"/>
                </a:solidFill>
                <a:latin typeface="Times New Roman Bold"/>
                <a:ea typeface="Times New Roman Bold"/>
                <a:cs typeface="Times New Roman Bold"/>
                <a:sym typeface="Times New Roman Bold"/>
              </a:rPr>
              <a:t>Technology Stack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07806" y="5045757"/>
            <a:ext cx="9599989" cy="959998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7167778" y="8306860"/>
            <a:ext cx="643831" cy="1902880"/>
            <a:chOff x="0" y="0"/>
            <a:chExt cx="660400" cy="1951851"/>
          </a:xfrm>
        </p:grpSpPr>
        <p:sp>
          <p:nvSpPr>
            <p:cNvPr name="Freeform 6" id="6"/>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193378"/>
            </a:solidFill>
          </p:spPr>
        </p:sp>
        <p:sp>
          <p:nvSpPr>
            <p:cNvPr name="TextBox 7" id="7"/>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16538253" y="8936385"/>
            <a:ext cx="643732" cy="64373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0">
            <a:off x="16646149" y="9044281"/>
            <a:ext cx="427939" cy="427939"/>
          </a:xfrm>
          <a:custGeom>
            <a:avLst/>
            <a:gdLst/>
            <a:ahLst/>
            <a:cxnLst/>
            <a:rect r="r" b="b" t="t" l="l"/>
            <a:pathLst>
              <a:path h="427939" w="427939">
                <a:moveTo>
                  <a:pt x="0" y="0"/>
                </a:moveTo>
                <a:lnTo>
                  <a:pt x="427939" y="0"/>
                </a:lnTo>
                <a:lnTo>
                  <a:pt x="427939" y="427939"/>
                </a:lnTo>
                <a:lnTo>
                  <a:pt x="0" y="427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330263" y="9580215"/>
            <a:ext cx="366528" cy="373532"/>
          </a:xfrm>
          <a:custGeom>
            <a:avLst/>
            <a:gdLst/>
            <a:ahLst/>
            <a:cxnLst/>
            <a:rect r="r" b="b" t="t" l="l"/>
            <a:pathLst>
              <a:path h="373532" w="366528">
                <a:moveTo>
                  <a:pt x="0" y="0"/>
                </a:moveTo>
                <a:lnTo>
                  <a:pt x="366528" y="0"/>
                </a:lnTo>
                <a:lnTo>
                  <a:pt x="366528" y="373532"/>
                </a:lnTo>
                <a:lnTo>
                  <a:pt x="0" y="373532"/>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90491" y="571500"/>
            <a:ext cx="10560179" cy="819150"/>
          </a:xfrm>
          <a:prstGeom prst="rect">
            <a:avLst/>
          </a:prstGeom>
        </p:spPr>
        <p:txBody>
          <a:bodyPr anchor="t" rtlCol="false" tIns="0" lIns="0" bIns="0" rIns="0">
            <a:spAutoFit/>
          </a:bodyPr>
          <a:lstStyle/>
          <a:p>
            <a:pPr algn="ctr">
              <a:lnSpc>
                <a:spcPts val="5759"/>
              </a:lnSpc>
              <a:spcBef>
                <a:spcPct val="0"/>
              </a:spcBef>
            </a:pPr>
            <a:r>
              <a:rPr lang="en-US" sz="4800" u="sng">
                <a:solidFill>
                  <a:srgbClr val="000000"/>
                </a:solidFill>
                <a:latin typeface="Times New Roman Bold"/>
                <a:ea typeface="Times New Roman Bold"/>
                <a:cs typeface="Times New Roman Bold"/>
                <a:sym typeface="Times New Roman Bold"/>
              </a:rPr>
              <a:t>Explaination Video of the Project :</a:t>
            </a:r>
          </a:p>
        </p:txBody>
      </p:sp>
      <p:sp>
        <p:nvSpPr>
          <p:cNvPr name="TextBox 14" id="14"/>
          <p:cNvSpPr txBox="true"/>
          <p:nvPr/>
        </p:nvSpPr>
        <p:spPr>
          <a:xfrm rot="0">
            <a:off x="1177224" y="1744229"/>
            <a:ext cx="7943549" cy="590550"/>
          </a:xfrm>
          <a:prstGeom prst="rect">
            <a:avLst/>
          </a:prstGeom>
        </p:spPr>
        <p:txBody>
          <a:bodyPr anchor="t" rtlCol="false" tIns="0" lIns="0" bIns="0" rIns="0">
            <a:spAutoFit/>
          </a:bodyPr>
          <a:lstStyle/>
          <a:p>
            <a:pPr algn="ctr">
              <a:lnSpc>
                <a:spcPts val="4122"/>
              </a:lnSpc>
              <a:spcBef>
                <a:spcPct val="0"/>
              </a:spcBef>
            </a:pPr>
            <a:r>
              <a:rPr lang="en-US" sz="3435" u="sng">
                <a:solidFill>
                  <a:srgbClr val="8C52FF"/>
                </a:solidFill>
                <a:latin typeface="Times New Roman"/>
                <a:ea typeface="Times New Roman"/>
                <a:cs typeface="Times New Roman"/>
                <a:sym typeface="Times New Roman"/>
                <a:hlinkClick r:id="rId6" tooltip="https://youtu.be/0BVESdFsSX0"/>
              </a:rPr>
              <a:t>https://youtu.be/0BVESdFsSX0</a:t>
            </a:r>
          </a:p>
        </p:txBody>
      </p:sp>
      <p:sp>
        <p:nvSpPr>
          <p:cNvPr name="TextBox 15" id="15"/>
          <p:cNvSpPr txBox="true"/>
          <p:nvPr/>
        </p:nvSpPr>
        <p:spPr>
          <a:xfrm rot="0">
            <a:off x="1177224" y="2920109"/>
            <a:ext cx="5806281" cy="895350"/>
          </a:xfrm>
          <a:prstGeom prst="rect">
            <a:avLst/>
          </a:prstGeom>
        </p:spPr>
        <p:txBody>
          <a:bodyPr anchor="t" rtlCol="false" tIns="0" lIns="0" bIns="0" rIns="0">
            <a:spAutoFit/>
          </a:bodyPr>
          <a:lstStyle/>
          <a:p>
            <a:pPr algn="ctr">
              <a:lnSpc>
                <a:spcPts val="6239"/>
              </a:lnSpc>
              <a:spcBef>
                <a:spcPct val="0"/>
              </a:spcBef>
            </a:pPr>
            <a:r>
              <a:rPr lang="en-US" sz="5199" u="sng">
                <a:solidFill>
                  <a:srgbClr val="000000"/>
                </a:solidFill>
                <a:latin typeface="Times New Roman Bold"/>
                <a:ea typeface="Times New Roman Bold"/>
                <a:cs typeface="Times New Roman Bold"/>
                <a:sym typeface="Times New Roman Bold"/>
              </a:rPr>
              <a:t>Expected Prototype :</a:t>
            </a:r>
          </a:p>
        </p:txBody>
      </p:sp>
      <p:pic>
        <p:nvPicPr>
          <p:cNvPr name="Picture 16" id="16">
            <a:hlinkClick action="ppaction://media"/>
          </p:cNvPr>
          <p:cNvPicPr>
            <a:picLocks noChangeAspect="true"/>
          </p:cNvPicPr>
          <p:nvPr>
            <a:videoFile r:link="rId8"/>
            <p:extLst>
              <p:ext uri="{DAA4B4D4-6D71-4841-9C94-3DE7FCFB9230}">
                <p14:media xmlns:p14="http://schemas.microsoft.com/office/powerpoint/2010/main" r:embed="rId9"/>
              </p:ext>
            </p:extLst>
          </p:nvPr>
        </p:nvPicPr>
        <p:blipFill>
          <a:blip r:embed="rId7"/>
          <a:srcRect l="0" t="0" r="0" b="0"/>
          <a:stretch>
            <a:fillRect/>
          </a:stretch>
        </p:blipFill>
        <p:spPr>
          <a:xfrm flipH="false" flipV="false" rot="0">
            <a:off x="2092927" y="4263134"/>
            <a:ext cx="7211764" cy="5442841"/>
          </a:xfrm>
          <a:prstGeom prst="rect">
            <a:avLst/>
          </a:prstGeom>
        </p:spPr>
      </p:pic>
      <p:grpSp>
        <p:nvGrpSpPr>
          <p:cNvPr name="Group 17" id="17"/>
          <p:cNvGrpSpPr/>
          <p:nvPr/>
        </p:nvGrpSpPr>
        <p:grpSpPr>
          <a:xfrm rot="0">
            <a:off x="16138281" y="1469862"/>
            <a:ext cx="7574419" cy="757441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9" id="19"/>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16"/>
                </p:tgtEl>
              </p:cMediaNode>
            </p:video>
          </p:childTnLst>
        </p:cTn>
      </p:par>
    </p:tnLst>
  </p:timing>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7167778" y="8306860"/>
            <a:ext cx="643831" cy="1902880"/>
            <a:chOff x="0" y="0"/>
            <a:chExt cx="660400" cy="1951851"/>
          </a:xfrm>
        </p:grpSpPr>
        <p:sp>
          <p:nvSpPr>
            <p:cNvPr name="Freeform 3" id="3"/>
            <p:cNvSpPr/>
            <p:nvPr/>
          </p:nvSpPr>
          <p:spPr>
            <a:xfrm flipH="false" flipV="false" rot="0">
              <a:off x="0" y="0"/>
              <a:ext cx="660400" cy="1951851"/>
            </a:xfrm>
            <a:custGeom>
              <a:avLst/>
              <a:gdLst/>
              <a:ahLst/>
              <a:cxnLst/>
              <a:rect r="r" b="b" t="t" l="l"/>
              <a:pathLst>
                <a:path h="1951851" w="660400">
                  <a:moveTo>
                    <a:pt x="220252" y="1932782"/>
                  </a:moveTo>
                  <a:cubicBezTo>
                    <a:pt x="254109" y="1944296"/>
                    <a:pt x="292600" y="1951851"/>
                    <a:pt x="330378" y="1951851"/>
                  </a:cubicBezTo>
                  <a:cubicBezTo>
                    <a:pt x="368157" y="1951851"/>
                    <a:pt x="404509" y="1945374"/>
                    <a:pt x="438009" y="1933860"/>
                  </a:cubicBezTo>
                  <a:cubicBezTo>
                    <a:pt x="438723" y="1933501"/>
                    <a:pt x="439435" y="1933501"/>
                    <a:pt x="440148" y="1933141"/>
                  </a:cubicBezTo>
                  <a:cubicBezTo>
                    <a:pt x="565955" y="1887086"/>
                    <a:pt x="658618" y="1765472"/>
                    <a:pt x="660400" y="1598048"/>
                  </a:cubicBezTo>
                  <a:lnTo>
                    <a:pt x="660400" y="0"/>
                  </a:lnTo>
                  <a:lnTo>
                    <a:pt x="0" y="0"/>
                  </a:lnTo>
                  <a:lnTo>
                    <a:pt x="0" y="1596862"/>
                  </a:lnTo>
                  <a:cubicBezTo>
                    <a:pt x="1782" y="1766191"/>
                    <a:pt x="93019" y="1887806"/>
                    <a:pt x="220252" y="1932782"/>
                  </a:cubicBezTo>
                  <a:close/>
                </a:path>
              </a:pathLst>
            </a:custGeom>
            <a:solidFill>
              <a:srgbClr val="3575FE"/>
            </a:solidFill>
          </p:spPr>
        </p:sp>
        <p:sp>
          <p:nvSpPr>
            <p:cNvPr name="TextBox 4" id="4"/>
            <p:cNvSpPr txBox="true"/>
            <p:nvPr/>
          </p:nvSpPr>
          <p:spPr>
            <a:xfrm>
              <a:off x="0" y="-28575"/>
              <a:ext cx="660400" cy="1853426"/>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6538253" y="8936385"/>
            <a:ext cx="643732" cy="6437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948417" y="7871684"/>
            <a:ext cx="16541276" cy="1654127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3378"/>
            </a:solidFill>
          </p:spPr>
        </p:sp>
        <p:sp>
          <p:nvSpPr>
            <p:cNvPr name="TextBox 10" id="10"/>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11" id="11"/>
          <p:cNvGrpSpPr/>
          <p:nvPr/>
        </p:nvGrpSpPr>
        <p:grpSpPr>
          <a:xfrm rot="0">
            <a:off x="16092772" y="-896583"/>
            <a:ext cx="3459046" cy="345904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13" id="13"/>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false" flipV="false" rot="0">
            <a:off x="14624798" y="8013817"/>
            <a:ext cx="366528" cy="373532"/>
          </a:xfrm>
          <a:custGeom>
            <a:avLst/>
            <a:gdLst/>
            <a:ahLst/>
            <a:cxnLst/>
            <a:rect r="r" b="b" t="t" l="l"/>
            <a:pathLst>
              <a:path h="373532" w="366528">
                <a:moveTo>
                  <a:pt x="0" y="0"/>
                </a:moveTo>
                <a:lnTo>
                  <a:pt x="366527" y="0"/>
                </a:lnTo>
                <a:lnTo>
                  <a:pt x="366527" y="373532"/>
                </a:lnTo>
                <a:lnTo>
                  <a:pt x="0" y="373532"/>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852002" y="7871684"/>
            <a:ext cx="505996" cy="515665"/>
          </a:xfrm>
          <a:custGeom>
            <a:avLst/>
            <a:gdLst/>
            <a:ahLst/>
            <a:cxnLst/>
            <a:rect r="r" b="b" t="t" l="l"/>
            <a:pathLst>
              <a:path h="515665" w="505996">
                <a:moveTo>
                  <a:pt x="0" y="0"/>
                </a:moveTo>
                <a:lnTo>
                  <a:pt x="505996" y="0"/>
                </a:lnTo>
                <a:lnTo>
                  <a:pt x="505996" y="515665"/>
                </a:lnTo>
                <a:lnTo>
                  <a:pt x="0" y="51566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846715" y="5494485"/>
            <a:ext cx="969376" cy="619189"/>
          </a:xfrm>
          <a:custGeom>
            <a:avLst/>
            <a:gdLst/>
            <a:ahLst/>
            <a:cxnLst/>
            <a:rect r="r" b="b" t="t" l="l"/>
            <a:pathLst>
              <a:path h="619189" w="969376">
                <a:moveTo>
                  <a:pt x="0" y="0"/>
                </a:moveTo>
                <a:lnTo>
                  <a:pt x="969376" y="0"/>
                </a:lnTo>
                <a:lnTo>
                  <a:pt x="969376" y="619189"/>
                </a:lnTo>
                <a:lnTo>
                  <a:pt x="0" y="619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3252506" y="5301825"/>
            <a:ext cx="789293" cy="862715"/>
          </a:xfrm>
          <a:custGeom>
            <a:avLst/>
            <a:gdLst/>
            <a:ahLst/>
            <a:cxnLst/>
            <a:rect r="r" b="b" t="t" l="l"/>
            <a:pathLst>
              <a:path h="862715" w="789293">
                <a:moveTo>
                  <a:pt x="0" y="0"/>
                </a:moveTo>
                <a:lnTo>
                  <a:pt x="789293" y="0"/>
                </a:lnTo>
                <a:lnTo>
                  <a:pt x="789293" y="862715"/>
                </a:lnTo>
                <a:lnTo>
                  <a:pt x="0" y="8627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6538253" y="9072562"/>
            <a:ext cx="643732" cy="333375"/>
          </a:xfrm>
          <a:prstGeom prst="rect">
            <a:avLst/>
          </a:prstGeom>
        </p:spPr>
        <p:txBody>
          <a:bodyPr anchor="t" rtlCol="false" tIns="0" lIns="0" bIns="0" rIns="0">
            <a:spAutoFit/>
          </a:bodyPr>
          <a:lstStyle/>
          <a:p>
            <a:pPr algn="ctr">
              <a:lnSpc>
                <a:spcPts val="2399"/>
              </a:lnSpc>
            </a:pPr>
            <a:r>
              <a:rPr lang="en-US" sz="1999">
                <a:solidFill>
                  <a:srgbClr val="FFFFFF"/>
                </a:solidFill>
                <a:latin typeface="Times New Roman Bold"/>
                <a:ea typeface="Times New Roman Bold"/>
                <a:cs typeface="Times New Roman Bold"/>
                <a:sym typeface="Times New Roman Bold"/>
              </a:rPr>
              <a:t>08</a:t>
            </a:r>
          </a:p>
        </p:txBody>
      </p:sp>
      <p:sp>
        <p:nvSpPr>
          <p:cNvPr name="TextBox 19" id="19"/>
          <p:cNvSpPr txBox="true"/>
          <p:nvPr/>
        </p:nvSpPr>
        <p:spPr>
          <a:xfrm rot="0">
            <a:off x="4960724" y="2637436"/>
            <a:ext cx="7641034" cy="3414722"/>
          </a:xfrm>
          <a:prstGeom prst="rect">
            <a:avLst/>
          </a:prstGeom>
        </p:spPr>
        <p:txBody>
          <a:bodyPr anchor="t" rtlCol="false" tIns="0" lIns="0" bIns="0" rIns="0">
            <a:spAutoFit/>
          </a:bodyPr>
          <a:lstStyle/>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Data Availability</a:t>
            </a:r>
          </a:p>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Anatomical Accuracy</a:t>
            </a:r>
          </a:p>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Regulatory Compliance</a:t>
            </a:r>
          </a:p>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Hardware Procurement</a:t>
            </a:r>
          </a:p>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Testing Environment</a:t>
            </a:r>
          </a:p>
          <a:p>
            <a:pPr algn="just" marL="688104" indent="-344052" lvl="1">
              <a:lnSpc>
                <a:spcPts val="4461"/>
              </a:lnSpc>
              <a:buFont typeface="Arial"/>
              <a:buChar char="•"/>
            </a:pPr>
            <a:r>
              <a:rPr lang="en-US" sz="3187">
                <a:solidFill>
                  <a:srgbClr val="000000"/>
                </a:solidFill>
                <a:latin typeface="Times New Roman"/>
                <a:ea typeface="Times New Roman"/>
                <a:cs typeface="Times New Roman"/>
                <a:sym typeface="Times New Roman"/>
              </a:rPr>
              <a:t>Hardware Failures &amp; Technical Glitches</a:t>
            </a:r>
          </a:p>
        </p:txBody>
      </p:sp>
      <p:sp>
        <p:nvSpPr>
          <p:cNvPr name="TextBox 20" id="20"/>
          <p:cNvSpPr txBox="true"/>
          <p:nvPr/>
        </p:nvSpPr>
        <p:spPr>
          <a:xfrm rot="0">
            <a:off x="4346628" y="933450"/>
            <a:ext cx="8693256" cy="819150"/>
          </a:xfrm>
          <a:prstGeom prst="rect">
            <a:avLst/>
          </a:prstGeom>
        </p:spPr>
        <p:txBody>
          <a:bodyPr anchor="t" rtlCol="false" tIns="0" lIns="0" bIns="0" rIns="0">
            <a:spAutoFit/>
          </a:bodyPr>
          <a:lstStyle/>
          <a:p>
            <a:pPr algn="ctr">
              <a:lnSpc>
                <a:spcPts val="5759"/>
              </a:lnSpc>
              <a:spcBef>
                <a:spcPct val="0"/>
              </a:spcBef>
            </a:pPr>
            <a:r>
              <a:rPr lang="en-US" sz="4800" u="sng">
                <a:solidFill>
                  <a:srgbClr val="193378"/>
                </a:solidFill>
                <a:latin typeface="Times New Roman Bold"/>
                <a:ea typeface="Times New Roman Bold"/>
                <a:cs typeface="Times New Roman Bold"/>
                <a:sym typeface="Times New Roman Bold"/>
              </a:rPr>
              <a:t>Dependencies / Challenges  :</a:t>
            </a:r>
          </a:p>
        </p:txBody>
      </p:sp>
      <p:grpSp>
        <p:nvGrpSpPr>
          <p:cNvPr name="Group 21" id="21"/>
          <p:cNvGrpSpPr/>
          <p:nvPr/>
        </p:nvGrpSpPr>
        <p:grpSpPr>
          <a:xfrm rot="0">
            <a:off x="-988705" y="-1107697"/>
            <a:ext cx="3459046" cy="345904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575FE"/>
            </a:solidFill>
          </p:spPr>
        </p:sp>
        <p:sp>
          <p:nvSpPr>
            <p:cNvPr name="TextBox 23" id="23"/>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DAGJI17W31Y</dc:identifier>
  <dcterms:modified xsi:type="dcterms:W3CDTF">2011-08-01T06:04:30Z</dcterms:modified>
  <cp:revision>1</cp:revision>
  <dc:title>Cyberpunks_Dripease</dc:title>
</cp:coreProperties>
</file>