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6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5" r:id="rId11"/>
    <p:sldId id="274" r:id="rId12"/>
    <p:sldId id="275" r:id="rId13"/>
    <p:sldId id="276" r:id="rId14"/>
    <p:sldId id="266" r:id="rId15"/>
    <p:sldId id="277" r:id="rId16"/>
    <p:sldId id="278" r:id="rId17"/>
    <p:sldId id="267" r:id="rId18"/>
    <p:sldId id="268" r:id="rId19"/>
    <p:sldId id="281" r:id="rId20"/>
    <p:sldId id="282" r:id="rId21"/>
    <p:sldId id="270" r:id="rId22"/>
    <p:sldId id="283" r:id="rId23"/>
    <p:sldId id="279" r:id="rId24"/>
    <p:sldId id="271" r:id="rId25"/>
    <p:sldId id="284" r:id="rId26"/>
    <p:sldId id="272" r:id="rId27"/>
    <p:sldId id="27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09294-4850-4093-9BC5-D7C433601B31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03DE-A1AE-4F02-98B0-9CEA7330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F24A-551F-418B-88A3-AA8774F5D1A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76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5FE7-76D8-410E-B11D-22CB1553E0A2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45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5EAF-2E5B-4873-A774-C781CADE815A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55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366D542-D86A-475F-BF80-85345CB4826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96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75DF83-7D26-49C0-959B-D55BACA89CA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9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3A42-6F1F-4EC8-BAC5-392CBADE1212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5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0A8-E92B-488F-90E3-BC0B748B7716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0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E858-6CCE-4286-A880-AA96559D089E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4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1685-B221-4EF1-A122-D0C6F9015D3A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2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D9F-A2D8-459A-9DA8-E93000DC4D6E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5B5C-B045-4DA3-9C8D-258933CCFB27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73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F09-D31F-40F6-B66D-B6288FA7AF2C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1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258A-9021-4A08-A6EC-135CBF6AD0A2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0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D380-9572-430E-B0CE-3F57F9703952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webservices/understanding/webservicebasics/default.aspx?pull=/library/en-us/dnglobspec/html/ws-security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tilkov-rest-doubts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Web Services </a:t>
            </a:r>
            <a:br>
              <a:rPr lang="en-US" altLang="en-US" dirty="0"/>
            </a:br>
            <a:r>
              <a:rPr lang="en-US" altLang="en-US" dirty="0"/>
              <a:t>SOAP-based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/>
              <a:t>Berdasarkan</a:t>
            </a:r>
            <a:r>
              <a:rPr lang="en-US" altLang="en-US" sz="2400" dirty="0"/>
              <a:t> Slide </a:t>
            </a:r>
            <a:r>
              <a:rPr lang="en-US" altLang="en-US" sz="2400" dirty="0" err="1"/>
              <a:t>Presentasi</a:t>
            </a:r>
            <a:r>
              <a:rPr lang="en-US" altLang="en-US" sz="2400" dirty="0"/>
              <a:t>  Yossi Amir, </a:t>
            </a:r>
            <a:r>
              <a:rPr lang="en-US" altLang="en-US" sz="2400" dirty="0" err="1"/>
              <a:t>Itzik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Kasovitch</a:t>
            </a:r>
            <a:endParaRPr lang="en-US" altLang="en-US" sz="2400" dirty="0"/>
          </a:p>
          <a:p>
            <a:r>
              <a:rPr lang="en-US" altLang="en-US" sz="2400" dirty="0"/>
              <a:t>Di  Hebrew University Of Jerusalem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Services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800" b="1"/>
              <a:t>XML</a:t>
            </a: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eXtensible Markup Language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A uniform data representation and exchange mechanism.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 b="1"/>
              <a:t>SOAP</a:t>
            </a: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Simple Object Access Protocol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A standard way for communication.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 b="1"/>
              <a:t>UDDI</a:t>
            </a: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Universal Description, Discovery and Integration specification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A mechanism to register and locate WS based application.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 b="1"/>
              <a:t>WSDL</a:t>
            </a: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Web Services Description Language </a:t>
            </a:r>
            <a:r>
              <a:rPr lang="en-US" altLang="en-US" sz="2800">
                <a:latin typeface="Arial" panose="020B0604020202020204" pitchFamily="34" charset="0"/>
              </a:rPr>
              <a:t>–</a:t>
            </a:r>
            <a:r>
              <a:rPr lang="en-US" altLang="en-US" sz="2800"/>
              <a:t> A standard meta language to described the services offered.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 </a:t>
            </a:r>
            <a:r>
              <a:rPr lang="en-US" altLang="en-US" sz="4000">
                <a:latin typeface="Arial" panose="020B0604020202020204" pitchFamily="34" charset="0"/>
              </a:rPr>
              <a:t>–</a:t>
            </a:r>
            <a:r>
              <a:rPr lang="en-US" altLang="en-US" sz="4000"/>
              <a:t> A simple Web Service	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altLang="en-US" sz="2400"/>
              <a:t>A buyer (which might be a simple client) is ordering goods from a seller service.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The buyer finds the seller service by searching the UDDI directory. 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The seller service is a Web Service whose interface is defined using Web Services Description Language (WSDL).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The buyer is invoking the order method on the seller service using Simple Object Access Protocol (SOAP) and the WSDL definition for the seller service.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The buyer knows what to expect in the SOAP reply message because this is defined in the WSDL definition for the seller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Web Service Model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The Web Services architecture is based upon the interactions between three roles: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Service provider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Service registry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Service requestor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The interactions involve the: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Publish operations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Find operation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/>
              <a:t>Bind operations.</a:t>
            </a:r>
          </a:p>
          <a:p>
            <a:pPr lvl="1" algn="l" rtl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The Web Service Model (cont)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/>
              <a:t>The Web Services model follows the </a:t>
            </a:r>
            <a:r>
              <a:rPr lang="en-US" altLang="en-US" i="1" dirty="0"/>
              <a:t>publish</a:t>
            </a:r>
            <a:r>
              <a:rPr lang="en-US" altLang="en-US" dirty="0"/>
              <a:t>, </a:t>
            </a:r>
            <a:r>
              <a:rPr lang="en-US" altLang="en-US" i="1" dirty="0"/>
              <a:t>find</a:t>
            </a:r>
            <a:r>
              <a:rPr lang="en-US" altLang="en-US" dirty="0"/>
              <a:t>, and </a:t>
            </a:r>
            <a:r>
              <a:rPr lang="en-US" altLang="en-US" i="1" dirty="0"/>
              <a:t>bind</a:t>
            </a:r>
            <a:r>
              <a:rPr lang="en-US" altLang="en-US" dirty="0"/>
              <a:t> paradigm. 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/>
              <a:t> 		   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/>
              <a:t>		 </a:t>
            </a:r>
            <a:r>
              <a:rPr lang="en-US" altLang="en-US" sz="2400" dirty="0"/>
              <a:t>1. publish</a:t>
            </a:r>
            <a:r>
              <a:rPr lang="en-US" altLang="en-US" dirty="0"/>
              <a:t> 				                      </a:t>
            </a:r>
            <a:r>
              <a:rPr lang="en-US" altLang="en-US" sz="2400" dirty="0"/>
              <a:t>2. find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400" dirty="0"/>
              <a:t>				            3. bind/invoke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311318" y="2795587"/>
            <a:ext cx="2376487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AU" altLang="en-US" dirty="0">
                <a:latin typeface="Arial" panose="020B0604020202020204" pitchFamily="34" charset="0"/>
              </a:rPr>
              <a:t>Web Service</a:t>
            </a:r>
          </a:p>
          <a:p>
            <a:pPr algn="ctr" rtl="0"/>
            <a:r>
              <a:rPr lang="en-AU" altLang="en-US" dirty="0">
                <a:latin typeface="Arial" panose="020B0604020202020204" pitchFamily="34" charset="0"/>
              </a:rPr>
              <a:t>Registry 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044575" y="5207000"/>
            <a:ext cx="2087563" cy="1296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AU" altLang="en-US">
                <a:latin typeface="Arial" panose="020B0604020202020204" pitchFamily="34" charset="0"/>
              </a:rPr>
              <a:t>Web Service </a:t>
            </a:r>
          </a:p>
          <a:p>
            <a:pPr algn="ctr" rtl="0"/>
            <a:r>
              <a:rPr lang="en-AU" altLang="en-US"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795963" y="5351463"/>
            <a:ext cx="1944687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AU" altLang="en-US">
                <a:latin typeface="Arial" panose="020B0604020202020204" pitchFamily="34" charset="0"/>
              </a:rPr>
              <a:t>Web Service </a:t>
            </a:r>
          </a:p>
          <a:p>
            <a:pPr algn="ctr" rtl="0"/>
            <a:r>
              <a:rPr lang="en-AU" altLang="en-US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29703" name="Line 7" descr="ssss"/>
          <p:cNvSpPr>
            <a:spLocks noChangeShapeType="1"/>
          </p:cNvSpPr>
          <p:nvPr/>
        </p:nvSpPr>
        <p:spPr bwMode="auto">
          <a:xfrm flipV="1">
            <a:off x="2411413" y="4198938"/>
            <a:ext cx="12255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437188" y="4127500"/>
            <a:ext cx="10795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3132138" y="59991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/>
              <a:t>XML stands for E</a:t>
            </a:r>
            <a:r>
              <a:rPr lang="en-US" altLang="en-US" b="1"/>
              <a:t>X</a:t>
            </a:r>
            <a:r>
              <a:rPr lang="en-US" altLang="en-US"/>
              <a:t>tensible </a:t>
            </a:r>
            <a:r>
              <a:rPr lang="en-US" altLang="en-US" b="1"/>
              <a:t>M</a:t>
            </a:r>
            <a:r>
              <a:rPr lang="en-US" altLang="en-US"/>
              <a:t>arkup </a:t>
            </a:r>
            <a:r>
              <a:rPr lang="en-US" altLang="en-US" b="1"/>
              <a:t>L</a:t>
            </a:r>
            <a:r>
              <a:rPr lang="en-US" altLang="en-US"/>
              <a:t>anguage. 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XML is a </a:t>
            </a:r>
            <a:r>
              <a:rPr lang="en-US" altLang="en-US" b="1"/>
              <a:t>markup language</a:t>
            </a:r>
            <a:r>
              <a:rPr lang="en-US" altLang="en-US"/>
              <a:t> much like HTML. 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XML was designed to </a:t>
            </a:r>
            <a:r>
              <a:rPr lang="en-US" altLang="en-US" b="1"/>
              <a:t>describe data</a:t>
            </a:r>
            <a:r>
              <a:rPr lang="en-US" altLang="en-US"/>
              <a:t>.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XML tags are not predefined. You must </a:t>
            </a:r>
            <a:r>
              <a:rPr lang="en-US" altLang="en-US" b="1"/>
              <a:t>define your own tags.</a:t>
            </a:r>
          </a:p>
          <a:p>
            <a:pPr algn="l" rtl="0">
              <a:lnSpc>
                <a:spcPct val="90000"/>
              </a:lnSpc>
            </a:pPr>
            <a:r>
              <a:rPr lang="en-US" altLang="en-US"/>
              <a:t>The prefect choice for enabling cross-platform data communication in Web Services. </a:t>
            </a:r>
          </a:p>
          <a:p>
            <a:pPr algn="l" rtl="0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 vs HTML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/>
              <a:t>An HTML example:</a:t>
            </a:r>
          </a:p>
        </p:txBody>
      </p:sp>
      <p:graphicFrame>
        <p:nvGraphicFramePr>
          <p:cNvPr id="3076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26468"/>
              </p:ext>
            </p:extLst>
          </p:nvPr>
        </p:nvGraphicFramePr>
        <p:xfrm>
          <a:off x="1676400" y="2286000"/>
          <a:ext cx="6096000" cy="4407408"/>
        </p:xfrm>
        <a:graphic>
          <a:graphicData uri="http://schemas.openxmlformats.org/drawingml/2006/table">
            <a:tbl>
              <a:tblPr rtl="1"/>
              <a:tblGrid>
                <a:gridCol w="6096000">
                  <a:extLst>
                    <a:ext uri="{9D8B030D-6E8A-4147-A177-3AD203B41FA5}">
                      <a16:colId xmlns:a16="http://schemas.microsoft.com/office/drawing/2014/main" val="1898197058"/>
                    </a:ext>
                  </a:extLst>
                </a:gridCol>
              </a:tblGrid>
              <a:tr h="381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&lt;h2&gt;John Doe&lt;/h2&gt;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&lt;p&gt;2 Backroads Lane&lt;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New York&lt;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045935435&lt;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john.doe@gmail.com&lt;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&lt;/p&gt;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&lt;/html&gt;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05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 vs HTML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altLang="en-US" sz="2800" dirty="0"/>
              <a:t>This will be displayed as:</a:t>
            </a:r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  <a:p>
            <a:pPr algn="l" rtl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  <a:p>
            <a:pPr algn="l" rtl="0">
              <a:lnSpc>
                <a:spcPct val="90000"/>
              </a:lnSpc>
            </a:pPr>
            <a:r>
              <a:rPr lang="en-US" altLang="en-US" sz="2800" dirty="0"/>
              <a:t>HTML specifies how the document is to be displayed, and not what information is contained in the document.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 dirty="0"/>
              <a:t>Hard for machine to extract the embedded information. Relatively easy for human. </a:t>
            </a:r>
          </a:p>
          <a:p>
            <a:pPr algn="l" rtl="0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565374"/>
              </p:ext>
            </p:extLst>
          </p:nvPr>
        </p:nvGraphicFramePr>
        <p:xfrm>
          <a:off x="1676400" y="2209800"/>
          <a:ext cx="5486400" cy="2651760"/>
        </p:xfrm>
        <a:graphic>
          <a:graphicData uri="http://schemas.openxmlformats.org/drawingml/2006/table">
            <a:tbl>
              <a:tblPr rtl="1"/>
              <a:tblGrid>
                <a:gridCol w="5486400">
                  <a:extLst>
                    <a:ext uri="{9D8B030D-6E8A-4147-A177-3AD203B41FA5}">
                      <a16:colId xmlns:a16="http://schemas.microsoft.com/office/drawing/2014/main" val="1497023159"/>
                    </a:ext>
                  </a:extLst>
                </a:gridCol>
              </a:tblGrid>
              <a:tr h="2473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John Doe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 Backroads Lane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New York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045935435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John.doe@gmail.com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145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 vs HTML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800"/>
              <a:t>Now look at the following:</a:t>
            </a:r>
          </a:p>
          <a:p>
            <a:pPr algn="l" rtl="0">
              <a:lnSpc>
                <a:spcPct val="90000"/>
              </a:lnSpc>
            </a:pPr>
            <a:endParaRPr lang="en-US" altLang="en-US" sz="2800"/>
          </a:p>
          <a:p>
            <a:pPr algn="l" rtl="0">
              <a:lnSpc>
                <a:spcPct val="90000"/>
              </a:lnSpc>
            </a:pPr>
            <a:endParaRPr lang="en-US" altLang="en-US" sz="2800"/>
          </a:p>
          <a:p>
            <a:pPr algn="l" rtl="0">
              <a:lnSpc>
                <a:spcPct val="90000"/>
              </a:lnSpc>
            </a:pPr>
            <a:endParaRPr lang="en-US" altLang="en-US" sz="2800"/>
          </a:p>
          <a:p>
            <a:pPr algn="l" rtl="0">
              <a:lnSpc>
                <a:spcPct val="90000"/>
              </a:lnSpc>
            </a:pPr>
            <a:endParaRPr lang="en-US" altLang="en-US" sz="2800"/>
          </a:p>
          <a:p>
            <a:pPr algn="l" rtl="0">
              <a:lnSpc>
                <a:spcPct val="90000"/>
              </a:lnSpc>
            </a:pPr>
            <a:endParaRPr lang="en-US" altLang="en-US" sz="2800"/>
          </a:p>
          <a:p>
            <a:pPr algn="l" rtl="0">
              <a:lnSpc>
                <a:spcPct val="90000"/>
              </a:lnSpc>
            </a:pPr>
            <a:endParaRPr lang="en-US" altLang="en-US" sz="2800"/>
          </a:p>
          <a:p>
            <a:pPr algn="l" rtl="0">
              <a:lnSpc>
                <a:spcPct val="90000"/>
              </a:lnSpc>
            </a:pPr>
            <a:r>
              <a:rPr lang="en-US" altLang="en-US" sz="2800"/>
              <a:t>In this case: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/>
              <a:t>The information contained is being marked, but not for displaying.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/>
              <a:t>Readable by both human and machines.</a:t>
            </a:r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7085632"/>
              </p:ext>
            </p:extLst>
          </p:nvPr>
        </p:nvGraphicFramePr>
        <p:xfrm>
          <a:off x="609600" y="2209800"/>
          <a:ext cx="8153400" cy="2670048"/>
        </p:xfrm>
        <a:graphic>
          <a:graphicData uri="http://schemas.openxmlformats.org/drawingml/2006/table">
            <a:tbl>
              <a:tblPr rtl="1"/>
              <a:tblGrid>
                <a:gridCol w="8153400">
                  <a:extLst>
                    <a:ext uri="{9D8B030D-6E8A-4147-A177-3AD203B41FA5}">
                      <a16:colId xmlns:a16="http://schemas.microsoft.com/office/drawing/2014/main" val="2034195003"/>
                    </a:ext>
                  </a:extLst>
                </a:gridCol>
              </a:tblGrid>
              <a:tr h="2244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&lt;?xml version=1.0?&gt;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&lt;contact&gt;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&lt;name&gt;John Doe&lt;/name&gt;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&lt;address&gt;2 Backroads Lane&lt;/address&gt;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&lt;country&gt;New York&lt;/country&gt;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&lt;phone&gt;045935435&lt;/phone&gt;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&lt;email&gt;john.doe@gmail.com&lt;/email&gt;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&lt;/contact&gt;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79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 sz="2800"/>
              <a:t>SOAP originally stood for "Simple Object Access Protocol" .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Web Services expose useful functionality to Web users through a standard Web protocol called SOAP. 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Soap is an XML vocabulary standard to enable programs on separate computers to interact across any network. SOAP is a simple markup language for describing messages between applications. </a:t>
            </a:r>
          </a:p>
          <a:p>
            <a:pPr algn="l" rtl="0">
              <a:lnSpc>
                <a:spcPct val="80000"/>
              </a:lnSpc>
            </a:pPr>
            <a:r>
              <a:rPr lang="en-US" altLang="en-US" sz="2800"/>
              <a:t>Soap uses mainly HTTP as a transport protocol. That is, HTTP message contains a SOAP message as its payload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SOAP Characteristics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SOAP has three major characteristics:</a:t>
            </a:r>
          </a:p>
          <a:p>
            <a:pPr lvl="1" algn="l" rtl="0"/>
            <a:r>
              <a:rPr lang="en-US" altLang="en-US"/>
              <a:t>Extensibility </a:t>
            </a:r>
            <a:r>
              <a:rPr lang="en-US" altLang="en-US">
                <a:latin typeface="Arial" panose="020B0604020202020204" pitchFamily="34" charset="0"/>
              </a:rPr>
              <a:t>–</a:t>
            </a:r>
            <a:r>
              <a:rPr lang="en-US" altLang="en-US"/>
              <a:t>  security and WS-routing are among the extensions  under development.</a:t>
            </a:r>
          </a:p>
          <a:p>
            <a:pPr lvl="1" algn="l" rtl="0"/>
            <a:r>
              <a:rPr lang="en-US" altLang="en-US"/>
              <a:t>Neutrality - SOAP can be used over any transport protocol such as HTTP, SMTP or even TCP.</a:t>
            </a:r>
          </a:p>
          <a:p>
            <a:pPr lvl="1" algn="l" rtl="0"/>
            <a:r>
              <a:rPr lang="en-US" altLang="en-US"/>
              <a:t>Independent - SOAP allows for any programming model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Motivation</a:t>
            </a:r>
          </a:p>
          <a:p>
            <a:pPr algn="l" rtl="0"/>
            <a:r>
              <a:rPr lang="en-US" altLang="en-US"/>
              <a:t>History</a:t>
            </a:r>
          </a:p>
          <a:p>
            <a:pPr algn="l" rtl="0"/>
            <a:r>
              <a:rPr lang="en-US" altLang="en-US"/>
              <a:t>Web service model</a:t>
            </a:r>
          </a:p>
          <a:p>
            <a:pPr algn="l" rtl="0"/>
            <a:r>
              <a:rPr lang="en-US" altLang="en-US"/>
              <a:t>Web service components</a:t>
            </a:r>
          </a:p>
          <a:p>
            <a:pPr algn="l" rtl="0"/>
            <a:r>
              <a:rPr lang="en-US" altLang="en-US"/>
              <a:t>A walkthrough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SOAP Building Blocks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800"/>
              <a:t>A SOAP message is an ordinary XML document containing the following elements: </a:t>
            </a:r>
          </a:p>
          <a:p>
            <a:pPr lvl="1" algn="l" rtl="0"/>
            <a:r>
              <a:rPr lang="en-US" altLang="en-US" sz="2400"/>
              <a:t>A required Envelope element that identifies the XML document as a SOAP message.</a:t>
            </a:r>
          </a:p>
          <a:p>
            <a:pPr lvl="1" algn="l" rtl="0"/>
            <a:r>
              <a:rPr lang="en-US" altLang="en-US" sz="2400"/>
              <a:t>An optional Header element that contains header information.</a:t>
            </a:r>
          </a:p>
          <a:p>
            <a:pPr lvl="1" algn="l" rtl="0"/>
            <a:r>
              <a:rPr lang="en-US" altLang="en-US" sz="2400"/>
              <a:t>A required Body element that contains call and response information.</a:t>
            </a:r>
          </a:p>
          <a:p>
            <a:pPr lvl="1" algn="l" rtl="0"/>
            <a:r>
              <a:rPr lang="en-US" altLang="en-US" sz="2400"/>
              <a:t>An optional Fault element that provides information about errors that occurred while processing the message.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SOAP Request</a:t>
            </a:r>
          </a:p>
        </p:txBody>
      </p:sp>
      <p:graphicFrame>
        <p:nvGraphicFramePr>
          <p:cNvPr id="21549" name="Group 4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5469427"/>
              </p:ext>
            </p:extLst>
          </p:nvPr>
        </p:nvGraphicFramePr>
        <p:xfrm>
          <a:off x="457200" y="1143000"/>
          <a:ext cx="8382000" cy="5486400"/>
        </p:xfrm>
        <a:graphic>
          <a:graphicData uri="http://schemas.openxmlformats.org/drawingml/2006/table">
            <a:tbl>
              <a:tblPr rtl="1"/>
              <a:tblGrid>
                <a:gridCol w="8382000">
                  <a:extLst>
                    <a:ext uri="{9D8B030D-6E8A-4147-A177-3AD203B41FA5}">
                      <a16:colId xmlns:a16="http://schemas.microsoft.com/office/drawing/2014/main" val="3269614708"/>
                    </a:ext>
                  </a:extLst>
                </a:gridCol>
              </a:tblGrid>
              <a:tr h="548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POST 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InStock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HTTP/1.1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Host: www.stock.org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Content-Type: application/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soap+xml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; charset=utf-8 Content-Length: </a:t>
                      </a: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&lt;?xml version="1.0"?&gt;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soap:Envelope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xmlns:soap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="http://www.w3.org/2001/12/soap-envelope"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soap:encodingStyle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=http://www.w3.org/2001/12/soap-encoding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soap:Body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xmlns:m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="http://www.stock.org/stock"&gt;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m:GetStockPrice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        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m:StockName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&gt;IBM&lt;/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m:StockName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m:GetStockPrice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soap:Body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soap:Envelope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806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SOAP Response</a:t>
            </a:r>
          </a:p>
        </p:txBody>
      </p:sp>
      <p:graphicFrame>
        <p:nvGraphicFramePr>
          <p:cNvPr id="45069" name="Group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6644959"/>
              </p:ext>
            </p:extLst>
          </p:nvPr>
        </p:nvGraphicFramePr>
        <p:xfrm>
          <a:off x="457200" y="1219200"/>
          <a:ext cx="8382000" cy="5257800"/>
        </p:xfrm>
        <a:graphic>
          <a:graphicData uri="http://schemas.openxmlformats.org/drawingml/2006/table">
            <a:tbl>
              <a:tblPr rtl="1"/>
              <a:tblGrid>
                <a:gridCol w="8382000">
                  <a:extLst>
                    <a:ext uri="{9D8B030D-6E8A-4147-A177-3AD203B41FA5}">
                      <a16:colId xmlns:a16="http://schemas.microsoft.com/office/drawing/2014/main" val="322674122"/>
                    </a:ext>
                  </a:extLst>
                </a:gridCol>
              </a:tblGrid>
              <a:tr h="525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HTTP/1.1 200 OK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Content-Type: application/soap; charset=utf-8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Content-Length: </a:t>
                      </a:r>
                      <a:r>
                        <a:rPr kumimoji="0" lang="he-IL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&lt;?xml version="1.0"?&gt;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soap:Envelope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xmlns:soap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="http://www.w3.org/2001/12/soap-envelope"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soap:encodingStyle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="http://www.w3.org/2001/12/soap-encoding"&gt;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soap:Body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xmlns:m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="http://www.stock.org/stock"&gt;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  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m:GetStockPriceResponse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                 &lt;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m:Price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&gt;34.5&lt;/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m:Price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  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m:GetStockPriceResponse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soap:Body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soap:Envelope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725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SOAP Security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SOAP uses HTTP as a transport protocol and hence can use HTTP security mainly HTTP over SSL.</a:t>
            </a:r>
          </a:p>
          <a:p>
            <a:pPr algn="l" rtl="0"/>
            <a:r>
              <a:rPr lang="en-US" altLang="en-US"/>
              <a:t>But, since SOAP can run over a number of application protocols (such as SMTP) security had to be considered.</a:t>
            </a:r>
          </a:p>
          <a:p>
            <a:pPr algn="l" rtl="0"/>
            <a:r>
              <a:rPr lang="en-US" altLang="en-US"/>
              <a:t>The </a:t>
            </a:r>
            <a:r>
              <a:rPr lang="en-US" altLang="en-US">
                <a:hlinkClick r:id="rId2"/>
              </a:rPr>
              <a:t>WS-Security specification</a:t>
            </a:r>
            <a:r>
              <a:rPr lang="en-US" altLang="en-US"/>
              <a:t> defines a complete encryption system.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400"/>
              <a:t>WSDL stands for Web Services Description Language.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WSDL is an XML vocabulary for describing Web services. It allows developers to describe Web Services and their capabilities, in a standard manner. 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WSDL specifies what a request message must contain and what the response message will look like in unambiguous notation. In other words, it is a contract between the XML Web service and the client who wishes to use this service.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/>
              <a:t>In addition to describing message contents, WSDL defines where the service is available and what communications protocol is used to talk to the service.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/>
              <a:t>The WSDL Document Structure</a:t>
            </a:r>
            <a:r>
              <a:rPr lang="he-IL" altLang="en-US"/>
              <a:t> </a:t>
            </a: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altLang="en-US"/>
              <a:t>A WSDL document is just a simple XML document.</a:t>
            </a:r>
          </a:p>
          <a:p>
            <a:pPr algn="l" rtl="0">
              <a:lnSpc>
                <a:spcPct val="80000"/>
              </a:lnSpc>
            </a:pPr>
            <a:r>
              <a:rPr lang="en-US" altLang="en-US"/>
              <a:t>It defines a web service using these major elements: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b="1"/>
              <a:t>port type</a:t>
            </a:r>
            <a:r>
              <a:rPr lang="en-US" altLang="en-US"/>
              <a:t>  - The operations performed by the web service.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b="1"/>
              <a:t>message - </a:t>
            </a:r>
            <a:r>
              <a:rPr lang="en-US" altLang="en-US"/>
              <a:t>The messages used by the web service.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b="1"/>
              <a:t>types - </a:t>
            </a:r>
            <a:r>
              <a:rPr lang="en-US" altLang="en-US"/>
              <a:t>The data types used by the web service.</a:t>
            </a:r>
          </a:p>
          <a:p>
            <a:pPr lvl="1" algn="l" rtl="0">
              <a:lnSpc>
                <a:spcPct val="80000"/>
              </a:lnSpc>
            </a:pPr>
            <a:r>
              <a:rPr lang="en-US" altLang="en-US" b="1"/>
              <a:t>binding</a:t>
            </a:r>
            <a:r>
              <a:rPr lang="en-US" altLang="en-US"/>
              <a:t> </a:t>
            </a:r>
            <a:r>
              <a:rPr lang="en-US" altLang="en-US" b="1"/>
              <a:t> - </a:t>
            </a:r>
            <a:r>
              <a:rPr lang="en-US" altLang="en-US"/>
              <a:t>The communication protocols used by the web service.</a:t>
            </a:r>
            <a:r>
              <a:rPr lang="en-US" altLang="en-US" sz="2400"/>
              <a:t> </a:t>
            </a:r>
            <a:r>
              <a:rPr lang="en-US" altLang="en-US" sz="2400" b="1"/>
              <a:t> </a:t>
            </a:r>
            <a:r>
              <a:rPr lang="en-US" altLang="en-US" sz="2400"/>
              <a:t> </a:t>
            </a:r>
            <a:r>
              <a:rPr lang="en-US" altLang="en-US" sz="2400" b="1"/>
              <a:t> 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 Document</a:t>
            </a:r>
          </a:p>
        </p:txBody>
      </p:sp>
      <p:graphicFrame>
        <p:nvGraphicFramePr>
          <p:cNvPr id="23562" name="Group 1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table">
            <a:tbl>
              <a:tblPr rtl="1"/>
              <a:tblGrid>
                <a:gridCol w="8229600">
                  <a:extLst>
                    <a:ext uri="{9D8B030D-6E8A-4147-A177-3AD203B41FA5}">
                      <a16:colId xmlns:a16="http://schemas.microsoft.com/office/drawing/2014/main" val="927838131"/>
                    </a:ext>
                  </a:extLst>
                </a:gridCol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927275"/>
                  </a:ext>
                </a:extLst>
              </a:tr>
            </a:tbl>
          </a:graphicData>
        </a:graphic>
      </p:graphicFrame>
      <p:graphicFrame>
        <p:nvGraphicFramePr>
          <p:cNvPr id="2358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70565"/>
              </p:ext>
            </p:extLst>
          </p:nvPr>
        </p:nvGraphicFramePr>
        <p:xfrm>
          <a:off x="457200" y="1295400"/>
          <a:ext cx="8229600" cy="5419344"/>
        </p:xfrm>
        <a:graphic>
          <a:graphicData uri="http://schemas.openxmlformats.org/drawingml/2006/table">
            <a:tbl>
              <a:tblPr rtl="1"/>
              <a:tblGrid>
                <a:gridCol w="8229600">
                  <a:extLst>
                    <a:ext uri="{9D8B030D-6E8A-4147-A177-3AD203B41FA5}">
                      <a16:colId xmlns:a16="http://schemas.microsoft.com/office/drawing/2014/main" val="963291212"/>
                    </a:ext>
                  </a:extLst>
                </a:gridCol>
              </a:tblGrid>
              <a:tr h="541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message name="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GetStockPriceRequest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&lt;part name="stock" type="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xs:string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&lt;/message&gt;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&lt;message name="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GetStockPriceResponse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&lt;part name="value" type="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xs:string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&lt;/message&gt;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portType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name=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StocksRates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"&gt;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&lt;operation name=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GetStockPrice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"&gt;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  &lt;input message=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GetStockPriceRequest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"/&gt;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       &lt;output message=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GetStockPriceResponse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"/&gt;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     &lt;/operation&gt;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portType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605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UDDI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/>
            <a:r>
              <a:rPr lang="en-US" altLang="en-US"/>
              <a:t>UDDI stands for Universal Description, Discovery and Integration.</a:t>
            </a:r>
          </a:p>
          <a:p>
            <a:pPr marL="609600" indent="-609600" algn="l" rtl="0"/>
            <a:r>
              <a:rPr lang="en-US" altLang="en-US"/>
              <a:t>UDDI is a directory for storing information about web services , like yellow pages.</a:t>
            </a:r>
          </a:p>
          <a:p>
            <a:pPr marL="609600" indent="-609600" algn="l" rtl="0"/>
            <a:r>
              <a:rPr lang="en-US" altLang="en-US"/>
              <a:t>UDDI is a directory of web service interfaces described by WSDL. </a:t>
            </a:r>
          </a:p>
          <a:p>
            <a:pPr marL="609600" indent="-609600" algn="l" rtl="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Representational state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7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“Representational state transfer (REST) is a style of software architecture for distributed hypermedia systems such as the World Wide Web.”</a:t>
            </a:r>
          </a:p>
          <a:p>
            <a:endParaRPr lang="en-US" dirty="0">
              <a:hlinkClick r:id="rId2"/>
            </a:endParaRPr>
          </a:p>
          <a:p>
            <a:pPr algn="r">
              <a:buNone/>
            </a:pPr>
            <a:r>
              <a:rPr lang="en-US" sz="2400" dirty="0">
                <a:hlinkClick r:id="rId2"/>
              </a:rPr>
              <a:t>http://en.wikipedia.org/wiki/Representational_State_Transfer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55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/>
            <a:r>
              <a:rPr lang="en-US" altLang="en-US"/>
              <a:t>The ability to program the Web.</a:t>
            </a:r>
          </a:p>
          <a:p>
            <a:pPr marL="609600" indent="-609600" algn="l" rtl="0"/>
            <a:r>
              <a:rPr lang="en-US" altLang="en-US"/>
              <a:t>Example: Consider an Excel spreadsheet that summarizes your whole financial picture : stocks, bank accounts, loans, etc. If some of this information is available through XML Web services, Excel can update it and present the update information to the user.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state and functionality are divided into resources </a:t>
            </a:r>
          </a:p>
          <a:p>
            <a:r>
              <a:rPr lang="en-US" dirty="0"/>
              <a:t>Every resource is uniquely addressable using a universal syntax for use in hypermedia links </a:t>
            </a:r>
          </a:p>
          <a:p>
            <a:r>
              <a:rPr lang="en-US" dirty="0"/>
              <a:t>All resources share a uniform interface for the transfer of state between client and resource, consisting of a constrained set of </a:t>
            </a:r>
          </a:p>
          <a:p>
            <a:pPr lvl="1"/>
            <a:r>
              <a:rPr lang="en-US" dirty="0"/>
              <a:t>Well-defined operations </a:t>
            </a:r>
          </a:p>
          <a:p>
            <a:pPr lvl="1"/>
            <a:r>
              <a:rPr lang="en-US" dirty="0"/>
              <a:t>Content types, optionally supporting code on demand </a:t>
            </a:r>
          </a:p>
        </p:txBody>
      </p:sp>
    </p:spTree>
    <p:extLst>
      <p:ext uri="{BB962C8B-B14F-4D97-AF65-F5344CB8AC3E}">
        <p14:creationId xmlns:p14="http://schemas.microsoft.com/office/powerpoint/2010/main" val="113250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REST Principles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every “thing” an ID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things together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 methods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 with multiple representations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Communicate </a:t>
            </a:r>
            <a:r>
              <a:rPr lang="en-US" dirty="0" err="1"/>
              <a:t>statelessly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251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soap:Envelope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</a:p>
          <a:p>
            <a:pPr marL="0" indent="0">
              <a:buNone/>
            </a:pPr>
            <a:r>
              <a:rPr lang="en-US" dirty="0" err="1"/>
              <a:t>soap:encodingStyle</a:t>
            </a:r>
            <a:r>
              <a:rPr lang="en-US" dirty="0"/>
              <a:t>="http://www.w3.org/2001/12/soap-encoding"&gt;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soap:body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="http://www.acme.com/phonebook"&gt;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pb:GetUserDetails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pb:UserID</a:t>
            </a:r>
            <a:r>
              <a:rPr lang="en-US" dirty="0"/>
              <a:t>&gt;12345&lt;/</a:t>
            </a:r>
            <a:r>
              <a:rPr lang="en-US" dirty="0" err="1"/>
              <a:t>pb:UserID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pb:GetUserDetails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58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45869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Give every “thing” an ID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Expose things or collection things with a scheme that is ubiquitous</a:t>
            </a:r>
          </a:p>
          <a:p>
            <a:r>
              <a:rPr lang="en-US" dirty="0"/>
              <a:t>Embrace the URI</a:t>
            </a:r>
          </a:p>
          <a:p>
            <a:pPr lvl="1"/>
            <a:r>
              <a:rPr lang="en-US" dirty="0"/>
              <a:t>How to get it (http:// or net.tcp:// or </a:t>
            </a:r>
            <a:r>
              <a:rPr lang="en-US" dirty="0" err="1"/>
              <a:t>net.msmq</a:t>
            </a:r>
            <a:r>
              <a:rPr lang="en-US" dirty="0"/>
              <a:t>:// etc.)</a:t>
            </a:r>
          </a:p>
          <a:p>
            <a:pPr lvl="1"/>
            <a:r>
              <a:rPr lang="en-US" dirty="0"/>
              <a:t>Where to get it (example.com)</a:t>
            </a:r>
          </a:p>
          <a:p>
            <a:pPr lvl="1"/>
            <a:r>
              <a:rPr lang="en-US" dirty="0"/>
              <a:t>What to get (customer 1234)</a:t>
            </a:r>
          </a:p>
          <a:p>
            <a:r>
              <a:rPr lang="en-US" dirty="0"/>
              <a:t>An API like this</a:t>
            </a:r>
          </a:p>
          <a:p>
            <a:endParaRPr lang="en-US" dirty="0"/>
          </a:p>
          <a:p>
            <a:r>
              <a:rPr lang="en-US" dirty="0"/>
              <a:t>Can be represented like this</a:t>
            </a:r>
          </a:p>
          <a:p>
            <a:pPr lvl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204913" y="3817144"/>
            <a:ext cx="44577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 C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GetCustomer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(1234);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204913" y="4812903"/>
            <a:ext cx="4733925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http://example.com/customers/1234</a:t>
            </a:r>
          </a:p>
        </p:txBody>
      </p:sp>
    </p:spTree>
    <p:extLst>
      <p:ext uri="{BB962C8B-B14F-4D97-AF65-F5344CB8AC3E}">
        <p14:creationId xmlns:p14="http://schemas.microsoft.com/office/powerpoint/2010/main" val="4204188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Things Together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as the engine of application state (HATEOAS)</a:t>
            </a:r>
          </a:p>
          <a:p>
            <a:pPr lvl="1"/>
            <a:r>
              <a:rPr lang="en-US" dirty="0"/>
              <a:t>Just means that you should link things together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People or apps can transition state by following links</a:t>
            </a:r>
          </a:p>
          <a:p>
            <a:r>
              <a:rPr lang="en-US" dirty="0"/>
              <a:t>Links can be to the same app or to some other app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85800" y="2866072"/>
            <a:ext cx="7904728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&lt;order self='http://example.com/customers/1234' &gt;</a:t>
            </a:r>
          </a:p>
          <a:p>
            <a:pPr rtl="1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&lt;amount&gt;23&lt;/amount&gt;</a:t>
            </a:r>
          </a:p>
          <a:p>
            <a:pPr rtl="1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&lt;product ref='http://example.com/products/4554' /&gt;</a:t>
            </a:r>
          </a:p>
          <a:p>
            <a:pPr rtl="1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&lt;customer ref='http://example.com/customers/1234' /&gt;</a:t>
            </a:r>
          </a:p>
          <a:p>
            <a:pPr rtl="1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&lt;/order&gt; </a:t>
            </a:r>
          </a:p>
        </p:txBody>
      </p:sp>
    </p:spTree>
    <p:extLst>
      <p:ext uri="{BB962C8B-B14F-4D97-AF65-F5344CB8AC3E}">
        <p14:creationId xmlns:p14="http://schemas.microsoft.com/office/powerpoint/2010/main" val="196566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Standard Methods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551738" cy="3970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Resource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Resource(URI u);    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Response get();    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Response post(Request r);      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Response put(Request r);      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Response delete();    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Response head();</a:t>
            </a:r>
          </a:p>
          <a:p>
            <a:pPr rtl="1"/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1444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to Resource Thinking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POST(a), 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PUT, POST(p)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Systables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13" name="TextBox 4"/>
          <p:cNvSpPr txBox="1">
            <a:spLocks noChangeArrowheads="1"/>
          </p:cNvSpPr>
          <p:nvPr/>
        </p:nvSpPr>
        <p:spPr bwMode="auto">
          <a:xfrm>
            <a:off x="533400" y="4038600"/>
            <a:ext cx="822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CUSTOMERS (ID, ...) VALUES (567, ...)</a:t>
            </a:r>
          </a:p>
        </p:txBody>
      </p:sp>
      <p:sp>
        <p:nvSpPr>
          <p:cNvPr id="20514" name="TextBox 5"/>
          <p:cNvSpPr txBox="1">
            <a:spLocks noChangeArrowheads="1"/>
          </p:cNvSpPr>
          <p:nvPr/>
        </p:nvSpPr>
        <p:spPr bwMode="auto">
          <a:xfrm>
            <a:off x="457200" y="3581400"/>
            <a:ext cx="728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400"/>
              <a:t>SQL</a:t>
            </a:r>
          </a:p>
        </p:txBody>
      </p:sp>
      <p:sp>
        <p:nvSpPr>
          <p:cNvPr id="20515" name="TextBox 6"/>
          <p:cNvSpPr txBox="1">
            <a:spLocks noChangeArrowheads="1"/>
          </p:cNvSpPr>
          <p:nvPr/>
        </p:nvSpPr>
        <p:spPr bwMode="auto">
          <a:xfrm>
            <a:off x="533400" y="5105400"/>
            <a:ext cx="82296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http://example.com/customers/567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&lt;Customer ID=567&gt;...&lt;/Customer&gt;</a:t>
            </a:r>
          </a:p>
        </p:txBody>
      </p:sp>
      <p:sp>
        <p:nvSpPr>
          <p:cNvPr id="20516" name="TextBox 7"/>
          <p:cNvSpPr txBox="1">
            <a:spLocks noChangeArrowheads="1"/>
          </p:cNvSpPr>
          <p:nvPr/>
        </p:nvSpPr>
        <p:spPr bwMode="auto">
          <a:xfrm>
            <a:off x="457200" y="4648200"/>
            <a:ext cx="900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40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81304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to Resource Thinking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 (POST)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Systables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37" name="TextBox 4"/>
          <p:cNvSpPr txBox="1">
            <a:spLocks noChangeArrowheads="1"/>
          </p:cNvSpPr>
          <p:nvPr/>
        </p:nvSpPr>
        <p:spPr bwMode="auto">
          <a:xfrm>
            <a:off x="533400" y="4038600"/>
            <a:ext cx="822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FROM CUSTOMERS WHERE ID=567</a:t>
            </a:r>
          </a:p>
        </p:txBody>
      </p:sp>
      <p:sp>
        <p:nvSpPr>
          <p:cNvPr id="21538" name="TextBox 5"/>
          <p:cNvSpPr txBox="1">
            <a:spLocks noChangeArrowheads="1"/>
          </p:cNvSpPr>
          <p:nvPr/>
        </p:nvSpPr>
        <p:spPr bwMode="auto">
          <a:xfrm>
            <a:off x="457200" y="3581400"/>
            <a:ext cx="728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400"/>
              <a:t>SQL</a:t>
            </a:r>
          </a:p>
        </p:txBody>
      </p:sp>
      <p:sp>
        <p:nvSpPr>
          <p:cNvPr id="21539" name="TextBox 6"/>
          <p:cNvSpPr txBox="1">
            <a:spLocks noChangeArrowheads="1"/>
          </p:cNvSpPr>
          <p:nvPr/>
        </p:nvSpPr>
        <p:spPr bwMode="auto">
          <a:xfrm>
            <a:off x="533400" y="5105400"/>
            <a:ext cx="822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http://example.com/customers/567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21540" name="TextBox 7"/>
          <p:cNvSpPr txBox="1">
            <a:spLocks noChangeArrowheads="1"/>
          </p:cNvSpPr>
          <p:nvPr/>
        </p:nvSpPr>
        <p:spPr bwMode="auto">
          <a:xfrm>
            <a:off x="457200" y="4648200"/>
            <a:ext cx="900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40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45470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as operations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an operation can be considered a resource</a:t>
            </a:r>
          </a:p>
          <a:p>
            <a:r>
              <a:rPr lang="en-US" dirty="0"/>
              <a:t>Operations should be idempotent</a:t>
            </a:r>
          </a:p>
          <a:p>
            <a:pPr lvl="1"/>
            <a:r>
              <a:rPr lang="en-US" dirty="0"/>
              <a:t>Executing them multiple times should have no adverse effect</a:t>
            </a:r>
          </a:p>
          <a:p>
            <a:r>
              <a:rPr lang="en-US" dirty="0"/>
              <a:t>GET should have no lasting effect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457200" y="6019800"/>
            <a:ext cx="822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http://example.com/calculateShipping?from=“Redmond”&amp;to=“NYC”</a:t>
            </a:r>
          </a:p>
          <a:p>
            <a:pPr rtl="1"/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304800" y="5562600"/>
            <a:ext cx="900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400" dirty="0"/>
              <a:t>REST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3400" y="5105400"/>
            <a:ext cx="822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r>
              <a:rPr lang="en-US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CalculateShipping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(“Redmond”, “NYC”);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57200" y="4648200"/>
            <a:ext cx="654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4679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/>
              <a:t>A simple definition: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lvl="1" algn="l" rtl="0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“</a:t>
            </a:r>
            <a:r>
              <a:rPr lang="en-US" altLang="en-US"/>
              <a:t>a Web Service is an application component accessible over open protocols</a:t>
            </a:r>
            <a:r>
              <a:rPr lang="en-US" altLang="en-US">
                <a:latin typeface="Arial" panose="020B0604020202020204" pitchFamily="34" charset="0"/>
              </a:rPr>
              <a:t>”</a:t>
            </a:r>
            <a:r>
              <a:rPr lang="en-US" altLang="en-US"/>
              <a:t>.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Negotiation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Allow the client to ask for what they want</a:t>
            </a:r>
          </a:p>
          <a:p>
            <a:r>
              <a:rPr lang="en-US"/>
              <a:t>“I want XML”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“I want JSON”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“I want …” (HTML, CSV, etc.)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762000" y="2576513"/>
            <a:ext cx="4494213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 /customers/1234 HTTP/1.1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Host: example.com 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Accept: text/xml 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762000" y="4306888"/>
            <a:ext cx="4494213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 /customers/1234 HTTP/1.1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Host: example.com </a:t>
            </a:r>
          </a:p>
          <a:p>
            <a:pPr rtl="1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Accept: text/json </a:t>
            </a:r>
          </a:p>
        </p:txBody>
      </p:sp>
    </p:spTree>
    <p:extLst>
      <p:ext uri="{BB962C8B-B14F-4D97-AF65-F5344CB8AC3E}">
        <p14:creationId xmlns:p14="http://schemas.microsoft.com/office/powerpoint/2010/main" val="17508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Communicate Statelessly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means that every HTTP request happens in complete isolation</a:t>
            </a:r>
          </a:p>
          <a:p>
            <a:r>
              <a:rPr lang="en-US" i="1" dirty="0">
                <a:solidFill>
                  <a:srgbClr val="FF0000"/>
                </a:solidFill>
              </a:rPr>
              <a:t>Application State</a:t>
            </a:r>
            <a:r>
              <a:rPr lang="en-US" dirty="0"/>
              <a:t> lives on the Client</a:t>
            </a:r>
          </a:p>
          <a:p>
            <a:pPr lvl="1"/>
            <a:r>
              <a:rPr lang="en-US" dirty="0"/>
              <a:t>Everything that is needed to complete the request must be included in the request</a:t>
            </a:r>
          </a:p>
          <a:p>
            <a:r>
              <a:rPr lang="en-US" i="1" dirty="0">
                <a:solidFill>
                  <a:srgbClr val="FF0000"/>
                </a:solidFill>
              </a:rPr>
              <a:t>Resource 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lives on the server</a:t>
            </a:r>
          </a:p>
          <a:p>
            <a:pPr lvl="1"/>
            <a:r>
              <a:rPr lang="en-US" dirty="0"/>
              <a:t>Addressable resources are kept in durable storage</a:t>
            </a:r>
          </a:p>
          <a:p>
            <a:pPr lvl="1"/>
            <a:r>
              <a:rPr lang="en-US" dirty="0"/>
              <a:t>May be cached</a:t>
            </a:r>
          </a:p>
        </p:txBody>
      </p:sp>
    </p:spTree>
    <p:extLst>
      <p:ext uri="{BB962C8B-B14F-4D97-AF65-F5344CB8AC3E}">
        <p14:creationId xmlns:p14="http://schemas.microsoft.com/office/powerpoint/2010/main" val="1080065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5000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HTTP GET</a:t>
            </a:r>
          </a:p>
        </p:txBody>
      </p:sp>
      <p:sp>
        <p:nvSpPr>
          <p:cNvPr id="25603" name="Text Placeholder 4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228599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“Remember that GET is supposed to be a “safe” operation, i.e. the client does not accept any obligations (such as paying you for your services) or assume any responsibility, when all it does is follow a link by issuing a GET.”</a:t>
            </a:r>
          </a:p>
          <a:p>
            <a:pPr algn="r"/>
            <a:r>
              <a:rPr lang="en-US" dirty="0"/>
              <a:t>-Stefan </a:t>
            </a:r>
            <a:r>
              <a:rPr lang="en-US" dirty="0" err="1"/>
              <a:t>Tilkov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http://www.infoq.com/articles/tilkov-rest-doubts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2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Orders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collection of orders from the database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Security – you can only see orders you are allowed to see</a:t>
            </a:r>
          </a:p>
          <a:p>
            <a:pPr lvl="1"/>
            <a:r>
              <a:rPr lang="en-US" dirty="0"/>
              <a:t>Paging – stateless requests decide where to start</a:t>
            </a:r>
          </a:p>
          <a:p>
            <a:r>
              <a:rPr lang="en-US" dirty="0"/>
              <a:t>REST API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838200" y="3886200"/>
            <a:ext cx="6340475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http://example.com/orders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http://example.com/orders?customer=1234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http://example.com/customers/1234/orders</a:t>
            </a:r>
          </a:p>
        </p:txBody>
      </p:sp>
    </p:spTree>
    <p:extLst>
      <p:ext uri="{BB962C8B-B14F-4D97-AF65-F5344CB8AC3E}">
        <p14:creationId xmlns:p14="http://schemas.microsoft.com/office/powerpoint/2010/main" val="308108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http post</a:t>
            </a:r>
          </a:p>
        </p:txBody>
      </p:sp>
      <p:sp>
        <p:nvSpPr>
          <p:cNvPr id="27651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“You can use it to create resources underneath a parent resource and you can use it to append extra data onto the current state of a resource.”</a:t>
            </a:r>
          </a:p>
          <a:p>
            <a:pPr algn="r"/>
            <a:r>
              <a:rPr lang="en-US"/>
              <a:t>-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069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is ambiguously defined in the HTTP spec</a:t>
            </a:r>
          </a:p>
          <a:p>
            <a:r>
              <a:rPr lang="en-US" dirty="0"/>
              <a:t>POST is the second most used </a:t>
            </a:r>
            <a:r>
              <a:rPr lang="en-US" dirty="0" err="1"/>
              <a:t>RESTful</a:t>
            </a:r>
            <a:r>
              <a:rPr lang="en-US" dirty="0"/>
              <a:t> verb</a:t>
            </a:r>
          </a:p>
          <a:p>
            <a:r>
              <a:rPr lang="en-US" dirty="0"/>
              <a:t>Often referred to as POST(a) for “Append”</a:t>
            </a:r>
          </a:p>
          <a:p>
            <a:pPr lvl="1"/>
            <a:r>
              <a:rPr lang="en-US" dirty="0"/>
              <a:t>Posting to a collection means to append to that collection</a:t>
            </a:r>
          </a:p>
          <a:p>
            <a:pPr lvl="1"/>
            <a:r>
              <a:rPr lang="en-US" dirty="0"/>
              <a:t>Allows the server to determine the ultimate URI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How to detect duplicate POST requests?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 PUT it’s </a:t>
            </a:r>
            <a:r>
              <a:rPr lang="en-US" dirty="0">
                <a:solidFill>
                  <a:srgbClr val="C00000"/>
                </a:solidFill>
              </a:rPr>
              <a:t>idempotent</a:t>
            </a:r>
            <a:r>
              <a:rPr lang="en-US" dirty="0"/>
              <a:t> by nature</a:t>
            </a:r>
          </a:p>
          <a:p>
            <a:pPr lvl="1"/>
            <a:r>
              <a:rPr lang="en-US" dirty="0"/>
              <a:t>Schemes involving handshaking of some kind between the client and server</a:t>
            </a:r>
          </a:p>
          <a:p>
            <a:pPr lvl="1"/>
            <a:r>
              <a:rPr lang="en-US" dirty="0"/>
              <a:t>Client generated identifier for POST</a:t>
            </a:r>
          </a:p>
        </p:txBody>
      </p:sp>
    </p:spTree>
    <p:extLst>
      <p:ext uri="{BB962C8B-B14F-4D97-AF65-F5344CB8AC3E}">
        <p14:creationId xmlns:p14="http://schemas.microsoft.com/office/powerpoint/2010/main" val="3410978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http PUT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PUT is an idempotent way to create / update a resource</a:t>
            </a:r>
          </a:p>
        </p:txBody>
      </p:sp>
    </p:spTree>
    <p:extLst>
      <p:ext uri="{BB962C8B-B14F-4D97-AF65-F5344CB8AC3E}">
        <p14:creationId xmlns:p14="http://schemas.microsoft.com/office/powerpoint/2010/main" val="47087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PUT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Creates or Updates the resource</a:t>
            </a:r>
          </a:p>
          <a:p>
            <a:pPr lvl="1"/>
            <a:r>
              <a:rPr lang="en-US"/>
              <a:t>Completely replaces whatever was there before with the new content</a:t>
            </a:r>
          </a:p>
          <a:p>
            <a:r>
              <a:rPr lang="en-US"/>
              <a:t>Idempotent by design</a:t>
            </a:r>
          </a:p>
          <a:p>
            <a:pPr lvl="1"/>
            <a:r>
              <a:rPr lang="en-US"/>
              <a:t>Creating or Updating record 123 multiple times should result in the same value</a:t>
            </a:r>
          </a:p>
          <a:p>
            <a:pPr lvl="1"/>
            <a:r>
              <a:rPr lang="en-US"/>
              <a:t>Do NOT do some kind of relative calculation</a:t>
            </a:r>
          </a:p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 l="6570" t="57143" r="53279" b="30952"/>
          <a:stretch>
            <a:fillRect/>
          </a:stretch>
        </p:blipFill>
        <p:spPr bwMode="auto">
          <a:xfrm>
            <a:off x="1219200" y="44958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9282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and IDs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/>
              <a:t>If you can allow the client to define an ID within a context that is unique, PUT is easy</a:t>
            </a:r>
          </a:p>
          <a:p>
            <a:r>
              <a:rPr lang="en-US" dirty="0"/>
              <a:t>For example</a:t>
            </a:r>
          </a:p>
          <a:p>
            <a:endParaRPr lang="en-US" dirty="0"/>
          </a:p>
          <a:p>
            <a:r>
              <a:rPr lang="en-US" dirty="0"/>
              <a:t>You can map the composite ID (</a:t>
            </a:r>
            <a:r>
              <a:rPr lang="en-US" dirty="0" err="1"/>
              <a:t>username+id</a:t>
            </a:r>
            <a:r>
              <a:rPr lang="en-US" dirty="0"/>
              <a:t>) to a unique ID for the database</a:t>
            </a:r>
          </a:p>
          <a:p>
            <a:endParaRPr lang="en-US" dirty="0"/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1143000" y="4267200"/>
            <a:ext cx="603250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http://example.com/ronjacobs/order/xyz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http://example.com/yourname/order/123</a:t>
            </a:r>
          </a:p>
        </p:txBody>
      </p:sp>
    </p:spTree>
    <p:extLst>
      <p:ext uri="{BB962C8B-B14F-4D97-AF65-F5344CB8AC3E}">
        <p14:creationId xmlns:p14="http://schemas.microsoft.com/office/powerpoint/2010/main" val="1364299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Restful service design</a:t>
            </a:r>
          </a:p>
        </p:txBody>
      </p:sp>
      <p:sp>
        <p:nvSpPr>
          <p:cNvPr id="32771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5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lnSpc>
                <a:spcPct val="90000"/>
              </a:lnSpc>
            </a:pPr>
            <a:r>
              <a:rPr lang="en-US" altLang="en-US"/>
              <a:t>Web services evolved from previous technologies that served the same purpose such as RPC, ORPC (DCOM, CORBA and JAVA RMI).</a:t>
            </a:r>
          </a:p>
          <a:p>
            <a:pPr marL="609600" indent="-609600" algn="l" rtl="0">
              <a:lnSpc>
                <a:spcPct val="90000"/>
              </a:lnSpc>
            </a:pPr>
            <a:r>
              <a:rPr lang="en-US" altLang="en-US"/>
              <a:t>Web Services were intended to solve three main problems:</a:t>
            </a:r>
          </a:p>
          <a:p>
            <a:pPr marL="990600" lvl="1" indent="-533400" algn="l" rtl="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Interoperability</a:t>
            </a:r>
          </a:p>
          <a:p>
            <a:pPr marL="990600" lvl="1" indent="-533400" algn="l" rtl="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Firewall traversal</a:t>
            </a:r>
          </a:p>
          <a:p>
            <a:pPr marL="990600" lvl="1" indent="-533400" algn="l" rtl="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Out the Data Set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data are you exposing to users?</a:t>
            </a:r>
          </a:p>
          <a:p>
            <a:r>
              <a:rPr lang="en-US"/>
              <a:t>You must map the actions to the universal interface</a:t>
            </a:r>
          </a:p>
          <a:p>
            <a:r>
              <a:rPr lang="en-US"/>
              <a:t>AdventureWorks database represents our Data Set.</a:t>
            </a:r>
          </a:p>
        </p:txBody>
      </p:sp>
    </p:spTree>
    <p:extLst>
      <p:ext uri="{BB962C8B-B14F-4D97-AF65-F5344CB8AC3E}">
        <p14:creationId xmlns:p14="http://schemas.microsoft.com/office/powerpoint/2010/main" val="288093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the Data Set into Resources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is “</a:t>
            </a:r>
            <a:r>
              <a:rPr lang="en-US" i="1" dirty="0"/>
              <a:t>Anything interesting enough to be the target of a hypertext link </a:t>
            </a:r>
            <a:r>
              <a:rPr lang="en-US" dirty="0"/>
              <a:t>”</a:t>
            </a:r>
          </a:p>
          <a:p>
            <a:r>
              <a:rPr lang="en-US" dirty="0"/>
              <a:t>Resources are </a:t>
            </a:r>
            <a:r>
              <a:rPr lang="en-US" i="1" dirty="0">
                <a:solidFill>
                  <a:srgbClr val="FF0000"/>
                </a:solidFill>
              </a:rPr>
              <a:t>Nouns</a:t>
            </a:r>
          </a:p>
          <a:p>
            <a:r>
              <a:rPr lang="en-US" dirty="0" err="1"/>
              <a:t>AdventureWorks</a:t>
            </a:r>
            <a:r>
              <a:rPr lang="en-US" dirty="0"/>
              <a:t> has the following Resources</a:t>
            </a:r>
          </a:p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Customers by region</a:t>
            </a:r>
          </a:p>
          <a:p>
            <a:r>
              <a:rPr lang="en-US" dirty="0"/>
              <a:t>Sales</a:t>
            </a:r>
          </a:p>
          <a:p>
            <a:pPr lvl="1"/>
            <a:r>
              <a:rPr lang="en-US" dirty="0"/>
              <a:t>Sales by quarter, region, customer</a:t>
            </a:r>
          </a:p>
          <a:p>
            <a:r>
              <a:rPr lang="en-US" dirty="0"/>
              <a:t>Products</a:t>
            </a:r>
          </a:p>
          <a:p>
            <a:pPr lvl="1"/>
            <a:r>
              <a:rPr lang="en-US" dirty="0"/>
              <a:t>Top selling products</a:t>
            </a:r>
          </a:p>
        </p:txBody>
      </p:sp>
    </p:spTree>
    <p:extLst>
      <p:ext uri="{BB962C8B-B14F-4D97-AF65-F5344CB8AC3E}">
        <p14:creationId xmlns:p14="http://schemas.microsoft.com/office/powerpoint/2010/main" val="677803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The Resources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The URI should contain all the scoping information</a:t>
            </a:r>
          </a:p>
          <a:p>
            <a:r>
              <a:rPr lang="en-US" dirty="0"/>
              <a:t>Three basic rules for URI design</a:t>
            </a:r>
          </a:p>
          <a:p>
            <a:pPr lvl="1"/>
            <a:r>
              <a:rPr lang="en-US" dirty="0"/>
              <a:t>Use path to encode hierarchy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Put punctuation characters in path variables to avoid implying hierarchy where there is none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query variables to imply inputs to algorithm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1295400" y="3414896"/>
            <a:ext cx="4954588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http://example.com/parent/child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322363" y="4288723"/>
            <a:ext cx="6186488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http://example.com/parent/child1;child2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1322363" y="4962525"/>
            <a:ext cx="726281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http://example.com/search?q=jellyfish&amp;start=20</a:t>
            </a:r>
          </a:p>
        </p:txBody>
      </p:sp>
    </p:spTree>
    <p:extLst>
      <p:ext uri="{BB962C8B-B14F-4D97-AF65-F5344CB8AC3E}">
        <p14:creationId xmlns:p14="http://schemas.microsoft.com/office/powerpoint/2010/main" val="2183419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Expose a subset of the Uniform Interface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Will the client create resources? </a:t>
            </a:r>
          </a:p>
          <a:p>
            <a:pPr lvl="1"/>
            <a:r>
              <a:rPr lang="en-US"/>
              <a:t>Yes – use PUT or POST</a:t>
            </a:r>
          </a:p>
          <a:p>
            <a:pPr lvl="1"/>
            <a:r>
              <a:rPr lang="en-US"/>
              <a:t>Can the client decide the URI?  </a:t>
            </a:r>
          </a:p>
          <a:p>
            <a:pPr lvl="2"/>
            <a:r>
              <a:rPr lang="en-US"/>
              <a:t>Yes, use PUT</a:t>
            </a:r>
          </a:p>
          <a:p>
            <a:pPr lvl="2"/>
            <a:r>
              <a:rPr lang="en-US"/>
              <a:t>No, use POST</a:t>
            </a:r>
          </a:p>
          <a:p>
            <a:r>
              <a:rPr lang="en-US"/>
              <a:t>Will the client update resources?</a:t>
            </a:r>
          </a:p>
          <a:p>
            <a:pPr lvl="1"/>
            <a:r>
              <a:rPr lang="en-US"/>
              <a:t>Yes – support PUT</a:t>
            </a:r>
          </a:p>
          <a:p>
            <a:r>
              <a:rPr lang="en-US"/>
              <a:t>Will the client delete resources?</a:t>
            </a:r>
          </a:p>
          <a:p>
            <a:pPr lvl="1"/>
            <a:r>
              <a:rPr lang="en-US"/>
              <a:t>Yes – support DELETE</a:t>
            </a:r>
          </a:p>
          <a:p>
            <a:r>
              <a:rPr lang="en-US"/>
              <a:t>Will the client fetch resources?</a:t>
            </a:r>
          </a:p>
          <a:p>
            <a:pPr lvl="1"/>
            <a:r>
              <a:rPr lang="en-US"/>
              <a:t>Yes – support GET, HEAD and OPTIONS</a:t>
            </a:r>
          </a:p>
        </p:txBody>
      </p:sp>
    </p:spTree>
    <p:extLst>
      <p:ext uri="{BB962C8B-B14F-4D97-AF65-F5344CB8AC3E}">
        <p14:creationId xmlns:p14="http://schemas.microsoft.com/office/powerpoint/2010/main" val="4193422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Your Representations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you going to return in the body of the request?</a:t>
            </a:r>
          </a:p>
          <a:p>
            <a:pPr lvl="1"/>
            <a:r>
              <a:rPr lang="en-US"/>
              <a:t>Try to use the same representation for send/receive</a:t>
            </a:r>
          </a:p>
          <a:p>
            <a:r>
              <a:rPr lang="en-US"/>
              <a:t>Your representation has to include some state but need not include all</a:t>
            </a:r>
          </a:p>
          <a:p>
            <a:pPr lvl="1"/>
            <a:r>
              <a:rPr lang="en-US"/>
              <a:t>Include a link to other state to get the rest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846138" y="4235450"/>
            <a:ext cx="7799387" cy="163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&lt;Customer ID=“123”&gt;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  &lt;Orders ref=“/orders/123 /&gt;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&lt;Addresses ref=“/customers/123/addresses /&gt;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...    </a:t>
            </a:r>
          </a:p>
          <a:p>
            <a:pPr rt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&lt;/Customer&gt;</a:t>
            </a:r>
          </a:p>
        </p:txBody>
      </p:sp>
    </p:spTree>
    <p:extLst>
      <p:ext uri="{BB962C8B-B14F-4D97-AF65-F5344CB8AC3E}">
        <p14:creationId xmlns:p14="http://schemas.microsoft.com/office/powerpoint/2010/main" val="641874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HTTP Response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200 OK</a:t>
            </a:r>
          </a:p>
          <a:p>
            <a:r>
              <a:rPr lang="en-US"/>
              <a:t>201 Created</a:t>
            </a:r>
          </a:p>
          <a:p>
            <a:r>
              <a:rPr lang="en-US"/>
              <a:t>330 See Other – map to other URI</a:t>
            </a:r>
          </a:p>
          <a:p>
            <a:r>
              <a:rPr lang="en-US"/>
              <a:t>Headers</a:t>
            </a:r>
          </a:p>
          <a:p>
            <a:pPr lvl="1"/>
            <a:r>
              <a:rPr lang="en-US"/>
              <a:t>Content-Type</a:t>
            </a:r>
          </a:p>
          <a:p>
            <a:pPr lvl="2"/>
            <a:r>
              <a:rPr lang="en-US"/>
              <a:t>text/xml</a:t>
            </a:r>
          </a:p>
          <a:p>
            <a:pPr lvl="2"/>
            <a:r>
              <a:rPr lang="en-US"/>
              <a:t>text/json</a:t>
            </a:r>
          </a:p>
          <a:p>
            <a:pPr lvl="2"/>
            <a:r>
              <a:rPr lang="en-US"/>
              <a:t>text/xhtml+xml</a:t>
            </a:r>
          </a:p>
          <a:p>
            <a:r>
              <a:rPr lang="en-US"/>
              <a:t>Last-Modified</a:t>
            </a:r>
          </a:p>
          <a:p>
            <a:pPr lvl="1"/>
            <a:r>
              <a:rPr lang="en-US"/>
              <a:t>Return the date/time the data was last modified</a:t>
            </a:r>
          </a:p>
          <a:p>
            <a:pPr lvl="1"/>
            <a:r>
              <a:rPr lang="en-US"/>
              <a:t>Client may request If-Modified-Since</a:t>
            </a:r>
          </a:p>
          <a:p>
            <a:pPr lvl="1"/>
            <a:r>
              <a:rPr lang="en-US"/>
              <a:t>If not modified, return 304 Not Modified</a:t>
            </a:r>
          </a:p>
        </p:txBody>
      </p:sp>
    </p:spTree>
    <p:extLst>
      <p:ext uri="{BB962C8B-B14F-4D97-AF65-F5344CB8AC3E}">
        <p14:creationId xmlns:p14="http://schemas.microsoft.com/office/powerpoint/2010/main" val="4056664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might go wrong?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400 Bad Request</a:t>
            </a:r>
          </a:p>
          <a:p>
            <a:r>
              <a:rPr lang="en-US"/>
              <a:t>401 Unauthorized</a:t>
            </a:r>
          </a:p>
          <a:p>
            <a:r>
              <a:rPr lang="en-US"/>
              <a:t>404 Not Found</a:t>
            </a:r>
          </a:p>
          <a:p>
            <a:r>
              <a:rPr lang="en-US"/>
              <a:t>409 Conflict</a:t>
            </a:r>
          </a:p>
          <a:p>
            <a:r>
              <a:rPr lang="en-US"/>
              <a:t>425 Unsupported Media Type</a:t>
            </a:r>
          </a:p>
          <a:p>
            <a:r>
              <a:rPr lang="en-US"/>
              <a:t>500 Internal Server Error</a:t>
            </a:r>
          </a:p>
          <a:p>
            <a:r>
              <a:rPr lang="en-US"/>
              <a:t>503 Service Unavailable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6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RESTful services extend the reach of HTTP to your SOA</a:t>
            </a:r>
          </a:p>
          <a:p>
            <a:r>
              <a:rPr lang="en-US"/>
              <a:t>RESTful design is harder than you might think</a:t>
            </a:r>
          </a:p>
          <a:p>
            <a:r>
              <a:rPr lang="en-US"/>
              <a:t>Implementation is easy with WCF</a:t>
            </a:r>
          </a:p>
        </p:txBody>
      </p:sp>
    </p:spTree>
    <p:extLst>
      <p:ext uri="{BB962C8B-B14F-4D97-AF65-F5344CB8AC3E}">
        <p14:creationId xmlns:p14="http://schemas.microsoft.com/office/powerpoint/2010/main" val="38016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Interoperability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Earlier distributed systems suffered from interoperability issues because each vendor implemented its own on-wire format for distributed object messaging. </a:t>
            </a:r>
          </a:p>
          <a:p>
            <a:pPr algn="l" rtl="0"/>
            <a:r>
              <a:rPr lang="en-AU" altLang="en-US"/>
              <a:t>Development of DCOM apps strictly bound to Windows Operating system.</a:t>
            </a:r>
          </a:p>
          <a:p>
            <a:pPr algn="l" rtl="0"/>
            <a:r>
              <a:rPr lang="en-AU" altLang="en-US"/>
              <a:t>Development of RMI bound to Java programming language.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 traversal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Collaboration across corporations was an issue because distributed systems such as CORBA and DCOM used non-standard ports. </a:t>
            </a:r>
          </a:p>
          <a:p>
            <a:pPr algn="l" rtl="0"/>
            <a:r>
              <a:rPr lang="en-US" altLang="en-US"/>
              <a:t>Web Services use HTTP as a transport protocol and most of the firewalls allow access though port 80 (HTTP), leading to easier and dynamic collaboration.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Web Services is a developer-friendly service system. </a:t>
            </a:r>
          </a:p>
          <a:p>
            <a:pPr algn="l" rtl="0"/>
            <a:r>
              <a:rPr lang="en-US" altLang="en-US"/>
              <a:t>Most of the above-mentioned technologies such as RMI, COM, and CORBA involve a whole learning curve.</a:t>
            </a:r>
          </a:p>
          <a:p>
            <a:pPr algn="l" rtl="0"/>
            <a:r>
              <a:rPr lang="en-US" altLang="en-US"/>
              <a:t>New technologies and languages have to be learnt to implement these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Web Service definition revisited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A more precise definition:</a:t>
            </a:r>
          </a:p>
          <a:p>
            <a:pPr lvl="1" algn="l" rtl="0"/>
            <a:r>
              <a:rPr lang="en-US" altLang="en-US"/>
              <a:t>an application component that: </a:t>
            </a:r>
          </a:p>
          <a:p>
            <a:pPr lvl="2" algn="l" rtl="0"/>
            <a:r>
              <a:rPr lang="en-US" altLang="en-US"/>
              <a:t>Communicates via open protocols (HTTP, SMTP, etc.) </a:t>
            </a:r>
          </a:p>
          <a:p>
            <a:pPr lvl="2" algn="l" rtl="0"/>
            <a:r>
              <a:rPr lang="en-US" altLang="en-US"/>
              <a:t>Processes XML messages framed using SOAP </a:t>
            </a:r>
          </a:p>
          <a:p>
            <a:pPr lvl="2" algn="l" rtl="0"/>
            <a:r>
              <a:rPr lang="en-US" altLang="en-US"/>
              <a:t>Describes its messages using XML Schema </a:t>
            </a:r>
          </a:p>
          <a:p>
            <a:pPr lvl="2" algn="l" rtl="0"/>
            <a:r>
              <a:rPr lang="en-US" altLang="en-US"/>
              <a:t>Provides an endpoint description using WSDL </a:t>
            </a:r>
          </a:p>
          <a:p>
            <a:pPr lvl="2" algn="l" rtl="0"/>
            <a:r>
              <a:rPr lang="en-US" altLang="en-US"/>
              <a:t>Can be discovered using UDDI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4440</TotalTime>
  <Words>2642</Words>
  <Application>Microsoft Office PowerPoint</Application>
  <PresentationFormat>On-screen Show (4:3)</PresentationFormat>
  <Paragraphs>470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Web Services  SOAP-based</vt:lpstr>
      <vt:lpstr>Agenda</vt:lpstr>
      <vt:lpstr>Motivation</vt:lpstr>
      <vt:lpstr>Web Service definition</vt:lpstr>
      <vt:lpstr>History</vt:lpstr>
      <vt:lpstr>Interoperability</vt:lpstr>
      <vt:lpstr>Firewall traversal</vt:lpstr>
      <vt:lpstr>Complexity</vt:lpstr>
      <vt:lpstr>Web Service definition revisited</vt:lpstr>
      <vt:lpstr>Web Services Components</vt:lpstr>
      <vt:lpstr>Example – A simple Web Service </vt:lpstr>
      <vt:lpstr>The Web Service Model </vt:lpstr>
      <vt:lpstr>The Web Service Model (cont)</vt:lpstr>
      <vt:lpstr>XML</vt:lpstr>
      <vt:lpstr>XML  vs HTML  </vt:lpstr>
      <vt:lpstr>XML  vs HTML</vt:lpstr>
      <vt:lpstr>XML  vs HTML</vt:lpstr>
      <vt:lpstr>SOAP</vt:lpstr>
      <vt:lpstr>SOAP Characteristics</vt:lpstr>
      <vt:lpstr>SOAP Building Blocks</vt:lpstr>
      <vt:lpstr>SOAP Request</vt:lpstr>
      <vt:lpstr>SOAP Response</vt:lpstr>
      <vt:lpstr>SOAP Security</vt:lpstr>
      <vt:lpstr>WSDL</vt:lpstr>
      <vt:lpstr>The WSDL Document Structure </vt:lpstr>
      <vt:lpstr>WSDL Document</vt:lpstr>
      <vt:lpstr>UDDI</vt:lpstr>
      <vt:lpstr>REST Representational state transfer</vt:lpstr>
      <vt:lpstr>What is REST?</vt:lpstr>
      <vt:lpstr>What is REST?</vt:lpstr>
      <vt:lpstr>Key REST Principles</vt:lpstr>
      <vt:lpstr>SOAP</vt:lpstr>
      <vt:lpstr>REST</vt:lpstr>
      <vt:lpstr>Give every “thing” an ID</vt:lpstr>
      <vt:lpstr>Link Things Together</vt:lpstr>
      <vt:lpstr>Use Standard Methods</vt:lpstr>
      <vt:lpstr>Shift to Resource Thinking</vt:lpstr>
      <vt:lpstr>Shift to Resource Thinking</vt:lpstr>
      <vt:lpstr>Resources as operations</vt:lpstr>
      <vt:lpstr>Content Negotiation</vt:lpstr>
      <vt:lpstr>Communicate Statelessly</vt:lpstr>
      <vt:lpstr>HTTP GET</vt:lpstr>
      <vt:lpstr>Get Orders</vt:lpstr>
      <vt:lpstr>http post</vt:lpstr>
      <vt:lpstr>HTTP POST</vt:lpstr>
      <vt:lpstr>http PUT</vt:lpstr>
      <vt:lpstr>HTTP PUT</vt:lpstr>
      <vt:lpstr>PUT and IDs</vt:lpstr>
      <vt:lpstr>Restful service design</vt:lpstr>
      <vt:lpstr>Figure Out the Data Set</vt:lpstr>
      <vt:lpstr>Split the Data Set into Resources</vt:lpstr>
      <vt:lpstr>Name The Resources</vt:lpstr>
      <vt:lpstr>Expose a subset of the Uniform Interface</vt:lpstr>
      <vt:lpstr>Design Your Representations</vt:lpstr>
      <vt:lpstr>The HTTP Response</vt:lpstr>
      <vt:lpstr>What might go wrong?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Yossi</dc:creator>
  <cp:lastModifiedBy>geneshya</cp:lastModifiedBy>
  <cp:revision>78</cp:revision>
  <dcterms:created xsi:type="dcterms:W3CDTF">2004-10-30T10:45:25Z</dcterms:created>
  <dcterms:modified xsi:type="dcterms:W3CDTF">2016-11-01T00:31:13Z</dcterms:modified>
</cp:coreProperties>
</file>