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76" r:id="rId3"/>
    <p:sldId id="278" r:id="rId4"/>
    <p:sldId id="284" r:id="rId5"/>
    <p:sldId id="285" r:id="rId6"/>
    <p:sldId id="280" r:id="rId7"/>
    <p:sldId id="281" r:id="rId8"/>
    <p:sldId id="286" r:id="rId9"/>
    <p:sldId id="287" r:id="rId10"/>
    <p:sldId id="282" r:id="rId11"/>
    <p:sldId id="283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12"/>
    <a:srgbClr val="FD4949"/>
    <a:srgbClr val="FFEAE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BAFC6-8296-4013-98F6-8102CC547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C3DA4-600A-43EB-934A-BCECC6F44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C3DA4-600A-43EB-934A-BCECC6F447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7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C3DA4-600A-43EB-934A-BCECC6F447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C3DA4-600A-43EB-934A-BCECC6F447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5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C3DA4-600A-43EB-934A-BCECC6F447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5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C3DA4-600A-43EB-934A-BCECC6F447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03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C3DA4-600A-43EB-934A-BCECC6F447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C3DA4-600A-43EB-934A-BCECC6F447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7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C3DA4-600A-43EB-934A-BCECC6F447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1AC2-8294-4480-A523-83E008C4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3080B-A2E9-4150-A870-DA627C0EE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9923-4149-43AD-B7E0-DECE8C8F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1E4-D710-4E20-8763-8E995FB4543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28AE2-2842-4483-9807-706B0081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2BD6-F66D-41D5-A642-BCA6B8E3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1827-5C05-4934-B60E-AAF4EB54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2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89B-CBCB-4BD2-9143-E6CEFFA6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70C0B-B1B0-4324-88E6-CF9AB5E5C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6FC1E-5702-445B-9F04-0F909507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1E4-D710-4E20-8763-8E995FB4543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57490-4F31-4E8B-A54D-189E7EE9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F821C-A825-4BC9-B9A4-0C1B8448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1827-5C05-4934-B60E-AAF4EB54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7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BD752-15D1-4B58-AE24-FC9B5BCC5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097B6-4860-4EB1-8B47-B67EE9797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9A4E-7F01-48CF-B903-5FFABC2B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1E4-D710-4E20-8763-8E995FB4543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C8354-A9F2-48E4-B232-C0B123A4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F9857-86BD-4FD9-920F-766596BA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1827-5C05-4934-B60E-AAF4EB54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8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BD9E-9C9C-49E9-A0FE-CE8C3482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DF60-2C7C-43D0-9F4B-3342AB40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C166-0AE7-4AD9-A4C1-27A593FA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1E4-D710-4E20-8763-8E995FB4543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F69B2-5A4F-444D-848F-298CF5EA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88E2-CAAC-44E3-8E9D-EB3DEC65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1827-5C05-4934-B60E-AAF4EB54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B1A8-A6C3-4472-908F-48D02032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5FFD0-E472-47C0-9E34-3653306F6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9BA0-DDF1-4100-97C5-63E0BAA5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1E4-D710-4E20-8763-8E995FB4543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8808E-D5B4-417D-B6DF-CEBF94CD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C253-42BB-4FF6-8305-DB2AF773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1827-5C05-4934-B60E-AAF4EB54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9060-4BCD-4995-A4FB-83ABBAE3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DC62-F7A2-4FBA-9EE9-FD84BF3AD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CDA50-AE1A-4432-A967-227C4A141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9E64E-67AD-4C6B-B5FA-7FEFA198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1E4-D710-4E20-8763-8E995FB4543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039AE-70A3-452B-81ED-FB44D44F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8A1E1-3FC3-42AA-A594-5504223E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1827-5C05-4934-B60E-AAF4EB54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EDF-A148-4F60-8B2D-4962F205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2910C-E44D-4C99-A460-CEB05027B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E5134-B8DB-433A-88AF-77846ADE4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19EAA-549F-4C10-BB16-CBEFA909F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6759A-ED8B-41B6-90C6-95D728374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67F03-4504-4A1F-B6D9-D1C792AC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1E4-D710-4E20-8763-8E995FB4543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5A0C4-55E3-4A64-8F12-B065BC93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E9B99-83DC-43EF-8E2A-B896FF04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1827-5C05-4934-B60E-AAF4EB54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4A35-AA29-4775-8625-A23859C3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6C983-D1E2-4E62-BD42-904BF504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1E4-D710-4E20-8763-8E995FB4543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F1A2A-4B17-4A14-B26A-3DDE0AEA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9221B-3C50-4ACE-9F5F-DE775591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1827-5C05-4934-B60E-AAF4EB54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8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ABBF2-CB01-49A5-BFBA-E591CA7B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1E4-D710-4E20-8763-8E995FB4543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09CC7-79B6-437E-963C-3B83AA01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AA9AE-F1FB-4E74-A765-51A0D6C2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1827-5C05-4934-B60E-AAF4EB54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D78C-9477-4C5B-9B50-6D109974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73F6-4E26-4FAF-BDD3-EC1C1533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0E3F7-8646-4131-B9C2-A7CC81BCE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D40BC-DB6E-4B78-A730-E4B657D3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1E4-D710-4E20-8763-8E995FB4543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B02A-F794-49EB-86BE-18C0313E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4427E-FABA-4145-89D9-141A12EA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1827-5C05-4934-B60E-AAF4EB54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5B1E-6D4D-4DD3-99C5-0836718C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8D455-313F-482B-A44C-3AF905604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291A5-E2A7-4BC2-8D36-4516D1AF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E3419-A6E8-4F2B-BFB9-7C7EA8F8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1E4-D710-4E20-8763-8E995FB4543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AD235-CBBD-45C0-98A9-1DCD0791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F124F-A7BD-4962-BF7B-5F559F8B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1827-5C05-4934-B60E-AAF4EB54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4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7AD2A-D238-4F98-A459-D56E22CD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CB792-57C8-4F74-8721-3A543999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A9A5-0FBB-4069-9D9B-B232621E6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F81E4-D710-4E20-8763-8E995FB4543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3B0F-760C-4725-9F9E-E52E80170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0EA8E-2E41-4C80-87B3-D44C359F8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1827-5C05-4934-B60E-AAF4EB54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2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CCCF64-50D1-49A6-9E55-D18019C2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33" y="286229"/>
            <a:ext cx="3601499" cy="62855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F1D6B1-6364-4959-A695-EEB310423C0F}"/>
              </a:ext>
            </a:extLst>
          </p:cNvPr>
          <p:cNvSpPr/>
          <p:nvPr/>
        </p:nvSpPr>
        <p:spPr>
          <a:xfrm>
            <a:off x="2146065" y="6364585"/>
            <a:ext cx="941164" cy="22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E60012"/>
                </a:solidFill>
              </a:rPr>
              <a:t>History</a:t>
            </a:r>
          </a:p>
        </p:txBody>
      </p:sp>
      <p:pic>
        <p:nvPicPr>
          <p:cNvPr id="1026" name="Picture 2" descr="Note Free Icon of Zwicon">
            <a:extLst>
              <a:ext uri="{FF2B5EF4-FFF2-40B4-BE49-F238E27FC236}">
                <a16:creationId xmlns:a16="http://schemas.microsoft.com/office/drawing/2014/main" id="{B12BEC9F-ECFF-4D63-AA73-59A7E5136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515" y="6070427"/>
            <a:ext cx="348482" cy="34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E106BE-9308-4CA5-9A62-2E653EBBB49D}"/>
              </a:ext>
            </a:extLst>
          </p:cNvPr>
          <p:cNvSpPr/>
          <p:nvPr/>
        </p:nvSpPr>
        <p:spPr>
          <a:xfrm>
            <a:off x="2256898" y="6070427"/>
            <a:ext cx="757902" cy="51039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9DCF3-6765-4915-BADB-6CED32E29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3916"/>
            <a:ext cx="3315163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5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AA7506-67E4-4E1B-845F-023A2DAB5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23" r="16371"/>
          <a:stretch/>
        </p:blipFill>
        <p:spPr>
          <a:xfrm>
            <a:off x="679690" y="1111314"/>
            <a:ext cx="2716709" cy="50665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54C9C7-EEF7-412B-B7A9-700FF3BCF97D}"/>
              </a:ext>
            </a:extLst>
          </p:cNvPr>
          <p:cNvSpPr/>
          <p:nvPr/>
        </p:nvSpPr>
        <p:spPr>
          <a:xfrm>
            <a:off x="1308776" y="1213463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Overseas transaction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515195-8B2A-4C27-9693-FEEF025D1CD7}"/>
              </a:ext>
            </a:extLst>
          </p:cNvPr>
          <p:cNvSpPr/>
          <p:nvPr/>
        </p:nvSpPr>
        <p:spPr>
          <a:xfrm>
            <a:off x="1255615" y="163813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Domestic transaction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77E04-8931-400B-BABF-6DE8DCA15470}"/>
              </a:ext>
            </a:extLst>
          </p:cNvPr>
          <p:cNvSpPr/>
          <p:nvPr/>
        </p:nvSpPr>
        <p:spPr>
          <a:xfrm>
            <a:off x="1308778" y="2018320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Domestic TopUp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A86EF-83D1-4688-926A-F73CE0698527}"/>
              </a:ext>
            </a:extLst>
          </p:cNvPr>
          <p:cNvSpPr/>
          <p:nvPr/>
        </p:nvSpPr>
        <p:spPr>
          <a:xfrm>
            <a:off x="1308778" y="2406784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Deposit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06B8B-AF01-4CA1-AE48-67E3F486998F}"/>
              </a:ext>
            </a:extLst>
          </p:cNvPr>
          <p:cNvSpPr/>
          <p:nvPr/>
        </p:nvSpPr>
        <p:spPr>
          <a:xfrm>
            <a:off x="1313151" y="2790084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ATM withdrawal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C446AE-FD39-456B-8764-610D1FF8FA21}"/>
              </a:ext>
            </a:extLst>
          </p:cNvPr>
          <p:cNvSpPr/>
          <p:nvPr/>
        </p:nvSpPr>
        <p:spPr>
          <a:xfrm>
            <a:off x="1308778" y="316109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Inbound transaction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F2475E-8DE8-4A95-958E-FAAFB6DB5C50}"/>
              </a:ext>
            </a:extLst>
          </p:cNvPr>
          <p:cNvSpPr/>
          <p:nvPr/>
        </p:nvSpPr>
        <p:spPr>
          <a:xfrm>
            <a:off x="1308778" y="3561845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International TopUp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17524-1C4F-45E5-9AE4-D00683A2048E}"/>
              </a:ext>
            </a:extLst>
          </p:cNvPr>
          <p:cNvSpPr/>
          <p:nvPr/>
        </p:nvSpPr>
        <p:spPr>
          <a:xfrm>
            <a:off x="1308776" y="394830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Statement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D843F-E7DE-4C36-A156-C46CE1BCC79C}"/>
              </a:ext>
            </a:extLst>
          </p:cNvPr>
          <p:cNvSpPr/>
          <p:nvPr/>
        </p:nvSpPr>
        <p:spPr>
          <a:xfrm>
            <a:off x="1308776" y="4366702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Reward point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87513-1F7E-4686-9F72-9180ADF7CAD3}"/>
              </a:ext>
            </a:extLst>
          </p:cNvPr>
          <p:cNvSpPr/>
          <p:nvPr/>
        </p:nvSpPr>
        <p:spPr>
          <a:xfrm>
            <a:off x="1308776" y="4678537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GMEPay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7864CC-6463-4811-9D3D-AB2F5A2885D0}"/>
              </a:ext>
            </a:extLst>
          </p:cNvPr>
          <p:cNvSpPr/>
          <p:nvPr/>
        </p:nvSpPr>
        <p:spPr>
          <a:xfrm>
            <a:off x="1308776" y="5013801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Gift coupons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78C443-829E-4946-BE8A-746FD9318760}"/>
              </a:ext>
            </a:extLst>
          </p:cNvPr>
          <p:cNvSpPr/>
          <p:nvPr/>
        </p:nvSpPr>
        <p:spPr>
          <a:xfrm>
            <a:off x="1032429" y="4275016"/>
            <a:ext cx="2403204" cy="39906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E007D-9F76-4111-869D-C5E894815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495"/>
          <a:stretch/>
        </p:blipFill>
        <p:spPr>
          <a:xfrm>
            <a:off x="865573" y="466174"/>
            <a:ext cx="3110418" cy="62413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93871E-C16F-460E-ABB9-CC51956950EF}"/>
              </a:ext>
            </a:extLst>
          </p:cNvPr>
          <p:cNvSpPr/>
          <p:nvPr/>
        </p:nvSpPr>
        <p:spPr>
          <a:xfrm>
            <a:off x="1637854" y="830496"/>
            <a:ext cx="1565856" cy="22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History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AEA4D-B7F3-41C5-85A4-06F30EA594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788"/>
          <a:stretch/>
        </p:blipFill>
        <p:spPr>
          <a:xfrm>
            <a:off x="5437996" y="770055"/>
            <a:ext cx="3219899" cy="487496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3FF6205-42D0-41F0-82FD-E7EA0EB50299}"/>
              </a:ext>
            </a:extLst>
          </p:cNvPr>
          <p:cNvSpPr/>
          <p:nvPr/>
        </p:nvSpPr>
        <p:spPr>
          <a:xfrm>
            <a:off x="5514196" y="1637332"/>
            <a:ext cx="2273469" cy="3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Overseas transaction 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9C21FC-7079-40D2-AD51-91C6FACB1908}"/>
              </a:ext>
            </a:extLst>
          </p:cNvPr>
          <p:cNvSpPr/>
          <p:nvPr/>
        </p:nvSpPr>
        <p:spPr>
          <a:xfrm>
            <a:off x="5437996" y="5063440"/>
            <a:ext cx="2273469" cy="3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TopUp point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7AA6A9-5571-4071-8A60-9140E0755CEB}"/>
              </a:ext>
            </a:extLst>
          </p:cNvPr>
          <p:cNvSpPr/>
          <p:nvPr/>
        </p:nvSpPr>
        <p:spPr>
          <a:xfrm>
            <a:off x="6266508" y="5414032"/>
            <a:ext cx="2391387" cy="256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mn-MN" sz="1050" dirty="0">
                <a:solidFill>
                  <a:srgbClr val="002060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40,000 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9D6FDC-5680-4FF9-A002-E52CDF30A4BB}"/>
              </a:ext>
            </a:extLst>
          </p:cNvPr>
          <p:cNvSpPr/>
          <p:nvPr/>
        </p:nvSpPr>
        <p:spPr>
          <a:xfrm>
            <a:off x="6266508" y="4645955"/>
            <a:ext cx="2391387" cy="256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mn-MN" sz="1050" dirty="0">
                <a:solidFill>
                  <a:srgbClr val="002060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37,000 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F49646-B2AD-4620-BE70-3B095A2D16A7}"/>
              </a:ext>
            </a:extLst>
          </p:cNvPr>
          <p:cNvSpPr/>
          <p:nvPr/>
        </p:nvSpPr>
        <p:spPr>
          <a:xfrm>
            <a:off x="6266508" y="3913421"/>
            <a:ext cx="2391387" cy="256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mn-MN" sz="1050" dirty="0">
                <a:solidFill>
                  <a:srgbClr val="002060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32,000 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B5215D-3E6D-4A1B-B99E-FF3777C6421C}"/>
              </a:ext>
            </a:extLst>
          </p:cNvPr>
          <p:cNvSpPr/>
          <p:nvPr/>
        </p:nvSpPr>
        <p:spPr>
          <a:xfrm>
            <a:off x="6266507" y="1949440"/>
            <a:ext cx="2391387" cy="256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mn-MN" sz="1050" dirty="0">
                <a:solidFill>
                  <a:srgbClr val="002060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27,600 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452E4-5630-4E11-A44C-C75B8A32684F}"/>
              </a:ext>
            </a:extLst>
          </p:cNvPr>
          <p:cNvSpPr/>
          <p:nvPr/>
        </p:nvSpPr>
        <p:spPr>
          <a:xfrm>
            <a:off x="6266506" y="3165307"/>
            <a:ext cx="2391387" cy="256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mn-MN" sz="1050" dirty="0">
                <a:solidFill>
                  <a:srgbClr val="002060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27,000 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7193CA-E097-40AB-8352-B36C3186B36F}"/>
              </a:ext>
            </a:extLst>
          </p:cNvPr>
          <p:cNvSpPr/>
          <p:nvPr/>
        </p:nvSpPr>
        <p:spPr>
          <a:xfrm>
            <a:off x="5437996" y="2085077"/>
            <a:ext cx="2273469" cy="256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0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AA7506-67E4-4E1B-845F-023A2DAB5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23" r="16371"/>
          <a:stretch/>
        </p:blipFill>
        <p:spPr>
          <a:xfrm>
            <a:off x="679690" y="1111314"/>
            <a:ext cx="2716709" cy="50665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54C9C7-EEF7-412B-B7A9-700FF3BCF97D}"/>
              </a:ext>
            </a:extLst>
          </p:cNvPr>
          <p:cNvSpPr/>
          <p:nvPr/>
        </p:nvSpPr>
        <p:spPr>
          <a:xfrm>
            <a:off x="1308776" y="1213463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Overseas transaction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515195-8B2A-4C27-9693-FEEF025D1CD7}"/>
              </a:ext>
            </a:extLst>
          </p:cNvPr>
          <p:cNvSpPr/>
          <p:nvPr/>
        </p:nvSpPr>
        <p:spPr>
          <a:xfrm>
            <a:off x="1255615" y="163813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Domestic transaction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77E04-8931-400B-BABF-6DE8DCA15470}"/>
              </a:ext>
            </a:extLst>
          </p:cNvPr>
          <p:cNvSpPr/>
          <p:nvPr/>
        </p:nvSpPr>
        <p:spPr>
          <a:xfrm>
            <a:off x="1308778" y="2018320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Domestic TopUp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A86EF-83D1-4688-926A-F73CE0698527}"/>
              </a:ext>
            </a:extLst>
          </p:cNvPr>
          <p:cNvSpPr/>
          <p:nvPr/>
        </p:nvSpPr>
        <p:spPr>
          <a:xfrm>
            <a:off x="1308778" y="2406784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Deposit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06B8B-AF01-4CA1-AE48-67E3F486998F}"/>
              </a:ext>
            </a:extLst>
          </p:cNvPr>
          <p:cNvSpPr/>
          <p:nvPr/>
        </p:nvSpPr>
        <p:spPr>
          <a:xfrm>
            <a:off x="1313151" y="2790084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ATM withdrawal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C446AE-FD39-456B-8764-610D1FF8FA21}"/>
              </a:ext>
            </a:extLst>
          </p:cNvPr>
          <p:cNvSpPr/>
          <p:nvPr/>
        </p:nvSpPr>
        <p:spPr>
          <a:xfrm>
            <a:off x="1308778" y="316109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Inbound transaction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F2475E-8DE8-4A95-958E-FAAFB6DB5C50}"/>
              </a:ext>
            </a:extLst>
          </p:cNvPr>
          <p:cNvSpPr/>
          <p:nvPr/>
        </p:nvSpPr>
        <p:spPr>
          <a:xfrm>
            <a:off x="1308778" y="3561845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International TopUp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17524-1C4F-45E5-9AE4-D00683A2048E}"/>
              </a:ext>
            </a:extLst>
          </p:cNvPr>
          <p:cNvSpPr/>
          <p:nvPr/>
        </p:nvSpPr>
        <p:spPr>
          <a:xfrm>
            <a:off x="1308776" y="394830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Statement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D843F-E7DE-4C36-A156-C46CE1BCC79C}"/>
              </a:ext>
            </a:extLst>
          </p:cNvPr>
          <p:cNvSpPr/>
          <p:nvPr/>
        </p:nvSpPr>
        <p:spPr>
          <a:xfrm>
            <a:off x="1308776" y="4366702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Reward point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87513-1F7E-4686-9F72-9180ADF7CAD3}"/>
              </a:ext>
            </a:extLst>
          </p:cNvPr>
          <p:cNvSpPr/>
          <p:nvPr/>
        </p:nvSpPr>
        <p:spPr>
          <a:xfrm>
            <a:off x="1308776" y="4678537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GMEPay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7864CC-6463-4811-9D3D-AB2F5A2885D0}"/>
              </a:ext>
            </a:extLst>
          </p:cNvPr>
          <p:cNvSpPr/>
          <p:nvPr/>
        </p:nvSpPr>
        <p:spPr>
          <a:xfrm>
            <a:off x="1308776" y="5013801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Gift coupons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78C443-829E-4946-BE8A-746FD9318760}"/>
              </a:ext>
            </a:extLst>
          </p:cNvPr>
          <p:cNvSpPr/>
          <p:nvPr/>
        </p:nvSpPr>
        <p:spPr>
          <a:xfrm>
            <a:off x="1119299" y="4614733"/>
            <a:ext cx="2403204" cy="39906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E007D-9F76-4111-869D-C5E894815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495"/>
          <a:stretch/>
        </p:blipFill>
        <p:spPr>
          <a:xfrm>
            <a:off x="865573" y="466174"/>
            <a:ext cx="3110418" cy="62413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93871E-C16F-460E-ABB9-CC51956950EF}"/>
              </a:ext>
            </a:extLst>
          </p:cNvPr>
          <p:cNvSpPr/>
          <p:nvPr/>
        </p:nvSpPr>
        <p:spPr>
          <a:xfrm>
            <a:off x="1637854" y="830496"/>
            <a:ext cx="1565856" cy="22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449659-77DA-4B30-B2D2-B792F3B449CE}"/>
              </a:ext>
            </a:extLst>
          </p:cNvPr>
          <p:cNvSpPr/>
          <p:nvPr/>
        </p:nvSpPr>
        <p:spPr>
          <a:xfrm>
            <a:off x="9668430" y="6177837"/>
            <a:ext cx="2391387" cy="663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mn-MN" sz="1100" dirty="0">
                <a:solidFill>
                  <a:srgbClr val="002060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Used Point: 3,000 Point</a:t>
            </a:r>
          </a:p>
          <a:p>
            <a:pPr algn="r"/>
            <a:r>
              <a:rPr lang="en-US" sz="1100" dirty="0">
                <a:solidFill>
                  <a:srgbClr val="002060"/>
                </a:solidFill>
              </a:rPr>
              <a:t>Total Paid: 28,000 KRW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423C6-06B1-4AB8-A6D3-0B0C4A397F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26" t="1056" r="426" b="51830"/>
          <a:stretch/>
        </p:blipFill>
        <p:spPr>
          <a:xfrm>
            <a:off x="8810798" y="5697867"/>
            <a:ext cx="1448002" cy="28276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0E620AE-EEF0-4C71-9504-0388DF8D1124}"/>
              </a:ext>
            </a:extLst>
          </p:cNvPr>
          <p:cNvSpPr/>
          <p:nvPr/>
        </p:nvSpPr>
        <p:spPr>
          <a:xfrm>
            <a:off x="10821732" y="6078331"/>
            <a:ext cx="1238085" cy="280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mn-MN" sz="1200" b="1" dirty="0">
                <a:solidFill>
                  <a:srgbClr val="002060"/>
                </a:solidFill>
              </a:rPr>
              <a:t>- 2</a:t>
            </a:r>
            <a:r>
              <a:rPr lang="en-US" sz="1200" b="1" dirty="0">
                <a:solidFill>
                  <a:srgbClr val="002060"/>
                </a:solidFill>
              </a:rPr>
              <a:t>5</a:t>
            </a:r>
            <a:r>
              <a:rPr lang="mn-MN" sz="1200" b="1" dirty="0">
                <a:solidFill>
                  <a:srgbClr val="002060"/>
                </a:solidFill>
              </a:rPr>
              <a:t>,000 </a:t>
            </a:r>
            <a:r>
              <a:rPr lang="en-US" sz="1200" b="1" dirty="0">
                <a:solidFill>
                  <a:srgbClr val="002060"/>
                </a:solidFill>
              </a:rPr>
              <a:t>KRW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EAD13F1-DF2F-406C-8880-C71D6772D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5603" y="6070204"/>
            <a:ext cx="1409897" cy="2857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844794-5E02-407B-BFDE-3923101A49F1}"/>
              </a:ext>
            </a:extLst>
          </p:cNvPr>
          <p:cNvSpPr/>
          <p:nvPr/>
        </p:nvSpPr>
        <p:spPr>
          <a:xfrm>
            <a:off x="6096000" y="3980552"/>
            <a:ext cx="2391387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mn-MN" sz="1100" dirty="0">
                <a:solidFill>
                  <a:srgbClr val="002060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100,000 KRW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9EC60-4D45-4AC6-97BB-DCDC9EA613AB}"/>
              </a:ext>
            </a:extLst>
          </p:cNvPr>
          <p:cNvSpPr/>
          <p:nvPr/>
        </p:nvSpPr>
        <p:spPr>
          <a:xfrm>
            <a:off x="7249302" y="3734861"/>
            <a:ext cx="1238085" cy="280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mn-MN" sz="1200" b="1" dirty="0">
                <a:solidFill>
                  <a:srgbClr val="FF0000"/>
                </a:solidFill>
              </a:rPr>
              <a:t>- 2</a:t>
            </a:r>
            <a:r>
              <a:rPr lang="en-US" sz="1200" b="1" dirty="0">
                <a:solidFill>
                  <a:srgbClr val="FF0000"/>
                </a:solidFill>
              </a:rPr>
              <a:t>5</a:t>
            </a:r>
            <a:r>
              <a:rPr lang="mn-MN" sz="1200" b="1" dirty="0">
                <a:solidFill>
                  <a:srgbClr val="FF0000"/>
                </a:solidFill>
              </a:rPr>
              <a:t>,000 </a:t>
            </a:r>
            <a:r>
              <a:rPr lang="en-US" sz="1200" b="1" dirty="0">
                <a:solidFill>
                  <a:srgbClr val="FF0000"/>
                </a:solidFill>
              </a:rPr>
              <a:t>KRW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2542CD-7DF5-4FC6-A64C-6D45FBD56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3173" y="3726734"/>
            <a:ext cx="1409897" cy="2857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0BA2E23-028D-46EC-B245-A36430A3DC43}"/>
              </a:ext>
            </a:extLst>
          </p:cNvPr>
          <p:cNvSpPr/>
          <p:nvPr/>
        </p:nvSpPr>
        <p:spPr>
          <a:xfrm>
            <a:off x="6096000" y="5239290"/>
            <a:ext cx="2391387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mn-MN" sz="1100" dirty="0">
                <a:solidFill>
                  <a:srgbClr val="002060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125,000 KRW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CB66568-BC8F-4BC4-9B9C-1EBAA73567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26" t="1056" r="426" b="51830"/>
          <a:stretch/>
        </p:blipFill>
        <p:spPr>
          <a:xfrm>
            <a:off x="5238368" y="4613135"/>
            <a:ext cx="1448002" cy="2827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CD3DCEC-78E2-4A4D-8EF5-B4075F42FD1C}"/>
              </a:ext>
            </a:extLst>
          </p:cNvPr>
          <p:cNvSpPr/>
          <p:nvPr/>
        </p:nvSpPr>
        <p:spPr>
          <a:xfrm>
            <a:off x="7249302" y="4993599"/>
            <a:ext cx="1238085" cy="280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mn-MN" sz="1200" b="1" dirty="0">
                <a:solidFill>
                  <a:srgbClr val="FF0000"/>
                </a:solidFill>
              </a:rPr>
              <a:t>- </a:t>
            </a:r>
            <a:r>
              <a:rPr lang="en-US" sz="1200" b="1" dirty="0">
                <a:solidFill>
                  <a:srgbClr val="FF0000"/>
                </a:solidFill>
              </a:rPr>
              <a:t>5</a:t>
            </a:r>
            <a:r>
              <a:rPr lang="mn-MN" sz="1200" b="1" dirty="0">
                <a:solidFill>
                  <a:srgbClr val="FF0000"/>
                </a:solidFill>
              </a:rPr>
              <a:t>,000 </a:t>
            </a:r>
            <a:r>
              <a:rPr lang="en-US" sz="1200" b="1" dirty="0">
                <a:solidFill>
                  <a:srgbClr val="FF0000"/>
                </a:solidFill>
              </a:rPr>
              <a:t>KRW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94485-9348-4B0B-BE63-D655C91AEA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5123" y="4959960"/>
            <a:ext cx="1457528" cy="30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B09E3D-9412-4DCE-97C5-AC5A82819A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8368" y="3406497"/>
            <a:ext cx="1381318" cy="276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53C7AE-7F7A-4714-8C8C-4BA503A15F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123" y="2363981"/>
            <a:ext cx="1886213" cy="26673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1835736-26F8-4C57-B49B-74F547CB3B4A}"/>
              </a:ext>
            </a:extLst>
          </p:cNvPr>
          <p:cNvSpPr/>
          <p:nvPr/>
        </p:nvSpPr>
        <p:spPr>
          <a:xfrm>
            <a:off x="5138335" y="2690943"/>
            <a:ext cx="1715138" cy="280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Recharge from Wallet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E59605-715A-47AF-BC1A-F36B2907A139}"/>
              </a:ext>
            </a:extLst>
          </p:cNvPr>
          <p:cNvSpPr/>
          <p:nvPr/>
        </p:nvSpPr>
        <p:spPr>
          <a:xfrm>
            <a:off x="7357324" y="2935248"/>
            <a:ext cx="1238085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mn-MN" sz="1100" dirty="0">
                <a:solidFill>
                  <a:srgbClr val="002060"/>
                </a:solidFill>
              </a:rPr>
              <a:t> </a:t>
            </a:r>
            <a:r>
              <a:rPr lang="en-US" sz="1100" dirty="0">
                <a:solidFill>
                  <a:srgbClr val="002060"/>
                </a:solidFill>
              </a:rPr>
              <a:t>1,</a:t>
            </a:r>
            <a:r>
              <a:rPr lang="en-US" sz="1050" dirty="0">
                <a:solidFill>
                  <a:schemeClr val="tx1"/>
                </a:solidFill>
              </a:rPr>
              <a:t>100,000 KRW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AEBE7E-30DE-4B92-97FE-C110F6960BD4}"/>
              </a:ext>
            </a:extLst>
          </p:cNvPr>
          <p:cNvSpPr/>
          <p:nvPr/>
        </p:nvSpPr>
        <p:spPr>
          <a:xfrm>
            <a:off x="7101336" y="2689557"/>
            <a:ext cx="1494073" cy="280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mn-MN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1,000</a:t>
            </a:r>
            <a:r>
              <a:rPr lang="mn-MN" sz="1200" b="1" dirty="0">
                <a:solidFill>
                  <a:schemeClr val="accent1">
                    <a:lumMod val="75000"/>
                  </a:schemeClr>
                </a:solidFill>
              </a:rPr>
              <a:t>,000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KRW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64AB81C-D2D2-4FC6-A760-F9025F47B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8368" y="3159593"/>
            <a:ext cx="3400900" cy="2667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BF667DB-4F8C-4CEA-9D24-AC4FB4D173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8335" y="4363460"/>
            <a:ext cx="3400900" cy="2667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5DBE2C5-98BC-422E-BEA2-A7C9FDC62E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1161" y="469722"/>
            <a:ext cx="3429479" cy="56205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AA687A5-C5C4-4FA8-A787-1B0740E818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8368" y="2071638"/>
            <a:ext cx="3400900" cy="2667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B24D546-71EB-41B9-A198-053FA254DB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9832" y="1130676"/>
            <a:ext cx="1886213" cy="26673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7BC6C7F-492D-4A45-A0CF-AD5CDD338019}"/>
              </a:ext>
            </a:extLst>
          </p:cNvPr>
          <p:cNvSpPr/>
          <p:nvPr/>
        </p:nvSpPr>
        <p:spPr>
          <a:xfrm>
            <a:off x="5138334" y="1456252"/>
            <a:ext cx="1791177" cy="280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Recharge from </a:t>
            </a:r>
            <a:r>
              <a:rPr lang="en-US" sz="1200" b="1" dirty="0" err="1">
                <a:solidFill>
                  <a:schemeClr val="tx1"/>
                </a:solidFill>
              </a:rPr>
              <a:t>Autodebit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2BA5A6-CD27-49EC-914D-0EDE09648E71}"/>
              </a:ext>
            </a:extLst>
          </p:cNvPr>
          <p:cNvSpPr/>
          <p:nvPr/>
        </p:nvSpPr>
        <p:spPr>
          <a:xfrm>
            <a:off x="7302033" y="1701943"/>
            <a:ext cx="1238085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mn-MN" sz="1100" dirty="0">
                <a:solidFill>
                  <a:srgbClr val="002060"/>
                </a:solidFill>
              </a:rPr>
              <a:t> </a:t>
            </a:r>
            <a:r>
              <a:rPr lang="en-US" sz="1100" dirty="0">
                <a:solidFill>
                  <a:srgbClr val="002060"/>
                </a:solidFill>
              </a:rPr>
              <a:t>4,</a:t>
            </a:r>
            <a:r>
              <a:rPr lang="en-US" sz="1050" dirty="0">
                <a:solidFill>
                  <a:schemeClr val="tx1"/>
                </a:solidFill>
              </a:rPr>
              <a:t>100,000 KRW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593F84-EFD0-44FD-AB4F-F67283610CC2}"/>
              </a:ext>
            </a:extLst>
          </p:cNvPr>
          <p:cNvSpPr/>
          <p:nvPr/>
        </p:nvSpPr>
        <p:spPr>
          <a:xfrm>
            <a:off x="7046045" y="1456252"/>
            <a:ext cx="1494073" cy="280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mn-MN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3,000</a:t>
            </a:r>
            <a:r>
              <a:rPr lang="mn-MN" sz="1200" b="1" dirty="0">
                <a:solidFill>
                  <a:schemeClr val="accent1">
                    <a:lumMod val="75000"/>
                  </a:schemeClr>
                </a:solidFill>
              </a:rPr>
              <a:t>,000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KRW</a:t>
            </a:r>
          </a:p>
        </p:txBody>
      </p:sp>
    </p:spTree>
    <p:extLst>
      <p:ext uri="{BB962C8B-B14F-4D97-AF65-F5344CB8AC3E}">
        <p14:creationId xmlns:p14="http://schemas.microsoft.com/office/powerpoint/2010/main" val="324663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AA7506-67E4-4E1B-845F-023A2DAB5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23" r="16371"/>
          <a:stretch/>
        </p:blipFill>
        <p:spPr>
          <a:xfrm>
            <a:off x="679690" y="1111314"/>
            <a:ext cx="2716709" cy="50665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54C9C7-EEF7-412B-B7A9-700FF3BCF97D}"/>
              </a:ext>
            </a:extLst>
          </p:cNvPr>
          <p:cNvSpPr/>
          <p:nvPr/>
        </p:nvSpPr>
        <p:spPr>
          <a:xfrm>
            <a:off x="1308776" y="1213463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Overseas transaction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515195-8B2A-4C27-9693-FEEF025D1CD7}"/>
              </a:ext>
            </a:extLst>
          </p:cNvPr>
          <p:cNvSpPr/>
          <p:nvPr/>
        </p:nvSpPr>
        <p:spPr>
          <a:xfrm>
            <a:off x="1255615" y="163813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Domestic transaction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77E04-8931-400B-BABF-6DE8DCA15470}"/>
              </a:ext>
            </a:extLst>
          </p:cNvPr>
          <p:cNvSpPr/>
          <p:nvPr/>
        </p:nvSpPr>
        <p:spPr>
          <a:xfrm>
            <a:off x="1308778" y="2018320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Domestic TopUp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A86EF-83D1-4688-926A-F73CE0698527}"/>
              </a:ext>
            </a:extLst>
          </p:cNvPr>
          <p:cNvSpPr/>
          <p:nvPr/>
        </p:nvSpPr>
        <p:spPr>
          <a:xfrm>
            <a:off x="1308778" y="2406784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Deposit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06B8B-AF01-4CA1-AE48-67E3F486998F}"/>
              </a:ext>
            </a:extLst>
          </p:cNvPr>
          <p:cNvSpPr/>
          <p:nvPr/>
        </p:nvSpPr>
        <p:spPr>
          <a:xfrm>
            <a:off x="1313151" y="2790084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ATM withdrawal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C446AE-FD39-456B-8764-610D1FF8FA21}"/>
              </a:ext>
            </a:extLst>
          </p:cNvPr>
          <p:cNvSpPr/>
          <p:nvPr/>
        </p:nvSpPr>
        <p:spPr>
          <a:xfrm>
            <a:off x="1308778" y="316109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Inbound transaction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F2475E-8DE8-4A95-958E-FAAFB6DB5C50}"/>
              </a:ext>
            </a:extLst>
          </p:cNvPr>
          <p:cNvSpPr/>
          <p:nvPr/>
        </p:nvSpPr>
        <p:spPr>
          <a:xfrm>
            <a:off x="1308778" y="3561845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International TopUp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17524-1C4F-45E5-9AE4-D00683A2048E}"/>
              </a:ext>
            </a:extLst>
          </p:cNvPr>
          <p:cNvSpPr/>
          <p:nvPr/>
        </p:nvSpPr>
        <p:spPr>
          <a:xfrm>
            <a:off x="1308776" y="394830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Statement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D843F-E7DE-4C36-A156-C46CE1BCC79C}"/>
              </a:ext>
            </a:extLst>
          </p:cNvPr>
          <p:cNvSpPr/>
          <p:nvPr/>
        </p:nvSpPr>
        <p:spPr>
          <a:xfrm>
            <a:off x="1308776" y="4366702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Reward point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87513-1F7E-4686-9F72-9180ADF7CAD3}"/>
              </a:ext>
            </a:extLst>
          </p:cNvPr>
          <p:cNvSpPr/>
          <p:nvPr/>
        </p:nvSpPr>
        <p:spPr>
          <a:xfrm>
            <a:off x="1308776" y="4678537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GMEPay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7864CC-6463-4811-9D3D-AB2F5A2885D0}"/>
              </a:ext>
            </a:extLst>
          </p:cNvPr>
          <p:cNvSpPr/>
          <p:nvPr/>
        </p:nvSpPr>
        <p:spPr>
          <a:xfrm>
            <a:off x="1308776" y="5013801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Coupon box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78C443-829E-4946-BE8A-746FD9318760}"/>
              </a:ext>
            </a:extLst>
          </p:cNvPr>
          <p:cNvSpPr/>
          <p:nvPr/>
        </p:nvSpPr>
        <p:spPr>
          <a:xfrm>
            <a:off x="1119299" y="4940652"/>
            <a:ext cx="2403204" cy="39906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E007D-9F76-4111-869D-C5E894815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495"/>
          <a:stretch/>
        </p:blipFill>
        <p:spPr>
          <a:xfrm>
            <a:off x="865573" y="466174"/>
            <a:ext cx="3110418" cy="62413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93871E-C16F-460E-ABB9-CC51956950EF}"/>
              </a:ext>
            </a:extLst>
          </p:cNvPr>
          <p:cNvSpPr/>
          <p:nvPr/>
        </p:nvSpPr>
        <p:spPr>
          <a:xfrm>
            <a:off x="1637854" y="830496"/>
            <a:ext cx="1565856" cy="22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89345-4FFA-45EF-A9BA-42324B9DEE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0870"/>
          <a:stretch/>
        </p:blipFill>
        <p:spPr>
          <a:xfrm>
            <a:off x="4697133" y="560229"/>
            <a:ext cx="2797734" cy="11021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D82FFC-D126-4B13-8BB5-BAF1159340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4153"/>
          <a:stretch/>
        </p:blipFill>
        <p:spPr>
          <a:xfrm>
            <a:off x="4660938" y="1632975"/>
            <a:ext cx="2833930" cy="76510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58A9169E-C3A9-4174-B3E2-1631DD4319EE}"/>
              </a:ext>
            </a:extLst>
          </p:cNvPr>
          <p:cNvSpPr/>
          <p:nvPr/>
        </p:nvSpPr>
        <p:spPr>
          <a:xfrm>
            <a:off x="5527634" y="912127"/>
            <a:ext cx="1715138" cy="28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Coupon box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42C87B9-83CB-4FA0-AABE-819D4B8B3334}"/>
              </a:ext>
            </a:extLst>
          </p:cNvPr>
          <p:cNvSpPr/>
          <p:nvPr/>
        </p:nvSpPr>
        <p:spPr>
          <a:xfrm>
            <a:off x="4697132" y="1295912"/>
            <a:ext cx="1069925" cy="39906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4F3AF64-3413-4535-81FD-6F0F01C2F5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0870"/>
          <a:stretch/>
        </p:blipFill>
        <p:spPr>
          <a:xfrm>
            <a:off x="8252204" y="560229"/>
            <a:ext cx="2797734" cy="110217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44A5026-7B7B-47FE-B934-FD9A474AC8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642"/>
          <a:stretch/>
        </p:blipFill>
        <p:spPr>
          <a:xfrm>
            <a:off x="4660937" y="2536846"/>
            <a:ext cx="2833930" cy="689898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B906F49-0A3F-4302-A91C-B3E04760CCD6}"/>
              </a:ext>
            </a:extLst>
          </p:cNvPr>
          <p:cNvSpPr/>
          <p:nvPr/>
        </p:nvSpPr>
        <p:spPr>
          <a:xfrm>
            <a:off x="9320512" y="1227791"/>
            <a:ext cx="647353" cy="39906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1BBEF0-A09D-457F-AD13-1FEE73AF4C40}"/>
              </a:ext>
            </a:extLst>
          </p:cNvPr>
          <p:cNvSpPr/>
          <p:nvPr/>
        </p:nvSpPr>
        <p:spPr>
          <a:xfrm>
            <a:off x="4978412" y="2619767"/>
            <a:ext cx="1200543" cy="202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Gift coupon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82695D-A284-4C24-A7AC-9809562527FD}"/>
              </a:ext>
            </a:extLst>
          </p:cNvPr>
          <p:cNvSpPr/>
          <p:nvPr/>
        </p:nvSpPr>
        <p:spPr>
          <a:xfrm>
            <a:off x="5645588" y="2094751"/>
            <a:ext cx="1216939" cy="170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~ 2022-05-07 23:59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B26D0C-EF64-40DF-A97F-513B16FDA19A}"/>
              </a:ext>
            </a:extLst>
          </p:cNvPr>
          <p:cNvSpPr/>
          <p:nvPr/>
        </p:nvSpPr>
        <p:spPr>
          <a:xfrm>
            <a:off x="5609376" y="3015309"/>
            <a:ext cx="1424564" cy="162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~ 2022-05-09 23:59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0911DAC-DFA8-4C69-ACB8-37F248AF5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0159" y="2383876"/>
            <a:ext cx="2794708" cy="23096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51620AD-F1FE-4893-B24D-9256BA312C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6244" y="3308543"/>
            <a:ext cx="2794708" cy="23096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598A005-D5A0-4D2A-A601-E1126E56F7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576" b="44153"/>
          <a:stretch/>
        </p:blipFill>
        <p:spPr>
          <a:xfrm>
            <a:off x="8344189" y="1785716"/>
            <a:ext cx="2477543" cy="76510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03BEE72E-1BCC-4A3F-9277-2E274708DC57}"/>
              </a:ext>
            </a:extLst>
          </p:cNvPr>
          <p:cNvSpPr/>
          <p:nvPr/>
        </p:nvSpPr>
        <p:spPr>
          <a:xfrm>
            <a:off x="8344189" y="2285629"/>
            <a:ext cx="2716709" cy="167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Used date: 2022-05-07 11:08:00</a:t>
            </a:r>
          </a:p>
          <a:p>
            <a:r>
              <a:rPr lang="en-US" sz="1100" dirty="0">
                <a:solidFill>
                  <a:schemeClr val="tx1"/>
                </a:solidFill>
              </a:rPr>
              <a:t>Transaction no: 80202950380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6BAB393-1470-4B83-A531-E80FF5BF4F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642" r="10561"/>
          <a:stretch/>
        </p:blipFill>
        <p:spPr>
          <a:xfrm>
            <a:off x="8344189" y="2552071"/>
            <a:ext cx="2534660" cy="6898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EF48D84F-1901-477E-BB0C-31839B85C8D9}"/>
              </a:ext>
            </a:extLst>
          </p:cNvPr>
          <p:cNvSpPr/>
          <p:nvPr/>
        </p:nvSpPr>
        <p:spPr>
          <a:xfrm>
            <a:off x="8333229" y="3090197"/>
            <a:ext cx="2716709" cy="167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Used date: 2022-05-05 10:30:00</a:t>
            </a:r>
          </a:p>
          <a:p>
            <a:r>
              <a:rPr lang="en-US" sz="1100" dirty="0">
                <a:solidFill>
                  <a:schemeClr val="tx1"/>
                </a:solidFill>
              </a:rPr>
              <a:t>Transaction no: 80202950381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A818D41-0156-4F5D-8839-AF31B12B4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3670" y="2810592"/>
            <a:ext cx="266737" cy="1810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5F18C3C-4466-43B4-B05E-4342102BC5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0870"/>
          <a:stretch/>
        </p:blipFill>
        <p:spPr>
          <a:xfrm>
            <a:off x="6421895" y="3966895"/>
            <a:ext cx="2797734" cy="1102170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9B66DBC-BEDD-4A43-AD6E-DC96FAE11B45}"/>
              </a:ext>
            </a:extLst>
          </p:cNvPr>
          <p:cNvSpPr/>
          <p:nvPr/>
        </p:nvSpPr>
        <p:spPr>
          <a:xfrm>
            <a:off x="8435352" y="4623752"/>
            <a:ext cx="647353" cy="39906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ED1274F-DD72-469B-B795-DC3B0DF0B2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576" b="44153"/>
          <a:stretch/>
        </p:blipFill>
        <p:spPr>
          <a:xfrm>
            <a:off x="6502920" y="5040041"/>
            <a:ext cx="2477543" cy="765107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A61B610-1DF9-44A9-B886-BA9506DEC527}"/>
              </a:ext>
            </a:extLst>
          </p:cNvPr>
          <p:cNvSpPr/>
          <p:nvPr/>
        </p:nvSpPr>
        <p:spPr>
          <a:xfrm>
            <a:off x="6507417" y="5462609"/>
            <a:ext cx="2716709" cy="167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Expired date: 2022-05-07 11:08:00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58B1DC-D6FF-4F32-AD3D-A497BD1D4C51}"/>
              </a:ext>
            </a:extLst>
          </p:cNvPr>
          <p:cNvSpPr/>
          <p:nvPr/>
        </p:nvSpPr>
        <p:spPr>
          <a:xfrm>
            <a:off x="9060724" y="873995"/>
            <a:ext cx="1715138" cy="28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Coupon box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1D2D5B-EE46-49B2-93C7-536819B79F98}"/>
              </a:ext>
            </a:extLst>
          </p:cNvPr>
          <p:cNvSpPr/>
          <p:nvPr/>
        </p:nvSpPr>
        <p:spPr>
          <a:xfrm>
            <a:off x="7240726" y="4296701"/>
            <a:ext cx="1715138" cy="28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Coupon box</a:t>
            </a:r>
          </a:p>
        </p:txBody>
      </p:sp>
    </p:spTree>
    <p:extLst>
      <p:ext uri="{BB962C8B-B14F-4D97-AF65-F5344CB8AC3E}">
        <p14:creationId xmlns:p14="http://schemas.microsoft.com/office/powerpoint/2010/main" val="397278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AA7506-67E4-4E1B-845F-023A2DAB5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23" r="16371"/>
          <a:stretch/>
        </p:blipFill>
        <p:spPr>
          <a:xfrm>
            <a:off x="679690" y="1111314"/>
            <a:ext cx="2716709" cy="50665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54C9C7-EEF7-412B-B7A9-700FF3BCF97D}"/>
              </a:ext>
            </a:extLst>
          </p:cNvPr>
          <p:cNvSpPr/>
          <p:nvPr/>
        </p:nvSpPr>
        <p:spPr>
          <a:xfrm>
            <a:off x="1308776" y="1213463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Overseas transaction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515195-8B2A-4C27-9693-FEEF025D1CD7}"/>
              </a:ext>
            </a:extLst>
          </p:cNvPr>
          <p:cNvSpPr/>
          <p:nvPr/>
        </p:nvSpPr>
        <p:spPr>
          <a:xfrm>
            <a:off x="1255615" y="163813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Domestic transaction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77E04-8931-400B-BABF-6DE8DCA15470}"/>
              </a:ext>
            </a:extLst>
          </p:cNvPr>
          <p:cNvSpPr/>
          <p:nvPr/>
        </p:nvSpPr>
        <p:spPr>
          <a:xfrm>
            <a:off x="1308778" y="2018320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Domestic TopUp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A86EF-83D1-4688-926A-F73CE0698527}"/>
              </a:ext>
            </a:extLst>
          </p:cNvPr>
          <p:cNvSpPr/>
          <p:nvPr/>
        </p:nvSpPr>
        <p:spPr>
          <a:xfrm>
            <a:off x="1308778" y="2406784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Deposit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06B8B-AF01-4CA1-AE48-67E3F486998F}"/>
              </a:ext>
            </a:extLst>
          </p:cNvPr>
          <p:cNvSpPr/>
          <p:nvPr/>
        </p:nvSpPr>
        <p:spPr>
          <a:xfrm>
            <a:off x="1313151" y="2790084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ATM withdrawal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C446AE-FD39-456B-8764-610D1FF8FA21}"/>
              </a:ext>
            </a:extLst>
          </p:cNvPr>
          <p:cNvSpPr/>
          <p:nvPr/>
        </p:nvSpPr>
        <p:spPr>
          <a:xfrm>
            <a:off x="1308778" y="316109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Inbound transaction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F2475E-8DE8-4A95-958E-FAAFB6DB5C50}"/>
              </a:ext>
            </a:extLst>
          </p:cNvPr>
          <p:cNvSpPr/>
          <p:nvPr/>
        </p:nvSpPr>
        <p:spPr>
          <a:xfrm>
            <a:off x="1308778" y="3561845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International TopUp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17524-1C4F-45E5-9AE4-D00683A2048E}"/>
              </a:ext>
            </a:extLst>
          </p:cNvPr>
          <p:cNvSpPr/>
          <p:nvPr/>
        </p:nvSpPr>
        <p:spPr>
          <a:xfrm>
            <a:off x="1308776" y="394830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Statement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D843F-E7DE-4C36-A156-C46CE1BCC79C}"/>
              </a:ext>
            </a:extLst>
          </p:cNvPr>
          <p:cNvSpPr/>
          <p:nvPr/>
        </p:nvSpPr>
        <p:spPr>
          <a:xfrm>
            <a:off x="1308776" y="4366702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Reward point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87513-1F7E-4686-9F72-9180ADF7CAD3}"/>
              </a:ext>
            </a:extLst>
          </p:cNvPr>
          <p:cNvSpPr/>
          <p:nvPr/>
        </p:nvSpPr>
        <p:spPr>
          <a:xfrm>
            <a:off x="1308776" y="4678537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GMEPay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7864CC-6463-4811-9D3D-AB2F5A2885D0}"/>
              </a:ext>
            </a:extLst>
          </p:cNvPr>
          <p:cNvSpPr/>
          <p:nvPr/>
        </p:nvSpPr>
        <p:spPr>
          <a:xfrm>
            <a:off x="1308776" y="5013801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Free assigned coupon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78C443-829E-4946-BE8A-746FD9318760}"/>
              </a:ext>
            </a:extLst>
          </p:cNvPr>
          <p:cNvSpPr/>
          <p:nvPr/>
        </p:nvSpPr>
        <p:spPr>
          <a:xfrm>
            <a:off x="993194" y="1127740"/>
            <a:ext cx="2403204" cy="39906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E007D-9F76-4111-869D-C5E894815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495"/>
          <a:stretch/>
        </p:blipFill>
        <p:spPr>
          <a:xfrm>
            <a:off x="865573" y="466174"/>
            <a:ext cx="3110418" cy="6241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49622A-BB72-4926-87C4-1728972F90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858"/>
          <a:stretch/>
        </p:blipFill>
        <p:spPr>
          <a:xfrm>
            <a:off x="4743238" y="511042"/>
            <a:ext cx="2705524" cy="57926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93871E-C16F-460E-ABB9-CC51956950EF}"/>
              </a:ext>
            </a:extLst>
          </p:cNvPr>
          <p:cNvSpPr/>
          <p:nvPr/>
        </p:nvSpPr>
        <p:spPr>
          <a:xfrm>
            <a:off x="1637854" y="830496"/>
            <a:ext cx="1565856" cy="22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F0ECFC-7638-4DC2-B0C3-ED68CE2B590E}"/>
              </a:ext>
            </a:extLst>
          </p:cNvPr>
          <p:cNvSpPr/>
          <p:nvPr/>
        </p:nvSpPr>
        <p:spPr>
          <a:xfrm>
            <a:off x="5071124" y="776176"/>
            <a:ext cx="2049753" cy="22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Overseas Transaction Report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3C318E-1061-4C10-B599-D2B2D5A061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103"/>
          <a:stretch/>
        </p:blipFill>
        <p:spPr>
          <a:xfrm>
            <a:off x="4743236" y="2141553"/>
            <a:ext cx="2705524" cy="38780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18C033-0DDC-41A2-91BB-F25D5D7F65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94" b="73859"/>
          <a:stretch/>
        </p:blipFill>
        <p:spPr>
          <a:xfrm>
            <a:off x="4666712" y="1200516"/>
            <a:ext cx="2782050" cy="496089"/>
          </a:xfrm>
          <a:prstGeom prst="rect">
            <a:avLst/>
          </a:prstGeom>
        </p:spPr>
      </p:pic>
      <p:pic>
        <p:nvPicPr>
          <p:cNvPr id="2058" name="Picture 10" descr="Down download downloads icon - Ui Navigation">
            <a:extLst>
              <a:ext uri="{FF2B5EF4-FFF2-40B4-BE49-F238E27FC236}">
                <a16:creationId xmlns:a16="http://schemas.microsoft.com/office/drawing/2014/main" id="{32E25ED7-A2CA-47D3-8869-5AF106B9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72" y="5219922"/>
            <a:ext cx="442672" cy="44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hare blue circle icon design Royalty Free Vector Image">
            <a:extLst>
              <a:ext uri="{FF2B5EF4-FFF2-40B4-BE49-F238E27FC236}">
                <a16:creationId xmlns:a16="http://schemas.microsoft.com/office/drawing/2014/main" id="{725FA9CC-A2ED-49ED-83C3-85DDCC4B5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2"/>
          <a:stretch/>
        </p:blipFill>
        <p:spPr bwMode="auto">
          <a:xfrm>
            <a:off x="6375066" y="5219922"/>
            <a:ext cx="442884" cy="44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88F3A45-32E5-417D-8A03-AEA1D5B999B0}"/>
              </a:ext>
            </a:extLst>
          </p:cNvPr>
          <p:cNvSpPr/>
          <p:nvPr/>
        </p:nvSpPr>
        <p:spPr>
          <a:xfrm>
            <a:off x="4869978" y="1696606"/>
            <a:ext cx="716478" cy="279483"/>
          </a:xfrm>
          <a:prstGeom prst="roundRect">
            <a:avLst/>
          </a:prstGeom>
          <a:solidFill>
            <a:srgbClr val="E6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 month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C0884B5-9B84-4969-868F-19B91325B079}"/>
              </a:ext>
            </a:extLst>
          </p:cNvPr>
          <p:cNvSpPr/>
          <p:nvPr/>
        </p:nvSpPr>
        <p:spPr>
          <a:xfrm>
            <a:off x="5686730" y="1696604"/>
            <a:ext cx="646505" cy="279483"/>
          </a:xfrm>
          <a:prstGeom prst="roundRect">
            <a:avLst/>
          </a:prstGeom>
          <a:solidFill>
            <a:srgbClr val="E6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 months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73290F3-8577-4560-AB1A-F2A5673010B0}"/>
              </a:ext>
            </a:extLst>
          </p:cNvPr>
          <p:cNvSpPr/>
          <p:nvPr/>
        </p:nvSpPr>
        <p:spPr>
          <a:xfrm>
            <a:off x="6458149" y="1697020"/>
            <a:ext cx="768363" cy="269417"/>
          </a:xfrm>
          <a:prstGeom prst="roundRect">
            <a:avLst/>
          </a:prstGeom>
          <a:solidFill>
            <a:srgbClr val="E6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12 months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96857F7-93CE-4065-A195-9E6611B602FE}"/>
              </a:ext>
            </a:extLst>
          </p:cNvPr>
          <p:cNvSpPr/>
          <p:nvPr/>
        </p:nvSpPr>
        <p:spPr>
          <a:xfrm>
            <a:off x="6922972" y="5212803"/>
            <a:ext cx="442672" cy="44267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7A88E60-C019-43D3-9A73-701434FC6B9D}"/>
              </a:ext>
            </a:extLst>
          </p:cNvPr>
          <p:cNvSpPr/>
          <p:nvPr/>
        </p:nvSpPr>
        <p:spPr>
          <a:xfrm>
            <a:off x="7953799" y="5210035"/>
            <a:ext cx="3000893" cy="80956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After pressing download button,  transaction statement will be download in PDF format (refer to next page). </a:t>
            </a:r>
          </a:p>
        </p:txBody>
      </p:sp>
    </p:spTree>
    <p:extLst>
      <p:ext uri="{BB962C8B-B14F-4D97-AF65-F5344CB8AC3E}">
        <p14:creationId xmlns:p14="http://schemas.microsoft.com/office/powerpoint/2010/main" val="75769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CBB4E8-29C4-4FA3-9A12-6B545B15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59" y="0"/>
            <a:ext cx="4858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AA7506-67E4-4E1B-845F-023A2DAB5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23" r="16371"/>
          <a:stretch/>
        </p:blipFill>
        <p:spPr>
          <a:xfrm>
            <a:off x="679690" y="1111314"/>
            <a:ext cx="2716709" cy="50665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54C9C7-EEF7-412B-B7A9-700FF3BCF97D}"/>
              </a:ext>
            </a:extLst>
          </p:cNvPr>
          <p:cNvSpPr/>
          <p:nvPr/>
        </p:nvSpPr>
        <p:spPr>
          <a:xfrm>
            <a:off x="1308776" y="1213463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Overseas transaction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515195-8B2A-4C27-9693-FEEF025D1CD7}"/>
              </a:ext>
            </a:extLst>
          </p:cNvPr>
          <p:cNvSpPr/>
          <p:nvPr/>
        </p:nvSpPr>
        <p:spPr>
          <a:xfrm>
            <a:off x="1255615" y="163813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Domestic transaction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77E04-8931-400B-BABF-6DE8DCA15470}"/>
              </a:ext>
            </a:extLst>
          </p:cNvPr>
          <p:cNvSpPr/>
          <p:nvPr/>
        </p:nvSpPr>
        <p:spPr>
          <a:xfrm>
            <a:off x="1308778" y="2018320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Domestic TopUp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A86EF-83D1-4688-926A-F73CE0698527}"/>
              </a:ext>
            </a:extLst>
          </p:cNvPr>
          <p:cNvSpPr/>
          <p:nvPr/>
        </p:nvSpPr>
        <p:spPr>
          <a:xfrm>
            <a:off x="1308778" y="2406784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Deposit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06B8B-AF01-4CA1-AE48-67E3F486998F}"/>
              </a:ext>
            </a:extLst>
          </p:cNvPr>
          <p:cNvSpPr/>
          <p:nvPr/>
        </p:nvSpPr>
        <p:spPr>
          <a:xfrm>
            <a:off x="1313151" y="2790084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ATM withdrawal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C446AE-FD39-456B-8764-610D1FF8FA21}"/>
              </a:ext>
            </a:extLst>
          </p:cNvPr>
          <p:cNvSpPr/>
          <p:nvPr/>
        </p:nvSpPr>
        <p:spPr>
          <a:xfrm>
            <a:off x="1308778" y="316109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Inbound transaction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F2475E-8DE8-4A95-958E-FAAFB6DB5C50}"/>
              </a:ext>
            </a:extLst>
          </p:cNvPr>
          <p:cNvSpPr/>
          <p:nvPr/>
        </p:nvSpPr>
        <p:spPr>
          <a:xfrm>
            <a:off x="1308778" y="3561845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International TopUp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17524-1C4F-45E5-9AE4-D00683A2048E}"/>
              </a:ext>
            </a:extLst>
          </p:cNvPr>
          <p:cNvSpPr/>
          <p:nvPr/>
        </p:nvSpPr>
        <p:spPr>
          <a:xfrm>
            <a:off x="1308776" y="394830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Statement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D843F-E7DE-4C36-A156-C46CE1BCC79C}"/>
              </a:ext>
            </a:extLst>
          </p:cNvPr>
          <p:cNvSpPr/>
          <p:nvPr/>
        </p:nvSpPr>
        <p:spPr>
          <a:xfrm>
            <a:off x="1308776" y="4366702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Reward point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87513-1F7E-4686-9F72-9180ADF7CAD3}"/>
              </a:ext>
            </a:extLst>
          </p:cNvPr>
          <p:cNvSpPr/>
          <p:nvPr/>
        </p:nvSpPr>
        <p:spPr>
          <a:xfrm>
            <a:off x="1308776" y="4678537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GMEPay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7864CC-6463-4811-9D3D-AB2F5A2885D0}"/>
              </a:ext>
            </a:extLst>
          </p:cNvPr>
          <p:cNvSpPr/>
          <p:nvPr/>
        </p:nvSpPr>
        <p:spPr>
          <a:xfrm>
            <a:off x="1308776" y="5013801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Free assigned coupon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78C443-829E-4946-BE8A-746FD9318760}"/>
              </a:ext>
            </a:extLst>
          </p:cNvPr>
          <p:cNvSpPr/>
          <p:nvPr/>
        </p:nvSpPr>
        <p:spPr>
          <a:xfrm>
            <a:off x="993194" y="1544202"/>
            <a:ext cx="2403204" cy="39906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E007D-9F76-4111-869D-C5E894815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495"/>
          <a:stretch/>
        </p:blipFill>
        <p:spPr>
          <a:xfrm>
            <a:off x="865573" y="466174"/>
            <a:ext cx="3110418" cy="6241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49622A-BB72-4926-87C4-1728972F90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858"/>
          <a:stretch/>
        </p:blipFill>
        <p:spPr>
          <a:xfrm>
            <a:off x="4743238" y="511042"/>
            <a:ext cx="2705524" cy="57926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93871E-C16F-460E-ABB9-CC51956950EF}"/>
              </a:ext>
            </a:extLst>
          </p:cNvPr>
          <p:cNvSpPr/>
          <p:nvPr/>
        </p:nvSpPr>
        <p:spPr>
          <a:xfrm>
            <a:off x="1637854" y="830496"/>
            <a:ext cx="1565856" cy="22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F0ECFC-7638-4DC2-B0C3-ED68CE2B590E}"/>
              </a:ext>
            </a:extLst>
          </p:cNvPr>
          <p:cNvSpPr/>
          <p:nvPr/>
        </p:nvSpPr>
        <p:spPr>
          <a:xfrm>
            <a:off x="5071124" y="776176"/>
            <a:ext cx="2049753" cy="22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Domestic Transaction Report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3C318E-1061-4C10-B599-D2B2D5A061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103"/>
          <a:stretch/>
        </p:blipFill>
        <p:spPr>
          <a:xfrm>
            <a:off x="4743236" y="2141553"/>
            <a:ext cx="2705524" cy="38780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18C033-0DDC-41A2-91BB-F25D5D7F65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94" b="73859"/>
          <a:stretch/>
        </p:blipFill>
        <p:spPr>
          <a:xfrm>
            <a:off x="4666712" y="1200516"/>
            <a:ext cx="2782050" cy="496089"/>
          </a:xfrm>
          <a:prstGeom prst="rect">
            <a:avLst/>
          </a:prstGeom>
        </p:spPr>
      </p:pic>
      <p:pic>
        <p:nvPicPr>
          <p:cNvPr id="2058" name="Picture 10" descr="Down download downloads icon - Ui Navigation">
            <a:extLst>
              <a:ext uri="{FF2B5EF4-FFF2-40B4-BE49-F238E27FC236}">
                <a16:creationId xmlns:a16="http://schemas.microsoft.com/office/drawing/2014/main" id="{32E25ED7-A2CA-47D3-8869-5AF106B9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72" y="5219922"/>
            <a:ext cx="442672" cy="44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hare blue circle icon design Royalty Free Vector Image">
            <a:extLst>
              <a:ext uri="{FF2B5EF4-FFF2-40B4-BE49-F238E27FC236}">
                <a16:creationId xmlns:a16="http://schemas.microsoft.com/office/drawing/2014/main" id="{725FA9CC-A2ED-49ED-83C3-85DDCC4B5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2"/>
          <a:stretch/>
        </p:blipFill>
        <p:spPr bwMode="auto">
          <a:xfrm>
            <a:off x="6375066" y="5219922"/>
            <a:ext cx="442884" cy="44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88F3A45-32E5-417D-8A03-AEA1D5B999B0}"/>
              </a:ext>
            </a:extLst>
          </p:cNvPr>
          <p:cNvSpPr/>
          <p:nvPr/>
        </p:nvSpPr>
        <p:spPr>
          <a:xfrm>
            <a:off x="4869978" y="1696606"/>
            <a:ext cx="716478" cy="279483"/>
          </a:xfrm>
          <a:prstGeom prst="roundRect">
            <a:avLst/>
          </a:prstGeom>
          <a:solidFill>
            <a:srgbClr val="E6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 month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C0884B5-9B84-4969-868F-19B91325B079}"/>
              </a:ext>
            </a:extLst>
          </p:cNvPr>
          <p:cNvSpPr/>
          <p:nvPr/>
        </p:nvSpPr>
        <p:spPr>
          <a:xfrm>
            <a:off x="5686730" y="1696604"/>
            <a:ext cx="646505" cy="279483"/>
          </a:xfrm>
          <a:prstGeom prst="roundRect">
            <a:avLst/>
          </a:prstGeom>
          <a:solidFill>
            <a:srgbClr val="E6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 months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73290F3-8577-4560-AB1A-F2A5673010B0}"/>
              </a:ext>
            </a:extLst>
          </p:cNvPr>
          <p:cNvSpPr/>
          <p:nvPr/>
        </p:nvSpPr>
        <p:spPr>
          <a:xfrm>
            <a:off x="6458149" y="1697020"/>
            <a:ext cx="768363" cy="269417"/>
          </a:xfrm>
          <a:prstGeom prst="roundRect">
            <a:avLst/>
          </a:prstGeom>
          <a:solidFill>
            <a:srgbClr val="E6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12 months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96857F7-93CE-4065-A195-9E6611B602FE}"/>
              </a:ext>
            </a:extLst>
          </p:cNvPr>
          <p:cNvSpPr/>
          <p:nvPr/>
        </p:nvSpPr>
        <p:spPr>
          <a:xfrm>
            <a:off x="6922972" y="5212803"/>
            <a:ext cx="442672" cy="44267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1DEC790-4610-44C3-8136-59049D8CB5C1}"/>
              </a:ext>
            </a:extLst>
          </p:cNvPr>
          <p:cNvSpPr/>
          <p:nvPr/>
        </p:nvSpPr>
        <p:spPr>
          <a:xfrm>
            <a:off x="7953799" y="5210035"/>
            <a:ext cx="3000893" cy="80956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After pressing download button,  transaction statement will be download in PDF format (refer to next page). </a:t>
            </a:r>
          </a:p>
        </p:txBody>
      </p:sp>
    </p:spTree>
    <p:extLst>
      <p:ext uri="{BB962C8B-B14F-4D97-AF65-F5344CB8AC3E}">
        <p14:creationId xmlns:p14="http://schemas.microsoft.com/office/powerpoint/2010/main" val="117516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F62E7-3001-4F0E-B2DE-E59D7EFCF095}"/>
              </a:ext>
            </a:extLst>
          </p:cNvPr>
          <p:cNvSpPr/>
          <p:nvPr/>
        </p:nvSpPr>
        <p:spPr>
          <a:xfrm>
            <a:off x="8024327" y="429208"/>
            <a:ext cx="1978089" cy="970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16BC6-F3E8-4FC1-8CD1-03A752B6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115" y="0"/>
            <a:ext cx="4835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9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AA7506-67E4-4E1B-845F-023A2DAB5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23" r="16371"/>
          <a:stretch/>
        </p:blipFill>
        <p:spPr>
          <a:xfrm>
            <a:off x="679690" y="1111314"/>
            <a:ext cx="2716709" cy="50665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54C9C7-EEF7-412B-B7A9-700FF3BCF97D}"/>
              </a:ext>
            </a:extLst>
          </p:cNvPr>
          <p:cNvSpPr/>
          <p:nvPr/>
        </p:nvSpPr>
        <p:spPr>
          <a:xfrm>
            <a:off x="1308776" y="1213463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Overseas transaction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515195-8B2A-4C27-9693-FEEF025D1CD7}"/>
              </a:ext>
            </a:extLst>
          </p:cNvPr>
          <p:cNvSpPr/>
          <p:nvPr/>
        </p:nvSpPr>
        <p:spPr>
          <a:xfrm>
            <a:off x="1255615" y="163813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Domestic transaction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77E04-8931-400B-BABF-6DE8DCA15470}"/>
              </a:ext>
            </a:extLst>
          </p:cNvPr>
          <p:cNvSpPr/>
          <p:nvPr/>
        </p:nvSpPr>
        <p:spPr>
          <a:xfrm>
            <a:off x="1308778" y="2018320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Domestic TopUp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A86EF-83D1-4688-926A-F73CE0698527}"/>
              </a:ext>
            </a:extLst>
          </p:cNvPr>
          <p:cNvSpPr/>
          <p:nvPr/>
        </p:nvSpPr>
        <p:spPr>
          <a:xfrm>
            <a:off x="1308778" y="2406784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Deposit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06B8B-AF01-4CA1-AE48-67E3F486998F}"/>
              </a:ext>
            </a:extLst>
          </p:cNvPr>
          <p:cNvSpPr/>
          <p:nvPr/>
        </p:nvSpPr>
        <p:spPr>
          <a:xfrm>
            <a:off x="1313151" y="2790084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ATM withdrawal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C446AE-FD39-456B-8764-610D1FF8FA21}"/>
              </a:ext>
            </a:extLst>
          </p:cNvPr>
          <p:cNvSpPr/>
          <p:nvPr/>
        </p:nvSpPr>
        <p:spPr>
          <a:xfrm>
            <a:off x="1308778" y="316109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Inbound transaction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F2475E-8DE8-4A95-958E-FAAFB6DB5C50}"/>
              </a:ext>
            </a:extLst>
          </p:cNvPr>
          <p:cNvSpPr/>
          <p:nvPr/>
        </p:nvSpPr>
        <p:spPr>
          <a:xfrm>
            <a:off x="1308778" y="3561845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International TopUp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17524-1C4F-45E5-9AE4-D00683A2048E}"/>
              </a:ext>
            </a:extLst>
          </p:cNvPr>
          <p:cNvSpPr/>
          <p:nvPr/>
        </p:nvSpPr>
        <p:spPr>
          <a:xfrm>
            <a:off x="1308776" y="394830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Statement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D843F-E7DE-4C36-A156-C46CE1BCC79C}"/>
              </a:ext>
            </a:extLst>
          </p:cNvPr>
          <p:cNvSpPr/>
          <p:nvPr/>
        </p:nvSpPr>
        <p:spPr>
          <a:xfrm>
            <a:off x="1308776" y="4366702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Reward point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87513-1F7E-4686-9F72-9180ADF7CAD3}"/>
              </a:ext>
            </a:extLst>
          </p:cNvPr>
          <p:cNvSpPr/>
          <p:nvPr/>
        </p:nvSpPr>
        <p:spPr>
          <a:xfrm>
            <a:off x="1308776" y="4678537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GMEPay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7864CC-6463-4811-9D3D-AB2F5A2885D0}"/>
              </a:ext>
            </a:extLst>
          </p:cNvPr>
          <p:cNvSpPr/>
          <p:nvPr/>
        </p:nvSpPr>
        <p:spPr>
          <a:xfrm>
            <a:off x="1308776" y="5013801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Gift coupons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78C443-829E-4946-BE8A-746FD9318760}"/>
              </a:ext>
            </a:extLst>
          </p:cNvPr>
          <p:cNvSpPr/>
          <p:nvPr/>
        </p:nvSpPr>
        <p:spPr>
          <a:xfrm>
            <a:off x="993194" y="2276549"/>
            <a:ext cx="2403204" cy="39906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E007D-9F76-4111-869D-C5E894815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495"/>
          <a:stretch/>
        </p:blipFill>
        <p:spPr>
          <a:xfrm>
            <a:off x="865573" y="466174"/>
            <a:ext cx="3110418" cy="6241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49622A-BB72-4926-87C4-1728972F90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858"/>
          <a:stretch/>
        </p:blipFill>
        <p:spPr>
          <a:xfrm>
            <a:off x="4743238" y="511042"/>
            <a:ext cx="2705524" cy="57926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93871E-C16F-460E-ABB9-CC51956950EF}"/>
              </a:ext>
            </a:extLst>
          </p:cNvPr>
          <p:cNvSpPr/>
          <p:nvPr/>
        </p:nvSpPr>
        <p:spPr>
          <a:xfrm>
            <a:off x="1637854" y="830496"/>
            <a:ext cx="1565856" cy="22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F0ECFC-7638-4DC2-B0C3-ED68CE2B590E}"/>
              </a:ext>
            </a:extLst>
          </p:cNvPr>
          <p:cNvSpPr/>
          <p:nvPr/>
        </p:nvSpPr>
        <p:spPr>
          <a:xfrm>
            <a:off x="5071124" y="776176"/>
            <a:ext cx="2049753" cy="22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Deposit Report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318C033-0DDC-41A2-91BB-F25D5D7F65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94" b="73859"/>
          <a:stretch/>
        </p:blipFill>
        <p:spPr>
          <a:xfrm>
            <a:off x="4666712" y="1200516"/>
            <a:ext cx="2782050" cy="496089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88F3A45-32E5-417D-8A03-AEA1D5B999B0}"/>
              </a:ext>
            </a:extLst>
          </p:cNvPr>
          <p:cNvSpPr/>
          <p:nvPr/>
        </p:nvSpPr>
        <p:spPr>
          <a:xfrm>
            <a:off x="4869978" y="1696606"/>
            <a:ext cx="716478" cy="279483"/>
          </a:xfrm>
          <a:prstGeom prst="roundRect">
            <a:avLst/>
          </a:prstGeom>
          <a:solidFill>
            <a:srgbClr val="E6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 month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C0884B5-9B84-4969-868F-19B91325B079}"/>
              </a:ext>
            </a:extLst>
          </p:cNvPr>
          <p:cNvSpPr/>
          <p:nvPr/>
        </p:nvSpPr>
        <p:spPr>
          <a:xfrm>
            <a:off x="5686730" y="1696604"/>
            <a:ext cx="646505" cy="279483"/>
          </a:xfrm>
          <a:prstGeom prst="roundRect">
            <a:avLst/>
          </a:prstGeom>
          <a:solidFill>
            <a:srgbClr val="E6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 months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73290F3-8577-4560-AB1A-F2A5673010B0}"/>
              </a:ext>
            </a:extLst>
          </p:cNvPr>
          <p:cNvSpPr/>
          <p:nvPr/>
        </p:nvSpPr>
        <p:spPr>
          <a:xfrm>
            <a:off x="6458149" y="1697020"/>
            <a:ext cx="768363" cy="269417"/>
          </a:xfrm>
          <a:prstGeom prst="roundRect">
            <a:avLst/>
          </a:prstGeom>
          <a:solidFill>
            <a:srgbClr val="E6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12 months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8EFA86D-0FD0-47C1-807F-FD216EBA6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579" y="2088416"/>
            <a:ext cx="2716710" cy="74186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65F162F-670A-4499-BD6A-201CCC20A7C1}"/>
              </a:ext>
            </a:extLst>
          </p:cNvPr>
          <p:cNvSpPr/>
          <p:nvPr/>
        </p:nvSpPr>
        <p:spPr>
          <a:xfrm>
            <a:off x="4726958" y="2694711"/>
            <a:ext cx="1606277" cy="3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Convenient store deposit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AC2275-ED8E-42BB-BB2E-C31492F92CD6}"/>
              </a:ext>
            </a:extLst>
          </p:cNvPr>
          <p:cNvSpPr/>
          <p:nvPr/>
        </p:nvSpPr>
        <p:spPr>
          <a:xfrm>
            <a:off x="6310260" y="2406784"/>
            <a:ext cx="1238085" cy="280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mn-MN" sz="1100" b="1" dirty="0">
                <a:solidFill>
                  <a:srgbClr val="002060"/>
                </a:solidFill>
              </a:rPr>
              <a:t>+</a:t>
            </a:r>
            <a:r>
              <a:rPr lang="en-US" sz="1100" b="1" dirty="0">
                <a:solidFill>
                  <a:srgbClr val="002060"/>
                </a:solidFill>
              </a:rPr>
              <a:t> </a:t>
            </a:r>
            <a:r>
              <a:rPr lang="mn-MN" sz="1100" b="1" dirty="0">
                <a:solidFill>
                  <a:srgbClr val="002060"/>
                </a:solidFill>
              </a:rPr>
              <a:t>500,000 </a:t>
            </a:r>
            <a:r>
              <a:rPr lang="en-US" sz="1100" b="1" dirty="0">
                <a:solidFill>
                  <a:srgbClr val="002060"/>
                </a:solidFill>
              </a:rPr>
              <a:t>KRW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4749583-8B4E-46F0-856C-2A5A13629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579" y="3043301"/>
            <a:ext cx="1095528" cy="19052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C08E37A-BE94-417C-BAA2-2713FF1CAF88}"/>
              </a:ext>
            </a:extLst>
          </p:cNvPr>
          <p:cNvSpPr/>
          <p:nvPr/>
        </p:nvSpPr>
        <p:spPr>
          <a:xfrm>
            <a:off x="4783317" y="3513663"/>
            <a:ext cx="1606277" cy="348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dirty="0">
                <a:solidFill>
                  <a:schemeClr val="tx1"/>
                </a:solidFill>
              </a:rPr>
              <a:t>ATM deposit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7A03DF-895C-4F1B-A54E-86BAADFE40B9}"/>
              </a:ext>
            </a:extLst>
          </p:cNvPr>
          <p:cNvSpPr/>
          <p:nvPr/>
        </p:nvSpPr>
        <p:spPr>
          <a:xfrm>
            <a:off x="6310259" y="3210988"/>
            <a:ext cx="1238085" cy="280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mn-MN" sz="1100" b="1" dirty="0">
                <a:solidFill>
                  <a:srgbClr val="002060"/>
                </a:solidFill>
              </a:rPr>
              <a:t>+</a:t>
            </a:r>
            <a:r>
              <a:rPr lang="en-US" sz="1100" b="1" dirty="0">
                <a:solidFill>
                  <a:srgbClr val="002060"/>
                </a:solidFill>
              </a:rPr>
              <a:t> 1,0</a:t>
            </a:r>
            <a:r>
              <a:rPr lang="mn-MN" sz="1100" b="1" dirty="0">
                <a:solidFill>
                  <a:srgbClr val="002060"/>
                </a:solidFill>
              </a:rPr>
              <a:t>00,000 </a:t>
            </a:r>
            <a:r>
              <a:rPr lang="en-US" sz="1100" b="1" dirty="0">
                <a:solidFill>
                  <a:srgbClr val="002060"/>
                </a:solidFill>
              </a:rPr>
              <a:t>KRW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D748DFB-9AE8-4FDE-A443-F7B62A7CEB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579" y="4024298"/>
            <a:ext cx="1095528" cy="19052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D8B1EC4-271C-47A8-808A-715F89CAE1C2}"/>
              </a:ext>
            </a:extLst>
          </p:cNvPr>
          <p:cNvSpPr/>
          <p:nvPr/>
        </p:nvSpPr>
        <p:spPr>
          <a:xfrm>
            <a:off x="4783317" y="4494660"/>
            <a:ext cx="1606277" cy="348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dirty="0">
                <a:solidFill>
                  <a:schemeClr val="tx1"/>
                </a:solidFill>
              </a:rPr>
              <a:t>KJ deposit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261286-9581-41E6-B9C1-757C55543E2F}"/>
              </a:ext>
            </a:extLst>
          </p:cNvPr>
          <p:cNvSpPr/>
          <p:nvPr/>
        </p:nvSpPr>
        <p:spPr>
          <a:xfrm>
            <a:off x="6310259" y="4191985"/>
            <a:ext cx="1238085" cy="280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mn-MN" sz="1100" b="1" dirty="0">
                <a:solidFill>
                  <a:srgbClr val="002060"/>
                </a:solidFill>
              </a:rPr>
              <a:t>+</a:t>
            </a:r>
            <a:r>
              <a:rPr lang="en-US" sz="1100" b="1" dirty="0">
                <a:solidFill>
                  <a:srgbClr val="002060"/>
                </a:solidFill>
              </a:rPr>
              <a:t> 5,0</a:t>
            </a:r>
            <a:r>
              <a:rPr lang="mn-MN" sz="1100" b="1" dirty="0">
                <a:solidFill>
                  <a:srgbClr val="002060"/>
                </a:solidFill>
              </a:rPr>
              <a:t>00,000 </a:t>
            </a:r>
            <a:r>
              <a:rPr lang="en-US" sz="1100" b="1" dirty="0">
                <a:solidFill>
                  <a:srgbClr val="002060"/>
                </a:solidFill>
              </a:rPr>
              <a:t>KRW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9DE2FB-DCE8-4451-9C1D-05C7080FF5AB}"/>
              </a:ext>
            </a:extLst>
          </p:cNvPr>
          <p:cNvSpPr/>
          <p:nvPr/>
        </p:nvSpPr>
        <p:spPr>
          <a:xfrm>
            <a:off x="4766192" y="2429106"/>
            <a:ext cx="1606277" cy="3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082399-8F17-44F9-868A-526AEC99BECC}"/>
              </a:ext>
            </a:extLst>
          </p:cNvPr>
          <p:cNvSpPr/>
          <p:nvPr/>
        </p:nvSpPr>
        <p:spPr>
          <a:xfrm>
            <a:off x="4808579" y="3254296"/>
            <a:ext cx="1606277" cy="3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Lotte ATM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BA4CC4-F3B9-462E-B981-5E65E4FADC48}"/>
              </a:ext>
            </a:extLst>
          </p:cNvPr>
          <p:cNvSpPr/>
          <p:nvPr/>
        </p:nvSpPr>
        <p:spPr>
          <a:xfrm>
            <a:off x="4783316" y="4229266"/>
            <a:ext cx="1606277" cy="3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KJ deposit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31DA5-EE87-4696-8EDB-C7F07B8F80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312"/>
          <a:stretch/>
        </p:blipFill>
        <p:spPr>
          <a:xfrm>
            <a:off x="4604972" y="2945382"/>
            <a:ext cx="2905530" cy="1364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DCA0916-E1CF-4403-AFE7-B57E9E1E61D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312"/>
          <a:stretch/>
        </p:blipFill>
        <p:spPr>
          <a:xfrm>
            <a:off x="4808579" y="3898237"/>
            <a:ext cx="2905530" cy="1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6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AA7506-67E4-4E1B-845F-023A2DAB5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23" r="16371"/>
          <a:stretch/>
        </p:blipFill>
        <p:spPr>
          <a:xfrm>
            <a:off x="679690" y="1111314"/>
            <a:ext cx="2716709" cy="50665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54C9C7-EEF7-412B-B7A9-700FF3BCF97D}"/>
              </a:ext>
            </a:extLst>
          </p:cNvPr>
          <p:cNvSpPr/>
          <p:nvPr/>
        </p:nvSpPr>
        <p:spPr>
          <a:xfrm>
            <a:off x="1308776" y="1213463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Overseas transaction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515195-8B2A-4C27-9693-FEEF025D1CD7}"/>
              </a:ext>
            </a:extLst>
          </p:cNvPr>
          <p:cNvSpPr/>
          <p:nvPr/>
        </p:nvSpPr>
        <p:spPr>
          <a:xfrm>
            <a:off x="1255615" y="163813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Domestic transaction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77E04-8931-400B-BABF-6DE8DCA15470}"/>
              </a:ext>
            </a:extLst>
          </p:cNvPr>
          <p:cNvSpPr/>
          <p:nvPr/>
        </p:nvSpPr>
        <p:spPr>
          <a:xfrm>
            <a:off x="1308778" y="2018320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Domestic TopUp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A86EF-83D1-4688-926A-F73CE0698527}"/>
              </a:ext>
            </a:extLst>
          </p:cNvPr>
          <p:cNvSpPr/>
          <p:nvPr/>
        </p:nvSpPr>
        <p:spPr>
          <a:xfrm>
            <a:off x="1308778" y="2406784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Deposit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06B8B-AF01-4CA1-AE48-67E3F486998F}"/>
              </a:ext>
            </a:extLst>
          </p:cNvPr>
          <p:cNvSpPr/>
          <p:nvPr/>
        </p:nvSpPr>
        <p:spPr>
          <a:xfrm>
            <a:off x="1313151" y="2790084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ATM withdrawal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C446AE-FD39-456B-8764-610D1FF8FA21}"/>
              </a:ext>
            </a:extLst>
          </p:cNvPr>
          <p:cNvSpPr/>
          <p:nvPr/>
        </p:nvSpPr>
        <p:spPr>
          <a:xfrm>
            <a:off x="1308778" y="316109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Inbound transaction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F2475E-8DE8-4A95-958E-FAAFB6DB5C50}"/>
              </a:ext>
            </a:extLst>
          </p:cNvPr>
          <p:cNvSpPr/>
          <p:nvPr/>
        </p:nvSpPr>
        <p:spPr>
          <a:xfrm>
            <a:off x="1308778" y="3561845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International TopUp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17524-1C4F-45E5-9AE4-D00683A2048E}"/>
              </a:ext>
            </a:extLst>
          </p:cNvPr>
          <p:cNvSpPr/>
          <p:nvPr/>
        </p:nvSpPr>
        <p:spPr>
          <a:xfrm>
            <a:off x="1308776" y="394830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Statement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D843F-E7DE-4C36-A156-C46CE1BCC79C}"/>
              </a:ext>
            </a:extLst>
          </p:cNvPr>
          <p:cNvSpPr/>
          <p:nvPr/>
        </p:nvSpPr>
        <p:spPr>
          <a:xfrm>
            <a:off x="1308776" y="4366702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Reward point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87513-1F7E-4686-9F72-9180ADF7CAD3}"/>
              </a:ext>
            </a:extLst>
          </p:cNvPr>
          <p:cNvSpPr/>
          <p:nvPr/>
        </p:nvSpPr>
        <p:spPr>
          <a:xfrm>
            <a:off x="1308776" y="4678537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GMEPay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7864CC-6463-4811-9D3D-AB2F5A2885D0}"/>
              </a:ext>
            </a:extLst>
          </p:cNvPr>
          <p:cNvSpPr/>
          <p:nvPr/>
        </p:nvSpPr>
        <p:spPr>
          <a:xfrm>
            <a:off x="1308776" y="5013801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Gift coupons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78C443-829E-4946-BE8A-746FD9318760}"/>
              </a:ext>
            </a:extLst>
          </p:cNvPr>
          <p:cNvSpPr/>
          <p:nvPr/>
        </p:nvSpPr>
        <p:spPr>
          <a:xfrm>
            <a:off x="1032429" y="2681605"/>
            <a:ext cx="2403204" cy="39906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E007D-9F76-4111-869D-C5E894815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495"/>
          <a:stretch/>
        </p:blipFill>
        <p:spPr>
          <a:xfrm>
            <a:off x="865573" y="466174"/>
            <a:ext cx="3110418" cy="6241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49622A-BB72-4926-87C4-1728972F90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858"/>
          <a:stretch/>
        </p:blipFill>
        <p:spPr>
          <a:xfrm>
            <a:off x="4743238" y="511042"/>
            <a:ext cx="2705524" cy="57926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93871E-C16F-460E-ABB9-CC51956950EF}"/>
              </a:ext>
            </a:extLst>
          </p:cNvPr>
          <p:cNvSpPr/>
          <p:nvPr/>
        </p:nvSpPr>
        <p:spPr>
          <a:xfrm>
            <a:off x="1637854" y="830496"/>
            <a:ext cx="1565856" cy="22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F0ECFC-7638-4DC2-B0C3-ED68CE2B590E}"/>
              </a:ext>
            </a:extLst>
          </p:cNvPr>
          <p:cNvSpPr/>
          <p:nvPr/>
        </p:nvSpPr>
        <p:spPr>
          <a:xfrm>
            <a:off x="5071124" y="776176"/>
            <a:ext cx="2049753" cy="22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Deposit Report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318C033-0DDC-41A2-91BB-F25D5D7F65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94" b="73859"/>
          <a:stretch/>
        </p:blipFill>
        <p:spPr>
          <a:xfrm>
            <a:off x="4666712" y="1200516"/>
            <a:ext cx="2782050" cy="496089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88F3A45-32E5-417D-8A03-AEA1D5B999B0}"/>
              </a:ext>
            </a:extLst>
          </p:cNvPr>
          <p:cNvSpPr/>
          <p:nvPr/>
        </p:nvSpPr>
        <p:spPr>
          <a:xfrm>
            <a:off x="4869978" y="1696606"/>
            <a:ext cx="716478" cy="279483"/>
          </a:xfrm>
          <a:prstGeom prst="roundRect">
            <a:avLst/>
          </a:prstGeom>
          <a:solidFill>
            <a:srgbClr val="E6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 month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C0884B5-9B84-4969-868F-19B91325B079}"/>
              </a:ext>
            </a:extLst>
          </p:cNvPr>
          <p:cNvSpPr/>
          <p:nvPr/>
        </p:nvSpPr>
        <p:spPr>
          <a:xfrm>
            <a:off x="5686730" y="1696604"/>
            <a:ext cx="646505" cy="279483"/>
          </a:xfrm>
          <a:prstGeom prst="roundRect">
            <a:avLst/>
          </a:prstGeom>
          <a:solidFill>
            <a:srgbClr val="E6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 months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73290F3-8577-4560-AB1A-F2A5673010B0}"/>
              </a:ext>
            </a:extLst>
          </p:cNvPr>
          <p:cNvSpPr/>
          <p:nvPr/>
        </p:nvSpPr>
        <p:spPr>
          <a:xfrm>
            <a:off x="6458149" y="1697020"/>
            <a:ext cx="768363" cy="269417"/>
          </a:xfrm>
          <a:prstGeom prst="roundRect">
            <a:avLst/>
          </a:prstGeom>
          <a:solidFill>
            <a:srgbClr val="E6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12 months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8EFA86D-0FD0-47C1-807F-FD216EBA6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579" y="2088416"/>
            <a:ext cx="2716710" cy="74186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65F162F-670A-4499-BD6A-201CCC20A7C1}"/>
              </a:ext>
            </a:extLst>
          </p:cNvPr>
          <p:cNvSpPr/>
          <p:nvPr/>
        </p:nvSpPr>
        <p:spPr>
          <a:xfrm>
            <a:off x="4757138" y="2567967"/>
            <a:ext cx="1606277" cy="3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dirty="0">
                <a:solidFill>
                  <a:schemeClr val="tx1"/>
                </a:solidFill>
              </a:rPr>
              <a:t>ATM withdrawal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AC2275-ED8E-42BB-BB2E-C31492F92CD6}"/>
              </a:ext>
            </a:extLst>
          </p:cNvPr>
          <p:cNvSpPr/>
          <p:nvPr/>
        </p:nvSpPr>
        <p:spPr>
          <a:xfrm>
            <a:off x="6201624" y="2307199"/>
            <a:ext cx="1238085" cy="280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>
                <a:solidFill>
                  <a:srgbClr val="FF0000"/>
                </a:solidFill>
              </a:rPr>
              <a:t>- 3</a:t>
            </a:r>
            <a:r>
              <a:rPr lang="mn-MN" sz="1100" b="1" dirty="0">
                <a:solidFill>
                  <a:srgbClr val="FF0000"/>
                </a:solidFill>
              </a:rPr>
              <a:t>00,000 </a:t>
            </a:r>
            <a:r>
              <a:rPr lang="en-US" sz="1100" b="1" dirty="0">
                <a:solidFill>
                  <a:srgbClr val="FF0000"/>
                </a:solidFill>
              </a:rPr>
              <a:t>KRW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4749583-8B4E-46F0-856C-2A5A13629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579" y="3043301"/>
            <a:ext cx="1095528" cy="19052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C08E37A-BE94-417C-BAA2-2713FF1CAF88}"/>
              </a:ext>
            </a:extLst>
          </p:cNvPr>
          <p:cNvSpPr/>
          <p:nvPr/>
        </p:nvSpPr>
        <p:spPr>
          <a:xfrm>
            <a:off x="4765211" y="3513663"/>
            <a:ext cx="1606277" cy="348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dirty="0">
                <a:solidFill>
                  <a:schemeClr val="tx1"/>
                </a:solidFill>
              </a:rPr>
              <a:t>ATM withdrawal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7A03DF-895C-4F1B-A54E-86BAADFE40B9}"/>
              </a:ext>
            </a:extLst>
          </p:cNvPr>
          <p:cNvSpPr/>
          <p:nvPr/>
        </p:nvSpPr>
        <p:spPr>
          <a:xfrm>
            <a:off x="6210676" y="3210988"/>
            <a:ext cx="1238085" cy="280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>
                <a:solidFill>
                  <a:srgbClr val="FF0000"/>
                </a:solidFill>
              </a:rPr>
              <a:t>- 50</a:t>
            </a:r>
            <a:r>
              <a:rPr lang="mn-MN" sz="1100" b="1" dirty="0">
                <a:solidFill>
                  <a:srgbClr val="FF0000"/>
                </a:solidFill>
              </a:rPr>
              <a:t>,000 </a:t>
            </a:r>
            <a:r>
              <a:rPr lang="en-US" sz="1100" b="1" dirty="0">
                <a:solidFill>
                  <a:srgbClr val="FF0000"/>
                </a:solidFill>
              </a:rPr>
              <a:t>KRW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9DE2FB-DCE8-4451-9C1D-05C7080FF5AB}"/>
              </a:ext>
            </a:extLst>
          </p:cNvPr>
          <p:cNvSpPr/>
          <p:nvPr/>
        </p:nvSpPr>
        <p:spPr>
          <a:xfrm>
            <a:off x="4757139" y="2302362"/>
            <a:ext cx="1606277" cy="3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Lotte ATM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082399-8F17-44F9-868A-526AEC99BECC}"/>
              </a:ext>
            </a:extLst>
          </p:cNvPr>
          <p:cNvSpPr/>
          <p:nvPr/>
        </p:nvSpPr>
        <p:spPr>
          <a:xfrm>
            <a:off x="4736155" y="3254296"/>
            <a:ext cx="1606277" cy="3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Hyosung ATM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AED0170-3D16-4AFA-9247-66D6AE9F7D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312"/>
          <a:stretch/>
        </p:blipFill>
        <p:spPr>
          <a:xfrm>
            <a:off x="4604972" y="2945382"/>
            <a:ext cx="2905530" cy="1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5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AA7506-67E4-4E1B-845F-023A2DAB5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23" r="16371"/>
          <a:stretch/>
        </p:blipFill>
        <p:spPr>
          <a:xfrm>
            <a:off x="679690" y="1111314"/>
            <a:ext cx="2716709" cy="50665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54C9C7-EEF7-412B-B7A9-700FF3BCF97D}"/>
              </a:ext>
            </a:extLst>
          </p:cNvPr>
          <p:cNvSpPr/>
          <p:nvPr/>
        </p:nvSpPr>
        <p:spPr>
          <a:xfrm>
            <a:off x="1308776" y="1213463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Overseas transaction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515195-8B2A-4C27-9693-FEEF025D1CD7}"/>
              </a:ext>
            </a:extLst>
          </p:cNvPr>
          <p:cNvSpPr/>
          <p:nvPr/>
        </p:nvSpPr>
        <p:spPr>
          <a:xfrm>
            <a:off x="1255615" y="163813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Domestic transaction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77E04-8931-400B-BABF-6DE8DCA15470}"/>
              </a:ext>
            </a:extLst>
          </p:cNvPr>
          <p:cNvSpPr/>
          <p:nvPr/>
        </p:nvSpPr>
        <p:spPr>
          <a:xfrm>
            <a:off x="1308778" y="2018320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Domestic TopUp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A86EF-83D1-4688-926A-F73CE0698527}"/>
              </a:ext>
            </a:extLst>
          </p:cNvPr>
          <p:cNvSpPr/>
          <p:nvPr/>
        </p:nvSpPr>
        <p:spPr>
          <a:xfrm>
            <a:off x="1308778" y="2406784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Deposit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06B8B-AF01-4CA1-AE48-67E3F486998F}"/>
              </a:ext>
            </a:extLst>
          </p:cNvPr>
          <p:cNvSpPr/>
          <p:nvPr/>
        </p:nvSpPr>
        <p:spPr>
          <a:xfrm>
            <a:off x="1313151" y="2790084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ATM withdrawal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C446AE-FD39-456B-8764-610D1FF8FA21}"/>
              </a:ext>
            </a:extLst>
          </p:cNvPr>
          <p:cNvSpPr/>
          <p:nvPr/>
        </p:nvSpPr>
        <p:spPr>
          <a:xfrm>
            <a:off x="1308778" y="316109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Inbound transaction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F2475E-8DE8-4A95-958E-FAAFB6DB5C50}"/>
              </a:ext>
            </a:extLst>
          </p:cNvPr>
          <p:cNvSpPr/>
          <p:nvPr/>
        </p:nvSpPr>
        <p:spPr>
          <a:xfrm>
            <a:off x="1308778" y="3561845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International TopUp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17524-1C4F-45E5-9AE4-D00683A2048E}"/>
              </a:ext>
            </a:extLst>
          </p:cNvPr>
          <p:cNvSpPr/>
          <p:nvPr/>
        </p:nvSpPr>
        <p:spPr>
          <a:xfrm>
            <a:off x="1308776" y="3948309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Statement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D843F-E7DE-4C36-A156-C46CE1BCC79C}"/>
              </a:ext>
            </a:extLst>
          </p:cNvPr>
          <p:cNvSpPr/>
          <p:nvPr/>
        </p:nvSpPr>
        <p:spPr>
          <a:xfrm>
            <a:off x="1308776" y="4366702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Reward point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87513-1F7E-4686-9F72-9180ADF7CAD3}"/>
              </a:ext>
            </a:extLst>
          </p:cNvPr>
          <p:cNvSpPr/>
          <p:nvPr/>
        </p:nvSpPr>
        <p:spPr>
          <a:xfrm>
            <a:off x="1308776" y="4678537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GMEPay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7864CC-6463-4811-9D3D-AB2F5A2885D0}"/>
              </a:ext>
            </a:extLst>
          </p:cNvPr>
          <p:cNvSpPr/>
          <p:nvPr/>
        </p:nvSpPr>
        <p:spPr>
          <a:xfrm>
            <a:off x="1308776" y="5013801"/>
            <a:ext cx="2024251" cy="22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Gift coupons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78C443-829E-4946-BE8A-746FD9318760}"/>
              </a:ext>
            </a:extLst>
          </p:cNvPr>
          <p:cNvSpPr/>
          <p:nvPr/>
        </p:nvSpPr>
        <p:spPr>
          <a:xfrm>
            <a:off x="1032429" y="3110811"/>
            <a:ext cx="2403204" cy="39906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E007D-9F76-4111-869D-C5E894815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495"/>
          <a:stretch/>
        </p:blipFill>
        <p:spPr>
          <a:xfrm>
            <a:off x="865573" y="466174"/>
            <a:ext cx="3110418" cy="62413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93871E-C16F-460E-ABB9-CC51956950EF}"/>
              </a:ext>
            </a:extLst>
          </p:cNvPr>
          <p:cNvSpPr/>
          <p:nvPr/>
        </p:nvSpPr>
        <p:spPr>
          <a:xfrm>
            <a:off x="1637854" y="830496"/>
            <a:ext cx="1565856" cy="22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History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F8F9DCE-6ABA-42DA-91B7-226A4E4D60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858"/>
          <a:stretch/>
        </p:blipFill>
        <p:spPr>
          <a:xfrm>
            <a:off x="4743238" y="511042"/>
            <a:ext cx="2705524" cy="5792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DEA592-9ABF-4FF0-BF2E-D5BC93303FA3}"/>
              </a:ext>
            </a:extLst>
          </p:cNvPr>
          <p:cNvSpPr/>
          <p:nvPr/>
        </p:nvSpPr>
        <p:spPr>
          <a:xfrm>
            <a:off x="5071124" y="776176"/>
            <a:ext cx="2049753" cy="22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Inbound Transaction Report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1CB7451-67AA-49E6-A859-90AEDD7D52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103"/>
          <a:stretch/>
        </p:blipFill>
        <p:spPr>
          <a:xfrm>
            <a:off x="4743236" y="2141553"/>
            <a:ext cx="2705524" cy="38780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CE6A2A8-3FC1-4912-ABF3-D5F6967DDA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94" b="73859"/>
          <a:stretch/>
        </p:blipFill>
        <p:spPr>
          <a:xfrm>
            <a:off x="4666712" y="1200516"/>
            <a:ext cx="2782050" cy="496089"/>
          </a:xfrm>
          <a:prstGeom prst="rect">
            <a:avLst/>
          </a:prstGeom>
        </p:spPr>
      </p:pic>
      <p:pic>
        <p:nvPicPr>
          <p:cNvPr id="27" name="Picture 10" descr="Down download downloads icon - Ui Navigation">
            <a:extLst>
              <a:ext uri="{FF2B5EF4-FFF2-40B4-BE49-F238E27FC236}">
                <a16:creationId xmlns:a16="http://schemas.microsoft.com/office/drawing/2014/main" id="{18C24C02-DD3A-48EC-BCB6-A979BAEE2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72" y="5219922"/>
            <a:ext cx="442672" cy="44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Share blue circle icon design Royalty Free Vector Image">
            <a:extLst>
              <a:ext uri="{FF2B5EF4-FFF2-40B4-BE49-F238E27FC236}">
                <a16:creationId xmlns:a16="http://schemas.microsoft.com/office/drawing/2014/main" id="{95EBF726-E9F2-4448-94E4-8F7B32791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2"/>
          <a:stretch/>
        </p:blipFill>
        <p:spPr bwMode="auto">
          <a:xfrm>
            <a:off x="6375066" y="5219922"/>
            <a:ext cx="442884" cy="44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50A9EB7-7FA7-4551-8516-B238881F6DDF}"/>
              </a:ext>
            </a:extLst>
          </p:cNvPr>
          <p:cNvSpPr/>
          <p:nvPr/>
        </p:nvSpPr>
        <p:spPr>
          <a:xfrm>
            <a:off x="4869978" y="1696606"/>
            <a:ext cx="716478" cy="279483"/>
          </a:xfrm>
          <a:prstGeom prst="roundRect">
            <a:avLst/>
          </a:prstGeom>
          <a:solidFill>
            <a:srgbClr val="E6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 month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29C635E-9F8D-4D0D-98DF-BBA626A5F03E}"/>
              </a:ext>
            </a:extLst>
          </p:cNvPr>
          <p:cNvSpPr/>
          <p:nvPr/>
        </p:nvSpPr>
        <p:spPr>
          <a:xfrm>
            <a:off x="5686730" y="1696604"/>
            <a:ext cx="646505" cy="279483"/>
          </a:xfrm>
          <a:prstGeom prst="roundRect">
            <a:avLst/>
          </a:prstGeom>
          <a:solidFill>
            <a:srgbClr val="E6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 months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FF6D39C-1D79-43A3-BBE2-0EED59892782}"/>
              </a:ext>
            </a:extLst>
          </p:cNvPr>
          <p:cNvSpPr/>
          <p:nvPr/>
        </p:nvSpPr>
        <p:spPr>
          <a:xfrm>
            <a:off x="6458149" y="1697020"/>
            <a:ext cx="768363" cy="269417"/>
          </a:xfrm>
          <a:prstGeom prst="roundRect">
            <a:avLst/>
          </a:prstGeom>
          <a:solidFill>
            <a:srgbClr val="E6001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12 months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2CBC0C-79C7-46D7-BB72-67054FCB5044}"/>
              </a:ext>
            </a:extLst>
          </p:cNvPr>
          <p:cNvSpPr/>
          <p:nvPr/>
        </p:nvSpPr>
        <p:spPr>
          <a:xfrm>
            <a:off x="6922972" y="5212803"/>
            <a:ext cx="442672" cy="44267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E6137B1-F04D-4CF1-A5E6-49E5EB50635E}"/>
              </a:ext>
            </a:extLst>
          </p:cNvPr>
          <p:cNvSpPr/>
          <p:nvPr/>
        </p:nvSpPr>
        <p:spPr>
          <a:xfrm>
            <a:off x="7953799" y="5210035"/>
            <a:ext cx="3000893" cy="80956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After pressing download button,  transaction statement will be download in PDF format (refer to next page). </a:t>
            </a:r>
          </a:p>
        </p:txBody>
      </p:sp>
    </p:spTree>
    <p:extLst>
      <p:ext uri="{BB962C8B-B14F-4D97-AF65-F5344CB8AC3E}">
        <p14:creationId xmlns:p14="http://schemas.microsoft.com/office/powerpoint/2010/main" val="159861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5FC751-3653-4460-93CD-A4C3CDCD1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115" y="0"/>
            <a:ext cx="4835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0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426</Words>
  <Application>Microsoft Office PowerPoint</Application>
  <PresentationFormat>Widescreen</PresentationFormat>
  <Paragraphs>174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Sundariya</dc:creator>
  <cp:lastModifiedBy>Sundariya</cp:lastModifiedBy>
  <cp:revision>15</cp:revision>
  <dcterms:created xsi:type="dcterms:W3CDTF">2021-11-23T02:06:32Z</dcterms:created>
  <dcterms:modified xsi:type="dcterms:W3CDTF">2021-11-30T09:13:54Z</dcterms:modified>
</cp:coreProperties>
</file>