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4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660"/>
  </p:normalViewPr>
  <p:slideViewPr>
    <p:cSldViewPr snapToGrid="0">
      <p:cViewPr>
        <p:scale>
          <a:sx n="150" d="100"/>
          <a:sy n="150" d="100"/>
        </p:scale>
        <p:origin x="10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3F2-A87A-4827-8C62-A778FB94447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2286000" y="1700893"/>
            <a:ext cx="7551965" cy="1063640"/>
            <a:chOff x="1471585" y="1823886"/>
            <a:chExt cx="7929618" cy="1117888"/>
          </a:xfrm>
        </p:grpSpPr>
        <p:sp>
          <p:nvSpPr>
            <p:cNvPr id="12347" name="TextBox 12"/>
            <p:cNvSpPr txBox="1">
              <a:spLocks noChangeArrowheads="1"/>
            </p:cNvSpPr>
            <p:nvPr/>
          </p:nvSpPr>
          <p:spPr bwMode="auto">
            <a:xfrm>
              <a:off x="1614461" y="2567488"/>
              <a:ext cx="7786742" cy="37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714" b="1" dirty="0">
                  <a:latin typeface="맑은 고딕" pitchFamily="50" charset="-127"/>
                  <a:ea typeface="맑은 고딕" pitchFamily="50" charset="-127"/>
                </a:rPr>
                <a:t>Story Board</a:t>
              </a:r>
              <a:endParaRPr lang="ko-KR" altLang="en-US" sz="1714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71585" y="1957363"/>
              <a:ext cx="71438" cy="929573"/>
            </a:xfrm>
            <a:prstGeom prst="rect">
              <a:avLst/>
            </a:prstGeom>
            <a:solidFill>
              <a:srgbClr val="605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714"/>
            </a:p>
          </p:txBody>
        </p:sp>
        <p:sp>
          <p:nvSpPr>
            <p:cNvPr id="12349" name="TextBox 12"/>
            <p:cNvSpPr txBox="1">
              <a:spLocks noChangeArrowheads="1"/>
            </p:cNvSpPr>
            <p:nvPr/>
          </p:nvSpPr>
          <p:spPr bwMode="auto">
            <a:xfrm>
              <a:off x="1614434" y="1823886"/>
              <a:ext cx="7786742" cy="71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Local</a:t>
              </a:r>
              <a:r>
                <a:rPr lang="ko-KR" altLang="en-US" sz="381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Top</a:t>
              </a:r>
              <a:r>
                <a:rPr lang="ko-KR" altLang="en-US" sz="381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up</a:t>
              </a:r>
              <a:endParaRPr lang="ko-KR" altLang="en-US" sz="381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50819"/>
              </p:ext>
            </p:extLst>
          </p:nvPr>
        </p:nvGraphicFramePr>
        <p:xfrm>
          <a:off x="2286000" y="4302885"/>
          <a:ext cx="7688089" cy="243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Ver.01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Local Top up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2020-02-17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56597"/>
              </p:ext>
            </p:extLst>
          </p:nvPr>
        </p:nvGraphicFramePr>
        <p:xfrm>
          <a:off x="2286000" y="3973290"/>
          <a:ext cx="7706233" cy="22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최초 작성일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2020-02-17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23322"/>
              </p:ext>
            </p:extLst>
          </p:nvPr>
        </p:nvGraphicFramePr>
        <p:xfrm>
          <a:off x="9166938" y="322036"/>
          <a:ext cx="2710102" cy="3084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/>
                        <a:t>Local Transfer</a:t>
                      </a:r>
                      <a:r>
                        <a:rPr lang="ko-KR" altLang="en-US" sz="800" b="0" baseline="0" dirty="0"/>
                        <a:t>와 같이 구성한다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baseline="0" dirty="0"/>
                        <a:t>GME Wallet</a:t>
                      </a:r>
                    </a:p>
                    <a:p>
                      <a:pPr latinLnBrk="1"/>
                      <a:r>
                        <a:rPr lang="en-US" altLang="ko-KR" sz="800" b="0" baseline="0" dirty="0"/>
                        <a:t>Auto-debit Accounts….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버튼을 누르면</a:t>
                      </a:r>
                      <a:r>
                        <a:rPr lang="en-US" altLang="ko-KR" sz="800" b="0" baseline="0" dirty="0"/>
                        <a:t>, </a:t>
                      </a:r>
                      <a:r>
                        <a:rPr lang="ko-KR" altLang="en-US" sz="800" b="0" baseline="0" dirty="0" err="1"/>
                        <a:t>잔액읖</a:t>
                      </a:r>
                      <a:r>
                        <a:rPr lang="ko-KR" altLang="en-US" sz="800" b="0" baseline="0" dirty="0"/>
                        <a:t> 표시해준다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236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787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44865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47345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24330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131184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33416"/>
                  </a:ext>
                </a:extLst>
              </a:tr>
              <a:tr h="13933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624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463981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006" y="222304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75" y="229379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Main &gt; Local Top up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623" y="222304"/>
            <a:ext cx="10342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Local Top up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92" y="222304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Phone">
            <a:extLst>
              <a:ext uri="{FF2B5EF4-FFF2-40B4-BE49-F238E27FC236}">
                <a16:creationId xmlns:a16="http://schemas.microsoft.com/office/drawing/2014/main" id="{FBD21870-BF83-46C1-BAB6-91D0FAE1E322}"/>
              </a:ext>
            </a:extLst>
          </p:cNvPr>
          <p:cNvGrpSpPr>
            <a:grpSpLocks noChangeAspect="1"/>
          </p:cNvGrpSpPr>
          <p:nvPr/>
        </p:nvGrpSpPr>
        <p:grpSpPr>
          <a:xfrm>
            <a:off x="523912" y="642760"/>
            <a:ext cx="2939956" cy="5762314"/>
            <a:chOff x="595686" y="1262396"/>
            <a:chExt cx="2479208" cy="4859248"/>
          </a:xfrm>
        </p:grpSpPr>
        <p:sp>
          <p:nvSpPr>
            <p:cNvPr id="102" name="Case">
              <a:extLst>
                <a:ext uri="{FF2B5EF4-FFF2-40B4-BE49-F238E27FC236}">
                  <a16:creationId xmlns:a16="http://schemas.microsoft.com/office/drawing/2014/main" id="{9A0499A9-C4C7-485A-9CD4-41227FE8E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Button">
              <a:extLst>
                <a:ext uri="{FF2B5EF4-FFF2-40B4-BE49-F238E27FC236}">
                  <a16:creationId xmlns:a16="http://schemas.microsoft.com/office/drawing/2014/main" id="{51A0CBE2-591C-45F6-8CEF-955D9E96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amera">
              <a:extLst>
                <a:ext uri="{FF2B5EF4-FFF2-40B4-BE49-F238E27FC236}">
                  <a16:creationId xmlns:a16="http://schemas.microsoft.com/office/drawing/2014/main" id="{CF43C024-ED1F-4FC7-96DA-A7E5EBB60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Speaker">
              <a:extLst>
                <a:ext uri="{FF2B5EF4-FFF2-40B4-BE49-F238E27FC236}">
                  <a16:creationId xmlns:a16="http://schemas.microsoft.com/office/drawing/2014/main" id="{6D65CFDA-88D6-474C-A3BC-349D93DEC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Display">
              <a:extLst>
                <a:ext uri="{FF2B5EF4-FFF2-40B4-BE49-F238E27FC236}">
                  <a16:creationId xmlns:a16="http://schemas.microsoft.com/office/drawing/2014/main" id="{C9A81B98-54E6-4424-9DBA-2A4B54427FAC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Button">
            <a:extLst>
              <a:ext uri="{FF2B5EF4-FFF2-40B4-BE49-F238E27FC236}">
                <a16:creationId xmlns:a16="http://schemas.microsoft.com/office/drawing/2014/main" id="{7DD56035-0961-41B0-A500-584DD42B9C12}"/>
              </a:ext>
            </a:extLst>
          </p:cNvPr>
          <p:cNvSpPr/>
          <p:nvPr/>
        </p:nvSpPr>
        <p:spPr>
          <a:xfrm>
            <a:off x="638470" y="1157250"/>
            <a:ext cx="2710841" cy="397229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Top up</a:t>
            </a:r>
            <a:endParaRPr lang="en-US" sz="7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8" name="Divider">
            <a:extLst>
              <a:ext uri="{FF2B5EF4-FFF2-40B4-BE49-F238E27FC236}">
                <a16:creationId xmlns:a16="http://schemas.microsoft.com/office/drawing/2014/main" id="{77D099FA-CEF3-4E1C-B5FD-CAFE40E73B8A}"/>
              </a:ext>
            </a:extLst>
          </p:cNvPr>
          <p:cNvCxnSpPr>
            <a:cxnSpLocks/>
          </p:cNvCxnSpPr>
          <p:nvPr/>
        </p:nvCxnSpPr>
        <p:spPr>
          <a:xfrm>
            <a:off x="659809" y="1591056"/>
            <a:ext cx="2689502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Text Field">
            <a:extLst>
              <a:ext uri="{FF2B5EF4-FFF2-40B4-BE49-F238E27FC236}">
                <a16:creationId xmlns:a16="http://schemas.microsoft.com/office/drawing/2014/main" id="{802F713E-B7FB-491F-AB15-628264815DDA}"/>
              </a:ext>
            </a:extLst>
          </p:cNvPr>
          <p:cNvGrpSpPr/>
          <p:nvPr/>
        </p:nvGrpSpPr>
        <p:grpSpPr>
          <a:xfrm>
            <a:off x="732979" y="1783889"/>
            <a:ext cx="2082800" cy="327567"/>
            <a:chOff x="595686" y="2318368"/>
            <a:chExt cx="2082800" cy="327567"/>
          </a:xfrm>
        </p:grpSpPr>
        <p:cxnSp>
          <p:nvCxnSpPr>
            <p:cNvPr id="144" name="Divider">
              <a:extLst>
                <a:ext uri="{FF2B5EF4-FFF2-40B4-BE49-F238E27FC236}">
                  <a16:creationId xmlns:a16="http://schemas.microsoft.com/office/drawing/2014/main" id="{58E126A4-08E9-446B-A672-CBA75F96484F}"/>
                </a:ext>
              </a:extLst>
            </p:cNvPr>
            <p:cNvCxnSpPr/>
            <p:nvPr/>
          </p:nvCxnSpPr>
          <p:spPr>
            <a:xfrm>
              <a:off x="595686" y="264593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">
              <a:extLst>
                <a:ext uri="{FF2B5EF4-FFF2-40B4-BE49-F238E27FC236}">
                  <a16:creationId xmlns:a16="http://schemas.microsoft.com/office/drawing/2014/main" id="{312E012F-5D2A-4115-BC98-00800F98790D}"/>
                </a:ext>
              </a:extLst>
            </p:cNvPr>
            <p:cNvSpPr txBox="1"/>
            <p:nvPr/>
          </p:nvSpPr>
          <p:spPr>
            <a:xfrm>
              <a:off x="595686" y="2420232"/>
              <a:ext cx="2082800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010-1234-1234</a:t>
              </a:r>
            </a:p>
          </p:txBody>
        </p:sp>
        <p:sp>
          <p:nvSpPr>
            <p:cNvPr id="146" name="Label">
              <a:extLst>
                <a:ext uri="{FF2B5EF4-FFF2-40B4-BE49-F238E27FC236}">
                  <a16:creationId xmlns:a16="http://schemas.microsoft.com/office/drawing/2014/main" id="{90D436F9-D6FB-442B-81B8-C8380F873BAB}"/>
                </a:ext>
              </a:extLst>
            </p:cNvPr>
            <p:cNvSpPr txBox="1"/>
            <p:nvPr/>
          </p:nvSpPr>
          <p:spPr>
            <a:xfrm>
              <a:off x="595686" y="2318368"/>
              <a:ext cx="44563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Mobile </a:t>
              </a:r>
              <a:r>
                <a:rPr lang="en-US" sz="700" b="1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</p:grpSp>
      <p:grpSp>
        <p:nvGrpSpPr>
          <p:cNvPr id="148" name="Text Field">
            <a:extLst>
              <a:ext uri="{FF2B5EF4-FFF2-40B4-BE49-F238E27FC236}">
                <a16:creationId xmlns:a16="http://schemas.microsoft.com/office/drawing/2014/main" id="{7DB7978D-045F-4877-A9ED-919218EA012B}"/>
              </a:ext>
            </a:extLst>
          </p:cNvPr>
          <p:cNvGrpSpPr/>
          <p:nvPr/>
        </p:nvGrpSpPr>
        <p:grpSpPr>
          <a:xfrm>
            <a:off x="705541" y="2405681"/>
            <a:ext cx="2415332" cy="366973"/>
            <a:chOff x="595686" y="2318368"/>
            <a:chExt cx="2415332" cy="366973"/>
          </a:xfrm>
        </p:grpSpPr>
        <p:cxnSp>
          <p:nvCxnSpPr>
            <p:cNvPr id="149" name="Divider">
              <a:extLst>
                <a:ext uri="{FF2B5EF4-FFF2-40B4-BE49-F238E27FC236}">
                  <a16:creationId xmlns:a16="http://schemas.microsoft.com/office/drawing/2014/main" id="{39CD1EF8-442F-4FF8-B600-7A78064388D4}"/>
                </a:ext>
              </a:extLst>
            </p:cNvPr>
            <p:cNvCxnSpPr/>
            <p:nvPr/>
          </p:nvCxnSpPr>
          <p:spPr>
            <a:xfrm>
              <a:off x="595686" y="264593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">
              <a:extLst>
                <a:ext uri="{FF2B5EF4-FFF2-40B4-BE49-F238E27FC236}">
                  <a16:creationId xmlns:a16="http://schemas.microsoft.com/office/drawing/2014/main" id="{BB300766-7CA2-4518-B040-54E97DD13B02}"/>
                </a:ext>
              </a:extLst>
            </p:cNvPr>
            <p:cNvSpPr txBox="1"/>
            <p:nvPr/>
          </p:nvSpPr>
          <p:spPr>
            <a:xfrm>
              <a:off x="623124" y="2459638"/>
              <a:ext cx="2387894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Label">
              <a:extLst>
                <a:ext uri="{FF2B5EF4-FFF2-40B4-BE49-F238E27FC236}">
                  <a16:creationId xmlns:a16="http://schemas.microsoft.com/office/drawing/2014/main" id="{C42F956A-439F-4DEB-A6D3-38E845987161}"/>
                </a:ext>
              </a:extLst>
            </p:cNvPr>
            <p:cNvSpPr txBox="1"/>
            <p:nvPr/>
          </p:nvSpPr>
          <p:spPr>
            <a:xfrm>
              <a:off x="595686" y="2318368"/>
              <a:ext cx="392736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b="1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Pay From</a:t>
              </a:r>
              <a:endParaRPr lang="en-US" sz="700" b="1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2" name="Drop-down Field">
            <a:extLst>
              <a:ext uri="{FF2B5EF4-FFF2-40B4-BE49-F238E27FC236}">
                <a16:creationId xmlns:a16="http://schemas.microsoft.com/office/drawing/2014/main" id="{ECD48706-F686-4F86-8CEE-EDDDC6FE5982}"/>
              </a:ext>
            </a:extLst>
          </p:cNvPr>
          <p:cNvGrpSpPr/>
          <p:nvPr/>
        </p:nvGrpSpPr>
        <p:grpSpPr>
          <a:xfrm>
            <a:off x="713696" y="2538909"/>
            <a:ext cx="2189202" cy="225703"/>
            <a:chOff x="595686" y="1261242"/>
            <a:chExt cx="766389" cy="225703"/>
          </a:xfrm>
        </p:grpSpPr>
        <p:cxnSp>
          <p:nvCxnSpPr>
            <p:cNvPr id="153" name="Divider">
              <a:extLst>
                <a:ext uri="{FF2B5EF4-FFF2-40B4-BE49-F238E27FC236}">
                  <a16:creationId xmlns:a16="http://schemas.microsoft.com/office/drawing/2014/main" id="{F6377AA1-2781-4306-B1CF-2D36DB09880D}"/>
                </a:ext>
              </a:extLst>
            </p:cNvPr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">
              <a:extLst>
                <a:ext uri="{FF2B5EF4-FFF2-40B4-BE49-F238E27FC236}">
                  <a16:creationId xmlns:a16="http://schemas.microsoft.com/office/drawing/2014/main" id="{F7966208-BD2F-43C5-B09B-1049CCA409EA}"/>
                </a:ext>
              </a:extLst>
            </p:cNvPr>
            <p:cNvSpPr txBox="1"/>
            <p:nvPr/>
          </p:nvSpPr>
          <p:spPr>
            <a:xfrm>
              <a:off x="595686" y="1261242"/>
              <a:ext cx="766389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GME Wallet</a:t>
              </a:r>
            </a:p>
          </p:txBody>
        </p:sp>
        <p:sp>
          <p:nvSpPr>
            <p:cNvPr id="155" name="Drop-down Arrow">
              <a:extLst>
                <a:ext uri="{FF2B5EF4-FFF2-40B4-BE49-F238E27FC236}">
                  <a16:creationId xmlns:a16="http://schemas.microsoft.com/office/drawing/2014/main" id="{F795B5A0-828E-449B-8D91-29ABF0AC32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Button">
            <a:extLst>
              <a:ext uri="{FF2B5EF4-FFF2-40B4-BE49-F238E27FC236}">
                <a16:creationId xmlns:a16="http://schemas.microsoft.com/office/drawing/2014/main" id="{6A96A6F7-F768-4172-B211-F73A8F23750B}"/>
              </a:ext>
            </a:extLst>
          </p:cNvPr>
          <p:cNvSpPr/>
          <p:nvPr/>
        </p:nvSpPr>
        <p:spPr>
          <a:xfrm>
            <a:off x="819690" y="2894884"/>
            <a:ext cx="2083208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6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Account Balance </a:t>
            </a:r>
          </a:p>
        </p:txBody>
      </p:sp>
      <p:cxnSp>
        <p:nvCxnSpPr>
          <p:cNvPr id="158" name="Divider">
            <a:extLst>
              <a:ext uri="{FF2B5EF4-FFF2-40B4-BE49-F238E27FC236}">
                <a16:creationId xmlns:a16="http://schemas.microsoft.com/office/drawing/2014/main" id="{A60D2524-F8BF-49E5-B710-0E48CEADB7D0}"/>
              </a:ext>
            </a:extLst>
          </p:cNvPr>
          <p:cNvCxnSpPr>
            <a:cxnSpLocks/>
          </p:cNvCxnSpPr>
          <p:nvPr/>
        </p:nvCxnSpPr>
        <p:spPr>
          <a:xfrm>
            <a:off x="787857" y="3264408"/>
            <a:ext cx="2333016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Button">
            <a:extLst>
              <a:ext uri="{FF2B5EF4-FFF2-40B4-BE49-F238E27FC236}">
                <a16:creationId xmlns:a16="http://schemas.microsoft.com/office/drawing/2014/main" id="{C0F17700-A770-49D1-B4B4-AF30D0B2C007}"/>
              </a:ext>
            </a:extLst>
          </p:cNvPr>
          <p:cNvSpPr/>
          <p:nvPr/>
        </p:nvSpPr>
        <p:spPr>
          <a:xfrm>
            <a:off x="845593" y="3406140"/>
            <a:ext cx="1193646" cy="228600"/>
          </a:xfrm>
          <a:prstGeom prst="roundRect">
            <a:avLst>
              <a:gd name="adj" fmla="val 5000"/>
            </a:avLst>
          </a:prstGeom>
          <a:solidFill>
            <a:schemeClr val="bg1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</a:t>
            </a: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13091E26-A573-4369-8F10-BBD44677E7C7}"/>
              </a:ext>
            </a:extLst>
          </p:cNvPr>
          <p:cNvSpPr/>
          <p:nvPr/>
        </p:nvSpPr>
        <p:spPr>
          <a:xfrm>
            <a:off x="2034609" y="3415284"/>
            <a:ext cx="1086263" cy="228600"/>
          </a:xfrm>
          <a:prstGeom prst="roundRect">
            <a:avLst>
              <a:gd name="adj" fmla="val 5000"/>
            </a:avLst>
          </a:prstGeom>
          <a:solidFill>
            <a:srgbClr val="4C4C4C">
              <a:alpha val="13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Fixed Charge</a:t>
            </a: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405D5424-1BC8-4847-B66E-2E6B4FB3F41A}"/>
              </a:ext>
            </a:extLst>
          </p:cNvPr>
          <p:cNvSpPr/>
          <p:nvPr/>
        </p:nvSpPr>
        <p:spPr>
          <a:xfrm>
            <a:off x="836446" y="3817620"/>
            <a:ext cx="599161" cy="2286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W10,000</a:t>
            </a: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3B90CFDF-562B-4393-94E7-85A5D9F68A20}"/>
              </a:ext>
            </a:extLst>
          </p:cNvPr>
          <p:cNvSpPr/>
          <p:nvPr/>
        </p:nvSpPr>
        <p:spPr>
          <a:xfrm>
            <a:off x="1601916" y="3823715"/>
            <a:ext cx="599161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W20,000</a:t>
            </a:r>
          </a:p>
        </p:txBody>
      </p:sp>
      <p:sp>
        <p:nvSpPr>
          <p:cNvPr id="163" name="Button">
            <a:extLst>
              <a:ext uri="{FF2B5EF4-FFF2-40B4-BE49-F238E27FC236}">
                <a16:creationId xmlns:a16="http://schemas.microsoft.com/office/drawing/2014/main" id="{09224F29-E1A3-4541-8A75-A2837202909C}"/>
              </a:ext>
            </a:extLst>
          </p:cNvPr>
          <p:cNvSpPr/>
          <p:nvPr/>
        </p:nvSpPr>
        <p:spPr>
          <a:xfrm>
            <a:off x="2367386" y="3820721"/>
            <a:ext cx="753486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W30,000</a:t>
            </a:r>
          </a:p>
        </p:txBody>
      </p:sp>
      <p:sp>
        <p:nvSpPr>
          <p:cNvPr id="164" name="Button">
            <a:extLst>
              <a:ext uri="{FF2B5EF4-FFF2-40B4-BE49-F238E27FC236}">
                <a16:creationId xmlns:a16="http://schemas.microsoft.com/office/drawing/2014/main" id="{358D8AB0-6E24-4C01-AD92-AF12F07B317B}"/>
              </a:ext>
            </a:extLst>
          </p:cNvPr>
          <p:cNvSpPr/>
          <p:nvPr/>
        </p:nvSpPr>
        <p:spPr>
          <a:xfrm>
            <a:off x="836445" y="4139991"/>
            <a:ext cx="599161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W40,000</a:t>
            </a:r>
          </a:p>
        </p:txBody>
      </p:sp>
      <p:sp>
        <p:nvSpPr>
          <p:cNvPr id="165" name="Button">
            <a:extLst>
              <a:ext uri="{FF2B5EF4-FFF2-40B4-BE49-F238E27FC236}">
                <a16:creationId xmlns:a16="http://schemas.microsoft.com/office/drawing/2014/main" id="{9AC53DFF-D08A-41FE-AEED-CCB4B77784B1}"/>
              </a:ext>
            </a:extLst>
          </p:cNvPr>
          <p:cNvSpPr/>
          <p:nvPr/>
        </p:nvSpPr>
        <p:spPr>
          <a:xfrm>
            <a:off x="1601460" y="4132063"/>
            <a:ext cx="599161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W50,000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7605341F-3058-4420-AFD4-6AD2DBCBEACB}"/>
              </a:ext>
            </a:extLst>
          </p:cNvPr>
          <p:cNvSpPr/>
          <p:nvPr/>
        </p:nvSpPr>
        <p:spPr>
          <a:xfrm>
            <a:off x="2367385" y="4123868"/>
            <a:ext cx="753487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W100,000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27A5F8-CEA1-457F-9211-FEE167F8EBE7}"/>
              </a:ext>
            </a:extLst>
          </p:cNvPr>
          <p:cNvSpPr/>
          <p:nvPr/>
        </p:nvSpPr>
        <p:spPr>
          <a:xfrm>
            <a:off x="580108" y="20911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48CA0-15A7-4029-857B-862020E117A6}"/>
              </a:ext>
            </a:extLst>
          </p:cNvPr>
          <p:cNvSpPr/>
          <p:nvPr/>
        </p:nvSpPr>
        <p:spPr>
          <a:xfrm>
            <a:off x="580108" y="27959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1074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79</Words>
  <Application>Microsoft Office PowerPoint</Application>
  <PresentationFormat>와이드스크린</PresentationFormat>
  <Paragraphs>42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 Kim</cp:lastModifiedBy>
  <cp:revision>24</cp:revision>
  <dcterms:created xsi:type="dcterms:W3CDTF">2018-05-30T09:15:42Z</dcterms:created>
  <dcterms:modified xsi:type="dcterms:W3CDTF">2020-02-18T04:27:35Z</dcterms:modified>
</cp:coreProperties>
</file>