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42E23-920B-4446-A77D-92B7F9909B8C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62D6A-ED52-46BF-B6F7-6C9F40F1E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5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AAF8-FF9E-47A3-B3D5-38D73308EE2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84CE9-EA3C-42A1-A6FC-457B116E3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9EDCAD-E5E9-4F11-868F-A0E7B6D9D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723E2-DFB1-4177-9882-795DAB7F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E4CDA-1033-489A-A9AA-336124B4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E6E96-3FF9-4329-8D45-76D3A113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2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2A55A-BA71-4240-AF98-35685EC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7C1151-7465-4B6A-B452-0B1F144A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1478C-7869-49D0-8C22-B40C0348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200EC-C5E2-4C13-90FA-B8F36537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53AFD-4131-4938-8905-7CB62575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DE5317-8549-474B-9E46-F8D9FDD2F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DB3DF-851A-4A8E-8CE5-E3CB4A778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BA160-6FB4-4DD5-A66E-7968949F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BC744-335B-48C2-BB68-033E5ABA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C7B45-7A8C-4914-8A9A-71D25C19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15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A1A87-7C73-4A99-AB72-6BACE9E8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FC1FB-CFFA-4B4B-94E5-019C635ED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5C33E4-F35D-483B-9314-E2139594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5CE2F-95B0-4798-83B6-4770CACA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AF8D6-FC78-4F23-92D0-EC11CA1B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2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E5829-351E-4FC9-9BCF-CF402BAE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15976-4EF1-471D-BCCD-9030020B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8DBFE-74BB-4217-806F-58C8E36D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F49BE-10A3-4751-8818-B05B32F6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98136-F586-41B7-8687-F5CCCCE0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9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B7156-DAB8-4965-8B95-DBD51B0C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C1DA1-B4D2-483B-83F5-BD401FB0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BB9B1-745C-461F-955E-C73206D50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A9EEFA-6A42-4FA2-A783-164623D4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2E9B48-3180-48F4-89E8-6649042A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612C2-F23E-491F-8CB8-587DA77B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7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FEC5A-D4C5-469B-BD69-F902D4D8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E4722-4F2F-45DA-94B8-FB1D3778B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D7C4C-2A33-417C-BBA6-3EA0E39B5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795BA6-C472-4ABC-9BCA-D6C2F3686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874C35-230D-44E4-8178-F5C835A5C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2C6AB-F324-4C3A-BEC7-2B7CEEE3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B18B4D-4FAA-4C6F-A486-1B607D75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6EC13A-D4FC-44D0-844A-B9319AA3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4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15DD6-CCC2-45F9-B0CB-73B7633E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34C2EB-64E3-4F30-A1D8-F2EE7CB4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412CA3-0A79-427E-B72B-1102B1E5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BF6693-EAEB-43CE-AFC5-DD114297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5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8CE2D4-545B-40F0-9CCF-8BA12336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F6598B-8632-4925-9300-2B3D46E2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F572AB-4590-44D8-94CF-1950AF7F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7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1E0D1-723D-4FBA-BE34-8296F586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363C7-AD25-48AC-AEF8-28D39F1C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0D8289-EDD5-4FB7-9096-A814CAA34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0BBA2-D971-4961-AFBC-CCAC289A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80CFA6-AC4C-403C-B486-B5B88BA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7D5FA-2091-4F75-AACC-21DCD58A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8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CB2CD-057F-406E-B3CB-58AA6B2D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3A3B4E-A10E-434A-B552-1277834E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393AE-02CE-4ECA-AE75-B0397791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F43AD1-8F2A-4B21-995C-CD12179A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FB88A5-2E0C-4ECA-B81A-E5FA7183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F5511A-969F-412B-8A32-1B2C0234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9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464D2A-2CD9-400D-8EA3-867218D5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ABC1EB-B7B1-43BC-87AD-4F6D1A994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59193-1D62-42D8-B5C9-5EE7A976F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1FB82-679F-43D2-8E4F-49F1F7656189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074F7-65F1-4B01-948D-8F97E982C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DCE56-5340-48B4-8D39-B85C0A776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9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Drop-Down Box" descr="&lt;SmartSettings&gt;&lt;SmartResize enabled=&quot;True&quot; minWidth=&quot;20&quot; minHeight=&quot;5&quot; /&gt;&lt;/SmartSettings&gt;">
            <a:extLst>
              <a:ext uri="{FF2B5EF4-FFF2-40B4-BE49-F238E27FC236}">
                <a16:creationId xmlns:a16="http://schemas.microsoft.com/office/drawing/2014/main" id="{FAADCFB7-71F0-45A2-A6C3-E7785A17E0B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10006" y="1417955"/>
            <a:ext cx="1783133" cy="219076"/>
            <a:chOff x="2045616" y="1912925"/>
            <a:chExt cx="1783133" cy="228600"/>
          </a:xfrm>
        </p:grpSpPr>
        <p:sp>
          <p:nvSpPr>
            <p:cNvPr id="75" name="Box Background">
              <a:extLst>
                <a:ext uri="{FF2B5EF4-FFF2-40B4-BE49-F238E27FC236}">
                  <a16:creationId xmlns:a16="http://schemas.microsoft.com/office/drawing/2014/main" id="{3BB4DCBE-D084-459C-9879-866F078F1E15}"/>
                </a:ext>
              </a:extLst>
            </p:cNvPr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Select</a:t>
              </a:r>
            </a:p>
          </p:txBody>
        </p:sp>
        <p:sp>
          <p:nvSpPr>
            <p:cNvPr id="76" name="Drop-Down Arrow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593110F-8590-4884-8EF1-3F5D3AB5A83A}"/>
                </a:ext>
              </a:extLst>
            </p:cNvPr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>
              <a:off x="3670300" y="2001549"/>
              <a:ext cx="92075" cy="51351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88460"/>
              </p:ext>
            </p:extLst>
          </p:nvPr>
        </p:nvGraphicFramePr>
        <p:xfrm>
          <a:off x="9166938" y="322036"/>
          <a:ext cx="2710102" cy="7270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>
                          <a:latin typeface="+mn-lt"/>
                        </a:rPr>
                        <a:t>GME Remittance or GME Loan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>
                          <a:latin typeface="+mn-lt"/>
                        </a:rPr>
                        <a:t>ID, </a:t>
                      </a:r>
                      <a:r>
                        <a:rPr lang="ko-KR" altLang="en-US" sz="1000" b="0" baseline="0" dirty="0">
                          <a:latin typeface="+mn-lt"/>
                        </a:rPr>
                        <a:t>가상계좌번호</a:t>
                      </a:r>
                      <a:r>
                        <a:rPr lang="en-US" altLang="ko-KR" sz="1000" b="0" baseline="0" dirty="0">
                          <a:latin typeface="+mn-lt"/>
                        </a:rPr>
                        <a:t>, </a:t>
                      </a:r>
                      <a:r>
                        <a:rPr lang="ko-KR" altLang="en-US" sz="1000" b="0" baseline="0" dirty="0">
                          <a:latin typeface="+mn-lt"/>
                        </a:rPr>
                        <a:t>주민번호</a:t>
                      </a:r>
                      <a:r>
                        <a:rPr lang="en-US" altLang="ko-KR" sz="1000" b="0" baseline="0" dirty="0">
                          <a:latin typeface="+mn-lt"/>
                        </a:rPr>
                        <a:t>, </a:t>
                      </a:r>
                      <a:r>
                        <a:rPr lang="ko-KR" altLang="en-US" sz="1000" b="0" baseline="0" dirty="0">
                          <a:latin typeface="+mn-lt"/>
                        </a:rPr>
                        <a:t>핸드폰번호를 </a:t>
                      </a:r>
                      <a:r>
                        <a:rPr lang="ko-KR" altLang="en-US" sz="1000" b="0" baseline="0" dirty="0" err="1">
                          <a:latin typeface="+mn-lt"/>
                        </a:rPr>
                        <a:t>선택할수</a:t>
                      </a:r>
                      <a:r>
                        <a:rPr lang="ko-KR" altLang="en-US" sz="1000" b="0" baseline="0" dirty="0">
                          <a:latin typeface="+mn-lt"/>
                        </a:rPr>
                        <a:t> 있도록 한다</a:t>
                      </a:r>
                      <a:r>
                        <a:rPr lang="en-US" altLang="ko-KR" sz="1000" b="0" baseline="0" dirty="0">
                          <a:latin typeface="+mn-lt"/>
                        </a:rPr>
                        <a:t>.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061718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2</a:t>
                      </a:r>
                      <a:r>
                        <a:rPr lang="ko-KR" altLang="en-US" sz="1000" b="0" baseline="0" dirty="0">
                          <a:latin typeface="+mn-lt"/>
                        </a:rPr>
                        <a:t>번에서 선택한 필드를 기준으로 검색할 데이터를 입력한다</a:t>
                      </a:r>
                      <a:r>
                        <a:rPr lang="en-US" altLang="ko-KR" sz="1000" b="0" baseline="0" dirty="0">
                          <a:latin typeface="+mn-lt"/>
                        </a:rPr>
                        <a:t>. ④⑤⑥⑦⑧⑨⑩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0649795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Tx/>
                        <a:buAutoNum type="arabicParenR"/>
                      </a:pPr>
                      <a:r>
                        <a:rPr lang="ko-KR" altLang="en-US" sz="1000" b="0" baseline="0" dirty="0">
                          <a:latin typeface="+mn-lt"/>
                        </a:rPr>
                        <a:t>쿠폰 등록</a:t>
                      </a:r>
                      <a:endParaRPr lang="en-US" altLang="ko-KR" sz="1000" b="0" baseline="0" dirty="0">
                        <a:latin typeface="+mn-lt"/>
                      </a:endParaRPr>
                    </a:p>
                    <a:p>
                      <a:pPr marL="228600" indent="-228600" latinLnBrk="1">
                        <a:buFontTx/>
                        <a:buAutoNum type="arabicParenR"/>
                      </a:pPr>
                      <a:r>
                        <a:rPr lang="ko-KR" altLang="en-US" sz="1000" b="0" baseline="0" dirty="0">
                          <a:latin typeface="+mn-lt"/>
                        </a:rPr>
                        <a:t>쿠폰 해지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878320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>
                          <a:latin typeface="+mn-lt"/>
                        </a:rPr>
                        <a:t>쿠폰종류선택</a:t>
                      </a:r>
                      <a:endParaRPr lang="en-US" altLang="ko-KR" sz="1000" b="0" baseline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CouponSetup</a:t>
                      </a:r>
                      <a:r>
                        <a:rPr lang="ko-KR" altLang="en-US" sz="1000" b="0" baseline="0" dirty="0">
                          <a:latin typeface="+mn-lt"/>
                        </a:rPr>
                        <a:t>테이블에서 선택</a:t>
                      </a:r>
                      <a:endParaRPr lang="en-US" altLang="ko-KR" sz="1000" b="0" baseline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>
                          <a:latin typeface="+mn-lt"/>
                        </a:rPr>
                        <a:t>(10%, 20%, 30%, 50% </a:t>
                      </a:r>
                      <a:r>
                        <a:rPr lang="ko-KR" altLang="en-US" sz="1000" b="0" baseline="0" dirty="0">
                          <a:latin typeface="+mn-lt"/>
                        </a:rPr>
                        <a:t>쿠폰 등</a:t>
                      </a:r>
                      <a:r>
                        <a:rPr lang="en-US" altLang="ko-KR" sz="1000" b="0" baseline="0" dirty="0">
                          <a:latin typeface="+mn-lt"/>
                        </a:rPr>
                        <a:t>)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2349870"/>
                  </a:ext>
                </a:extLst>
              </a:tr>
              <a:tr h="643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6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ID =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customerMaster.email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354041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7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Name =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customerMaster.fullName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2854858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8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>
                          <a:latin typeface="+mn-lt"/>
                        </a:rPr>
                        <a:t>Nationality = 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countryMaster.countryName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6384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9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Virtual Account No =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customerMaster.walletAcccountNo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193373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Mobile No =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customerMaster.mobile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2501005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11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>
                          <a:latin typeface="+mn-lt"/>
                        </a:rPr>
                        <a:t>ID Type =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staticDataValue.detailTitle</a:t>
                      </a:r>
                      <a:endParaRPr lang="en-US" altLang="ko-KR" sz="1000" b="0" baseline="0" dirty="0">
                        <a:latin typeface="+mn-lt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ID Number =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customerMaster.IdNumber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50707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12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Approved By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=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customerMaster.approvedBy</a:t>
                      </a:r>
                      <a:endParaRPr lang="en-US" altLang="ko-KR" sz="1000" b="0" baseline="0" dirty="0">
                        <a:latin typeface="+mn-lt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Approved Date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=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customerMaster.approvedDate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735259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13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IsLoan</a:t>
                      </a:r>
                      <a:r>
                        <a:rPr lang="en-US" altLang="ko-KR" sz="1000" b="0" baseline="0" dirty="0">
                          <a:latin typeface="+mn-lt"/>
                        </a:rPr>
                        <a:t> =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customerMaster.IsLoan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84223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14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baseline="0" dirty="0">
                          <a:latin typeface="+mn-lt"/>
                        </a:rPr>
                        <a:t>쿠폰발행여부</a:t>
                      </a:r>
                      <a:r>
                        <a:rPr lang="en-US" altLang="ko-KR" sz="1000" b="0" baseline="0" dirty="0">
                          <a:latin typeface="+mn-lt"/>
                        </a:rPr>
                        <a:t>=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CouponIssue</a:t>
                      </a:r>
                      <a:endParaRPr lang="en-US" altLang="ko-KR" sz="1000" b="0" baseline="0" dirty="0">
                        <a:latin typeface="+mn-lt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baseline="0" dirty="0">
                          <a:latin typeface="+mn-lt"/>
                        </a:rPr>
                        <a:t>쿠폰사용가능여부</a:t>
                      </a:r>
                      <a:r>
                        <a:rPr lang="en-US" altLang="ko-KR" sz="1000" b="0" baseline="0" dirty="0">
                          <a:latin typeface="+mn-lt"/>
                        </a:rPr>
                        <a:t>=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CouponIssue.IsActive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7197102"/>
                  </a:ext>
                </a:extLst>
              </a:tr>
            </a:tbl>
          </a:graphicData>
        </a:graphic>
      </p:graphicFrame>
      <p:sp>
        <p:nvSpPr>
          <p:cNvPr id="13" name="TextBox 62">
            <a:extLst>
              <a:ext uri="{FF2B5EF4-FFF2-40B4-BE49-F238E27FC236}">
                <a16:creationId xmlns:a16="http://schemas.microsoft.com/office/drawing/2014/main" id="{8102F219-5FFB-4E9A-8D5F-5E7324C22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5" y="66675"/>
            <a:ext cx="3802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Max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6FDB3C71-50F7-467D-ABB8-7BEA03F29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66675"/>
            <a:ext cx="430053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Other Services &gt; Coupon Issue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3F8A2B19-AF27-4A2C-805A-7AD1DA51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92" y="66675"/>
            <a:ext cx="13339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Coupon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Issue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62">
            <a:extLst>
              <a:ext uri="{FF2B5EF4-FFF2-40B4-BE49-F238E27FC236}">
                <a16:creationId xmlns:a16="http://schemas.microsoft.com/office/drawing/2014/main" id="{59C05AB2-586A-43D0-99FE-D647086B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661" y="66675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0.0.0</a:t>
            </a:r>
            <a:endParaRPr kumimoji="0"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151179C2-3DB5-49B7-B753-1AF5FBB53B53}"/>
              </a:ext>
            </a:extLst>
          </p:cNvPr>
          <p:cNvSpPr txBox="1"/>
          <p:nvPr/>
        </p:nvSpPr>
        <p:spPr>
          <a:xfrm>
            <a:off x="2283796" y="390434"/>
            <a:ext cx="150637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by</a:t>
            </a:r>
          </a:p>
        </p:txBody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B4AE971C-A643-4B4C-B059-EF44C6F8CBCC}"/>
              </a:ext>
            </a:extLst>
          </p:cNvPr>
          <p:cNvSpPr txBox="1"/>
          <p:nvPr/>
        </p:nvSpPr>
        <p:spPr>
          <a:xfrm>
            <a:off x="4379954" y="385959"/>
            <a:ext cx="150637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Value</a:t>
            </a:r>
          </a:p>
        </p:txBody>
      </p:sp>
      <p:grpSp>
        <p:nvGrpSpPr>
          <p:cNvPr id="26" name="Drop-Down Box" descr="&lt;SmartSettings&gt;&lt;SmartResize enabled=&quot;True&quot; minWidth=&quot;20&quot; minHeight=&quot;5&quot; /&gt;&lt;/SmartSettings&gt;">
            <a:extLst>
              <a:ext uri="{FF2B5EF4-FFF2-40B4-BE49-F238E27FC236}">
                <a16:creationId xmlns:a16="http://schemas.microsoft.com/office/drawing/2014/main" id="{596861D3-1E4F-4B34-8C97-19EB5A86B74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274652" y="605091"/>
            <a:ext cx="1783133" cy="214486"/>
            <a:chOff x="2045616" y="1912925"/>
            <a:chExt cx="1783133" cy="228600"/>
          </a:xfrm>
        </p:grpSpPr>
        <p:sp>
          <p:nvSpPr>
            <p:cNvPr id="28" name="Box Background">
              <a:extLst>
                <a:ext uri="{FF2B5EF4-FFF2-40B4-BE49-F238E27FC236}">
                  <a16:creationId xmlns:a16="http://schemas.microsoft.com/office/drawing/2014/main" id="{84E6CE3E-2DF4-419E-88C2-765D08D17021}"/>
                </a:ext>
              </a:extLst>
            </p:cNvPr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Select</a:t>
              </a:r>
            </a:p>
          </p:txBody>
        </p:sp>
        <p:sp>
          <p:nvSpPr>
            <p:cNvPr id="29" name="Drop-Down Arrow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991DAAC-3618-42FF-95E7-29C307767290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>
              <a:off x="3670300" y="2000999"/>
              <a:ext cx="92075" cy="52450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0" name="Text Box">
            <a:extLst>
              <a:ext uri="{FF2B5EF4-FFF2-40B4-BE49-F238E27FC236}">
                <a16:creationId xmlns:a16="http://schemas.microsoft.com/office/drawing/2014/main" id="{3BB82170-4269-4119-AE76-95C565B40BE8}"/>
              </a:ext>
            </a:extLst>
          </p:cNvPr>
          <p:cNvSpPr/>
          <p:nvPr/>
        </p:nvSpPr>
        <p:spPr>
          <a:xfrm>
            <a:off x="4325063" y="601459"/>
            <a:ext cx="2077624" cy="214486"/>
          </a:xfrm>
          <a:prstGeom prst="rect">
            <a:avLst/>
          </a:prstGeom>
          <a:solidFill>
            <a:srgbClr val="F2F2F2"/>
          </a:solidFill>
          <a:ln>
            <a:solidFill>
              <a:srgbClr val="8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2A9BDB-477A-49BB-8368-1BE2E57C27E1}"/>
              </a:ext>
            </a:extLst>
          </p:cNvPr>
          <p:cNvSpPr/>
          <p:nvPr/>
        </p:nvSpPr>
        <p:spPr>
          <a:xfrm>
            <a:off x="2687877" y="50862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Title">
            <a:extLst>
              <a:ext uri="{FF2B5EF4-FFF2-40B4-BE49-F238E27FC236}">
                <a16:creationId xmlns:a16="http://schemas.microsoft.com/office/drawing/2014/main" id="{83459124-CFBD-4D92-95F1-9AD590FEB2AF}"/>
              </a:ext>
            </a:extLst>
          </p:cNvPr>
          <p:cNvSpPr txBox="1"/>
          <p:nvPr/>
        </p:nvSpPr>
        <p:spPr>
          <a:xfrm>
            <a:off x="333248" y="391019"/>
            <a:ext cx="150637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Type</a:t>
            </a:r>
          </a:p>
        </p:txBody>
      </p:sp>
      <p:grpSp>
        <p:nvGrpSpPr>
          <p:cNvPr id="62" name="Drop-Down Box" descr="&lt;SmartSettings&gt;&lt;SmartResize enabled=&quot;True&quot; minWidth=&quot;20&quot; minHeight=&quot;5&quot; /&gt;&lt;/SmartSettings&gt;">
            <a:extLst>
              <a:ext uri="{FF2B5EF4-FFF2-40B4-BE49-F238E27FC236}">
                <a16:creationId xmlns:a16="http://schemas.microsoft.com/office/drawing/2014/main" id="{555EE2A8-F89F-4F48-9438-5BBF1DC65D3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14960" y="614820"/>
            <a:ext cx="1783133" cy="219076"/>
            <a:chOff x="2045616" y="1912925"/>
            <a:chExt cx="1783133" cy="228600"/>
          </a:xfrm>
        </p:grpSpPr>
        <p:sp>
          <p:nvSpPr>
            <p:cNvPr id="63" name="Box Background">
              <a:extLst>
                <a:ext uri="{FF2B5EF4-FFF2-40B4-BE49-F238E27FC236}">
                  <a16:creationId xmlns:a16="http://schemas.microsoft.com/office/drawing/2014/main" id="{C39B56DD-368E-4D3B-86F6-35323F03A603}"/>
                </a:ext>
              </a:extLst>
            </p:cNvPr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Select</a:t>
              </a:r>
            </a:p>
          </p:txBody>
        </p:sp>
        <p:sp>
          <p:nvSpPr>
            <p:cNvPr id="64" name="Drop-Down Arrow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BE354E6-F394-4E1B-AA62-4CCA82C53AA4}"/>
                </a:ext>
              </a:extLst>
            </p:cNvPr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>
              <a:off x="3670300" y="2001549"/>
              <a:ext cx="92075" cy="51351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53E1C5E-12D0-4C43-B36E-18698A992CD0}"/>
              </a:ext>
            </a:extLst>
          </p:cNvPr>
          <p:cNvSpPr/>
          <p:nvPr/>
        </p:nvSpPr>
        <p:spPr>
          <a:xfrm>
            <a:off x="647695" y="5119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6" name="Button">
            <a:extLst>
              <a:ext uri="{FF2B5EF4-FFF2-40B4-BE49-F238E27FC236}">
                <a16:creationId xmlns:a16="http://schemas.microsoft.com/office/drawing/2014/main" id="{32906E89-8911-428E-844E-F8CF71685CAA}"/>
              </a:ext>
            </a:extLst>
          </p:cNvPr>
          <p:cNvSpPr/>
          <p:nvPr/>
        </p:nvSpPr>
        <p:spPr>
          <a:xfrm>
            <a:off x="6541692" y="600140"/>
            <a:ext cx="642938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BE78D7-6EA1-4480-90E4-79260EC53300}"/>
              </a:ext>
            </a:extLst>
          </p:cNvPr>
          <p:cNvSpPr/>
          <p:nvPr/>
        </p:nvSpPr>
        <p:spPr>
          <a:xfrm>
            <a:off x="4364302" y="5119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7" name="Title">
            <a:extLst>
              <a:ext uri="{FF2B5EF4-FFF2-40B4-BE49-F238E27FC236}">
                <a16:creationId xmlns:a16="http://schemas.microsoft.com/office/drawing/2014/main" id="{3E75B583-6010-4C90-91BC-2FAD0B0AFA4E}"/>
              </a:ext>
            </a:extLst>
          </p:cNvPr>
          <p:cNvSpPr txBox="1"/>
          <p:nvPr/>
        </p:nvSpPr>
        <p:spPr>
          <a:xfrm>
            <a:off x="310006" y="1157145"/>
            <a:ext cx="150637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고객 구분</a:t>
            </a:r>
            <a:endParaRPr lang="en-US" sz="1100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Button">
            <a:extLst>
              <a:ext uri="{FF2B5EF4-FFF2-40B4-BE49-F238E27FC236}">
                <a16:creationId xmlns:a16="http://schemas.microsoft.com/office/drawing/2014/main" id="{E7AA2E9E-726F-4EE3-9E35-C2A36D8D7176}"/>
              </a:ext>
            </a:extLst>
          </p:cNvPr>
          <p:cNvSpPr/>
          <p:nvPr/>
        </p:nvSpPr>
        <p:spPr>
          <a:xfrm>
            <a:off x="2297743" y="1396689"/>
            <a:ext cx="805631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고객정보입력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itle">
            <a:extLst>
              <a:ext uri="{FF2B5EF4-FFF2-40B4-BE49-F238E27FC236}">
                <a16:creationId xmlns:a16="http://schemas.microsoft.com/office/drawing/2014/main" id="{4AC0A09F-2B78-4BAF-87EC-CB3ED4926489}"/>
              </a:ext>
            </a:extLst>
          </p:cNvPr>
          <p:cNvSpPr txBox="1"/>
          <p:nvPr/>
        </p:nvSpPr>
        <p:spPr>
          <a:xfrm>
            <a:off x="310006" y="1988225"/>
            <a:ext cx="150637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쿠폰선택</a:t>
            </a:r>
            <a:endParaRPr lang="en-US" sz="1100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70" name="Drop-Down Box" descr="&lt;SmartSettings&gt;&lt;SmartResize enabled=&quot;True&quot; minWidth=&quot;20&quot; minHeight=&quot;5&quot; /&gt;&lt;/SmartSettings&gt;">
            <a:extLst>
              <a:ext uri="{FF2B5EF4-FFF2-40B4-BE49-F238E27FC236}">
                <a16:creationId xmlns:a16="http://schemas.microsoft.com/office/drawing/2014/main" id="{2F264CF1-6E5F-44A6-8D19-BC3ED15EC9E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14960" y="2229784"/>
            <a:ext cx="1783133" cy="219076"/>
            <a:chOff x="2045616" y="1912925"/>
            <a:chExt cx="1783133" cy="228600"/>
          </a:xfrm>
        </p:grpSpPr>
        <p:sp>
          <p:nvSpPr>
            <p:cNvPr id="71" name="Box Background">
              <a:extLst>
                <a:ext uri="{FF2B5EF4-FFF2-40B4-BE49-F238E27FC236}">
                  <a16:creationId xmlns:a16="http://schemas.microsoft.com/office/drawing/2014/main" id="{4C38393B-0175-468C-AD8D-5F1427DDD955}"/>
                </a:ext>
              </a:extLst>
            </p:cNvPr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Select</a:t>
              </a:r>
            </a:p>
          </p:txBody>
        </p:sp>
        <p:sp>
          <p:nvSpPr>
            <p:cNvPr id="72" name="Drop-Down Arrow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6B70720-8CF3-4E31-B2EB-0EF52D62A3E7}"/>
                </a:ext>
              </a:extLst>
            </p:cNvPr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>
              <a:off x="3670300" y="2001549"/>
              <a:ext cx="92075" cy="51351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A138B9-826C-46A8-B92D-88C8AB651C67}"/>
              </a:ext>
            </a:extLst>
          </p:cNvPr>
          <p:cNvSpPr/>
          <p:nvPr/>
        </p:nvSpPr>
        <p:spPr>
          <a:xfrm>
            <a:off x="650657" y="130910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334C4C-F199-4467-AABB-48538EA93229}"/>
              </a:ext>
            </a:extLst>
          </p:cNvPr>
          <p:cNvSpPr/>
          <p:nvPr/>
        </p:nvSpPr>
        <p:spPr>
          <a:xfrm>
            <a:off x="647695" y="21300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3" name="Button">
            <a:extLst>
              <a:ext uri="{FF2B5EF4-FFF2-40B4-BE49-F238E27FC236}">
                <a16:creationId xmlns:a16="http://schemas.microsoft.com/office/drawing/2014/main" id="{D3D9FA67-40AD-4F61-9705-8CA5F6ECA0CA}"/>
              </a:ext>
            </a:extLst>
          </p:cNvPr>
          <p:cNvSpPr/>
          <p:nvPr/>
        </p:nvSpPr>
        <p:spPr>
          <a:xfrm>
            <a:off x="2301773" y="2200416"/>
            <a:ext cx="642938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 발급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1" name="표 31">
            <a:extLst>
              <a:ext uri="{FF2B5EF4-FFF2-40B4-BE49-F238E27FC236}">
                <a16:creationId xmlns:a16="http://schemas.microsoft.com/office/drawing/2014/main" id="{F7D0E6F6-DEA8-4DA1-B803-BD3489373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74093"/>
              </p:ext>
            </p:extLst>
          </p:nvPr>
        </p:nvGraphicFramePr>
        <p:xfrm>
          <a:off x="333248" y="3750215"/>
          <a:ext cx="8128003" cy="2819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9128">
                  <a:extLst>
                    <a:ext uri="{9D8B030D-6E8A-4147-A177-3AD203B41FA5}">
                      <a16:colId xmlns:a16="http://schemas.microsoft.com/office/drawing/2014/main" val="1289083648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830764902"/>
                    </a:ext>
                  </a:extLst>
                </a:gridCol>
                <a:gridCol w="676656">
                  <a:extLst>
                    <a:ext uri="{9D8B030D-6E8A-4147-A177-3AD203B41FA5}">
                      <a16:colId xmlns:a16="http://schemas.microsoft.com/office/drawing/2014/main" val="506669044"/>
                    </a:ext>
                  </a:extLst>
                </a:gridCol>
                <a:gridCol w="923544">
                  <a:extLst>
                    <a:ext uri="{9D8B030D-6E8A-4147-A177-3AD203B41FA5}">
                      <a16:colId xmlns:a16="http://schemas.microsoft.com/office/drawing/2014/main" val="4094283091"/>
                    </a:ext>
                  </a:extLst>
                </a:gridCol>
                <a:gridCol w="661339">
                  <a:extLst>
                    <a:ext uri="{9D8B030D-6E8A-4147-A177-3AD203B41FA5}">
                      <a16:colId xmlns:a16="http://schemas.microsoft.com/office/drawing/2014/main" val="972489703"/>
                    </a:ext>
                  </a:extLst>
                </a:gridCol>
                <a:gridCol w="746837">
                  <a:extLst>
                    <a:ext uri="{9D8B030D-6E8A-4147-A177-3AD203B41FA5}">
                      <a16:colId xmlns:a16="http://schemas.microsoft.com/office/drawing/2014/main" val="752805964"/>
                    </a:ext>
                  </a:extLst>
                </a:gridCol>
                <a:gridCol w="503625">
                  <a:extLst>
                    <a:ext uri="{9D8B030D-6E8A-4147-A177-3AD203B41FA5}">
                      <a16:colId xmlns:a16="http://schemas.microsoft.com/office/drawing/2014/main" val="260700232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3674733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6364713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7689074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44762006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6309169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92276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Nationality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Virtual Acc 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Mobile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 Type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 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Approved By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Approved Date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Is Loan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쿠폰발행여부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쿠폰사용가능여부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23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45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6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78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151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39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695879"/>
                  </a:ext>
                </a:extLst>
              </a:tr>
            </a:tbl>
          </a:graphicData>
        </a:graphic>
      </p:graphicFrame>
      <p:sp>
        <p:nvSpPr>
          <p:cNvPr id="77" name="Button">
            <a:extLst>
              <a:ext uri="{FF2B5EF4-FFF2-40B4-BE49-F238E27FC236}">
                <a16:creationId xmlns:a16="http://schemas.microsoft.com/office/drawing/2014/main" id="{3B0E25B2-F3D3-4269-A700-F5C2A82F23AA}"/>
              </a:ext>
            </a:extLst>
          </p:cNvPr>
          <p:cNvSpPr/>
          <p:nvPr/>
        </p:nvSpPr>
        <p:spPr>
          <a:xfrm>
            <a:off x="333248" y="3451348"/>
            <a:ext cx="642938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전체선택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826D1760-8F7D-48A1-8474-3939607FD70D}"/>
              </a:ext>
            </a:extLst>
          </p:cNvPr>
          <p:cNvSpPr/>
          <p:nvPr/>
        </p:nvSpPr>
        <p:spPr>
          <a:xfrm>
            <a:off x="1063193" y="3447721"/>
            <a:ext cx="642938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선택해지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Checkbox">
            <a:extLst>
              <a:ext uri="{FF2B5EF4-FFF2-40B4-BE49-F238E27FC236}">
                <a16:creationId xmlns:a16="http://schemas.microsoft.com/office/drawing/2014/main" id="{54010627-838D-4696-89D7-5DFDD355EB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5958" y="4466803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Checkbox">
            <a:extLst>
              <a:ext uri="{FF2B5EF4-FFF2-40B4-BE49-F238E27FC236}">
                <a16:creationId xmlns:a16="http://schemas.microsoft.com/office/drawing/2014/main" id="{D15AF4AA-C8FE-496B-AC92-D6CDB2047A8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5958" y="4834478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Checkbox">
            <a:extLst>
              <a:ext uri="{FF2B5EF4-FFF2-40B4-BE49-F238E27FC236}">
                <a16:creationId xmlns:a16="http://schemas.microsoft.com/office/drawing/2014/main" id="{C6B3337F-86F0-4472-BC77-A8B5260D389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5958" y="5193296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Checkbox">
            <a:extLst>
              <a:ext uri="{FF2B5EF4-FFF2-40B4-BE49-F238E27FC236}">
                <a16:creationId xmlns:a16="http://schemas.microsoft.com/office/drawing/2014/main" id="{009C81C1-0CB1-409E-9EBC-186FC46BB1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5958" y="5610263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Checkbox">
            <a:extLst>
              <a:ext uri="{FF2B5EF4-FFF2-40B4-BE49-F238E27FC236}">
                <a16:creationId xmlns:a16="http://schemas.microsoft.com/office/drawing/2014/main" id="{15911AEB-2A92-4A82-997B-213922D302A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5958" y="5939627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Checkbox">
            <a:extLst>
              <a:ext uri="{FF2B5EF4-FFF2-40B4-BE49-F238E27FC236}">
                <a16:creationId xmlns:a16="http://schemas.microsoft.com/office/drawing/2014/main" id="{8117F525-2C2D-4CD5-B35F-F9D722C92AD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5958" y="6298018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2EE8B17-5273-4C2A-B505-6CAF10469E25}"/>
              </a:ext>
            </a:extLst>
          </p:cNvPr>
          <p:cNvSpPr/>
          <p:nvPr/>
        </p:nvSpPr>
        <p:spPr>
          <a:xfrm>
            <a:off x="3208388" y="1457965"/>
            <a:ext cx="415498" cy="104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6062544D-D641-4F57-9570-D79DAF9029A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834513" y="1094669"/>
            <a:ext cx="4305785" cy="2270230"/>
            <a:chOff x="660251" y="1104555"/>
            <a:chExt cx="6453529" cy="4430731"/>
          </a:xfrm>
        </p:grpSpPr>
        <p:sp>
          <p:nvSpPr>
            <p:cNvPr id="44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AF597C3-E296-4412-8B70-5EF4757AEB9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660251" y="1104558"/>
              <a:ext cx="6453529" cy="44307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5" name="Title Bar">
              <a:extLst>
                <a:ext uri="{FF2B5EF4-FFF2-40B4-BE49-F238E27FC236}">
                  <a16:creationId xmlns:a16="http://schemas.microsoft.com/office/drawing/2014/main" id="{318055D0-43C1-446C-B197-5F51C0F37F16}"/>
                </a:ext>
              </a:extLst>
            </p:cNvPr>
            <p:cNvGrpSpPr/>
            <p:nvPr/>
          </p:nvGrpSpPr>
          <p:grpSpPr>
            <a:xfrm>
              <a:off x="660251" y="1104555"/>
              <a:ext cx="6453529" cy="446492"/>
              <a:chOff x="990600" y="1423197"/>
              <a:chExt cx="6401693" cy="55004"/>
            </a:xfrm>
            <a:solidFill>
              <a:srgbClr val="FFFFFF"/>
            </a:solidFill>
          </p:grpSpPr>
          <p:sp>
            <p:nvSpPr>
              <p:cNvPr id="47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6C104BC2-1BDA-4148-8658-E6C8C4F57AAD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990600" y="1423197"/>
                <a:ext cx="6401693" cy="5500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고객정보</a:t>
                </a:r>
                <a:endPara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6D380DD9-C563-44CD-BF46-D8740FDD9511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098379" y="1448789"/>
                <a:ext cx="110932" cy="19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2E94F5C-E7B4-4081-B1D6-9DAC08CFC18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591667" y="1440577"/>
                <a:ext cx="108570" cy="18334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D9236A2B-DCB1-47DE-AEE1-C2322CEC20DD}"/>
                  </a:ext>
                </a:extLst>
              </p:cNvPr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084959" y="1440196"/>
                <a:ext cx="110932" cy="19099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6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790861A-57F5-4C9F-A6BD-1DCA126850E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60251" y="1104557"/>
              <a:ext cx="6453529" cy="4430729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1" name="Text Box">
            <a:extLst>
              <a:ext uri="{FF2B5EF4-FFF2-40B4-BE49-F238E27FC236}">
                <a16:creationId xmlns:a16="http://schemas.microsoft.com/office/drawing/2014/main" id="{D8E14603-0CD7-49DC-9F94-1ED730BF2FAF}"/>
              </a:ext>
            </a:extLst>
          </p:cNvPr>
          <p:cNvSpPr/>
          <p:nvPr/>
        </p:nvSpPr>
        <p:spPr>
          <a:xfrm>
            <a:off x="3929238" y="1361215"/>
            <a:ext cx="4078616" cy="1488908"/>
          </a:xfrm>
          <a:prstGeom prst="rect">
            <a:avLst/>
          </a:prstGeom>
          <a:solidFill>
            <a:srgbClr val="F2F2F2"/>
          </a:solidFill>
          <a:ln>
            <a:solidFill>
              <a:srgbClr val="8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외국인 등록번호 입력 </a:t>
            </a:r>
            <a:r>
              <a:rPr lang="en-US" altLang="ko-KR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(ARC)</a:t>
            </a:r>
          </a:p>
          <a:p>
            <a:r>
              <a:rPr lang="ko-KR" alt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여권번호 입력 </a:t>
            </a:r>
            <a:r>
              <a:rPr lang="en-US" altLang="ko-KR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(PASSPORT)</a:t>
            </a:r>
            <a:endParaRPr lang="en-US" sz="850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Button">
            <a:extLst>
              <a:ext uri="{FF2B5EF4-FFF2-40B4-BE49-F238E27FC236}">
                <a16:creationId xmlns:a16="http://schemas.microsoft.com/office/drawing/2014/main" id="{66E8DFF3-5F3E-4000-8EED-3BB9D389F91C}"/>
              </a:ext>
            </a:extLst>
          </p:cNvPr>
          <p:cNvSpPr/>
          <p:nvPr/>
        </p:nvSpPr>
        <p:spPr>
          <a:xfrm>
            <a:off x="7327609" y="3003228"/>
            <a:ext cx="642938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OK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Button">
            <a:extLst>
              <a:ext uri="{FF2B5EF4-FFF2-40B4-BE49-F238E27FC236}">
                <a16:creationId xmlns:a16="http://schemas.microsoft.com/office/drawing/2014/main" id="{C521277B-2861-4847-96F2-4E4588620652}"/>
              </a:ext>
            </a:extLst>
          </p:cNvPr>
          <p:cNvSpPr/>
          <p:nvPr/>
        </p:nvSpPr>
        <p:spPr>
          <a:xfrm>
            <a:off x="6579530" y="3001357"/>
            <a:ext cx="642938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5124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3031</TotalTime>
  <Words>193</Words>
  <Application>Microsoft Office PowerPoint</Application>
  <PresentationFormat>와이드스크린</PresentationFormat>
  <Paragraphs>77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Segoe UI</vt:lpstr>
      <vt:lpstr>Segoe UI Semilight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max</dc:creator>
  <cp:lastModifiedBy>Max Kim</cp:lastModifiedBy>
  <cp:revision>41</cp:revision>
  <dcterms:created xsi:type="dcterms:W3CDTF">2018-05-30T09:15:42Z</dcterms:created>
  <dcterms:modified xsi:type="dcterms:W3CDTF">2020-04-02T02:00:22Z</dcterms:modified>
</cp:coreProperties>
</file>