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8" r:id="rId4"/>
    <p:sldId id="274" r:id="rId5"/>
    <p:sldId id="275" r:id="rId6"/>
    <p:sldId id="276" r:id="rId7"/>
    <p:sldId id="279" r:id="rId8"/>
    <p:sldId id="277" r:id="rId9"/>
    <p:sldId id="273" r:id="rId10"/>
    <p:sldId id="262" r:id="rId11"/>
    <p:sldId id="267" r:id="rId12"/>
    <p:sldId id="263" r:id="rId13"/>
    <p:sldId id="268" r:id="rId14"/>
    <p:sldId id="269" r:id="rId15"/>
    <p:sldId id="265" r:id="rId16"/>
    <p:sldId id="258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8" autoAdjust="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36C6-1854-484D-B782-867CACAB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D7CFC-E4A3-4F79-91B3-AD1321EB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9061E-7738-4861-8E6C-F081DAD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FCC81-F672-49FF-BD52-490E92DE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8029-A9D2-42F1-883A-29F326E9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D581-EEE4-4EC7-AF4C-AFA04B21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6E653-6C9D-4E56-98AF-6EE7F04D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6B372-3263-449F-8704-654805D9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214D9-B040-4A55-9E28-A79EE08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0FB7-EF3E-4E04-A6A3-EFE505B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D939A-9B8E-475E-BCAB-B53DC1AB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FA5BE-F0F1-4C7D-BB24-0EA383DA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6D1-DA38-4249-A66A-BE329F8D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CAC5E-2F00-488F-8BBA-8BC2C7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1436D-7A91-4639-BE58-E0F49F08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8FD5C-3FD6-455A-8E05-89B54600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295E8-C696-4352-89CA-21E17D2C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3E2BE-94FB-4E6A-8A86-2FE30CDD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4DEC8-B638-4263-A132-225C552E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62554-C6E1-4BEC-8E32-BE0D9F10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02D1-CB1F-4119-B6AB-8CE6BAC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B2939-CDC3-46E4-8A02-D8B24D00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9737B-1CE1-425E-BD1D-AF7912C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A5A58-8025-4109-9412-2B27B88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B7B7E-BB8F-45D2-A99B-060C0B5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F8C7-FA0A-4B6B-B959-56DB40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2D89D-C01A-4A65-A354-DE8B2290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B5F40-B511-4951-843F-5BA22FFE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A3179-04AF-4C2A-A7DC-32517175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21546-5426-4834-9D84-4F3E7A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F7573-A0E1-43CC-9267-1DAE13DB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9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D6E31-6D45-4B4A-A0DC-6C82013D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4892-EE45-45AD-B29C-15EB7687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EF716-FEAF-44FB-8C07-549BC277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BD70F-0D57-4564-8ECC-1B72A1DB6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DAE4A-F440-494F-8AFE-6ED04231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04A4F4-3D5B-4BB4-A347-84663764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0552FA-595B-44E4-B34B-CA480A6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5CD8F-9360-4FC4-9BFE-31D25228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2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9CF46-89E4-49DB-B845-4F56E66B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8E4BF7-2C03-4C9F-BF71-BEE6DAA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6BBCA-7DCB-4A25-BB45-A53331FB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CEDB8-3712-4756-88B1-7BF52AC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5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8AC9AB-104D-4E8E-90E4-85062F45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DE5AF-AC18-4D6B-AF84-219F2E5F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598D0-87BF-4853-A4FB-288292A7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4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2B35-A1F5-4EDD-9EB1-5003353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CFE-B9A0-4030-B798-A4382072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49B76-C221-49A9-B300-84DC38C4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F734F-FC1A-4C72-8660-AF19087B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C6BCE-3DE5-43BD-84A5-D4B98809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423C-4DC2-4D63-8142-99D2888E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A5FFB-3A8B-4F94-8698-BA8F8481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4702A-D21A-4DD5-9707-D2D80CD7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ADBA3-6959-4099-8EDC-A7CECCDA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BB676-1DC9-4890-808E-49C43197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41B5B-1A83-40DB-AE04-1BDD7360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987AD-3FDE-4A15-ACF0-84C186A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92E83F-7DCD-4A5B-899D-9D1A81FF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75261-1704-4478-87DD-8BCABC17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79F1-BBCB-48E4-874C-85289476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4B7F-FED1-45CB-8251-9F778986FE9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AB303-05F3-4178-A6ED-B8E9CEBE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EDD01-F82D-4396-9FC0-B4B33AF0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6F0D-6B1A-402A-B305-1A6306B2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45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24" Type="http://schemas.openxmlformats.org/officeDocument/2006/relationships/image" Target="../media/image38.png"/><Relationship Id="rId32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8.png"/><Relationship Id="rId8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21C0-5753-4E60-8E9A-3CF66BC2C7EC}"/>
              </a:ext>
            </a:extLst>
          </p:cNvPr>
          <p:cNvSpPr txBox="1"/>
          <p:nvPr/>
        </p:nvSpPr>
        <p:spPr>
          <a:xfrm>
            <a:off x="2577248" y="2449294"/>
            <a:ext cx="70375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20210104_</a:t>
            </a:r>
            <a:r>
              <a:rPr lang="ko-KR" altLang="en-US" sz="3600" b="1" dirty="0"/>
              <a:t>쿠폰이력관리</a:t>
            </a:r>
            <a:r>
              <a:rPr lang="en-US" altLang="ko-KR" sz="3600" b="1" dirty="0"/>
              <a:t>_v3.0 </a:t>
            </a:r>
            <a:r>
              <a:rPr lang="en-US" altLang="ko-KR" sz="3600" b="1" dirty="0">
                <a:solidFill>
                  <a:srgbClr val="FF0000"/>
                </a:solidFill>
              </a:rPr>
              <a:t>UI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/>
              <a:t>([2012-18] Reason field in Coupon Issuance)</a:t>
            </a:r>
          </a:p>
        </p:txBody>
      </p:sp>
    </p:spTree>
    <p:extLst>
      <p:ext uri="{BB962C8B-B14F-4D97-AF65-F5344CB8AC3E}">
        <p14:creationId xmlns:p14="http://schemas.microsoft.com/office/powerpoint/2010/main" val="217246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4" y="1327785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474036" y="1327785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414895" y="1218160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593428" y="84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39" y="2042155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1576017" y="2188541"/>
            <a:ext cx="1760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3613958" y="2013487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Loan / Coupon Issue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 rot="180874">
            <a:off x="3359966" y="2096718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1D8C9-A02E-435F-9CC9-83862F7B7468}"/>
              </a:ext>
            </a:extLst>
          </p:cNvPr>
          <p:cNvSpPr txBox="1"/>
          <p:nvPr/>
        </p:nvSpPr>
        <p:spPr>
          <a:xfrm>
            <a:off x="683029" y="839369"/>
            <a:ext cx="606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 / Coupon Issue)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8227A4A-7972-4BD8-9621-6C04F9B2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61246"/>
            <a:ext cx="11596763" cy="3757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DD73B6-7F50-4650-9D5B-AD4F11ED65AD}"/>
              </a:ext>
            </a:extLst>
          </p:cNvPr>
          <p:cNvSpPr txBox="1"/>
          <p:nvPr/>
        </p:nvSpPr>
        <p:spPr>
          <a:xfrm>
            <a:off x="7285759" y="568642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다음페이지 참조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3F730B-F0AB-49E9-AB2C-4BE80F5F4F81}"/>
              </a:ext>
            </a:extLst>
          </p:cNvPr>
          <p:cNvSpPr/>
          <p:nvPr/>
        </p:nvSpPr>
        <p:spPr>
          <a:xfrm>
            <a:off x="4105275" y="2628593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7CD231-C7A9-4F01-94EA-A7ED3B368476}"/>
              </a:ext>
            </a:extLst>
          </p:cNvPr>
          <p:cNvSpPr/>
          <p:nvPr/>
        </p:nvSpPr>
        <p:spPr>
          <a:xfrm>
            <a:off x="10182609" y="2876242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1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5EBF0E-6504-4E5D-8D3B-82486D94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9525" y="23812"/>
            <a:ext cx="12172950" cy="68103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54B254-153D-44DB-AA9C-48EC7E266FA2}"/>
              </a:ext>
            </a:extLst>
          </p:cNvPr>
          <p:cNvGrpSpPr/>
          <p:nvPr/>
        </p:nvGrpSpPr>
        <p:grpSpPr>
          <a:xfrm>
            <a:off x="3047307" y="1685405"/>
            <a:ext cx="7220643" cy="3114628"/>
            <a:chOff x="2866332" y="2190230"/>
            <a:chExt cx="7220643" cy="31146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FF6B6A4-D795-4707-932A-28D6442BA9CF}"/>
                </a:ext>
              </a:extLst>
            </p:cNvPr>
            <p:cNvSpPr/>
            <p:nvPr/>
          </p:nvSpPr>
          <p:spPr>
            <a:xfrm>
              <a:off x="3844463" y="2681265"/>
              <a:ext cx="3090257" cy="856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895BB7-2797-46C6-A2D7-5A7A6CF3A507}"/>
                </a:ext>
              </a:extLst>
            </p:cNvPr>
            <p:cNvSpPr txBox="1"/>
            <p:nvPr/>
          </p:nvSpPr>
          <p:spPr>
            <a:xfrm flipH="1">
              <a:off x="3389340" y="2190230"/>
              <a:ext cx="636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Import </a:t>
              </a:r>
              <a:r>
                <a:rPr lang="ko-KR" altLang="en-US" dirty="0"/>
                <a:t>눌렀을 때 표출되는 </a:t>
              </a:r>
              <a:r>
                <a:rPr lang="ko-KR" altLang="en-US" dirty="0" err="1"/>
                <a:t>팝업창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E92189E-1A04-4952-AE6E-58E144D44867}"/>
                </a:ext>
              </a:extLst>
            </p:cNvPr>
            <p:cNvSpPr/>
            <p:nvPr/>
          </p:nvSpPr>
          <p:spPr>
            <a:xfrm>
              <a:off x="4268141" y="3009599"/>
              <a:ext cx="767415" cy="22167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Manage</a:t>
              </a:r>
              <a:endParaRPr lang="ko-KR" altLang="en-US" sz="11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950C64D-2BBB-4911-9366-3D2BDE0BEA59}"/>
                </a:ext>
              </a:extLst>
            </p:cNvPr>
            <p:cNvSpPr/>
            <p:nvPr/>
          </p:nvSpPr>
          <p:spPr>
            <a:xfrm>
              <a:off x="5158084" y="3009598"/>
              <a:ext cx="1375335" cy="22167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Import</a:t>
              </a:r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3DB28-886D-487A-8BB7-5BEFB06C7EEF}"/>
                </a:ext>
              </a:extLst>
            </p:cNvPr>
            <p:cNvSpPr txBox="1"/>
            <p:nvPr/>
          </p:nvSpPr>
          <p:spPr>
            <a:xfrm>
              <a:off x="2866332" y="4104529"/>
              <a:ext cx="72206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admin page</a:t>
              </a:r>
              <a:r>
                <a:rPr lang="ko-KR" altLang="en-US" dirty="0"/>
                <a:t>에서 기 구현된 </a:t>
              </a:r>
              <a:r>
                <a:rPr lang="ko-KR" altLang="en-US" dirty="0" err="1"/>
                <a:t>팝업창</a:t>
              </a:r>
              <a:r>
                <a:rPr lang="ko-KR" altLang="en-US" dirty="0"/>
                <a:t> </a:t>
              </a:r>
              <a:r>
                <a:rPr lang="ko-KR" altLang="en-US" dirty="0" err="1"/>
                <a:t>디지인을</a:t>
              </a:r>
              <a:r>
                <a:rPr lang="ko-KR" altLang="en-US" dirty="0"/>
                <a:t> 사용</a:t>
              </a:r>
              <a:endParaRPr lang="en-US" altLang="ko-KR" dirty="0"/>
            </a:p>
            <a:p>
              <a:r>
                <a:rPr lang="ko-KR" altLang="en-US" dirty="0"/>
                <a:t>그 안에 </a:t>
              </a:r>
              <a:r>
                <a:rPr lang="en-US" altLang="ko-KR" dirty="0"/>
                <a:t>“Manage”, “Data Import” </a:t>
              </a:r>
              <a:r>
                <a:rPr lang="ko-KR" altLang="en-US" dirty="0"/>
                <a:t>버튼이 </a:t>
              </a:r>
              <a:r>
                <a:rPr lang="en-US" altLang="ko-KR" dirty="0"/>
                <a:t>2</a:t>
              </a:r>
              <a:r>
                <a:rPr lang="ko-KR" altLang="en-US" dirty="0"/>
                <a:t>개 있는 구조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Manage</a:t>
              </a:r>
              <a:r>
                <a:rPr lang="ko-KR" altLang="en-US" dirty="0"/>
                <a:t>는 기 구현된 로직을 따라 수행</a:t>
              </a:r>
              <a:endParaRPr lang="en-US" altLang="ko-KR" dirty="0"/>
            </a:p>
            <a:p>
              <a:r>
                <a:rPr lang="en-US" altLang="ko-KR" dirty="0"/>
                <a:t>Data Import</a:t>
              </a:r>
              <a:r>
                <a:rPr lang="ko-KR" altLang="en-US" dirty="0"/>
                <a:t>는 신규 규현</a:t>
              </a:r>
              <a:r>
                <a:rPr lang="en-US" altLang="ko-KR" dirty="0"/>
                <a:t>(</a:t>
              </a:r>
              <a:r>
                <a:rPr lang="ko-KR" altLang="en-US" dirty="0"/>
                <a:t>구체적인 사항은 개발자 의도대로 진행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92D6465E-CBA1-40FA-923B-13B9C86CDA56}"/>
                </a:ext>
              </a:extLst>
            </p:cNvPr>
            <p:cNvSpPr/>
            <p:nvPr/>
          </p:nvSpPr>
          <p:spPr>
            <a:xfrm>
              <a:off x="5158084" y="3661583"/>
              <a:ext cx="222156" cy="4429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13DB2C-2C74-40B8-A611-E1328FBB3A7B}"/>
              </a:ext>
            </a:extLst>
          </p:cNvPr>
          <p:cNvSpPr/>
          <p:nvPr/>
        </p:nvSpPr>
        <p:spPr>
          <a:xfrm>
            <a:off x="2914650" y="1600200"/>
            <a:ext cx="7105650" cy="3438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7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" y="1400521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257905" y="1371946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198764" y="1262321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377297" y="89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04F641-E3F0-45B7-B22D-ED84A2F5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8" y="2430206"/>
            <a:ext cx="10810875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18" y="2080302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773084" y="2232702"/>
            <a:ext cx="1936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2986802" y="2060137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Loan / Control Loan Service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>
            <a:off x="2770672" y="2119359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7337-3AF0-41D3-ABEA-01FA73E1AA67}"/>
              </a:ext>
            </a:extLst>
          </p:cNvPr>
          <p:cNvSpPr txBox="1"/>
          <p:nvPr/>
        </p:nvSpPr>
        <p:spPr>
          <a:xfrm>
            <a:off x="683029" y="839369"/>
            <a:ext cx="712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 / Control Loan Service)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231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4ED74-AB3E-480E-96E1-BCD3AB96A60F}"/>
              </a:ext>
            </a:extLst>
          </p:cNvPr>
          <p:cNvSpPr txBox="1"/>
          <p:nvPr/>
        </p:nvSpPr>
        <p:spPr>
          <a:xfrm>
            <a:off x="697048" y="1124897"/>
            <a:ext cx="554350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Admin page(Coupon Issue) </a:t>
            </a:r>
            <a:r>
              <a:rPr lang="ko-KR" altLang="en-US" sz="1400" b="1" dirty="0"/>
              <a:t>현황 확인 중 발견된 문제점 공유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en-US" altLang="ko-KR" sz="1100" dirty="0"/>
              <a:t>csv </a:t>
            </a:r>
            <a:r>
              <a:rPr lang="ko-KR" altLang="en-US" sz="1100" dirty="0"/>
              <a:t>파일을 다운로드 받은 뒤 아래 </a:t>
            </a:r>
            <a:r>
              <a:rPr lang="en-US" altLang="ko-KR" sz="1100" dirty="0"/>
              <a:t>2</a:t>
            </a:r>
            <a:r>
              <a:rPr lang="ko-KR" altLang="en-US" sz="1100" dirty="0"/>
              <a:t>개의 이상 컬럼 발견</a:t>
            </a:r>
            <a:endParaRPr lang="en-US" altLang="ko-KR" sz="1100" dirty="0"/>
          </a:p>
          <a:p>
            <a:pPr marL="685800" lvl="1" indent="-228600">
              <a:buAutoNum type="arabicPeriod"/>
            </a:pPr>
            <a:r>
              <a:rPr lang="en-US" altLang="ko-KR" sz="1100" dirty="0"/>
              <a:t>Virtual Acc No </a:t>
            </a:r>
          </a:p>
          <a:p>
            <a:pPr lvl="1"/>
            <a:r>
              <a:rPr lang="ko-KR" altLang="en-US" sz="1100" dirty="0"/>
              <a:t>현재</a:t>
            </a:r>
            <a:r>
              <a:rPr lang="en-US" altLang="ko-KR" sz="1100" dirty="0"/>
              <a:t>: 9.42401E+12</a:t>
            </a:r>
          </a:p>
          <a:p>
            <a:pPr lvl="1"/>
            <a:r>
              <a:rPr lang="ko-KR" altLang="en-US" sz="1100" dirty="0"/>
              <a:t>실제 값</a:t>
            </a:r>
            <a:r>
              <a:rPr lang="en-US" altLang="ko-KR" sz="1100" dirty="0"/>
              <a:t>: 9424011252265</a:t>
            </a:r>
          </a:p>
          <a:p>
            <a:pPr lvl="1"/>
            <a:r>
              <a:rPr lang="en-US" altLang="ko-KR" sz="1100" dirty="0"/>
              <a:t>2. Mobile No</a:t>
            </a:r>
          </a:p>
          <a:p>
            <a:pPr lvl="1"/>
            <a:r>
              <a:rPr lang="ko-KR" altLang="en-US" sz="1100" dirty="0"/>
              <a:t>현재</a:t>
            </a:r>
            <a:r>
              <a:rPr lang="en-US" altLang="ko-KR" sz="1100" dirty="0"/>
              <a:t>: 1012345678</a:t>
            </a:r>
          </a:p>
          <a:p>
            <a:pPr lvl="1"/>
            <a:r>
              <a:rPr lang="ko-KR" altLang="en-US" sz="1100" dirty="0"/>
              <a:t>실제 값</a:t>
            </a:r>
            <a:r>
              <a:rPr lang="en-US" altLang="ko-KR" sz="1100" dirty="0"/>
              <a:t>: 01012345678</a:t>
            </a:r>
          </a:p>
          <a:p>
            <a:pPr lvl="1"/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Created Date</a:t>
            </a:r>
            <a:r>
              <a:rPr lang="ko-KR" altLang="en-US" sz="1100" dirty="0"/>
              <a:t>가 </a:t>
            </a:r>
            <a:r>
              <a:rPr lang="en-US" altLang="ko-KR" sz="1100" dirty="0"/>
              <a:t>admin page</a:t>
            </a:r>
            <a:r>
              <a:rPr lang="ko-KR" altLang="en-US" sz="1100" dirty="0"/>
              <a:t>에서는 </a:t>
            </a:r>
            <a:r>
              <a:rPr lang="en-US" altLang="ko-KR" sz="1100" dirty="0" err="1"/>
              <a:t>yyyyMMdd</a:t>
            </a:r>
            <a:r>
              <a:rPr lang="ko-KR" altLang="en-US" sz="1100" dirty="0"/>
              <a:t>까지 보여집니다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ym typeface="Wingdings" panose="05000000000000000000" pitchFamily="2" charset="2"/>
              </a:rPr>
              <a:t>yyyyMMdd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sym typeface="Wingdings" panose="05000000000000000000" pitchFamily="2" charset="2"/>
              </a:rPr>
              <a:t>hh:mm:ss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ym typeface="Wingdings" panose="05000000000000000000" pitchFamily="2" charset="2"/>
              </a:rPr>
              <a:t>까지 </a:t>
            </a:r>
            <a:r>
              <a:rPr lang="ko-KR" altLang="en-US" sz="1100" dirty="0" err="1">
                <a:sym typeface="Wingdings" panose="05000000000000000000" pitchFamily="2" charset="2"/>
              </a:rPr>
              <a:t>보여달라는</a:t>
            </a:r>
            <a:r>
              <a:rPr lang="ko-KR" altLang="en-US" sz="1100" dirty="0">
                <a:sym typeface="Wingdings" panose="05000000000000000000" pitchFamily="2" charset="2"/>
              </a:rPr>
              <a:t> 요청이 있었습니다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ko-KR" altLang="en-US" sz="1100" dirty="0">
                <a:sym typeface="Wingdings" panose="05000000000000000000" pitchFamily="2" charset="2"/>
              </a:rPr>
              <a:t>또한 </a:t>
            </a:r>
            <a:r>
              <a:rPr lang="en-US" altLang="ko-KR" sz="1100" dirty="0">
                <a:sym typeface="Wingdings" panose="05000000000000000000" pitchFamily="2" charset="2"/>
              </a:rPr>
              <a:t>admin page</a:t>
            </a:r>
            <a:r>
              <a:rPr lang="ko-KR" altLang="en-US" sz="1100" dirty="0">
                <a:sym typeface="Wingdings" panose="05000000000000000000" pitchFamily="2" charset="2"/>
              </a:rPr>
              <a:t>에서는 </a:t>
            </a:r>
            <a:r>
              <a:rPr lang="en-US" altLang="ko-KR" sz="1100" dirty="0">
                <a:sym typeface="Wingdings" panose="05000000000000000000" pitchFamily="2" charset="2"/>
              </a:rPr>
              <a:t>Created Date</a:t>
            </a:r>
            <a:r>
              <a:rPr lang="ko-KR" altLang="en-US" sz="1100" dirty="0">
                <a:sym typeface="Wingdings" panose="05000000000000000000" pitchFamily="2" charset="2"/>
              </a:rPr>
              <a:t>가 아닌</a:t>
            </a:r>
            <a:r>
              <a:rPr lang="en-US" altLang="ko-KR" sz="1100" dirty="0">
                <a:sym typeface="Wingdings" panose="05000000000000000000" pitchFamily="2" charset="2"/>
              </a:rPr>
              <a:t>, Updated Date</a:t>
            </a:r>
            <a:r>
              <a:rPr lang="ko-KR" altLang="en-US" sz="1100" dirty="0">
                <a:sym typeface="Wingdings" panose="05000000000000000000" pitchFamily="2" charset="2"/>
              </a:rPr>
              <a:t>로 정정해야 합니다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100" dirty="0"/>
              <a:t>DB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startDate</a:t>
            </a:r>
            <a:r>
              <a:rPr lang="en-US" altLang="ko-KR" sz="1100" dirty="0"/>
              <a:t> </a:t>
            </a:r>
            <a:r>
              <a:rPr lang="ko-KR" altLang="en-US" sz="1100" dirty="0"/>
              <a:t>컬럼이 </a:t>
            </a:r>
            <a:r>
              <a:rPr lang="en-US" altLang="ko-KR" sz="1100" dirty="0"/>
              <a:t>admin page</a:t>
            </a:r>
            <a:r>
              <a:rPr lang="ko-KR" altLang="en-US" sz="1100" dirty="0"/>
              <a:t>에 나타나야 합니다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2720-A28A-473D-804F-C4A4B10E2041}"/>
              </a:ext>
            </a:extLst>
          </p:cNvPr>
          <p:cNvSpPr txBox="1"/>
          <p:nvPr/>
        </p:nvSpPr>
        <p:spPr>
          <a:xfrm>
            <a:off x="697048" y="371569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DB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테이블에 </a:t>
            </a:r>
            <a:r>
              <a:rPr lang="ko-KR" altLang="en-US" sz="1100" dirty="0" err="1"/>
              <a:t>추가해야할</a:t>
            </a:r>
            <a:r>
              <a:rPr lang="ko-KR" altLang="en-US" sz="1100" dirty="0"/>
              <a:t> 컬럼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컬럼명</a:t>
            </a:r>
            <a:r>
              <a:rPr lang="en-US" altLang="ko-KR" sz="1100" dirty="0"/>
              <a:t>(</a:t>
            </a:r>
            <a:r>
              <a:rPr lang="ko-KR" altLang="en-US" sz="1100" dirty="0"/>
              <a:t>타입</a:t>
            </a:r>
            <a:r>
              <a:rPr lang="en-US" altLang="ko-KR" sz="1100" dirty="0"/>
              <a:t>, </a:t>
            </a:r>
            <a:r>
              <a:rPr lang="ko-KR" altLang="en-US" sz="1100" dirty="0"/>
              <a:t>길이</a:t>
            </a:r>
            <a:r>
              <a:rPr lang="en-US" altLang="ko-KR" sz="1100" dirty="0"/>
              <a:t>))</a:t>
            </a:r>
          </a:p>
          <a:p>
            <a:pPr marL="685800" lvl="1" indent="-228600">
              <a:buAutoNum type="arabicPeriod"/>
            </a:pPr>
            <a:r>
              <a:rPr lang="en-US" altLang="ko-KR" sz="1100" dirty="0"/>
              <a:t>reason(</a:t>
            </a:r>
            <a:r>
              <a:rPr lang="en-US" altLang="ko-KR" sz="1100" dirty="0" err="1"/>
              <a:t>nvarchar</a:t>
            </a:r>
            <a:r>
              <a:rPr lang="en-US" altLang="ko-KR" sz="1100" dirty="0"/>
              <a:t>, MAX)</a:t>
            </a:r>
          </a:p>
        </p:txBody>
      </p:sp>
    </p:spTree>
    <p:extLst>
      <p:ext uri="{BB962C8B-B14F-4D97-AF65-F5344CB8AC3E}">
        <p14:creationId xmlns:p14="http://schemas.microsoft.com/office/powerpoint/2010/main" val="182266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21C0-5753-4E60-8E9A-3CF66BC2C7EC}"/>
              </a:ext>
            </a:extLst>
          </p:cNvPr>
          <p:cNvSpPr txBox="1"/>
          <p:nvPr/>
        </p:nvSpPr>
        <p:spPr>
          <a:xfrm>
            <a:off x="2120392" y="2782669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여기서부터는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차 수정본 내용입니다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59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E01059A-25A5-44EB-8967-5F7B224F4870}"/>
              </a:ext>
            </a:extLst>
          </p:cNvPr>
          <p:cNvGrpSpPr/>
          <p:nvPr/>
        </p:nvGrpSpPr>
        <p:grpSpPr>
          <a:xfrm>
            <a:off x="1447800" y="1133475"/>
            <a:ext cx="9296400" cy="4591050"/>
            <a:chOff x="1447800" y="1133475"/>
            <a:chExt cx="9296400" cy="4591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FEAC83-35DC-4CF5-9DD5-89776BEF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133475"/>
              <a:ext cx="9296400" cy="45910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CBE24A-9349-4813-B8F5-3E390315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85" y="3576136"/>
              <a:ext cx="1466600" cy="52387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CAE32B9-221C-43C5-A5D9-F38F2A794BB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10" y="3727056"/>
            <a:ext cx="866775" cy="33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BB1AD-1DB8-4B22-BDEC-8C8DAB68251B}"/>
              </a:ext>
            </a:extLst>
          </p:cNvPr>
          <p:cNvSpPr txBox="1"/>
          <p:nvPr/>
        </p:nvSpPr>
        <p:spPr>
          <a:xfrm>
            <a:off x="3741947" y="3553365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Count</a:t>
            </a:r>
            <a:endParaRPr lang="ko-KR" altLang="en-US" sz="11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B92D77-13B1-47CD-8C71-100AAF36F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312" y="4022119"/>
            <a:ext cx="857250" cy="238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4E6EDD-B56B-427F-AA54-4274BBDE4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333" y="4194032"/>
            <a:ext cx="476250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29878F-DAA6-471F-B43B-6DC216CB6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549" y="4075947"/>
            <a:ext cx="2590800" cy="5441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F3CB1B-1262-45CF-918F-ADF613721F34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32173" y="4194032"/>
            <a:ext cx="1342221" cy="38222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2A0327-292D-4E81-8F29-3C2B310E40F1}"/>
              </a:ext>
            </a:extLst>
          </p:cNvPr>
          <p:cNvSpPr/>
          <p:nvPr/>
        </p:nvSpPr>
        <p:spPr>
          <a:xfrm>
            <a:off x="4332173" y="4322504"/>
            <a:ext cx="9805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 Import</a:t>
            </a:r>
            <a:endParaRPr lang="ko-KR" altLang="en-US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DDC1C3-701D-4590-A2CB-E6A72A9DEC80}"/>
              </a:ext>
            </a:extLst>
          </p:cNvPr>
          <p:cNvSpPr/>
          <p:nvPr/>
        </p:nvSpPr>
        <p:spPr>
          <a:xfrm>
            <a:off x="5348901" y="4322504"/>
            <a:ext cx="9805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 Export</a:t>
            </a:r>
            <a:endParaRPr lang="ko-KR" altLang="en-US" sz="11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A8E33F-ABF1-47AD-9AF8-793259BBF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555" y="4050844"/>
            <a:ext cx="8827920" cy="167368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5874F8-95F9-404C-82A1-E40088AD089F}"/>
              </a:ext>
            </a:extLst>
          </p:cNvPr>
          <p:cNvSpPr/>
          <p:nvPr/>
        </p:nvSpPr>
        <p:spPr>
          <a:xfrm>
            <a:off x="1564606" y="5580886"/>
            <a:ext cx="9179594" cy="25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EA47C1B-164C-4562-9AB7-C98394D1F73C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555" y="4022118"/>
            <a:ext cx="1172903" cy="1719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DB672C-EB2C-4808-870F-51933D474C2E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53520" y="4035766"/>
            <a:ext cx="1102066" cy="13024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B48EC0-DD03-4F31-96B3-7E374EB4C765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632785" y="3744630"/>
            <a:ext cx="2121217" cy="3236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B86AC0-4DA5-419F-9EBB-41D28861ADB0}"/>
              </a:ext>
            </a:extLst>
          </p:cNvPr>
          <p:cNvSpPr txBox="1"/>
          <p:nvPr/>
        </p:nvSpPr>
        <p:spPr>
          <a:xfrm>
            <a:off x="4572125" y="357256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Reason</a:t>
            </a:r>
            <a:endParaRPr lang="ko-KR" altLang="en-US" sz="11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858077C-0243-4281-82DD-A0142D4142F9}"/>
              </a:ext>
            </a:extLst>
          </p:cNvPr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186891" y="3474620"/>
            <a:ext cx="2263689" cy="5762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546556-8B27-40EB-A3C3-4883945576B4}"/>
              </a:ext>
            </a:extLst>
          </p:cNvPr>
          <p:cNvSpPr/>
          <p:nvPr/>
        </p:nvSpPr>
        <p:spPr>
          <a:xfrm>
            <a:off x="6251242" y="3777588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Issue</a:t>
            </a:r>
            <a:endParaRPr lang="ko-KR" altLang="en-US" sz="11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E730672-47B3-4F6D-8316-2CB37A7CE257}"/>
              </a:ext>
            </a:extLst>
          </p:cNvPr>
          <p:cNvSpPr/>
          <p:nvPr/>
        </p:nvSpPr>
        <p:spPr>
          <a:xfrm>
            <a:off x="6814662" y="3777588"/>
            <a:ext cx="825363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Withdraw</a:t>
            </a:r>
            <a:endParaRPr lang="ko-KR" altLang="en-US" sz="11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5FE91BA-4A0A-4E18-B017-D8F6B5799BFE}"/>
              </a:ext>
            </a:extLst>
          </p:cNvPr>
          <p:cNvPicPr preferRelativeResize="0"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639555" y="3048426"/>
            <a:ext cx="2993230" cy="5337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40C5D5E-3C12-4546-8E4D-51ABE7DDC2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6789" y="3052412"/>
            <a:ext cx="2221754" cy="53545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3B2DF18-29D9-4EB5-A70F-FC52D06063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2400" y="3038388"/>
            <a:ext cx="3134678" cy="54208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3C55628-D475-4FE3-8D33-ACCC722280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9453" y="2506681"/>
            <a:ext cx="4636018" cy="50805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15976FC-EC0C-4133-9676-2844577ECB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74164" y="3561015"/>
            <a:ext cx="361950" cy="6191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D2D8756-BA58-4A8B-9DAC-FF54977EAA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50005" y="3609023"/>
            <a:ext cx="3892092" cy="48078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450036A-FF2E-4E1D-A92E-CB4110A426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82430" y="2523999"/>
            <a:ext cx="400050" cy="6191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C4620A6-16D0-406A-AEEB-0F75F6C882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73783" y="2486997"/>
            <a:ext cx="2237457" cy="52052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5DDB0FA-7814-4765-B523-D23661B986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07478" y="2508282"/>
            <a:ext cx="180189" cy="6810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84FE821-B648-40BA-8212-44DDF2F358DC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464972" y="3702690"/>
            <a:ext cx="374048" cy="36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7A1F573-E2F3-4553-BE1A-0751F2C27EE8}"/>
              </a:ext>
            </a:extLst>
          </p:cNvPr>
          <p:cNvPicPr preferRelativeResize="0"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6591964" y="2493611"/>
            <a:ext cx="893969" cy="18100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8BD43CC-E650-4B2F-B8CD-FD28CE8B98E4}"/>
              </a:ext>
            </a:extLst>
          </p:cNvPr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190782" y="2472048"/>
            <a:ext cx="428625" cy="21781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F2858C5-EEE4-489D-BF6B-026C4385BCB8}"/>
              </a:ext>
            </a:extLst>
          </p:cNvPr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261840" y="3576719"/>
            <a:ext cx="2263689" cy="57622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ED66A81-4AB1-40EA-90AD-B589F328EA11}"/>
              </a:ext>
            </a:extLst>
          </p:cNvPr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8370216" y="2571882"/>
            <a:ext cx="2182229" cy="657225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5A9B87B-6B4F-4F7C-B408-BA1A30FA5DFE}"/>
              </a:ext>
            </a:extLst>
          </p:cNvPr>
          <p:cNvSpPr/>
          <p:nvPr/>
        </p:nvSpPr>
        <p:spPr>
          <a:xfrm>
            <a:off x="8313118" y="3786329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Issue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E83A84-02D0-4234-ABE3-1897BE77D68B}"/>
              </a:ext>
            </a:extLst>
          </p:cNvPr>
          <p:cNvSpPr/>
          <p:nvPr/>
        </p:nvSpPr>
        <p:spPr>
          <a:xfrm>
            <a:off x="8876538" y="3786329"/>
            <a:ext cx="825363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Withdraw</a:t>
            </a:r>
            <a:endParaRPr lang="ko-KR" altLang="en-US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EFB5B7B-7088-4FC3-8253-6304FC57EE79}"/>
              </a:ext>
            </a:extLst>
          </p:cNvPr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5986462" y="3674140"/>
            <a:ext cx="2252306" cy="47360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3F5957-F75E-4355-8F8A-F112A04B2208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276463" y="3031167"/>
            <a:ext cx="2901044" cy="59139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12CF8B2-630D-410F-94ED-A395A9BEFD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53520" y="3066487"/>
            <a:ext cx="2791185" cy="49667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9101A80-79F7-40CF-8A99-AD589817EC6B}"/>
              </a:ext>
            </a:extLst>
          </p:cNvPr>
          <p:cNvPicPr preferRelativeResize="0"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374325" y="3169214"/>
            <a:ext cx="485775" cy="396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6295003C-E3A6-4D74-8F82-1763ED1D7951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99150" y="3149483"/>
            <a:ext cx="1342221" cy="3822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D4113B0-B379-438D-8E16-3A58C3A40674}"/>
              </a:ext>
            </a:extLst>
          </p:cNvPr>
          <p:cNvSpPr/>
          <p:nvPr/>
        </p:nvSpPr>
        <p:spPr>
          <a:xfrm>
            <a:off x="3864488" y="3253159"/>
            <a:ext cx="69192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Execute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BEAC3-C4B3-47B9-8C3B-6B843A29F5F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66382" y="3023234"/>
            <a:ext cx="10248900" cy="294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025C9A-010D-4236-81B2-22AD4C8CC19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160236" y="2662952"/>
            <a:ext cx="2152882" cy="409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9DB503B-F2D6-4F58-A536-187E6C1BD0AA}"/>
              </a:ext>
            </a:extLst>
          </p:cNvPr>
          <p:cNvPicPr preferRelativeResize="0"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6194319" y="2507914"/>
            <a:ext cx="2121217" cy="51719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B79ACDE-565A-46B1-AE33-228DE71F7583}"/>
              </a:ext>
            </a:extLst>
          </p:cNvPr>
          <p:cNvSpPr txBox="1"/>
          <p:nvPr/>
        </p:nvSpPr>
        <p:spPr>
          <a:xfrm>
            <a:off x="6152455" y="2455547"/>
            <a:ext cx="1175322" cy="261610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Active Coupon</a:t>
            </a:r>
            <a:endParaRPr lang="ko-KR" altLang="en-US" sz="11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2350E4-EAC1-4447-85E4-10F728375467}"/>
              </a:ext>
            </a:extLst>
          </p:cNvPr>
          <p:cNvSpPr txBox="1"/>
          <p:nvPr/>
        </p:nvSpPr>
        <p:spPr>
          <a:xfrm>
            <a:off x="1447800" y="676573"/>
            <a:ext cx="386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After(Remit)</a:t>
            </a:r>
            <a:endParaRPr lang="ko-KR" altLang="en-US" sz="2400" b="1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7D2E16B-4451-4662-A6E1-3358A64383F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254840" y="2680040"/>
            <a:ext cx="247650" cy="276225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8C3333-0AB7-417C-B456-46A13D921E79}"/>
              </a:ext>
            </a:extLst>
          </p:cNvPr>
          <p:cNvSpPr/>
          <p:nvPr/>
        </p:nvSpPr>
        <p:spPr>
          <a:xfrm>
            <a:off x="8521280" y="2714670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Filter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39B9B9E-4E35-43E2-B371-5FFBE5208B76}"/>
              </a:ext>
            </a:extLst>
          </p:cNvPr>
          <p:cNvSpPr/>
          <p:nvPr/>
        </p:nvSpPr>
        <p:spPr>
          <a:xfrm>
            <a:off x="9095931" y="2714670"/>
            <a:ext cx="7674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Manage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EB751EE-F0D2-4F8A-9159-26C7C4081E3A}"/>
              </a:ext>
            </a:extLst>
          </p:cNvPr>
          <p:cNvSpPr/>
          <p:nvPr/>
        </p:nvSpPr>
        <p:spPr>
          <a:xfrm>
            <a:off x="9909412" y="2711349"/>
            <a:ext cx="6150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Reset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5DD548-C830-499A-AC5C-FE420EFD3FF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466382" y="3523752"/>
            <a:ext cx="9353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6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E01059A-25A5-44EB-8967-5F7B224F4870}"/>
              </a:ext>
            </a:extLst>
          </p:cNvPr>
          <p:cNvGrpSpPr/>
          <p:nvPr/>
        </p:nvGrpSpPr>
        <p:grpSpPr>
          <a:xfrm>
            <a:off x="1447800" y="1133475"/>
            <a:ext cx="9296400" cy="4591050"/>
            <a:chOff x="1447800" y="1133475"/>
            <a:chExt cx="9296400" cy="4591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FEAC83-35DC-4CF5-9DD5-89776BEF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133475"/>
              <a:ext cx="9296400" cy="45910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CBE24A-9349-4813-B8F5-3E390315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85" y="3576136"/>
              <a:ext cx="1466600" cy="52387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CAE32B9-221C-43C5-A5D9-F38F2A794BB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10" y="3727056"/>
            <a:ext cx="866775" cy="33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BB1AD-1DB8-4B22-BDEC-8C8DAB68251B}"/>
              </a:ext>
            </a:extLst>
          </p:cNvPr>
          <p:cNvSpPr txBox="1"/>
          <p:nvPr/>
        </p:nvSpPr>
        <p:spPr>
          <a:xfrm>
            <a:off x="3741947" y="3553365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Count</a:t>
            </a:r>
            <a:endParaRPr lang="ko-KR" altLang="en-US" sz="11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B92D77-13B1-47CD-8C71-100AAF36F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312" y="4022119"/>
            <a:ext cx="857250" cy="238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4E6EDD-B56B-427F-AA54-4274BBDE4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333" y="4194032"/>
            <a:ext cx="476250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29878F-DAA6-471F-B43B-6DC216CB6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549" y="4075947"/>
            <a:ext cx="2590800" cy="5441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F3CB1B-1262-45CF-918F-ADF613721F34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32173" y="4194032"/>
            <a:ext cx="1342221" cy="38222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2A0327-292D-4E81-8F29-3C2B310E40F1}"/>
              </a:ext>
            </a:extLst>
          </p:cNvPr>
          <p:cNvSpPr/>
          <p:nvPr/>
        </p:nvSpPr>
        <p:spPr>
          <a:xfrm>
            <a:off x="4332173" y="4322504"/>
            <a:ext cx="9805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 Import</a:t>
            </a:r>
            <a:endParaRPr lang="ko-KR" altLang="en-US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DDC1C3-701D-4590-A2CB-E6A72A9DEC80}"/>
              </a:ext>
            </a:extLst>
          </p:cNvPr>
          <p:cNvSpPr/>
          <p:nvPr/>
        </p:nvSpPr>
        <p:spPr>
          <a:xfrm>
            <a:off x="5348901" y="4322504"/>
            <a:ext cx="9805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 Export</a:t>
            </a:r>
            <a:endParaRPr lang="ko-KR" altLang="en-US" sz="11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A8E33F-ABF1-47AD-9AF8-793259BBF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555" y="4050844"/>
            <a:ext cx="8827920" cy="167368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5874F8-95F9-404C-82A1-E40088AD089F}"/>
              </a:ext>
            </a:extLst>
          </p:cNvPr>
          <p:cNvSpPr/>
          <p:nvPr/>
        </p:nvSpPr>
        <p:spPr>
          <a:xfrm>
            <a:off x="1564606" y="5580886"/>
            <a:ext cx="9179594" cy="25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EA47C1B-164C-4562-9AB7-C98394D1F73C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555" y="4022118"/>
            <a:ext cx="1172903" cy="17191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B48EC0-DD03-4F31-96B3-7E374EB4C765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632785" y="3744630"/>
            <a:ext cx="2121217" cy="3236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B86AC0-4DA5-419F-9EBB-41D28861ADB0}"/>
              </a:ext>
            </a:extLst>
          </p:cNvPr>
          <p:cNvSpPr txBox="1"/>
          <p:nvPr/>
        </p:nvSpPr>
        <p:spPr>
          <a:xfrm>
            <a:off x="4572125" y="357256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Reason</a:t>
            </a:r>
            <a:endParaRPr lang="ko-KR" altLang="en-US" sz="11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858077C-0243-4281-82DD-A0142D4142F9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186891" y="3474620"/>
            <a:ext cx="2263689" cy="5762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546556-8B27-40EB-A3C3-4883945576B4}"/>
              </a:ext>
            </a:extLst>
          </p:cNvPr>
          <p:cNvSpPr/>
          <p:nvPr/>
        </p:nvSpPr>
        <p:spPr>
          <a:xfrm>
            <a:off x="6251242" y="3777588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Issue</a:t>
            </a:r>
            <a:endParaRPr lang="ko-KR" altLang="en-US" sz="11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E730672-47B3-4F6D-8316-2CB37A7CE257}"/>
              </a:ext>
            </a:extLst>
          </p:cNvPr>
          <p:cNvSpPr/>
          <p:nvPr/>
        </p:nvSpPr>
        <p:spPr>
          <a:xfrm>
            <a:off x="6814662" y="3777588"/>
            <a:ext cx="825363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Withdraw</a:t>
            </a:r>
            <a:endParaRPr lang="ko-KR" altLang="en-US" sz="11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5FE91BA-4A0A-4E18-B017-D8F6B5799BFE}"/>
              </a:ext>
            </a:extLst>
          </p:cNvPr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639555" y="3048426"/>
            <a:ext cx="2993230" cy="5337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40C5D5E-3C12-4546-8E4D-51ABE7DDC2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6789" y="3052412"/>
            <a:ext cx="2221754" cy="53545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3B2DF18-29D9-4EB5-A70F-FC52D06063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2400" y="3038388"/>
            <a:ext cx="3134678" cy="54208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3C55628-D475-4FE3-8D33-ACCC722280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9453" y="2506681"/>
            <a:ext cx="4636018" cy="50805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9DB503B-F2D6-4F58-A536-187E6C1BD0AA}"/>
              </a:ext>
            </a:extLst>
          </p:cNvPr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6186891" y="2506681"/>
            <a:ext cx="2121217" cy="51719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15976FC-EC0C-4133-9676-2844577ECB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74164" y="3561015"/>
            <a:ext cx="361950" cy="6191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D2D8756-BA58-4A8B-9DAC-FF54977EAA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50005" y="3609023"/>
            <a:ext cx="3892092" cy="48078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450036A-FF2E-4E1D-A92E-CB4110A426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82430" y="2523999"/>
            <a:ext cx="400050" cy="6191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C4620A6-16D0-406A-AEEB-0F75F6C882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73783" y="2486997"/>
            <a:ext cx="2237457" cy="52052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5DDB0FA-7814-4765-B523-D23661B986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07478" y="2508282"/>
            <a:ext cx="180189" cy="6810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84FE821-B648-40BA-8212-44DDF2F358DC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464972" y="3702690"/>
            <a:ext cx="374048" cy="36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7A1F573-E2F3-4553-BE1A-0751F2C27EE8}"/>
              </a:ext>
            </a:extLst>
          </p:cNvPr>
          <p:cNvPicPr preferRelativeResize="0"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6591964" y="2493611"/>
            <a:ext cx="893969" cy="18100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8BD43CC-E650-4B2F-B8CD-FD28CE8B98E4}"/>
              </a:ext>
            </a:extLst>
          </p:cNvPr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190782" y="2472048"/>
            <a:ext cx="428625" cy="21781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B79ACDE-565A-46B1-AE33-228DE71F7583}"/>
              </a:ext>
            </a:extLst>
          </p:cNvPr>
          <p:cNvSpPr txBox="1"/>
          <p:nvPr/>
        </p:nvSpPr>
        <p:spPr>
          <a:xfrm>
            <a:off x="6146436" y="246464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Active Coupon</a:t>
            </a:r>
            <a:endParaRPr lang="ko-KR" altLang="en-US" sz="1100" b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AF2858C5-EEE4-489D-BF6B-026C4385BCB8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261840" y="3576719"/>
            <a:ext cx="2263689" cy="57622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ED66A81-4AB1-40EA-90AD-B589F328EA11}"/>
              </a:ext>
            </a:extLst>
          </p:cNvPr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8370216" y="2571882"/>
            <a:ext cx="2182229" cy="657225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5A9B87B-6B4F-4F7C-B408-BA1A30FA5DFE}"/>
              </a:ext>
            </a:extLst>
          </p:cNvPr>
          <p:cNvSpPr/>
          <p:nvPr/>
        </p:nvSpPr>
        <p:spPr>
          <a:xfrm>
            <a:off x="8313118" y="3786329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Issue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E83A84-02D0-4234-ABE3-1897BE77D68B}"/>
              </a:ext>
            </a:extLst>
          </p:cNvPr>
          <p:cNvSpPr/>
          <p:nvPr/>
        </p:nvSpPr>
        <p:spPr>
          <a:xfrm>
            <a:off x="8876538" y="3786329"/>
            <a:ext cx="825363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Withdraw</a:t>
            </a:r>
            <a:endParaRPr lang="ko-KR" altLang="en-US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EFB5B7B-7088-4FC3-8253-6304FC57EE79}"/>
              </a:ext>
            </a:extLst>
          </p:cNvPr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5986462" y="3674140"/>
            <a:ext cx="2252306" cy="47360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3F5957-F75E-4355-8F8A-F112A04B2208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276463" y="3031167"/>
            <a:ext cx="2901044" cy="59139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12CF8B2-630D-410F-94ED-A395A9BEFD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53520" y="3066487"/>
            <a:ext cx="2791185" cy="49667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9101A80-79F7-40CF-8A99-AD589817EC6B}"/>
              </a:ext>
            </a:extLst>
          </p:cNvPr>
          <p:cNvPicPr preferRelativeResize="0"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374325" y="3169214"/>
            <a:ext cx="485775" cy="396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6295003C-E3A6-4D74-8F82-1763ED1D7951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99150" y="3149483"/>
            <a:ext cx="1342221" cy="3822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D4113B0-B379-438D-8E16-3A58C3A40674}"/>
              </a:ext>
            </a:extLst>
          </p:cNvPr>
          <p:cNvSpPr/>
          <p:nvPr/>
        </p:nvSpPr>
        <p:spPr>
          <a:xfrm>
            <a:off x="3864488" y="3253159"/>
            <a:ext cx="69192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Execute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E0EBC9-D44C-413B-A457-8C869FA42F07}"/>
              </a:ext>
            </a:extLst>
          </p:cNvPr>
          <p:cNvSpPr txBox="1"/>
          <p:nvPr/>
        </p:nvSpPr>
        <p:spPr>
          <a:xfrm>
            <a:off x="1447800" y="676573"/>
            <a:ext cx="371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After(Loan)</a:t>
            </a:r>
            <a:endParaRPr lang="ko-KR" altLang="en-US" sz="2400" b="1" dirty="0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B4388D29-D76F-4BAF-BC27-E971A25D039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54840" y="2680040"/>
            <a:ext cx="247650" cy="276225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D97CA66-A1C3-4511-8088-A82B7AE59843}"/>
              </a:ext>
            </a:extLst>
          </p:cNvPr>
          <p:cNvSpPr/>
          <p:nvPr/>
        </p:nvSpPr>
        <p:spPr>
          <a:xfrm>
            <a:off x="8521280" y="2714670"/>
            <a:ext cx="536606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Filter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52C4B5-A192-4C20-8BEA-479E9007DE2C}"/>
              </a:ext>
            </a:extLst>
          </p:cNvPr>
          <p:cNvSpPr/>
          <p:nvPr/>
        </p:nvSpPr>
        <p:spPr>
          <a:xfrm>
            <a:off x="9095931" y="2714670"/>
            <a:ext cx="7674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Manage</a:t>
            </a:r>
            <a:endParaRPr lang="ko-KR" altLang="en-US" sz="11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1C4C493-C6DB-4CD6-B88B-51DEADEB7E21}"/>
              </a:ext>
            </a:extLst>
          </p:cNvPr>
          <p:cNvSpPr/>
          <p:nvPr/>
        </p:nvSpPr>
        <p:spPr>
          <a:xfrm>
            <a:off x="9909412" y="2711349"/>
            <a:ext cx="615015" cy="2216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Reset</a:t>
            </a:r>
            <a:endParaRPr lang="ko-KR" altLang="en-US" sz="1100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3E251B31-2AD2-4C1A-B526-7C2ABA3E143F}"/>
              </a:ext>
            </a:extLst>
          </p:cNvPr>
          <p:cNvPicPr preferRelativeResize="0"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1562760" y="4599404"/>
            <a:ext cx="9144000" cy="126519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5B5D41C9-96D7-4D11-903C-701765154DE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38300" y="4813772"/>
            <a:ext cx="8915400" cy="11334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DB672C-EB2C-4808-870F-51933D474C2E}"/>
              </a:ext>
            </a:extLst>
          </p:cNvPr>
          <p:cNvPicPr preferRelativeResize="0"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1674973" y="4712405"/>
            <a:ext cx="1102066" cy="13024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4C8B6E24-28E5-4C39-ADE9-6EC86052A97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469661" y="4047826"/>
            <a:ext cx="9353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21C0-5753-4E60-8E9A-3CF66BC2C7EC}"/>
              </a:ext>
            </a:extLst>
          </p:cNvPr>
          <p:cNvSpPr txBox="1"/>
          <p:nvPr/>
        </p:nvSpPr>
        <p:spPr>
          <a:xfrm>
            <a:off x="4849505" y="27826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11744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4DFDFD-61E5-4450-A59B-33FDDF1FDCA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88445"/>
            <a:ext cx="9295200" cy="459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D7609-CC02-4ED1-AFCC-DED3E68D10AF}"/>
              </a:ext>
            </a:extLst>
          </p:cNvPr>
          <p:cNvSpPr txBox="1"/>
          <p:nvPr/>
        </p:nvSpPr>
        <p:spPr>
          <a:xfrm>
            <a:off x="1447800" y="676573"/>
            <a:ext cx="198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Before(</a:t>
            </a:r>
            <a:r>
              <a:rPr lang="ko-KR" altLang="en-US" sz="2400" b="1" dirty="0"/>
              <a:t>현재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63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4" y="1327785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474036" y="1327785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414895" y="1218160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593428" y="84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39" y="2042155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1576017" y="2188541"/>
            <a:ext cx="1760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3613958" y="2013487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Remit / Coupon Issue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 rot="180874">
            <a:off x="3359966" y="2096718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1D8C9-A02E-435F-9CC9-83862F7B7468}"/>
              </a:ext>
            </a:extLst>
          </p:cNvPr>
          <p:cNvSpPr txBox="1"/>
          <p:nvPr/>
        </p:nvSpPr>
        <p:spPr>
          <a:xfrm>
            <a:off x="683029" y="839369"/>
            <a:ext cx="621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After(Remit / Coupon Issue)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8227A4A-7972-4BD8-9621-6C04F9B2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61246"/>
            <a:ext cx="11596763" cy="3757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DD73B6-7F50-4650-9D5B-AD4F11ED65AD}"/>
              </a:ext>
            </a:extLst>
          </p:cNvPr>
          <p:cNvSpPr txBox="1"/>
          <p:nvPr/>
        </p:nvSpPr>
        <p:spPr>
          <a:xfrm>
            <a:off x="7285759" y="568642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다음페이지 참조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3F730B-F0AB-49E9-AB2C-4BE80F5F4F81}"/>
              </a:ext>
            </a:extLst>
          </p:cNvPr>
          <p:cNvSpPr/>
          <p:nvPr/>
        </p:nvSpPr>
        <p:spPr>
          <a:xfrm>
            <a:off x="4105275" y="2628593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CC2DC0-1179-4910-B81A-14CD113CC8E5}"/>
              </a:ext>
            </a:extLst>
          </p:cNvPr>
          <p:cNvSpPr/>
          <p:nvPr/>
        </p:nvSpPr>
        <p:spPr>
          <a:xfrm>
            <a:off x="4867275" y="4276725"/>
            <a:ext cx="790575" cy="10287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B3AC7-A0D0-4D79-BF1E-42F9877AF71F}"/>
              </a:ext>
            </a:extLst>
          </p:cNvPr>
          <p:cNvSpPr txBox="1"/>
          <p:nvPr/>
        </p:nvSpPr>
        <p:spPr>
          <a:xfrm>
            <a:off x="5754658" y="5323782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Mobile No </a:t>
            </a:r>
            <a:r>
              <a:rPr lang="ko-KR" altLang="en-US" sz="1100" dirty="0"/>
              <a:t>컬럼 삭제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B578BB-CD03-45FC-9E66-543DF34F91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34029" y="5133958"/>
            <a:ext cx="149162" cy="492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230AB5-9A3F-4555-9156-A7FD44F651B5}"/>
              </a:ext>
            </a:extLst>
          </p:cNvPr>
          <p:cNvGrpSpPr/>
          <p:nvPr/>
        </p:nvGrpSpPr>
        <p:grpSpPr>
          <a:xfrm>
            <a:off x="5044514" y="4387129"/>
            <a:ext cx="432273" cy="876379"/>
            <a:chOff x="-1064688" y="1065185"/>
            <a:chExt cx="432273" cy="87637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2F4D218-3435-4BA2-B6E4-873CB34991C9}"/>
                </a:ext>
              </a:extLst>
            </p:cNvPr>
            <p:cNvCxnSpPr>
              <a:cxnSpLocks/>
            </p:cNvCxnSpPr>
            <p:nvPr/>
          </p:nvCxnSpPr>
          <p:spPr>
            <a:xfrm>
              <a:off x="-1064688" y="1075956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BBC14AB-4640-4BC9-92F4-901AAD10F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1808" y="1065185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2E81E8E9-9770-4E55-A9F6-9995A0283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509" y="2757179"/>
            <a:ext cx="371475" cy="4781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7F872-4B6F-4DBD-8E9E-3DCDE5CC8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809" y="2797159"/>
            <a:ext cx="2628900" cy="43815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3194A12-BAC3-41D0-915E-98C9ADB5B82C}"/>
              </a:ext>
            </a:extLst>
          </p:cNvPr>
          <p:cNvSpPr/>
          <p:nvPr/>
        </p:nvSpPr>
        <p:spPr>
          <a:xfrm>
            <a:off x="9915909" y="2876242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4" y="1327785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474036" y="1327785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414895" y="1218160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593428" y="84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39" y="2042155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1576017" y="2188541"/>
            <a:ext cx="1760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3613958" y="2013487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Loan / Coupon Issue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 rot="180874">
            <a:off x="3359966" y="2096718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1D8C9-A02E-435F-9CC9-83862F7B7468}"/>
              </a:ext>
            </a:extLst>
          </p:cNvPr>
          <p:cNvSpPr txBox="1"/>
          <p:nvPr/>
        </p:nvSpPr>
        <p:spPr>
          <a:xfrm>
            <a:off x="683029" y="839369"/>
            <a:ext cx="606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 / Coupon Issue)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8227A4A-7972-4BD8-9621-6C04F9B2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61246"/>
            <a:ext cx="11596763" cy="3757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DD73B6-7F50-4650-9D5B-AD4F11ED65AD}"/>
              </a:ext>
            </a:extLst>
          </p:cNvPr>
          <p:cNvSpPr txBox="1"/>
          <p:nvPr/>
        </p:nvSpPr>
        <p:spPr>
          <a:xfrm>
            <a:off x="7285759" y="568642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다음페이지 참조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3F730B-F0AB-49E9-AB2C-4BE80F5F4F81}"/>
              </a:ext>
            </a:extLst>
          </p:cNvPr>
          <p:cNvSpPr/>
          <p:nvPr/>
        </p:nvSpPr>
        <p:spPr>
          <a:xfrm>
            <a:off x="4105275" y="2628593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3DA4CF-09B9-4505-A3A9-DDAFE5C68AD8}"/>
              </a:ext>
            </a:extLst>
          </p:cNvPr>
          <p:cNvSpPr/>
          <p:nvPr/>
        </p:nvSpPr>
        <p:spPr>
          <a:xfrm>
            <a:off x="4867275" y="4276725"/>
            <a:ext cx="790575" cy="10287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FE586A-83E2-485D-96C6-F38DE485116B}"/>
              </a:ext>
            </a:extLst>
          </p:cNvPr>
          <p:cNvSpPr txBox="1"/>
          <p:nvPr/>
        </p:nvSpPr>
        <p:spPr>
          <a:xfrm>
            <a:off x="5754658" y="5323782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Mobile No </a:t>
            </a:r>
            <a:r>
              <a:rPr lang="ko-KR" altLang="en-US" sz="1100" dirty="0"/>
              <a:t>컬럼 삭제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6C49B68-6AB8-4FA3-A06E-F3D8DC7A6692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 rot="16200000" flipH="1">
            <a:off x="5434029" y="5133958"/>
            <a:ext cx="149162" cy="492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84C18E-741F-41F4-8127-BA3B05C935E9}"/>
              </a:ext>
            </a:extLst>
          </p:cNvPr>
          <p:cNvGrpSpPr/>
          <p:nvPr/>
        </p:nvGrpSpPr>
        <p:grpSpPr>
          <a:xfrm>
            <a:off x="5044514" y="4387129"/>
            <a:ext cx="432273" cy="876379"/>
            <a:chOff x="-1064688" y="1065185"/>
            <a:chExt cx="432273" cy="87637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6FC099A-C093-4B01-A333-8E7749876750}"/>
                </a:ext>
              </a:extLst>
            </p:cNvPr>
            <p:cNvCxnSpPr>
              <a:cxnSpLocks/>
            </p:cNvCxnSpPr>
            <p:nvPr/>
          </p:nvCxnSpPr>
          <p:spPr>
            <a:xfrm>
              <a:off x="-1064688" y="1075956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BFBE318-5F2B-4FA5-A7CF-917ED380B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1808" y="1065185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3E0EABCE-0C18-4580-AAB3-66C1E4CD5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509" y="2757179"/>
            <a:ext cx="371475" cy="4781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4099B6D-D529-4063-BB1C-F66F79E3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809" y="2797159"/>
            <a:ext cx="2628900" cy="43815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C730B5A-E0D4-44D2-AAA7-69E2FDAEE1F2}"/>
              </a:ext>
            </a:extLst>
          </p:cNvPr>
          <p:cNvSpPr/>
          <p:nvPr/>
        </p:nvSpPr>
        <p:spPr>
          <a:xfrm>
            <a:off x="9915909" y="2876242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0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5EBF0E-6504-4E5D-8D3B-82486D94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9525" y="23812"/>
            <a:ext cx="12172950" cy="68103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54B254-153D-44DB-AA9C-48EC7E266FA2}"/>
              </a:ext>
            </a:extLst>
          </p:cNvPr>
          <p:cNvGrpSpPr/>
          <p:nvPr/>
        </p:nvGrpSpPr>
        <p:grpSpPr>
          <a:xfrm>
            <a:off x="3047307" y="1685405"/>
            <a:ext cx="7220643" cy="3114628"/>
            <a:chOff x="2866332" y="2190230"/>
            <a:chExt cx="7220643" cy="31146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FF6B6A4-D795-4707-932A-28D6442BA9CF}"/>
                </a:ext>
              </a:extLst>
            </p:cNvPr>
            <p:cNvSpPr/>
            <p:nvPr/>
          </p:nvSpPr>
          <p:spPr>
            <a:xfrm>
              <a:off x="3844463" y="2681265"/>
              <a:ext cx="3090257" cy="856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895BB7-2797-46C6-A2D7-5A7A6CF3A507}"/>
                </a:ext>
              </a:extLst>
            </p:cNvPr>
            <p:cNvSpPr txBox="1"/>
            <p:nvPr/>
          </p:nvSpPr>
          <p:spPr>
            <a:xfrm flipH="1">
              <a:off x="3389340" y="2190230"/>
              <a:ext cx="636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Import </a:t>
              </a:r>
              <a:r>
                <a:rPr lang="ko-KR" altLang="en-US" dirty="0"/>
                <a:t>눌렀을 때 표출되는 </a:t>
              </a:r>
              <a:r>
                <a:rPr lang="ko-KR" altLang="en-US" dirty="0" err="1"/>
                <a:t>팝업창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E92189E-1A04-4952-AE6E-58E144D44867}"/>
                </a:ext>
              </a:extLst>
            </p:cNvPr>
            <p:cNvSpPr/>
            <p:nvPr/>
          </p:nvSpPr>
          <p:spPr>
            <a:xfrm>
              <a:off x="4268141" y="3009599"/>
              <a:ext cx="767415" cy="22167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Manage</a:t>
              </a:r>
              <a:endParaRPr lang="ko-KR" altLang="en-US" sz="11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950C64D-2BBB-4911-9366-3D2BDE0BEA59}"/>
                </a:ext>
              </a:extLst>
            </p:cNvPr>
            <p:cNvSpPr/>
            <p:nvPr/>
          </p:nvSpPr>
          <p:spPr>
            <a:xfrm>
              <a:off x="5158084" y="3009598"/>
              <a:ext cx="1375335" cy="22167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Import</a:t>
              </a:r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3DB28-886D-487A-8BB7-5BEFB06C7EEF}"/>
                </a:ext>
              </a:extLst>
            </p:cNvPr>
            <p:cNvSpPr txBox="1"/>
            <p:nvPr/>
          </p:nvSpPr>
          <p:spPr>
            <a:xfrm>
              <a:off x="2866332" y="4104529"/>
              <a:ext cx="72206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admin page</a:t>
              </a:r>
              <a:r>
                <a:rPr lang="ko-KR" altLang="en-US" dirty="0"/>
                <a:t>에서 기 구현된 </a:t>
              </a:r>
              <a:r>
                <a:rPr lang="ko-KR" altLang="en-US" dirty="0" err="1"/>
                <a:t>팝업창</a:t>
              </a:r>
              <a:r>
                <a:rPr lang="ko-KR" altLang="en-US" dirty="0"/>
                <a:t> </a:t>
              </a:r>
              <a:r>
                <a:rPr lang="ko-KR" altLang="en-US" dirty="0" err="1"/>
                <a:t>디지인을</a:t>
              </a:r>
              <a:r>
                <a:rPr lang="ko-KR" altLang="en-US" dirty="0"/>
                <a:t> 사용</a:t>
              </a:r>
              <a:endParaRPr lang="en-US" altLang="ko-KR" dirty="0"/>
            </a:p>
            <a:p>
              <a:r>
                <a:rPr lang="ko-KR" altLang="en-US" dirty="0"/>
                <a:t>그 안에 </a:t>
              </a:r>
              <a:r>
                <a:rPr lang="en-US" altLang="ko-KR" dirty="0"/>
                <a:t>“Manage”, “Data Import” </a:t>
              </a:r>
              <a:r>
                <a:rPr lang="ko-KR" altLang="en-US" dirty="0"/>
                <a:t>버튼이 </a:t>
              </a:r>
              <a:r>
                <a:rPr lang="en-US" altLang="ko-KR" dirty="0"/>
                <a:t>2</a:t>
              </a:r>
              <a:r>
                <a:rPr lang="ko-KR" altLang="en-US" dirty="0"/>
                <a:t>개 있는 구조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Manage</a:t>
              </a:r>
              <a:r>
                <a:rPr lang="ko-KR" altLang="en-US" dirty="0"/>
                <a:t>는 기 구현된 로직을 따라 수행</a:t>
              </a:r>
              <a:endParaRPr lang="en-US" altLang="ko-KR" dirty="0"/>
            </a:p>
            <a:p>
              <a:r>
                <a:rPr lang="en-US" altLang="ko-KR" dirty="0"/>
                <a:t>Data Import</a:t>
              </a:r>
              <a:r>
                <a:rPr lang="ko-KR" altLang="en-US" dirty="0"/>
                <a:t>는 신규 규현</a:t>
              </a:r>
              <a:r>
                <a:rPr lang="en-US" altLang="ko-KR" dirty="0"/>
                <a:t>(</a:t>
              </a:r>
              <a:r>
                <a:rPr lang="ko-KR" altLang="en-US" dirty="0"/>
                <a:t>구체적인 사항은 개발자 의도대로 진행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92D6465E-CBA1-40FA-923B-13B9C86CDA56}"/>
                </a:ext>
              </a:extLst>
            </p:cNvPr>
            <p:cNvSpPr/>
            <p:nvPr/>
          </p:nvSpPr>
          <p:spPr>
            <a:xfrm>
              <a:off x="5158084" y="3661583"/>
              <a:ext cx="222156" cy="4429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13DB2C-2C74-40B8-A611-E1328FBB3A7B}"/>
              </a:ext>
            </a:extLst>
          </p:cNvPr>
          <p:cNvSpPr/>
          <p:nvPr/>
        </p:nvSpPr>
        <p:spPr>
          <a:xfrm>
            <a:off x="2914650" y="1600200"/>
            <a:ext cx="7105650" cy="3438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E66FF-EBFF-4287-9E6F-1C127B0E66F5}"/>
              </a:ext>
            </a:extLst>
          </p:cNvPr>
          <p:cNvSpPr txBox="1"/>
          <p:nvPr/>
        </p:nvSpPr>
        <p:spPr>
          <a:xfrm>
            <a:off x="683029" y="839369"/>
            <a:ext cx="60612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 / Coupon Issue)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59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" y="1400521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257905" y="1371946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198764" y="1262321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377297" y="89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3" y="2070777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1182659" y="2223177"/>
            <a:ext cx="1936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3396377" y="2050612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Loan / Control Loan Service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>
            <a:off x="3180247" y="2109834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7337-3AF0-41D3-ABEA-01FA73E1AA67}"/>
              </a:ext>
            </a:extLst>
          </p:cNvPr>
          <p:cNvSpPr txBox="1"/>
          <p:nvPr/>
        </p:nvSpPr>
        <p:spPr>
          <a:xfrm>
            <a:off x="683029" y="839369"/>
            <a:ext cx="712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After(Loan / Control Loan Service)</a:t>
            </a:r>
            <a:endParaRPr lang="ko-KR" altLang="en-US" sz="2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4F0233-1FAE-4806-846F-8CED1A65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78" y="2421379"/>
            <a:ext cx="9311727" cy="14382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C4AE12-EA50-480D-BBD5-3E0518297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8" y="3764404"/>
            <a:ext cx="9311726" cy="18573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3DDF1D5-3A20-4314-A7B9-ACF0F3225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158" y="3545329"/>
            <a:ext cx="1832141" cy="3429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24786F-10D7-4E22-9159-3270A811AC80}"/>
              </a:ext>
            </a:extLst>
          </p:cNvPr>
          <p:cNvSpPr/>
          <p:nvPr/>
        </p:nvSpPr>
        <p:spPr>
          <a:xfrm>
            <a:off x="871538" y="5410200"/>
            <a:ext cx="1137198" cy="60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C21453-D155-49E9-A1E3-C512A419A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959" y="2661929"/>
            <a:ext cx="371475" cy="4781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02D27BF-3A0D-4F83-A153-EA9FE73A0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259" y="2701909"/>
            <a:ext cx="2628900" cy="43815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668437B-FFA6-4896-BD3B-FBD09E86E4B3}"/>
              </a:ext>
            </a:extLst>
          </p:cNvPr>
          <p:cNvSpPr/>
          <p:nvPr/>
        </p:nvSpPr>
        <p:spPr>
          <a:xfrm>
            <a:off x="9706359" y="2780992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F470E00-2BF2-4327-B5A4-9C19E296A0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4334" y="2750881"/>
            <a:ext cx="762000" cy="24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045DD9-103C-4C72-B03A-4991C56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4" y="1327785"/>
            <a:ext cx="10487025" cy="3619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99D48-8917-49DD-B0CD-A8FA3B250197}"/>
              </a:ext>
            </a:extLst>
          </p:cNvPr>
          <p:cNvSpPr/>
          <p:nvPr/>
        </p:nvSpPr>
        <p:spPr>
          <a:xfrm>
            <a:off x="10474036" y="1327785"/>
            <a:ext cx="706582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7D5A7E-53FC-44EE-9DC0-68CD10E4828F}"/>
              </a:ext>
            </a:extLst>
          </p:cNvPr>
          <p:cNvSpPr/>
          <p:nvPr/>
        </p:nvSpPr>
        <p:spPr>
          <a:xfrm>
            <a:off x="10414895" y="1218160"/>
            <a:ext cx="890414" cy="56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52C-BDF8-41A9-8FA7-F1D4FDACE3FD}"/>
              </a:ext>
            </a:extLst>
          </p:cNvPr>
          <p:cNvSpPr txBox="1"/>
          <p:nvPr/>
        </p:nvSpPr>
        <p:spPr>
          <a:xfrm>
            <a:off x="10593428" y="84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20A9A9-06DD-4839-BCFF-40A8F083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39" y="2042155"/>
            <a:ext cx="2695575" cy="304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EF22DD-67E4-48E4-9BBC-FAAA3F4C7387}"/>
              </a:ext>
            </a:extLst>
          </p:cNvPr>
          <p:cNvCxnSpPr/>
          <p:nvPr/>
        </p:nvCxnSpPr>
        <p:spPr>
          <a:xfrm>
            <a:off x="1576017" y="2188541"/>
            <a:ext cx="1760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AE228F-DA5A-4EA0-B177-5BBB1901BBE9}"/>
              </a:ext>
            </a:extLst>
          </p:cNvPr>
          <p:cNvSpPr txBox="1"/>
          <p:nvPr/>
        </p:nvSpPr>
        <p:spPr>
          <a:xfrm>
            <a:off x="3613958" y="2013487"/>
            <a:ext cx="3690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Coupon Report</a:t>
            </a:r>
            <a:endParaRPr lang="ko-KR" altLang="en-US" sz="11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1B7E668-DABA-4C8E-A5D3-F575F8BCB4CC}"/>
              </a:ext>
            </a:extLst>
          </p:cNvPr>
          <p:cNvSpPr/>
          <p:nvPr/>
        </p:nvSpPr>
        <p:spPr>
          <a:xfrm rot="180874">
            <a:off x="3359966" y="2096718"/>
            <a:ext cx="241069" cy="15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1D8C9-A02E-435F-9CC9-83862F7B7468}"/>
              </a:ext>
            </a:extLst>
          </p:cNvPr>
          <p:cNvSpPr txBox="1"/>
          <p:nvPr/>
        </p:nvSpPr>
        <p:spPr>
          <a:xfrm>
            <a:off x="683029" y="839369"/>
            <a:ext cx="5436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차 수정본 </a:t>
            </a:r>
            <a:r>
              <a:rPr lang="en-US" altLang="ko-KR" sz="2400" b="1" dirty="0"/>
              <a:t>- After(Coupon Report)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8227A4A-7972-4BD8-9621-6C04F9B2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61246"/>
            <a:ext cx="11596763" cy="3757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DD73B6-7F50-4650-9D5B-AD4F11ED65AD}"/>
              </a:ext>
            </a:extLst>
          </p:cNvPr>
          <p:cNvSpPr txBox="1"/>
          <p:nvPr/>
        </p:nvSpPr>
        <p:spPr>
          <a:xfrm>
            <a:off x="7285759" y="568642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다음페이지 참조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3F730B-F0AB-49E9-AB2C-4BE80F5F4F81}"/>
              </a:ext>
            </a:extLst>
          </p:cNvPr>
          <p:cNvSpPr/>
          <p:nvPr/>
        </p:nvSpPr>
        <p:spPr>
          <a:xfrm>
            <a:off x="4105275" y="2628593"/>
            <a:ext cx="222761" cy="238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55E3E-2E25-49E5-81BE-D71C0127ECA9}"/>
              </a:ext>
            </a:extLst>
          </p:cNvPr>
          <p:cNvSpPr txBox="1"/>
          <p:nvPr/>
        </p:nvSpPr>
        <p:spPr>
          <a:xfrm>
            <a:off x="7292564" y="1974454"/>
            <a:ext cx="1643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기간검색기능</a:t>
            </a:r>
            <a:endParaRPr lang="en-US" altLang="ko-KR" sz="1050" b="1" dirty="0"/>
          </a:p>
          <a:p>
            <a:r>
              <a:rPr lang="en-US" altLang="ko-KR" sz="1050" dirty="0"/>
              <a:t>1. </a:t>
            </a:r>
            <a:r>
              <a:rPr lang="ko-KR" altLang="en-US" sz="1050" dirty="0"/>
              <a:t>쿠폰발행일 기준 조회</a:t>
            </a:r>
            <a:endParaRPr lang="en-US" altLang="ko-KR" sz="1050" dirty="0"/>
          </a:p>
          <a:p>
            <a:r>
              <a:rPr lang="en-US" altLang="ko-KR" sz="1050" dirty="0"/>
              <a:t>2. From – To </a:t>
            </a:r>
            <a:r>
              <a:rPr lang="ko-KR" altLang="en-US" sz="1050" dirty="0"/>
              <a:t>구조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E4F08E-7D64-4E81-9DB5-2A62C1FD1E62}"/>
              </a:ext>
            </a:extLst>
          </p:cNvPr>
          <p:cNvCxnSpPr/>
          <p:nvPr/>
        </p:nvCxnSpPr>
        <p:spPr>
          <a:xfrm flipV="1">
            <a:off x="7439025" y="2541559"/>
            <a:ext cx="0" cy="31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CC2DC0-1179-4910-B81A-14CD113CC8E5}"/>
              </a:ext>
            </a:extLst>
          </p:cNvPr>
          <p:cNvSpPr/>
          <p:nvPr/>
        </p:nvSpPr>
        <p:spPr>
          <a:xfrm>
            <a:off x="4867275" y="4276725"/>
            <a:ext cx="790575" cy="10287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B3AC7-A0D0-4D79-BF1E-42F9877AF71F}"/>
              </a:ext>
            </a:extLst>
          </p:cNvPr>
          <p:cNvSpPr txBox="1"/>
          <p:nvPr/>
        </p:nvSpPr>
        <p:spPr>
          <a:xfrm>
            <a:off x="5754658" y="5323782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Mobile No </a:t>
            </a:r>
            <a:r>
              <a:rPr lang="ko-KR" altLang="en-US" sz="1100" dirty="0"/>
              <a:t>컬럼 삭제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B578BB-CD03-45FC-9E66-543DF34F91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34029" y="5133958"/>
            <a:ext cx="149162" cy="492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230AB5-9A3F-4555-9156-A7FD44F651B5}"/>
              </a:ext>
            </a:extLst>
          </p:cNvPr>
          <p:cNvGrpSpPr/>
          <p:nvPr/>
        </p:nvGrpSpPr>
        <p:grpSpPr>
          <a:xfrm>
            <a:off x="5044514" y="4387129"/>
            <a:ext cx="432273" cy="876379"/>
            <a:chOff x="-1064688" y="1065185"/>
            <a:chExt cx="432273" cy="87637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2F4D218-3435-4BA2-B6E4-873CB34991C9}"/>
                </a:ext>
              </a:extLst>
            </p:cNvPr>
            <p:cNvCxnSpPr>
              <a:cxnSpLocks/>
            </p:cNvCxnSpPr>
            <p:nvPr/>
          </p:nvCxnSpPr>
          <p:spPr>
            <a:xfrm>
              <a:off x="-1064688" y="1075956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BBC14AB-4640-4BC9-92F4-901AAD10F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1808" y="1065185"/>
              <a:ext cx="429393" cy="8656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01E638-5173-459C-A6C6-F3ECB2D262DA}"/>
              </a:ext>
            </a:extLst>
          </p:cNvPr>
          <p:cNvSpPr txBox="1"/>
          <p:nvPr/>
        </p:nvSpPr>
        <p:spPr>
          <a:xfrm>
            <a:off x="5747429" y="66783"/>
            <a:ext cx="6035627" cy="577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50" dirty="0"/>
              <a:t>2021.01.04 Eddie</a:t>
            </a:r>
          </a:p>
          <a:p>
            <a:r>
              <a:rPr lang="en-US" altLang="ko-KR" sz="1050" dirty="0"/>
              <a:t>Max</a:t>
            </a:r>
            <a:r>
              <a:rPr lang="ko-KR" altLang="en-US" sz="1050" dirty="0"/>
              <a:t>팀장님께서 </a:t>
            </a:r>
            <a:r>
              <a:rPr lang="en-US" altLang="ko-KR" sz="1050" dirty="0"/>
              <a:t>Report</a:t>
            </a:r>
            <a:r>
              <a:rPr lang="ko-KR" altLang="en-US" sz="1050" dirty="0"/>
              <a:t>라고 말씀</a:t>
            </a:r>
            <a:r>
              <a:rPr lang="en-US" altLang="ko-KR" sz="1050" dirty="0"/>
              <a:t>&amp;</a:t>
            </a:r>
            <a:r>
              <a:rPr lang="ko-KR" altLang="en-US" sz="1050" dirty="0"/>
              <a:t>설명주신 화면에 대해 </a:t>
            </a:r>
            <a:r>
              <a:rPr lang="en-US" altLang="ko-KR" sz="1050" dirty="0">
                <a:solidFill>
                  <a:srgbClr val="FF0000"/>
                </a:solidFill>
              </a:rPr>
              <a:t>Coupon Report</a:t>
            </a:r>
            <a:r>
              <a:rPr lang="ko-KR" altLang="en-US" sz="1050" dirty="0"/>
              <a:t>라고 임의로 적었습니다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명칭 말씀주시면 변경하도록 하겠습니다</a:t>
            </a:r>
            <a:r>
              <a:rPr lang="en-US" altLang="ko-KR" sz="105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4085E5-B981-4956-85B5-34E6FE519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438" y="2771775"/>
            <a:ext cx="1128827" cy="4381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37B0BD-445D-4857-8475-8222CB331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45" y="3216937"/>
            <a:ext cx="9153525" cy="23431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B4B787-C3A3-4662-A1D2-D1D3365DF17A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584142" y="3185262"/>
            <a:ext cx="1940858" cy="19541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16215D-F761-47AB-9C13-93A0BBD59B31}"/>
              </a:ext>
            </a:extLst>
          </p:cNvPr>
          <p:cNvSpPr/>
          <p:nvPr/>
        </p:nvSpPr>
        <p:spPr>
          <a:xfrm>
            <a:off x="10350470" y="3185262"/>
            <a:ext cx="1128827" cy="653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F49C93-EB9F-4981-B846-F7AADDC8E863}"/>
              </a:ext>
            </a:extLst>
          </p:cNvPr>
          <p:cNvSpPr/>
          <p:nvPr/>
        </p:nvSpPr>
        <p:spPr>
          <a:xfrm>
            <a:off x="1196945" y="5528412"/>
            <a:ext cx="7875493" cy="69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4ED74-AB3E-480E-96E1-BCD3AB96A60F}"/>
              </a:ext>
            </a:extLst>
          </p:cNvPr>
          <p:cNvSpPr txBox="1"/>
          <p:nvPr/>
        </p:nvSpPr>
        <p:spPr>
          <a:xfrm>
            <a:off x="697048" y="1124897"/>
            <a:ext cx="554350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Admin page(Coupon Issue) </a:t>
            </a:r>
            <a:r>
              <a:rPr lang="ko-KR" altLang="en-US" sz="1400" b="1" dirty="0"/>
              <a:t>현황 확인 중 발견된 문제점 공유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en-US" altLang="ko-KR" sz="1100" dirty="0"/>
              <a:t>csv </a:t>
            </a:r>
            <a:r>
              <a:rPr lang="ko-KR" altLang="en-US" sz="1100" dirty="0"/>
              <a:t>파일을 다운로드 받은 뒤 아래 </a:t>
            </a:r>
            <a:r>
              <a:rPr lang="en-US" altLang="ko-KR" sz="1100" dirty="0"/>
              <a:t>2</a:t>
            </a:r>
            <a:r>
              <a:rPr lang="ko-KR" altLang="en-US" sz="1100" dirty="0"/>
              <a:t>개의 이상 컬럼 발견</a:t>
            </a:r>
            <a:endParaRPr lang="en-US" altLang="ko-KR" sz="1100" dirty="0"/>
          </a:p>
          <a:p>
            <a:pPr marL="685800" lvl="1" indent="-228600">
              <a:buAutoNum type="arabicPeriod"/>
            </a:pPr>
            <a:r>
              <a:rPr lang="en-US" altLang="ko-KR" sz="1100" dirty="0"/>
              <a:t>Virtual Acc No </a:t>
            </a:r>
          </a:p>
          <a:p>
            <a:pPr lvl="1"/>
            <a:r>
              <a:rPr lang="ko-KR" altLang="en-US" sz="1100" dirty="0"/>
              <a:t>현재</a:t>
            </a:r>
            <a:r>
              <a:rPr lang="en-US" altLang="ko-KR" sz="1100" dirty="0"/>
              <a:t>: 9.42401E+12</a:t>
            </a:r>
          </a:p>
          <a:p>
            <a:pPr lvl="1"/>
            <a:r>
              <a:rPr lang="ko-KR" altLang="en-US" sz="1100" dirty="0"/>
              <a:t>실제 값</a:t>
            </a:r>
            <a:r>
              <a:rPr lang="en-US" altLang="ko-KR" sz="1100" dirty="0"/>
              <a:t>: 9424011252265</a:t>
            </a:r>
          </a:p>
          <a:p>
            <a:pPr lvl="1"/>
            <a:r>
              <a:rPr lang="en-US" altLang="ko-KR" sz="1100" dirty="0"/>
              <a:t>2. Mobile No</a:t>
            </a:r>
          </a:p>
          <a:p>
            <a:pPr lvl="1"/>
            <a:r>
              <a:rPr lang="ko-KR" altLang="en-US" sz="1100" dirty="0"/>
              <a:t>현재</a:t>
            </a:r>
            <a:r>
              <a:rPr lang="en-US" altLang="ko-KR" sz="1100" dirty="0"/>
              <a:t>: 1012345678</a:t>
            </a:r>
          </a:p>
          <a:p>
            <a:pPr lvl="1"/>
            <a:r>
              <a:rPr lang="ko-KR" altLang="en-US" sz="1100" dirty="0"/>
              <a:t>실제 값</a:t>
            </a:r>
            <a:r>
              <a:rPr lang="en-US" altLang="ko-KR" sz="1100" dirty="0"/>
              <a:t>: 01012345678</a:t>
            </a:r>
          </a:p>
          <a:p>
            <a:pPr lvl="1"/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Created Date</a:t>
            </a:r>
            <a:r>
              <a:rPr lang="ko-KR" altLang="en-US" sz="1100" dirty="0"/>
              <a:t>가 </a:t>
            </a:r>
            <a:r>
              <a:rPr lang="en-US" altLang="ko-KR" sz="1100" dirty="0"/>
              <a:t>admin page</a:t>
            </a:r>
            <a:r>
              <a:rPr lang="ko-KR" altLang="en-US" sz="1100" dirty="0"/>
              <a:t>에서는 </a:t>
            </a:r>
            <a:r>
              <a:rPr lang="en-US" altLang="ko-KR" sz="1100" dirty="0" err="1"/>
              <a:t>yyyyMMdd</a:t>
            </a:r>
            <a:r>
              <a:rPr lang="ko-KR" altLang="en-US" sz="1100" dirty="0"/>
              <a:t>까지 보여집니다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ym typeface="Wingdings" panose="05000000000000000000" pitchFamily="2" charset="2"/>
              </a:rPr>
              <a:t>yyyyMMdd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sym typeface="Wingdings" panose="05000000000000000000" pitchFamily="2" charset="2"/>
              </a:rPr>
              <a:t>hh:mm:ss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ym typeface="Wingdings" panose="05000000000000000000" pitchFamily="2" charset="2"/>
              </a:rPr>
              <a:t>까지 </a:t>
            </a:r>
            <a:r>
              <a:rPr lang="ko-KR" altLang="en-US" sz="1100" dirty="0" err="1">
                <a:sym typeface="Wingdings" panose="05000000000000000000" pitchFamily="2" charset="2"/>
              </a:rPr>
              <a:t>보여달라는</a:t>
            </a:r>
            <a:r>
              <a:rPr lang="ko-KR" altLang="en-US" sz="1100" dirty="0">
                <a:sym typeface="Wingdings" panose="05000000000000000000" pitchFamily="2" charset="2"/>
              </a:rPr>
              <a:t> 요청이 있었습니다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  <a:br>
              <a:rPr lang="en-US" altLang="ko-KR" sz="1100" dirty="0">
                <a:sym typeface="Wingdings" panose="05000000000000000000" pitchFamily="2" charset="2"/>
              </a:rPr>
            </a:br>
            <a:r>
              <a:rPr lang="ko-KR" altLang="en-US" sz="1100" dirty="0">
                <a:sym typeface="Wingdings" panose="05000000000000000000" pitchFamily="2" charset="2"/>
              </a:rPr>
              <a:t>또한 </a:t>
            </a:r>
            <a:r>
              <a:rPr lang="en-US" altLang="ko-KR" sz="1100" dirty="0">
                <a:sym typeface="Wingdings" panose="05000000000000000000" pitchFamily="2" charset="2"/>
              </a:rPr>
              <a:t>admin page</a:t>
            </a:r>
            <a:r>
              <a:rPr lang="ko-KR" altLang="en-US" sz="1100" dirty="0">
                <a:sym typeface="Wingdings" panose="05000000000000000000" pitchFamily="2" charset="2"/>
              </a:rPr>
              <a:t>에서는 </a:t>
            </a:r>
            <a:r>
              <a:rPr lang="en-US" altLang="ko-KR" sz="1100" dirty="0">
                <a:sym typeface="Wingdings" panose="05000000000000000000" pitchFamily="2" charset="2"/>
              </a:rPr>
              <a:t>Created Date</a:t>
            </a:r>
            <a:r>
              <a:rPr lang="ko-KR" altLang="en-US" sz="1100" dirty="0">
                <a:sym typeface="Wingdings" panose="05000000000000000000" pitchFamily="2" charset="2"/>
              </a:rPr>
              <a:t>가 아닌</a:t>
            </a:r>
            <a:r>
              <a:rPr lang="en-US" altLang="ko-KR" sz="1100" dirty="0">
                <a:sym typeface="Wingdings" panose="05000000000000000000" pitchFamily="2" charset="2"/>
              </a:rPr>
              <a:t>, Updated Date</a:t>
            </a:r>
            <a:r>
              <a:rPr lang="ko-KR" altLang="en-US" sz="1100" dirty="0">
                <a:sym typeface="Wingdings" panose="05000000000000000000" pitchFamily="2" charset="2"/>
              </a:rPr>
              <a:t>로 정정해야 합니다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100" dirty="0"/>
              <a:t>DB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startDate</a:t>
            </a:r>
            <a:r>
              <a:rPr lang="en-US" altLang="ko-KR" sz="1100" dirty="0"/>
              <a:t> </a:t>
            </a:r>
            <a:r>
              <a:rPr lang="ko-KR" altLang="en-US" sz="1100" dirty="0"/>
              <a:t>컬럼이 </a:t>
            </a:r>
            <a:r>
              <a:rPr lang="en-US" altLang="ko-KR" sz="1100" dirty="0"/>
              <a:t>admin page</a:t>
            </a:r>
            <a:r>
              <a:rPr lang="ko-KR" altLang="en-US" sz="1100" dirty="0"/>
              <a:t>에 나타나야 합니다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2720-A28A-473D-804F-C4A4B10E2041}"/>
              </a:ext>
            </a:extLst>
          </p:cNvPr>
          <p:cNvSpPr txBox="1"/>
          <p:nvPr/>
        </p:nvSpPr>
        <p:spPr>
          <a:xfrm>
            <a:off x="697048" y="3715697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DB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테이블에 </a:t>
            </a:r>
            <a:r>
              <a:rPr lang="ko-KR" altLang="en-US" sz="1100" dirty="0" err="1"/>
              <a:t>추가해야할</a:t>
            </a:r>
            <a:r>
              <a:rPr lang="ko-KR" altLang="en-US" sz="1100" dirty="0"/>
              <a:t> 컬럼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컬럼명</a:t>
            </a:r>
            <a:r>
              <a:rPr lang="en-US" altLang="ko-KR" sz="1100" dirty="0"/>
              <a:t>(</a:t>
            </a:r>
            <a:r>
              <a:rPr lang="ko-KR" altLang="en-US" sz="1100" dirty="0"/>
              <a:t>타입</a:t>
            </a:r>
            <a:r>
              <a:rPr lang="en-US" altLang="ko-KR" sz="1100" dirty="0"/>
              <a:t>, </a:t>
            </a:r>
            <a:r>
              <a:rPr lang="ko-KR" altLang="en-US" sz="1100" dirty="0"/>
              <a:t>길이</a:t>
            </a:r>
            <a:r>
              <a:rPr lang="en-US" altLang="ko-KR" sz="1100" dirty="0"/>
              <a:t>))</a:t>
            </a:r>
          </a:p>
          <a:p>
            <a:pPr marL="685800" lvl="1" indent="-228600">
              <a:buAutoNum type="arabicPeriod"/>
            </a:pPr>
            <a:r>
              <a:rPr lang="en-US" altLang="ko-KR" sz="1100" dirty="0"/>
              <a:t>reason(</a:t>
            </a:r>
            <a:r>
              <a:rPr lang="en-US" altLang="ko-KR" sz="1100" dirty="0" err="1"/>
              <a:t>nvarchar</a:t>
            </a:r>
            <a:r>
              <a:rPr lang="en-US" altLang="ko-KR" sz="1100" dirty="0"/>
              <a:t>, MAX)</a:t>
            </a:r>
          </a:p>
        </p:txBody>
      </p:sp>
    </p:spTree>
    <p:extLst>
      <p:ext uri="{BB962C8B-B14F-4D97-AF65-F5344CB8AC3E}">
        <p14:creationId xmlns:p14="http://schemas.microsoft.com/office/powerpoint/2010/main" val="379820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21C0-5753-4E60-8E9A-3CF66BC2C7EC}"/>
              </a:ext>
            </a:extLst>
          </p:cNvPr>
          <p:cNvSpPr txBox="1"/>
          <p:nvPr/>
        </p:nvSpPr>
        <p:spPr>
          <a:xfrm>
            <a:off x="2120392" y="2782669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여기서부터는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차 수정본 내용입니다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21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589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Eddie J</dc:creator>
  <cp:lastModifiedBy>Eddie J</cp:lastModifiedBy>
  <cp:revision>66</cp:revision>
  <dcterms:created xsi:type="dcterms:W3CDTF">2020-12-30T01:18:53Z</dcterms:created>
  <dcterms:modified xsi:type="dcterms:W3CDTF">2021-01-04T06:16:28Z</dcterms:modified>
</cp:coreProperties>
</file>