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1293" r:id="rId5"/>
    <p:sldId id="259" r:id="rId6"/>
    <p:sldId id="260" r:id="rId7"/>
    <p:sldId id="1455" r:id="rId8"/>
    <p:sldId id="1377" r:id="rId9"/>
    <p:sldId id="1440" r:id="rId10"/>
    <p:sldId id="1439" r:id="rId11"/>
    <p:sldId id="1429" r:id="rId12"/>
    <p:sldId id="1454" r:id="rId13"/>
    <p:sldId id="1438" r:id="rId14"/>
    <p:sldId id="1453" r:id="rId15"/>
    <p:sldId id="1437" r:id="rId16"/>
    <p:sldId id="1286" r:id="rId17"/>
  </p:sldIdLst>
  <p:sldSz cx="12192000" cy="6858000"/>
  <p:notesSz cx="6797675" cy="9926638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#00. 초안" id="{E5C7CEB1-F35C-42D7-A3B6-F48F75ED6CD8}">
          <p14:sldIdLst>
            <p14:sldId id="1293"/>
            <p14:sldId id="259"/>
            <p14:sldId id="260"/>
            <p14:sldId id="1455"/>
            <p14:sldId id="1377"/>
            <p14:sldId id="1440"/>
            <p14:sldId id="1439"/>
            <p14:sldId id="1429"/>
            <p14:sldId id="1454"/>
            <p14:sldId id="1438"/>
            <p14:sldId id="1453"/>
            <p14:sldId id="1437"/>
            <p14:sldId id="1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6" pos="4067" userDrawn="1">
          <p15:clr>
            <a:srgbClr val="A4A3A4"/>
          </p15:clr>
        </p15:guide>
        <p15:guide id="7" pos="4339" userDrawn="1">
          <p15:clr>
            <a:srgbClr val="A4A3A4"/>
          </p15:clr>
        </p15:guide>
        <p15:guide id="8" pos="6199" userDrawn="1">
          <p15:clr>
            <a:srgbClr val="A4A3A4"/>
          </p15:clr>
        </p15:guide>
        <p15:guide id="9" pos="2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Support Office HANPASS" initials="ISOH" lastIdx="2" clrIdx="0">
    <p:extLst>
      <p:ext uri="{19B8F6BF-5375-455C-9EA6-DF929625EA0E}">
        <p15:presenceInfo xmlns:p15="http://schemas.microsoft.com/office/powerpoint/2012/main" userId="IT Support Office HANPASS" providerId="None"/>
      </p:ext>
    </p:extLst>
  </p:cmAuthor>
  <p:cmAuthor id="2" name="HANPASS IT Support Office" initials="HISO" lastIdx="2" clrIdx="1">
    <p:extLst>
      <p:ext uri="{19B8F6BF-5375-455C-9EA6-DF929625EA0E}">
        <p15:presenceInfo xmlns:p15="http://schemas.microsoft.com/office/powerpoint/2012/main" userId="HANPASS IT Support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785EA"/>
    <a:srgbClr val="91B8E9"/>
    <a:srgbClr val="4F81BD"/>
    <a:srgbClr val="E5F2FE"/>
    <a:srgbClr val="3333FF"/>
    <a:srgbClr val="0066FF"/>
    <a:srgbClr val="0000FF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882" y="108"/>
      </p:cViewPr>
      <p:guideLst>
        <p:guide orient="horz" pos="527"/>
        <p:guide pos="2026"/>
        <p:guide orient="horz" pos="3929"/>
        <p:guide pos="4067"/>
        <p:guide pos="4339"/>
        <p:guide pos="6199"/>
        <p:guide pos="2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5T05:04:3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5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r">
              <a:defRPr sz="1200"/>
            </a:lvl1pPr>
          </a:lstStyle>
          <a:p>
            <a:fld id="{AA1ABD76-5A1A-45AA-9640-991EF499CE4B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0" rIns="91321" bIns="456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5193"/>
            <a:ext cx="5437187" cy="4466274"/>
          </a:xfrm>
          <a:prstGeom prst="rect">
            <a:avLst/>
          </a:prstGeom>
        </p:spPr>
        <p:txBody>
          <a:bodyPr vert="horz" lIns="91321" tIns="45660" rIns="91321" bIns="4566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5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r">
              <a:defRPr sz="1200"/>
            </a:lvl1pPr>
          </a:lstStyle>
          <a:p>
            <a:fld id="{CCC35E79-E521-4463-BCAD-20A629C04E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6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1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073471"/>
              </p:ext>
            </p:extLst>
          </p:nvPr>
        </p:nvGraphicFramePr>
        <p:xfrm>
          <a:off x="47326" y="68629"/>
          <a:ext cx="12097349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47326" y="6626088"/>
            <a:ext cx="11809314" cy="2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0" lang="ko-KR" altLang="en-US" sz="1000" b="0" i="0" u="none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경상거래타발</a:t>
            </a:r>
            <a:r>
              <a:rPr kumimoji="0" lang="ko-KR" altLang="en-US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 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EDC3772-E529-45BC-B6C7-D00A50BC52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" y="6559535"/>
            <a:ext cx="298465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2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A76E7-A700-4C0C-8CB1-478B6DF4E505}"/>
              </a:ext>
            </a:extLst>
          </p:cNvPr>
          <p:cNvCxnSpPr>
            <a:cxnSpLocks/>
          </p:cNvCxnSpPr>
          <p:nvPr userDrawn="1"/>
        </p:nvCxnSpPr>
        <p:spPr>
          <a:xfrm>
            <a:off x="12000" y="6315359"/>
            <a:ext cx="1216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945E1E-682F-478D-8B70-039529551C1C}"/>
              </a:ext>
            </a:extLst>
          </p:cNvPr>
          <p:cNvSpPr/>
          <p:nvPr userDrawn="1"/>
        </p:nvSpPr>
        <p:spPr>
          <a:xfrm>
            <a:off x="334963" y="872720"/>
            <a:ext cx="11520000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D0D5B961-F00E-45E8-8539-61644C87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5855"/>
            <a:ext cx="7921277" cy="496746"/>
          </a:xfrm>
        </p:spPr>
        <p:txBody>
          <a:bodyPr anchor="b" anchorCtr="0">
            <a:normAutofit/>
          </a:bodyPr>
          <a:lstStyle>
            <a:lvl1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CFD14F-6718-49B5-8A01-BB50FFE29D06}"/>
              </a:ext>
            </a:extLst>
          </p:cNvPr>
          <p:cNvSpPr/>
          <p:nvPr userDrawn="1"/>
        </p:nvSpPr>
        <p:spPr>
          <a:xfrm>
            <a:off x="341504" y="332656"/>
            <a:ext cx="7920000" cy="3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3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0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8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6840650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2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0162505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0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7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060D51E-65F6-48CA-BE61-7FCA88F0AF4A}" type="datetimeFigureOut">
              <a:rPr lang="ko-KR" altLang="en-US" smtClean="0"/>
              <a:pPr/>
              <a:t>2022-07-26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4132983-AF90-4346-AD31-D4F7A01D65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01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C9E3E-0816-4D91-B78B-C4F84317B50D}"/>
              </a:ext>
            </a:extLst>
          </p:cNvPr>
          <p:cNvSpPr/>
          <p:nvPr/>
        </p:nvSpPr>
        <p:spPr>
          <a:xfrm>
            <a:off x="695400" y="1628800"/>
            <a:ext cx="10585176" cy="724975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4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44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5A7EB-7157-45E9-831C-004F8C0FDD72}"/>
              </a:ext>
            </a:extLst>
          </p:cNvPr>
          <p:cNvSpPr/>
          <p:nvPr/>
        </p:nvSpPr>
        <p:spPr>
          <a:xfrm>
            <a:off x="695400" y="2492896"/>
            <a:ext cx="10585176" cy="138227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경상거래 </a:t>
            </a:r>
            <a:r>
              <a:rPr lang="ko-KR" altLang="en-US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당발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기획</a:t>
            </a:r>
            <a:endParaRPr lang="en-US" altLang="ko-KR" sz="36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B2B Outbound </a:t>
            </a:r>
            <a:r>
              <a:rPr lang="en-US" altLang="ko-KR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Dashboard_Version</a:t>
            </a: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2045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692696"/>
            <a:ext cx="9871172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GME_Out_001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1376269" y="473255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2393028" y="4732550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9372"/>
              </p:ext>
            </p:extLst>
          </p:nvPr>
        </p:nvGraphicFramePr>
        <p:xfrm>
          <a:off x="1487788" y="754234"/>
          <a:ext cx="7601208" cy="29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68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66868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66868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37592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66868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70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Details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1671110" y="777935"/>
            <a:ext cx="2304256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D32BD-8834-4BAD-995E-FC3D2BACB060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60BA4406-786C-95BC-7706-F6DD92621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88621"/>
              </p:ext>
            </p:extLst>
          </p:nvPr>
        </p:nvGraphicFramePr>
        <p:xfrm>
          <a:off x="1352265" y="1481320"/>
          <a:ext cx="8631586" cy="295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83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24092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750132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737181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  <a:gridCol w="1307983">
                  <a:extLst>
                    <a:ext uri="{9D8B030D-6E8A-4147-A177-3AD203B41FA5}">
                      <a16:colId xmlns:a16="http://schemas.microsoft.com/office/drawing/2014/main" val="3318543183"/>
                    </a:ext>
                  </a:extLst>
                </a:gridCol>
                <a:gridCol w="970020">
                  <a:extLst>
                    <a:ext uri="{9D8B030D-6E8A-4147-A177-3AD203B41FA5}">
                      <a16:colId xmlns:a16="http://schemas.microsoft.com/office/drawing/2014/main" val="314615124"/>
                    </a:ext>
                  </a:extLst>
                </a:gridCol>
                <a:gridCol w="646680">
                  <a:extLst>
                    <a:ext uri="{9D8B030D-6E8A-4147-A177-3AD203B41FA5}">
                      <a16:colId xmlns:a16="http://schemas.microsoft.com/office/drawing/2014/main" val="3994524709"/>
                    </a:ext>
                  </a:extLst>
                </a:gridCol>
                <a:gridCol w="1212525">
                  <a:extLst>
                    <a:ext uri="{9D8B030D-6E8A-4147-A177-3AD203B41FA5}">
                      <a16:colId xmlns:a16="http://schemas.microsoft.com/office/drawing/2014/main" val="1516639513"/>
                    </a:ext>
                  </a:extLst>
                </a:gridCol>
                <a:gridCol w="1293359">
                  <a:extLst>
                    <a:ext uri="{9D8B030D-6E8A-4147-A177-3AD203B41FA5}">
                      <a16:colId xmlns:a16="http://schemas.microsoft.com/office/drawing/2014/main" val="2054129983"/>
                    </a:ext>
                  </a:extLst>
                </a:gridCol>
              </a:tblGrid>
              <a:tr h="47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예치계좌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Transfer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Receiving Party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잔고금액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환전금액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Settled Amount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적용 환율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잔고금액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51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KRW-USD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PMMax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1,492,735,254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92,735,254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KRW-USD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PMMax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1,500,067,949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600,004,564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67,949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47267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702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KRW-USD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PMMax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1,510,143,773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1,510,143,773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1,100,000,000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722614"/>
                  </a:ext>
                </a:extLst>
              </a:tr>
              <a:tr h="47267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703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KRW-USD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PMMax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1,529,568,316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1,529,568,316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19378"/>
                  </a:ext>
                </a:extLst>
              </a:tr>
              <a:tr h="39144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704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KRW-USD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PMMax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1,531,333,400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1,531,333,400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82809"/>
                  </a:ext>
                </a:extLst>
              </a:tr>
              <a:tr h="35163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u="sng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6345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66E4177-BE70-A4CE-23E7-CF0F79C9202E}"/>
              </a:ext>
            </a:extLst>
          </p:cNvPr>
          <p:cNvGrpSpPr/>
          <p:nvPr/>
        </p:nvGrpSpPr>
        <p:grpSpPr>
          <a:xfrm>
            <a:off x="1352265" y="701018"/>
            <a:ext cx="8631586" cy="483062"/>
            <a:chOff x="1349245" y="859304"/>
            <a:chExt cx="8631586" cy="48306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868DC0A-789E-0D61-5E3E-329F0A8FA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9245" y="859304"/>
              <a:ext cx="6183315" cy="48306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B00E7A9-9F83-9602-4ACA-1294498DD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909" t="7577"/>
            <a:stretch/>
          </p:blipFill>
          <p:spPr>
            <a:xfrm>
              <a:off x="7243511" y="866750"/>
              <a:ext cx="2737320" cy="473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19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607905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14F402-F3F1-4922-95EB-B174F4CEF31A}"/>
              </a:ext>
            </a:extLst>
          </p:cNvPr>
          <p:cNvSpPr/>
          <p:nvPr/>
        </p:nvSpPr>
        <p:spPr>
          <a:xfrm>
            <a:off x="4932905" y="627262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D14236D-5B4F-4845-BB53-A1FFBD55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4556"/>
              </p:ext>
            </p:extLst>
          </p:nvPr>
        </p:nvGraphicFramePr>
        <p:xfrm>
          <a:off x="1548182" y="4395441"/>
          <a:ext cx="8432644" cy="168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9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271408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913825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913825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913825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1097349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671121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745689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71121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65762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정산타입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정산요청일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day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통화명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Currency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거래금액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123-456-789012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18,0000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HN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4A5088-9430-41A1-9FAA-1C6C7AC3A969}"/>
              </a:ext>
            </a:extLst>
          </p:cNvPr>
          <p:cNvSpPr/>
          <p:nvPr/>
        </p:nvSpPr>
        <p:spPr>
          <a:xfrm>
            <a:off x="1440341" y="1383711"/>
            <a:ext cx="3443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Settled Transactions Details by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Partner </a:t>
            </a:r>
            <a:endParaRPr lang="ko-KR" altLang="en-US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A6E66-F5F8-467B-856D-BEDC41967BCD}"/>
              </a:ext>
            </a:extLst>
          </p:cNvPr>
          <p:cNvSpPr/>
          <p:nvPr/>
        </p:nvSpPr>
        <p:spPr>
          <a:xfrm>
            <a:off x="9042466" y="4082516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Excel File</a:t>
            </a:r>
            <a:endParaRPr lang="ko-KR" altLang="en-US" sz="700" dirty="0"/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E95D1D39-A27C-4675-9E7A-B51B615D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34955"/>
              </p:ext>
            </p:extLst>
          </p:nvPr>
        </p:nvGraphicFramePr>
        <p:xfrm>
          <a:off x="1548187" y="1729059"/>
          <a:ext cx="8432644" cy="97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73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647527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37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301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Partner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파트너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301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Status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 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73442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16DAB3-C253-4518-A012-B56125B11FB6}"/>
              </a:ext>
            </a:extLst>
          </p:cNvPr>
          <p:cNvSpPr/>
          <p:nvPr/>
        </p:nvSpPr>
        <p:spPr>
          <a:xfrm>
            <a:off x="3562799" y="1769566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E842F9-D2DD-44E0-AE32-55C134F7B788}"/>
              </a:ext>
            </a:extLst>
          </p:cNvPr>
          <p:cNvSpPr/>
          <p:nvPr/>
        </p:nvSpPr>
        <p:spPr>
          <a:xfrm>
            <a:off x="5159896" y="1782321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B55629-9B9F-4FD7-A1FB-62D3F6DA6A78}"/>
              </a:ext>
            </a:extLst>
          </p:cNvPr>
          <p:cNvSpPr/>
          <p:nvPr/>
        </p:nvSpPr>
        <p:spPr>
          <a:xfrm>
            <a:off x="4907904" y="1700808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FEA1BA-C7F1-4DA5-A682-9521DB6B4184}"/>
              </a:ext>
            </a:extLst>
          </p:cNvPr>
          <p:cNvSpPr/>
          <p:nvPr/>
        </p:nvSpPr>
        <p:spPr>
          <a:xfrm>
            <a:off x="5365877" y="275073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5B6A79-2BE1-4E6B-8C64-12CEE0B2DD53}"/>
              </a:ext>
            </a:extLst>
          </p:cNvPr>
          <p:cNvSpPr/>
          <p:nvPr/>
        </p:nvSpPr>
        <p:spPr>
          <a:xfrm>
            <a:off x="4474495" y="275073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3C68549C-8817-4AF4-9D1B-B7D8287F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15230"/>
              </p:ext>
            </p:extLst>
          </p:nvPr>
        </p:nvGraphicFramePr>
        <p:xfrm>
          <a:off x="1548182" y="3055205"/>
          <a:ext cx="8432644" cy="87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61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2108161">
                  <a:extLst>
                    <a:ext uri="{9D8B030D-6E8A-4147-A177-3AD203B41FA5}">
                      <a16:colId xmlns:a16="http://schemas.microsoft.com/office/drawing/2014/main" val="1261803439"/>
                    </a:ext>
                  </a:extLst>
                </a:gridCol>
                <a:gridCol w="2108161">
                  <a:extLst>
                    <a:ext uri="{9D8B030D-6E8A-4147-A177-3AD203B41FA5}">
                      <a16:colId xmlns:a16="http://schemas.microsoft.com/office/drawing/2014/main" val="744877294"/>
                    </a:ext>
                  </a:extLst>
                </a:gridCol>
                <a:gridCol w="2108161">
                  <a:extLst>
                    <a:ext uri="{9D8B030D-6E8A-4147-A177-3AD203B41FA5}">
                      <a16:colId xmlns:a16="http://schemas.microsoft.com/office/drawing/2014/main" val="802571701"/>
                    </a:ext>
                  </a:extLst>
                </a:gridCol>
              </a:tblGrid>
              <a:tr h="314441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for GUID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DFJKDSJFKSDJGKASDJG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  <a:tr h="270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Total Amount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 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740,000,000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GME Fees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수수료 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7,400,000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45073"/>
                  </a:ext>
                </a:extLst>
              </a:tr>
              <a:tr h="270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수수료 분배율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0.3%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Balance in KRW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2,960,000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1480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347ED3-11F2-4057-AE61-8779A8C2A258}"/>
              </a:ext>
            </a:extLst>
          </p:cNvPr>
          <p:cNvSpPr/>
          <p:nvPr/>
        </p:nvSpPr>
        <p:spPr>
          <a:xfrm>
            <a:off x="3562799" y="2128546"/>
            <a:ext cx="211539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DFJKDSJFKSDJGKASDJG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00B7D0-DE2F-4CC0-BBD5-4006C1D7C44A}"/>
              </a:ext>
            </a:extLst>
          </p:cNvPr>
          <p:cNvSpPr/>
          <p:nvPr/>
        </p:nvSpPr>
        <p:spPr>
          <a:xfrm>
            <a:off x="5423361" y="2126813"/>
            <a:ext cx="254830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5028D3-0BF1-496C-A465-5CABCF573034}"/>
              </a:ext>
            </a:extLst>
          </p:cNvPr>
          <p:cNvSpPr/>
          <p:nvPr/>
        </p:nvSpPr>
        <p:spPr>
          <a:xfrm>
            <a:off x="3508482" y="2424991"/>
            <a:ext cx="16514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 </a:t>
            </a:r>
            <a:r>
              <a:rPr lang="en-US" altLang="ko-KR" sz="900" dirty="0"/>
              <a:t>All</a:t>
            </a:r>
            <a:r>
              <a:rPr lang="ko-KR" altLang="en-US" sz="900" dirty="0"/>
              <a:t>  </a:t>
            </a:r>
            <a:r>
              <a:rPr lang="en-US" altLang="ko-KR" sz="900" dirty="0"/>
              <a:t>settlement complete</a:t>
            </a:r>
            <a:endParaRPr lang="ko-KR" altLang="en-US" sz="900" dirty="0"/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374A4E18-45F9-4773-8AD3-3A42F214859A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0ACF2B12-AC94-41C2-9E30-C91F6BBB4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BE786D0D-B748-4C10-8E99-6B1F8DDD25B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GME_Out_001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10419-7469-4B8B-BE6E-CF68FB968CD1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97326-E866-49C3-B05F-0A2B9841795C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167F1A-C3FA-7F9A-7676-9B2BE1AFD3CA}"/>
              </a:ext>
            </a:extLst>
          </p:cNvPr>
          <p:cNvGrpSpPr/>
          <p:nvPr/>
        </p:nvGrpSpPr>
        <p:grpSpPr>
          <a:xfrm>
            <a:off x="1349245" y="859304"/>
            <a:ext cx="8631586" cy="483062"/>
            <a:chOff x="1349245" y="859304"/>
            <a:chExt cx="8631586" cy="48306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4675713-D396-AA7B-AA6E-FA60FC2C1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9245" y="859304"/>
              <a:ext cx="6183315" cy="4830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64910AD-BF39-0703-C5E6-2D1C8D7BD0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909" t="7577"/>
            <a:stretch/>
          </p:blipFill>
          <p:spPr>
            <a:xfrm>
              <a:off x="7243511" y="866750"/>
              <a:ext cx="2737320" cy="473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72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5360" y="2420888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 (</a:t>
            </a:r>
            <a:r>
              <a:rPr lang="en-US" altLang="ko-KR" sz="48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Draft_Version</a:t>
            </a: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3)</a:t>
            </a:r>
            <a:endParaRPr lang="ko-KR" altLang="en-US" sz="48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40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289" y="1412776"/>
            <a:ext cx="12192000" cy="69144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3200" dirty="0">
                <a:solidFill>
                  <a:srgbClr val="58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#00</a:t>
            </a:r>
            <a:endParaRPr lang="ko-KR" altLang="en-US" sz="32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04" y="2372883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1980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5">
            <a:extLst>
              <a:ext uri="{FF2B5EF4-FFF2-40B4-BE49-F238E27FC236}">
                <a16:creationId xmlns:a16="http://schemas.microsoft.com/office/drawing/2014/main" id="{D6B1C9DB-D03E-49FF-9FB4-05069BB0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349942"/>
            <a:ext cx="4464893" cy="457037"/>
          </a:xfrm>
        </p:spPr>
        <p:txBody>
          <a:bodyPr anchor="b" anchorCtr="0">
            <a:normAutofit/>
          </a:bodyPr>
          <a:lstStyle>
            <a:lvl1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Virtual Account Collection Sequence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13AC8091-5969-49AE-A3C4-A551FC1BEC54}"/>
              </a:ext>
            </a:extLst>
          </p:cNvPr>
          <p:cNvSpPr/>
          <p:nvPr/>
        </p:nvSpPr>
        <p:spPr>
          <a:xfrm>
            <a:off x="334963" y="1125636"/>
            <a:ext cx="1800000" cy="288000"/>
          </a:xfrm>
          <a:prstGeom prst="rect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Clients</a:t>
            </a:r>
            <a:endParaRPr dirty="0"/>
          </a:p>
        </p:txBody>
      </p:sp>
      <p:sp>
        <p:nvSpPr>
          <p:cNvPr id="7" name="Google Shape;91;p14">
            <a:extLst>
              <a:ext uri="{FF2B5EF4-FFF2-40B4-BE49-F238E27FC236}">
                <a16:creationId xmlns:a16="http://schemas.microsoft.com/office/drawing/2014/main" id="{73FD55F8-AFD2-4AF3-A9AE-CEB75738A5A3}"/>
              </a:ext>
            </a:extLst>
          </p:cNvPr>
          <p:cNvSpPr/>
          <p:nvPr/>
        </p:nvSpPr>
        <p:spPr>
          <a:xfrm>
            <a:off x="3575654" y="1125636"/>
            <a:ext cx="1800000" cy="288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</a:t>
            </a:r>
            <a:endParaRPr dirty="0"/>
          </a:p>
        </p:txBody>
      </p:sp>
      <p:sp>
        <p:nvSpPr>
          <p:cNvPr id="9" name="Google Shape;91;p14">
            <a:extLst>
              <a:ext uri="{FF2B5EF4-FFF2-40B4-BE49-F238E27FC236}">
                <a16:creationId xmlns:a16="http://schemas.microsoft.com/office/drawing/2014/main" id="{7088445D-DB64-4D51-BCB3-E5078E797AA3}"/>
              </a:ext>
            </a:extLst>
          </p:cNvPr>
          <p:cNvSpPr/>
          <p:nvPr/>
        </p:nvSpPr>
        <p:spPr>
          <a:xfrm>
            <a:off x="6816345" y="1125636"/>
            <a:ext cx="1800000" cy="288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GME</a:t>
            </a:r>
            <a:endParaRPr lang="en-US" altLang="ko-KR" sz="1200" dirty="0"/>
          </a:p>
        </p:txBody>
      </p:sp>
      <p:sp>
        <p:nvSpPr>
          <p:cNvPr id="11" name="Google Shape;91;p14">
            <a:extLst>
              <a:ext uri="{FF2B5EF4-FFF2-40B4-BE49-F238E27FC236}">
                <a16:creationId xmlns:a16="http://schemas.microsoft.com/office/drawing/2014/main" id="{4BBFA0C1-C816-47AD-A0BE-FBA821E59710}"/>
              </a:ext>
            </a:extLst>
          </p:cNvPr>
          <p:cNvSpPr/>
          <p:nvPr/>
        </p:nvSpPr>
        <p:spPr>
          <a:xfrm>
            <a:off x="10057037" y="1125636"/>
            <a:ext cx="1800000" cy="288000"/>
          </a:xfrm>
          <a:prstGeom prst="rect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Depositors</a:t>
            </a:r>
            <a:endParaRPr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C871D-9F82-42DD-B265-4A380BB84E12}"/>
              </a:ext>
            </a:extLst>
          </p:cNvPr>
          <p:cNvCxnSpPr>
            <a:cxnSpLocks/>
          </p:cNvCxnSpPr>
          <p:nvPr/>
        </p:nvCxnSpPr>
        <p:spPr>
          <a:xfrm>
            <a:off x="1234963" y="1413636"/>
            <a:ext cx="0" cy="48236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829D1C4-EEB2-497D-A363-91DFECEBEB41}"/>
              </a:ext>
            </a:extLst>
          </p:cNvPr>
          <p:cNvCxnSpPr>
            <a:cxnSpLocks/>
          </p:cNvCxnSpPr>
          <p:nvPr/>
        </p:nvCxnSpPr>
        <p:spPr>
          <a:xfrm>
            <a:off x="10957037" y="1413636"/>
            <a:ext cx="36000" cy="48236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F36D7C-99BB-404B-A619-C4C944FB377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716345" y="1413636"/>
            <a:ext cx="0" cy="48236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2CC90A-E046-4446-B4E0-64286BC8E34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475654" y="1413636"/>
            <a:ext cx="0" cy="48236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72F02DE-FFA5-49B8-B45E-62CA61992C47}"/>
              </a:ext>
            </a:extLst>
          </p:cNvPr>
          <p:cNvSpPr/>
          <p:nvPr/>
        </p:nvSpPr>
        <p:spPr>
          <a:xfrm>
            <a:off x="3755654" y="1686558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Conclusion of Contract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E4AFF7C-A040-4C2C-A66F-2AA168527EE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195654" y="1812558"/>
            <a:ext cx="2520690" cy="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12D1FF9-7ADF-48B8-83E6-0CB99B56A396}"/>
              </a:ext>
            </a:extLst>
          </p:cNvPr>
          <p:cNvSpPr/>
          <p:nvPr/>
        </p:nvSpPr>
        <p:spPr>
          <a:xfrm>
            <a:off x="6996344" y="1937738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1-1. Partner Registration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0D1225-0A3E-4D53-AC22-9AF949B8BB7A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83556" y="2063738"/>
            <a:ext cx="2512788" cy="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92BB33-8C27-496F-9777-E49E5AF72226}"/>
              </a:ext>
            </a:extLst>
          </p:cNvPr>
          <p:cNvSpPr txBox="1"/>
          <p:nvPr/>
        </p:nvSpPr>
        <p:spPr>
          <a:xfrm>
            <a:off x="4799856" y="2069636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Partner ID, Partner Secret, Partner Public key, </a:t>
            </a:r>
          </a:p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Partner Deposit Account Provided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72A40EC-5119-42A4-BE90-3A268470C91D}"/>
              </a:ext>
            </a:extLst>
          </p:cNvPr>
          <p:cNvSpPr/>
          <p:nvPr/>
        </p:nvSpPr>
        <p:spPr>
          <a:xfrm>
            <a:off x="638968" y="3515282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Sign up Payer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6B6817C-F02D-4CD7-86BC-204A121AAAEF}"/>
              </a:ext>
            </a:extLst>
          </p:cNvPr>
          <p:cNvCxnSpPr>
            <a:cxnSpLocks/>
          </p:cNvCxnSpPr>
          <p:nvPr/>
        </p:nvCxnSpPr>
        <p:spPr>
          <a:xfrm>
            <a:off x="1234963" y="3462755"/>
            <a:ext cx="32391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42AD3F-ABA6-428F-888F-ADB86D2D3890}"/>
              </a:ext>
            </a:extLst>
          </p:cNvPr>
          <p:cNvSpPr/>
          <p:nvPr/>
        </p:nvSpPr>
        <p:spPr>
          <a:xfrm>
            <a:off x="3797776" y="3576153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Create Customer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23D2896-5C09-4209-888C-7C34FAD51B7D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5237776" y="3702153"/>
            <a:ext cx="2520690" cy="0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C3496C5-A56F-4D78-A4C3-FBC471BF3A45}"/>
              </a:ext>
            </a:extLst>
          </p:cNvPr>
          <p:cNvSpPr txBox="1"/>
          <p:nvPr/>
        </p:nvSpPr>
        <p:spPr>
          <a:xfrm>
            <a:off x="2099568" y="3643034"/>
            <a:ext cx="1343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Payer Info (with Account)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26E96E-26F6-4D86-891E-6063DCDF7563}"/>
              </a:ext>
            </a:extLst>
          </p:cNvPr>
          <p:cNvSpPr txBox="1"/>
          <p:nvPr/>
        </p:nvSpPr>
        <p:spPr>
          <a:xfrm>
            <a:off x="5262455" y="3707555"/>
            <a:ext cx="1343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Payer Info (with Account) 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385763E-6304-4C7C-B626-296D5E41CC83}"/>
              </a:ext>
            </a:extLst>
          </p:cNvPr>
          <p:cNvCxnSpPr>
            <a:cxnSpLocks/>
          </p:cNvCxnSpPr>
          <p:nvPr/>
        </p:nvCxnSpPr>
        <p:spPr>
          <a:xfrm>
            <a:off x="1199456" y="2432703"/>
            <a:ext cx="9734893" cy="36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9B8F8E0-F901-4351-ACC9-3713E12994C4}"/>
              </a:ext>
            </a:extLst>
          </p:cNvPr>
          <p:cNvSpPr txBox="1"/>
          <p:nvPr/>
        </p:nvSpPr>
        <p:spPr>
          <a:xfrm>
            <a:off x="4860915" y="2348880"/>
            <a:ext cx="197361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Business Flow between Client and Payer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6A9726F-FF9A-4FED-A199-3F66FB8227B5}"/>
              </a:ext>
            </a:extLst>
          </p:cNvPr>
          <p:cNvCxnSpPr>
            <a:cxnSpLocks/>
          </p:cNvCxnSpPr>
          <p:nvPr/>
        </p:nvCxnSpPr>
        <p:spPr>
          <a:xfrm flipH="1">
            <a:off x="4510867" y="5511913"/>
            <a:ext cx="3247599" cy="0"/>
          </a:xfrm>
          <a:prstGeom prst="line">
            <a:avLst/>
          </a:prstGeom>
          <a:ln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B0B4B51-B7F5-44DE-B779-5CD7923CDA87}"/>
              </a:ext>
            </a:extLst>
          </p:cNvPr>
          <p:cNvSpPr txBox="1"/>
          <p:nvPr/>
        </p:nvSpPr>
        <p:spPr>
          <a:xfrm>
            <a:off x="6544807" y="5517812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Customer ID Provided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260B2BF-AEBF-4665-A78E-3CE67890F9AF}"/>
              </a:ext>
            </a:extLst>
          </p:cNvPr>
          <p:cNvSpPr/>
          <p:nvPr/>
        </p:nvSpPr>
        <p:spPr>
          <a:xfrm>
            <a:off x="7031557" y="4016666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2-1. WLF Validation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1AE86B-7987-467E-BEE5-FA998BDE8210}"/>
              </a:ext>
            </a:extLst>
          </p:cNvPr>
          <p:cNvSpPr/>
          <p:nvPr/>
        </p:nvSpPr>
        <p:spPr>
          <a:xfrm>
            <a:off x="7052433" y="4510712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2-2. Bank Account Validation (optional)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2AD2D4-2011-4097-966C-A4D7BB482469}"/>
              </a:ext>
            </a:extLst>
          </p:cNvPr>
          <p:cNvSpPr/>
          <p:nvPr/>
        </p:nvSpPr>
        <p:spPr>
          <a:xfrm>
            <a:off x="7055335" y="5004758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2-3. Virtual Account Registration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57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5">
            <a:extLst>
              <a:ext uri="{FF2B5EF4-FFF2-40B4-BE49-F238E27FC236}">
                <a16:creationId xmlns:a16="http://schemas.microsoft.com/office/drawing/2014/main" id="{D6B1C9DB-D03E-49FF-9FB4-05069BB0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55" y="263784"/>
            <a:ext cx="4464893" cy="487818"/>
          </a:xfrm>
        </p:spPr>
        <p:txBody>
          <a:bodyPr anchor="b" anchorCtr="0">
            <a:normAutofit/>
          </a:bodyPr>
          <a:lstStyle>
            <a:lvl1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Virtual Account Collection Sequence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13AC8091-5969-49AE-A3C4-A551FC1BEC54}"/>
              </a:ext>
            </a:extLst>
          </p:cNvPr>
          <p:cNvSpPr/>
          <p:nvPr/>
        </p:nvSpPr>
        <p:spPr>
          <a:xfrm>
            <a:off x="334963" y="1125636"/>
            <a:ext cx="1800000" cy="288000"/>
          </a:xfrm>
          <a:prstGeom prst="rect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Clients</a:t>
            </a:r>
            <a:endParaRPr lang="en-US" altLang="ko-KR" sz="1200" dirty="0"/>
          </a:p>
        </p:txBody>
      </p:sp>
      <p:sp>
        <p:nvSpPr>
          <p:cNvPr id="7" name="Google Shape;91;p14">
            <a:extLst>
              <a:ext uri="{FF2B5EF4-FFF2-40B4-BE49-F238E27FC236}">
                <a16:creationId xmlns:a16="http://schemas.microsoft.com/office/drawing/2014/main" id="{73FD55F8-AFD2-4AF3-A9AE-CEB75738A5A3}"/>
              </a:ext>
            </a:extLst>
          </p:cNvPr>
          <p:cNvSpPr/>
          <p:nvPr/>
        </p:nvSpPr>
        <p:spPr>
          <a:xfrm>
            <a:off x="3575654" y="1125636"/>
            <a:ext cx="1800000" cy="288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</a:t>
            </a:r>
            <a:endParaRPr dirty="0"/>
          </a:p>
        </p:txBody>
      </p:sp>
      <p:sp>
        <p:nvSpPr>
          <p:cNvPr id="9" name="Google Shape;91;p14">
            <a:extLst>
              <a:ext uri="{FF2B5EF4-FFF2-40B4-BE49-F238E27FC236}">
                <a16:creationId xmlns:a16="http://schemas.microsoft.com/office/drawing/2014/main" id="{7088445D-DB64-4D51-BCB3-E5078E797AA3}"/>
              </a:ext>
            </a:extLst>
          </p:cNvPr>
          <p:cNvSpPr/>
          <p:nvPr/>
        </p:nvSpPr>
        <p:spPr>
          <a:xfrm>
            <a:off x="6816345" y="1125636"/>
            <a:ext cx="1800000" cy="288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GME</a:t>
            </a:r>
            <a:endParaRPr lang="en-US" altLang="ko-KR" sz="1200" dirty="0"/>
          </a:p>
        </p:txBody>
      </p:sp>
      <p:sp>
        <p:nvSpPr>
          <p:cNvPr id="11" name="Google Shape;91;p14">
            <a:extLst>
              <a:ext uri="{FF2B5EF4-FFF2-40B4-BE49-F238E27FC236}">
                <a16:creationId xmlns:a16="http://schemas.microsoft.com/office/drawing/2014/main" id="{4BBFA0C1-C816-47AD-A0BE-FBA821E59710}"/>
              </a:ext>
            </a:extLst>
          </p:cNvPr>
          <p:cNvSpPr/>
          <p:nvPr/>
        </p:nvSpPr>
        <p:spPr>
          <a:xfrm>
            <a:off x="10057037" y="1125636"/>
            <a:ext cx="1800000" cy="288000"/>
          </a:xfrm>
          <a:prstGeom prst="rect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Depositors</a:t>
            </a:r>
            <a:endParaRPr lang="en-US" altLang="ko-KR" sz="12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C871D-9F82-42DD-B265-4A380BB84E12}"/>
              </a:ext>
            </a:extLst>
          </p:cNvPr>
          <p:cNvCxnSpPr>
            <a:cxnSpLocks/>
          </p:cNvCxnSpPr>
          <p:nvPr/>
        </p:nvCxnSpPr>
        <p:spPr>
          <a:xfrm>
            <a:off x="1234963" y="1413636"/>
            <a:ext cx="0" cy="48236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829D1C4-EEB2-497D-A363-91DFECEBEB41}"/>
              </a:ext>
            </a:extLst>
          </p:cNvPr>
          <p:cNvCxnSpPr>
            <a:cxnSpLocks/>
          </p:cNvCxnSpPr>
          <p:nvPr/>
        </p:nvCxnSpPr>
        <p:spPr>
          <a:xfrm>
            <a:off x="10957037" y="1413636"/>
            <a:ext cx="36000" cy="48236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F36D7C-99BB-404B-A619-C4C944FB377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716345" y="1413636"/>
            <a:ext cx="0" cy="48236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2CC90A-E046-4446-B4E0-64286BC8E34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475654" y="1413636"/>
            <a:ext cx="0" cy="48236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60A4B0A-D5BF-4890-87C7-1BF36ADFC243}"/>
              </a:ext>
            </a:extLst>
          </p:cNvPr>
          <p:cNvSpPr/>
          <p:nvPr/>
        </p:nvSpPr>
        <p:spPr>
          <a:xfrm>
            <a:off x="3761999" y="2873842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Collection Request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DAFC57B-912E-48DE-80B9-6B6EDDFA38A1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201999" y="2999842"/>
            <a:ext cx="2520690" cy="0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4228229-047C-464F-9467-4EBE8167E38A}"/>
              </a:ext>
            </a:extLst>
          </p:cNvPr>
          <p:cNvCxnSpPr>
            <a:cxnSpLocks/>
          </p:cNvCxnSpPr>
          <p:nvPr/>
        </p:nvCxnSpPr>
        <p:spPr>
          <a:xfrm flipH="1" flipV="1">
            <a:off x="4475656" y="5941195"/>
            <a:ext cx="3240689" cy="0"/>
          </a:xfrm>
          <a:prstGeom prst="line">
            <a:avLst/>
          </a:prstGeom>
          <a:ln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8747127-A71B-4459-B60F-3127DF564705}"/>
              </a:ext>
            </a:extLst>
          </p:cNvPr>
          <p:cNvSpPr txBox="1"/>
          <p:nvPr/>
        </p:nvSpPr>
        <p:spPr>
          <a:xfrm>
            <a:off x="5275568" y="3003876"/>
            <a:ext cx="1521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Customer ID(Payer), Quote ID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3383DC-2A55-4231-91D7-82560A75C54F}"/>
              </a:ext>
            </a:extLst>
          </p:cNvPr>
          <p:cNvSpPr/>
          <p:nvPr/>
        </p:nvSpPr>
        <p:spPr>
          <a:xfrm>
            <a:off x="6994810" y="3177000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4-1. Virtual Account Activation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F8CD1C-5C20-4DF0-8CD8-71E064D6CDB9}"/>
              </a:ext>
            </a:extLst>
          </p:cNvPr>
          <p:cNvSpPr/>
          <p:nvPr/>
        </p:nvSpPr>
        <p:spPr>
          <a:xfrm>
            <a:off x="10255037" y="4149112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Payment at Virtual Account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6CEF83-1AB5-4F4A-A45F-87869D8F0347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9919434" y="4275112"/>
            <a:ext cx="3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B4DDFB-7778-461F-84B4-5491D88F01AE}"/>
              </a:ext>
            </a:extLst>
          </p:cNvPr>
          <p:cNvSpPr txBox="1"/>
          <p:nvPr/>
        </p:nvSpPr>
        <p:spPr>
          <a:xfrm>
            <a:off x="6395722" y="5949860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Collection Result provided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96BA014-FC81-4035-8EF1-9D392FCD11BF}"/>
              </a:ext>
            </a:extLst>
          </p:cNvPr>
          <p:cNvCxnSpPr>
            <a:cxnSpLocks/>
          </p:cNvCxnSpPr>
          <p:nvPr/>
        </p:nvCxnSpPr>
        <p:spPr>
          <a:xfrm flipH="1">
            <a:off x="1234963" y="5945172"/>
            <a:ext cx="3247036" cy="0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BE8D45-9D3B-4FE6-9B98-0CA75F416B6E}"/>
              </a:ext>
            </a:extLst>
          </p:cNvPr>
          <p:cNvSpPr txBox="1"/>
          <p:nvPr/>
        </p:nvSpPr>
        <p:spPr>
          <a:xfrm>
            <a:off x="3011092" y="5949860"/>
            <a:ext cx="1500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Notification to Process Done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80719B-3316-4F49-B9C4-B9F38178C019}"/>
              </a:ext>
            </a:extLst>
          </p:cNvPr>
          <p:cNvSpPr/>
          <p:nvPr/>
        </p:nvSpPr>
        <p:spPr>
          <a:xfrm>
            <a:off x="6996910" y="4473144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Notification 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608575-A853-4DAC-B070-620BEF62BA55}"/>
              </a:ext>
            </a:extLst>
          </p:cNvPr>
          <p:cNvSpPr/>
          <p:nvPr/>
        </p:nvSpPr>
        <p:spPr>
          <a:xfrm>
            <a:off x="514770" y="1700808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Request for Collection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31790E1-7B64-40A0-BF52-F6B30C45B2BF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954770" y="1826808"/>
            <a:ext cx="25206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216D9A0-5D56-4D1E-9021-0F92A5F2CFFC}"/>
              </a:ext>
            </a:extLst>
          </p:cNvPr>
          <p:cNvSpPr txBox="1"/>
          <p:nvPr/>
        </p:nvSpPr>
        <p:spPr>
          <a:xfrm>
            <a:off x="2269124" y="1615140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Invoice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AFD6AD3-43D2-4C91-ABD3-3BB753779096}"/>
              </a:ext>
            </a:extLst>
          </p:cNvPr>
          <p:cNvSpPr/>
          <p:nvPr/>
        </p:nvSpPr>
        <p:spPr>
          <a:xfrm>
            <a:off x="3761999" y="2060848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Quote Lookup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9602771-9328-4B1B-AE83-64012F09FE9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201999" y="2186848"/>
            <a:ext cx="2520690" cy="0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D565F3E-5F37-43C0-81F1-26DD13B6FE70}"/>
              </a:ext>
            </a:extLst>
          </p:cNvPr>
          <p:cNvCxnSpPr>
            <a:cxnSpLocks/>
          </p:cNvCxnSpPr>
          <p:nvPr/>
        </p:nvCxnSpPr>
        <p:spPr>
          <a:xfrm flipH="1">
            <a:off x="4475090" y="2451988"/>
            <a:ext cx="3247599" cy="0"/>
          </a:xfrm>
          <a:prstGeom prst="line">
            <a:avLst/>
          </a:prstGeom>
          <a:ln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8F6DFF4-C9EA-4F09-A74A-BFC570B73312}"/>
              </a:ext>
            </a:extLst>
          </p:cNvPr>
          <p:cNvSpPr txBox="1"/>
          <p:nvPr/>
        </p:nvSpPr>
        <p:spPr>
          <a:xfrm>
            <a:off x="6980482" y="2457887"/>
            <a:ext cx="699694" cy="21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FX Rate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D9ABDE6-F30E-412D-9D5B-900F1CE98661}"/>
              </a:ext>
            </a:extLst>
          </p:cNvPr>
          <p:cNvCxnSpPr>
            <a:cxnSpLocks/>
          </p:cNvCxnSpPr>
          <p:nvPr/>
        </p:nvCxnSpPr>
        <p:spPr>
          <a:xfrm>
            <a:off x="4481999" y="1830255"/>
            <a:ext cx="3234345" cy="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78057C-6E35-48E3-BB14-98C3A028C7AC}"/>
              </a:ext>
            </a:extLst>
          </p:cNvPr>
          <p:cNvSpPr txBox="1"/>
          <p:nvPr/>
        </p:nvSpPr>
        <p:spPr>
          <a:xfrm>
            <a:off x="4511824" y="1615140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Invoice of Payout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3CD9343-82FD-47B9-94EB-E9765EF50DB0}"/>
              </a:ext>
            </a:extLst>
          </p:cNvPr>
          <p:cNvCxnSpPr>
            <a:cxnSpLocks/>
          </p:cNvCxnSpPr>
          <p:nvPr/>
        </p:nvCxnSpPr>
        <p:spPr>
          <a:xfrm flipH="1">
            <a:off x="4477916" y="3516595"/>
            <a:ext cx="3247599" cy="0"/>
          </a:xfrm>
          <a:prstGeom prst="line">
            <a:avLst/>
          </a:prstGeom>
          <a:ln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88DB33-B1D8-46DF-B0FA-0DE5A3D99C2D}"/>
              </a:ext>
            </a:extLst>
          </p:cNvPr>
          <p:cNvSpPr txBox="1"/>
          <p:nvPr/>
        </p:nvSpPr>
        <p:spPr>
          <a:xfrm>
            <a:off x="6384032" y="352249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Virtual Account Number</a:t>
            </a:r>
          </a:p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&amp; Bank Code provided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6100266-E89A-4EA2-8306-38FC80C60E4B}"/>
              </a:ext>
            </a:extLst>
          </p:cNvPr>
          <p:cNvCxnSpPr>
            <a:cxnSpLocks/>
          </p:cNvCxnSpPr>
          <p:nvPr/>
        </p:nvCxnSpPr>
        <p:spPr>
          <a:xfrm flipH="1">
            <a:off x="1244132" y="3516595"/>
            <a:ext cx="3247036" cy="0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7DEEBED-CDD8-47B8-BFDF-D173AA17DED1}"/>
              </a:ext>
            </a:extLst>
          </p:cNvPr>
          <p:cNvSpPr txBox="1"/>
          <p:nvPr/>
        </p:nvSpPr>
        <p:spPr>
          <a:xfrm>
            <a:off x="3267251" y="352128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Notification to Clients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0FEAD4A-FCF8-46CB-96A4-7530DDE5C453}"/>
              </a:ext>
            </a:extLst>
          </p:cNvPr>
          <p:cNvCxnSpPr>
            <a:cxnSpLocks/>
          </p:cNvCxnSpPr>
          <p:nvPr/>
        </p:nvCxnSpPr>
        <p:spPr>
          <a:xfrm>
            <a:off x="1240144" y="3897056"/>
            <a:ext cx="9734893" cy="36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EA1CAB-EEB4-4F5D-9D81-80FAD74C3E6E}"/>
              </a:ext>
            </a:extLst>
          </p:cNvPr>
          <p:cNvSpPr txBox="1"/>
          <p:nvPr/>
        </p:nvSpPr>
        <p:spPr>
          <a:xfrm>
            <a:off x="1270712" y="3907349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Notification to Payer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A6EE819-117F-480C-90A9-87625E89BFF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469312" y="4598444"/>
            <a:ext cx="2527598" cy="700"/>
          </a:xfrm>
          <a:prstGeom prst="line">
            <a:avLst/>
          </a:prstGeom>
          <a:ln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675146-529E-450A-965B-2C0B8BB05F11}"/>
              </a:ext>
            </a:extLst>
          </p:cNvPr>
          <p:cNvSpPr txBox="1"/>
          <p:nvPr/>
        </p:nvSpPr>
        <p:spPr>
          <a:xfrm>
            <a:off x="5807968" y="4607108"/>
            <a:ext cx="1221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Notification to Partner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8DF939-44A3-4926-AC50-5892B0E3A16C}"/>
              </a:ext>
            </a:extLst>
          </p:cNvPr>
          <p:cNvSpPr/>
          <p:nvPr/>
        </p:nvSpPr>
        <p:spPr>
          <a:xfrm>
            <a:off x="8479434" y="4149112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Third Party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(Virtual Account)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B88BB3C-D80D-431F-BBB4-96F31A4EF34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725515" y="4275112"/>
            <a:ext cx="7539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659BE7-0486-48EF-BB6E-1F1E5E2929E0}"/>
              </a:ext>
            </a:extLst>
          </p:cNvPr>
          <p:cNvSpPr txBox="1"/>
          <p:nvPr/>
        </p:nvSpPr>
        <p:spPr>
          <a:xfrm>
            <a:off x="7824192" y="406495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Notification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F6D6C13-8411-48C4-BB72-79D8987A11FD}"/>
              </a:ext>
            </a:extLst>
          </p:cNvPr>
          <p:cNvSpPr/>
          <p:nvPr/>
        </p:nvSpPr>
        <p:spPr>
          <a:xfrm>
            <a:off x="7000514" y="5023808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6. Settlement at T+2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8A7EDD8-57CE-44A7-B4A4-F3824139D32A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4472916" y="5149108"/>
            <a:ext cx="2527598" cy="70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2979D8-2D9D-4CA6-9224-937A767A5AC9}"/>
              </a:ext>
            </a:extLst>
          </p:cNvPr>
          <p:cNvSpPr txBox="1"/>
          <p:nvPr/>
        </p:nvSpPr>
        <p:spPr>
          <a:xfrm>
            <a:off x="5811572" y="5157772"/>
            <a:ext cx="1148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Settlement to Partner</a:t>
            </a:r>
            <a:endParaRPr lang="ko-KR" altLang="en-US" sz="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9B8C81C-1760-4E46-A42E-20683C87F81C}"/>
              </a:ext>
            </a:extLst>
          </p:cNvPr>
          <p:cNvSpPr/>
          <p:nvPr/>
        </p:nvSpPr>
        <p:spPr>
          <a:xfrm>
            <a:off x="3761999" y="5517232"/>
            <a:ext cx="1440000" cy="252000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7. Confirm</a:t>
            </a:r>
            <a:endParaRPr lang="ko-KR" altLang="en-US" sz="8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A43BA6-00A4-43E2-9956-0A4E4CF7EDF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01999" y="5643232"/>
            <a:ext cx="2520690" cy="0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C73BC6-0175-40F7-B671-CD3EEF79B22A}"/>
              </a:ext>
            </a:extLst>
          </p:cNvPr>
          <p:cNvSpPr/>
          <p:nvPr/>
        </p:nvSpPr>
        <p:spPr>
          <a:xfrm>
            <a:off x="597159" y="5432039"/>
            <a:ext cx="8316906" cy="845531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64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2F65-87B0-CBEA-642B-5566B3A3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3068960"/>
            <a:ext cx="7921277" cy="496746"/>
          </a:xfrm>
        </p:spPr>
        <p:txBody>
          <a:bodyPr/>
          <a:lstStyle/>
          <a:p>
            <a:r>
              <a:rPr lang="en-US" dirty="0"/>
              <a:t>Admin Storyboard</a:t>
            </a:r>
          </a:p>
        </p:txBody>
      </p:sp>
    </p:spTree>
    <p:extLst>
      <p:ext uri="{BB962C8B-B14F-4D97-AF65-F5344CB8AC3E}">
        <p14:creationId xmlns:p14="http://schemas.microsoft.com/office/powerpoint/2010/main" val="402617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1444185C-A47A-4FA7-B2C4-5EFB067F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33716"/>
              </p:ext>
            </p:extLst>
          </p:nvPr>
        </p:nvGraphicFramePr>
        <p:xfrm>
          <a:off x="444732" y="1052740"/>
          <a:ext cx="11123876" cy="1536168"/>
        </p:xfrm>
        <a:graphic>
          <a:graphicData uri="http://schemas.openxmlformats.org/drawingml/2006/table">
            <a:tbl>
              <a:tblPr/>
              <a:tblGrid>
                <a:gridCol w="223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263">
                  <a:extLst>
                    <a:ext uri="{9D8B030D-6E8A-4147-A177-3AD203B41FA5}">
                      <a16:colId xmlns:a16="http://schemas.microsoft.com/office/drawing/2014/main" val="2440908478"/>
                    </a:ext>
                  </a:extLst>
                </a:gridCol>
                <a:gridCol w="3262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Drafted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Details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Drafted by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V1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121917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July 4</a:t>
                      </a:r>
                      <a:r>
                        <a:rPr lang="en-US" altLang="ko-KR" sz="900" kern="1200" baseline="30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2022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V2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1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July 14</a:t>
                      </a:r>
                      <a:r>
                        <a:rPr lang="en-US" sz="900" kern="1200" baseline="30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</a:t>
                      </a: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2022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V3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V4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V5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06">
            <a:extLst>
              <a:ext uri="{FF2B5EF4-FFF2-40B4-BE49-F238E27FC236}">
                <a16:creationId xmlns:a16="http://schemas.microsoft.com/office/drawing/2014/main" id="{2387C672-4474-4CA4-B7AC-33E60AC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733" y="541212"/>
            <a:ext cx="8986309" cy="410369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Revision Update Record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BAD2D41-F85A-9FE9-2073-762D4A62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88443"/>
              </p:ext>
            </p:extLst>
          </p:nvPr>
        </p:nvGraphicFramePr>
        <p:xfrm>
          <a:off x="503562" y="3453508"/>
          <a:ext cx="11065047" cy="139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987">
                  <a:extLst>
                    <a:ext uri="{9D8B030D-6E8A-4147-A177-3AD203B41FA5}">
                      <a16:colId xmlns:a16="http://schemas.microsoft.com/office/drawing/2014/main" val="1932790109"/>
                    </a:ext>
                  </a:extLst>
                </a:gridCol>
                <a:gridCol w="2356444">
                  <a:extLst>
                    <a:ext uri="{9D8B030D-6E8A-4147-A177-3AD203B41FA5}">
                      <a16:colId xmlns:a16="http://schemas.microsoft.com/office/drawing/2014/main" val="1832134416"/>
                    </a:ext>
                  </a:extLst>
                </a:gridCol>
                <a:gridCol w="2663808">
                  <a:extLst>
                    <a:ext uri="{9D8B030D-6E8A-4147-A177-3AD203B41FA5}">
                      <a16:colId xmlns:a16="http://schemas.microsoft.com/office/drawing/2014/main" val="3744532289"/>
                    </a:ext>
                  </a:extLst>
                </a:gridCol>
                <a:gridCol w="2663808">
                  <a:extLst>
                    <a:ext uri="{9D8B030D-6E8A-4147-A177-3AD203B41FA5}">
                      <a16:colId xmlns:a16="http://schemas.microsoft.com/office/drawing/2014/main" val="4217670526"/>
                    </a:ext>
                  </a:extLst>
                </a:gridCol>
              </a:tblGrid>
              <a:tr h="335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Dashboard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Partner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Fund Management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자금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Transaction Details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73843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 Volume 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 볼륨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거래금액 조회</a:t>
                      </a:r>
                      <a:r>
                        <a:rPr lang="en-US" altLang="ko-KR" sz="1000" dirty="0"/>
                        <a:t> –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 Transactions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 거래내역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Balance Page </a:t>
                      </a:r>
                    </a:p>
                    <a:p>
                      <a:pPr latinLnBrk="1"/>
                      <a:r>
                        <a:rPr lang="ko-KR" altLang="en-US" sz="1000" dirty="0"/>
                        <a:t>자금 잔액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Search Transactions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 조회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510765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Number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거래건수 조회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Per Transaction Details 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거래상세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Settlement Details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61788"/>
                  </a:ext>
                </a:extLst>
              </a:tr>
            </a:tbl>
          </a:graphicData>
        </a:graphic>
      </p:graphicFrame>
      <p:sp>
        <p:nvSpPr>
          <p:cNvPr id="7" name="직사각형 5">
            <a:extLst>
              <a:ext uri="{FF2B5EF4-FFF2-40B4-BE49-F238E27FC236}">
                <a16:creationId xmlns:a16="http://schemas.microsoft.com/office/drawing/2014/main" id="{4B6241D6-639E-C34D-6917-1421C66C7DCD}"/>
              </a:ext>
            </a:extLst>
          </p:cNvPr>
          <p:cNvSpPr/>
          <p:nvPr/>
        </p:nvSpPr>
        <p:spPr>
          <a:xfrm>
            <a:off x="431460" y="2879761"/>
            <a:ext cx="3515706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Admin Menu (GME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Admin)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119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7DAC2D-3A4B-48BA-9513-AAD53E57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94487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1BE971-6612-4A8B-827B-97C9FB9E51E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GME_Out_001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377885" y="937419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6982FB-3C34-496D-BC88-B08F101B133A}"/>
              </a:ext>
            </a:extLst>
          </p:cNvPr>
          <p:cNvGrpSpPr/>
          <p:nvPr/>
        </p:nvGrpSpPr>
        <p:grpSpPr>
          <a:xfrm>
            <a:off x="1775520" y="2066881"/>
            <a:ext cx="6338729" cy="1731340"/>
            <a:chOff x="1767366" y="2089759"/>
            <a:chExt cx="7274833" cy="212692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17357C-7998-4677-9F96-D967C27069B5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861A8C-7DB7-465B-A953-87FB35A082C1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E09104-70E1-41A2-B85E-89CB16CBD52D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E1564E-BF78-4773-8F19-04AA6C464897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9BF509-4B69-4E0F-8505-EC72B35BCC0E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1AE5F-1360-4CE5-A1C0-4947816088C3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EBCD8E-6241-4CF4-A57C-FE1E13A22DC6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B5BDFC-4434-485F-B7C0-240A8AFF831B}"/>
                </a:ext>
              </a:extLst>
            </p:cNvPr>
            <p:cNvGrpSpPr/>
            <p:nvPr/>
          </p:nvGrpSpPr>
          <p:grpSpPr>
            <a:xfrm>
              <a:off x="1767366" y="2089759"/>
              <a:ext cx="7274833" cy="1895902"/>
              <a:chOff x="1767366" y="2089759"/>
              <a:chExt cx="7274833" cy="1895902"/>
            </a:xfrm>
          </p:grpSpPr>
          <p:cxnSp>
            <p:nvCxnSpPr>
              <p:cNvPr id="59" name="직선 연결선 38">
                <a:extLst>
                  <a:ext uri="{FF2B5EF4-FFF2-40B4-BE49-F238E27FC236}">
                    <a16:creationId xmlns:a16="http://schemas.microsoft.com/office/drawing/2014/main" id="{F3FD07D3-BDD9-4750-8D14-93465CB35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39">
                <a:extLst>
                  <a:ext uri="{FF2B5EF4-FFF2-40B4-BE49-F238E27FC236}">
                    <a16:creationId xmlns:a16="http://schemas.microsoft.com/office/drawing/2014/main" id="{866D2499-3F2C-4193-9947-99268C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43">
                <a:extLst>
                  <a:ext uri="{FF2B5EF4-FFF2-40B4-BE49-F238E27FC236}">
                    <a16:creationId xmlns:a16="http://schemas.microsoft.com/office/drawing/2014/main" id="{B34E2C7F-C9B2-493A-B085-B1238603DF50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2" name="직사각형 44">
                <a:extLst>
                  <a:ext uri="{FF2B5EF4-FFF2-40B4-BE49-F238E27FC236}">
                    <a16:creationId xmlns:a16="http://schemas.microsoft.com/office/drawing/2014/main" id="{04345DCB-2B61-4AB7-8801-491D7717F545}"/>
                  </a:ext>
                </a:extLst>
              </p:cNvPr>
              <p:cNvSpPr/>
              <p:nvPr/>
            </p:nvSpPr>
            <p:spPr>
              <a:xfrm>
                <a:off x="3357582" y="2705546"/>
                <a:ext cx="625442" cy="128011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3" name="직사각형 45">
                <a:extLst>
                  <a:ext uri="{FF2B5EF4-FFF2-40B4-BE49-F238E27FC236}">
                    <a16:creationId xmlns:a16="http://schemas.microsoft.com/office/drawing/2014/main" id="{66FDC22E-9FF8-47A1-A1E4-AF95ED28255F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4" name="직사각형 46">
                <a:extLst>
                  <a:ext uri="{FF2B5EF4-FFF2-40B4-BE49-F238E27FC236}">
                    <a16:creationId xmlns:a16="http://schemas.microsoft.com/office/drawing/2014/main" id="{2852B1C4-8485-48B4-986B-A70243BE6086}"/>
                  </a:ext>
                </a:extLst>
              </p:cNvPr>
              <p:cNvSpPr/>
              <p:nvPr/>
            </p:nvSpPr>
            <p:spPr>
              <a:xfrm>
                <a:off x="4878976" y="3297064"/>
                <a:ext cx="625442" cy="6480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5" name="직사각형 47">
                <a:extLst>
                  <a:ext uri="{FF2B5EF4-FFF2-40B4-BE49-F238E27FC236}">
                    <a16:creationId xmlns:a16="http://schemas.microsoft.com/office/drawing/2014/main" id="{377FF584-5493-441C-8530-C3900CC74539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6" name="직사각형 48">
                <a:extLst>
                  <a:ext uri="{FF2B5EF4-FFF2-40B4-BE49-F238E27FC236}">
                    <a16:creationId xmlns:a16="http://schemas.microsoft.com/office/drawing/2014/main" id="{6356FF51-6AED-4F57-8004-84DF8129951B}"/>
                  </a:ext>
                </a:extLst>
              </p:cNvPr>
              <p:cNvSpPr/>
              <p:nvPr/>
            </p:nvSpPr>
            <p:spPr>
              <a:xfrm>
                <a:off x="6400369" y="2089759"/>
                <a:ext cx="625442" cy="18815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7" name="직사각형 49">
                <a:extLst>
                  <a:ext uri="{FF2B5EF4-FFF2-40B4-BE49-F238E27FC236}">
                    <a16:creationId xmlns:a16="http://schemas.microsoft.com/office/drawing/2014/main" id="{8863EF4A-0115-483F-AF1D-F91AE987B980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8" name="직사각형 59">
                <a:extLst>
                  <a:ext uri="{FF2B5EF4-FFF2-40B4-BE49-F238E27FC236}">
                    <a16:creationId xmlns:a16="http://schemas.microsoft.com/office/drawing/2014/main" id="{4B68816B-6239-49E0-AE57-B5E414A76F9D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69" name="직사각형 60">
                <a:extLst>
                  <a:ext uri="{FF2B5EF4-FFF2-40B4-BE49-F238E27FC236}">
                    <a16:creationId xmlns:a16="http://schemas.microsoft.com/office/drawing/2014/main" id="{266E5B10-F456-4C02-A37F-F01930CE7B53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70" name="직사각형 61">
                <a:extLst>
                  <a:ext uri="{FF2B5EF4-FFF2-40B4-BE49-F238E27FC236}">
                    <a16:creationId xmlns:a16="http://schemas.microsoft.com/office/drawing/2014/main" id="{2C6AC9AE-0EC0-407A-A047-4D1F70287BE5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aphicFrame>
        <p:nvGraphicFramePr>
          <p:cNvPr id="114" name="표 47">
            <a:extLst>
              <a:ext uri="{FF2B5EF4-FFF2-40B4-BE49-F238E27FC236}">
                <a16:creationId xmlns:a16="http://schemas.microsoft.com/office/drawing/2014/main" id="{0682D308-EBC7-4CD9-94F9-4CD5D5721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97439"/>
              </p:ext>
            </p:extLst>
          </p:nvPr>
        </p:nvGraphicFramePr>
        <p:xfrm>
          <a:off x="8307455" y="1486159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115" name="직사각형 63">
            <a:extLst>
              <a:ext uri="{FF2B5EF4-FFF2-40B4-BE49-F238E27FC236}">
                <a16:creationId xmlns:a16="http://schemas.microsoft.com/office/drawing/2014/main" id="{79079356-00D8-4F9E-8E47-C0E5181ACBFE}"/>
              </a:ext>
            </a:extLst>
          </p:cNvPr>
          <p:cNvSpPr/>
          <p:nvPr/>
        </p:nvSpPr>
        <p:spPr>
          <a:xfrm>
            <a:off x="2423592" y="1448345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2022-06-15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64">
            <a:extLst>
              <a:ext uri="{FF2B5EF4-FFF2-40B4-BE49-F238E27FC236}">
                <a16:creationId xmlns:a16="http://schemas.microsoft.com/office/drawing/2014/main" id="{3D9968E7-5D79-49DB-8DC9-E8A415D11685}"/>
              </a:ext>
            </a:extLst>
          </p:cNvPr>
          <p:cNvSpPr/>
          <p:nvPr/>
        </p:nvSpPr>
        <p:spPr>
          <a:xfrm>
            <a:off x="3628941" y="1445996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2022-08-19</a:t>
            </a:r>
          </a:p>
        </p:txBody>
      </p:sp>
      <p:sp>
        <p:nvSpPr>
          <p:cNvPr id="117" name="직사각형 63">
            <a:extLst>
              <a:ext uri="{FF2B5EF4-FFF2-40B4-BE49-F238E27FC236}">
                <a16:creationId xmlns:a16="http://schemas.microsoft.com/office/drawing/2014/main" id="{2CED2176-D692-4CB2-8CE9-815749D782FB}"/>
              </a:ext>
            </a:extLst>
          </p:cNvPr>
          <p:cNvSpPr/>
          <p:nvPr/>
        </p:nvSpPr>
        <p:spPr>
          <a:xfrm>
            <a:off x="2071062" y="3856195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Partners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63">
            <a:extLst>
              <a:ext uri="{FF2B5EF4-FFF2-40B4-BE49-F238E27FC236}">
                <a16:creationId xmlns:a16="http://schemas.microsoft.com/office/drawing/2014/main" id="{FC53CECB-6A67-4CE1-A728-928DD43A3460}"/>
              </a:ext>
            </a:extLst>
          </p:cNvPr>
          <p:cNvSpPr/>
          <p:nvPr/>
        </p:nvSpPr>
        <p:spPr>
          <a:xfrm rot="16200000">
            <a:off x="584257" y="2655554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Number/Volume of Transactions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65">
            <a:extLst>
              <a:ext uri="{FF2B5EF4-FFF2-40B4-BE49-F238E27FC236}">
                <a16:creationId xmlns:a16="http://schemas.microsoft.com/office/drawing/2014/main" id="{EB91663C-BCB9-4935-A390-14B86C2BF023}"/>
              </a:ext>
            </a:extLst>
          </p:cNvPr>
          <p:cNvSpPr/>
          <p:nvPr/>
        </p:nvSpPr>
        <p:spPr>
          <a:xfrm>
            <a:off x="3389651" y="1424079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  <p:graphicFrame>
        <p:nvGraphicFramePr>
          <p:cNvPr id="72" name="표 5">
            <a:extLst>
              <a:ext uri="{FF2B5EF4-FFF2-40B4-BE49-F238E27FC236}">
                <a16:creationId xmlns:a16="http://schemas.microsoft.com/office/drawing/2014/main" id="{E65F3320-5690-5E3F-35B5-7E8802A73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05120"/>
              </p:ext>
            </p:extLst>
          </p:nvPr>
        </p:nvGraphicFramePr>
        <p:xfrm>
          <a:off x="1682928" y="4407934"/>
          <a:ext cx="74940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3594266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Number of Transactions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Total Amount Collected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2020-03-15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2020-03-14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2020-03-13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2020-03-12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2020-03-11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94A931-5B58-EE45-47D4-13269C9811FF}"/>
                  </a:ext>
                </a:extLst>
              </p14:cNvPr>
              <p14:cNvContentPartPr/>
              <p14:nvPr/>
            </p14:nvContentPartPr>
            <p14:xfrm>
              <a:off x="4332600" y="93971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94A931-5B58-EE45-47D4-13269C9811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3600" y="93071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A38D0AF-97D2-4CA8-FC95-0C1B6CE2CE7C}"/>
              </a:ext>
            </a:extLst>
          </p:cNvPr>
          <p:cNvGrpSpPr/>
          <p:nvPr/>
        </p:nvGrpSpPr>
        <p:grpSpPr>
          <a:xfrm>
            <a:off x="1349245" y="859304"/>
            <a:ext cx="8631586" cy="483062"/>
            <a:chOff x="1349245" y="859304"/>
            <a:chExt cx="8631586" cy="4830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6881DB-11CC-DF31-1CFF-E15DF735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49245" y="859304"/>
              <a:ext cx="6183315" cy="48306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A768B1F-6292-B0B5-49F1-12414E1530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0909" t="7577"/>
            <a:stretch/>
          </p:blipFill>
          <p:spPr>
            <a:xfrm>
              <a:off x="7243511" y="866750"/>
              <a:ext cx="2737320" cy="473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GME_Out_001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74765"/>
              </p:ext>
            </p:extLst>
          </p:nvPr>
        </p:nvGraphicFramePr>
        <p:xfrm>
          <a:off x="1369824" y="3440300"/>
          <a:ext cx="7822519" cy="2418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9861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088734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108485">
                  <a:extLst>
                    <a:ext uri="{9D8B030D-6E8A-4147-A177-3AD203B41FA5}">
                      <a16:colId xmlns:a16="http://schemas.microsoft.com/office/drawing/2014/main" val="1691896873"/>
                    </a:ext>
                  </a:extLst>
                </a:gridCol>
                <a:gridCol w="1496497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302491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  <a:gridCol w="1302491">
                  <a:extLst>
                    <a:ext uri="{9D8B030D-6E8A-4147-A177-3AD203B41FA5}">
                      <a16:colId xmlns:a16="http://schemas.microsoft.com/office/drawing/2014/main" val="3263792990"/>
                    </a:ext>
                  </a:extLst>
                </a:gridCol>
              </a:tblGrid>
              <a:tr h="3959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 Day Balance (KRW)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2022-07-13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Todays’s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Deposit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2022-07-14 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 Balance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2022-07-14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404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PAYXXXOOO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404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AIRXXXSOSSX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Airwallex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404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GREEEEEXXXX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404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XYDFDHKXS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Xross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404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SDJFDKGAJ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Swotsss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2022-08-02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68">
            <a:extLst>
              <a:ext uri="{FF2B5EF4-FFF2-40B4-BE49-F238E27FC236}">
                <a16:creationId xmlns:a16="http://schemas.microsoft.com/office/drawing/2014/main" id="{E72092BE-977E-4ED1-88B4-4F9C43D6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71073"/>
              </p:ext>
            </p:extLst>
          </p:nvPr>
        </p:nvGraphicFramePr>
        <p:xfrm>
          <a:off x="1442276" y="736433"/>
          <a:ext cx="7534044" cy="3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AB31CD60-F212-4045-9F94-2C941B67C2F7}"/>
              </a:ext>
            </a:extLst>
          </p:cNvPr>
          <p:cNvSpPr/>
          <p:nvPr/>
        </p:nvSpPr>
        <p:spPr>
          <a:xfrm>
            <a:off x="1495047" y="732013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9BB809E0-F226-23B3-35A3-1CA7D64B1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78560"/>
              </p:ext>
            </p:extLst>
          </p:nvPr>
        </p:nvGraphicFramePr>
        <p:xfrm>
          <a:off x="1338294" y="1556792"/>
          <a:ext cx="7822521" cy="132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752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6006769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390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Select 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311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Partner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파트너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311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Select Amount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 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73442"/>
                  </a:ext>
                </a:extLst>
              </a:tr>
              <a:tr h="311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Total KRW Balance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500,000,000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0646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3DA5D287-CAD6-7B79-F986-76803C9D7422}"/>
              </a:ext>
            </a:extLst>
          </p:cNvPr>
          <p:cNvGrpSpPr/>
          <p:nvPr/>
        </p:nvGrpSpPr>
        <p:grpSpPr>
          <a:xfrm>
            <a:off x="1343871" y="709572"/>
            <a:ext cx="8150689" cy="483062"/>
            <a:chOff x="1349245" y="859304"/>
            <a:chExt cx="8631586" cy="48306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16ADF07-51BF-3780-682B-F7B85E054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9245" y="859304"/>
              <a:ext cx="6183315" cy="4830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D5626D-D54C-A832-2DA1-2761F207B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909" t="7577"/>
            <a:stretch/>
          </p:blipFill>
          <p:spPr>
            <a:xfrm>
              <a:off x="7243511" y="866750"/>
              <a:ext cx="2737320" cy="473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73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11399876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14F402-F3F1-4922-95EB-B174F4CEF31A}"/>
              </a:ext>
            </a:extLst>
          </p:cNvPr>
          <p:cNvSpPr/>
          <p:nvPr/>
        </p:nvSpPr>
        <p:spPr>
          <a:xfrm>
            <a:off x="4932905" y="627262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D14236D-5B4F-4845-BB53-A1FFBD55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11922"/>
              </p:ext>
            </p:extLst>
          </p:nvPr>
        </p:nvGraphicFramePr>
        <p:xfrm>
          <a:off x="1079715" y="1848122"/>
          <a:ext cx="10416886" cy="1656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50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727235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771699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87474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1210191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887474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806795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887474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45436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  <a:gridCol w="968153">
                  <a:extLst>
                    <a:ext uri="{9D8B030D-6E8A-4147-A177-3AD203B41FA5}">
                      <a16:colId xmlns:a16="http://schemas.microsoft.com/office/drawing/2014/main" val="1671566847"/>
                    </a:ext>
                  </a:extLst>
                </a:gridCol>
                <a:gridCol w="968153">
                  <a:extLst>
                    <a:ext uri="{9D8B030D-6E8A-4147-A177-3AD203B41FA5}">
                      <a16:colId xmlns:a16="http://schemas.microsoft.com/office/drawing/2014/main" val="2507270357"/>
                    </a:ext>
                  </a:extLst>
                </a:gridCol>
                <a:gridCol w="968152">
                  <a:extLst>
                    <a:ext uri="{9D8B030D-6E8A-4147-A177-3AD203B41FA5}">
                      <a16:colId xmlns:a16="http://schemas.microsoft.com/office/drawing/2014/main" val="2486641211"/>
                    </a:ext>
                  </a:extLst>
                </a:gridCol>
              </a:tblGrid>
              <a:tr h="2257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Merchant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Virtual Account No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Deposited by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Market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Order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Per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PMmax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PMKOR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2022/07/04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123-456-789456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YoungLee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Coupang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PM202207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pending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8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Pmmax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PMKOR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2022/07/04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123-456-789456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YoungLee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Coupang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PM202207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pending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8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Pmmax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PMKOR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2022/07/04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123-456-789456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YoungLee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Coupang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PM202207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pending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8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Airmax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ARKOR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2022/07/04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123-456-789456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YoungLee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Coupang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PM202207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pending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8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Airmax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ARKOR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2022/07/04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123-456-789456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YoungLee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Coupang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PM202207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pending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A6E66-F5F8-467B-856D-BEDC41967BCD}"/>
              </a:ext>
            </a:extLst>
          </p:cNvPr>
          <p:cNvSpPr/>
          <p:nvPr/>
        </p:nvSpPr>
        <p:spPr>
          <a:xfrm>
            <a:off x="10079785" y="4221088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Excel File</a:t>
            </a:r>
            <a:endParaRPr lang="ko-KR" altLang="en-US" sz="700" dirty="0"/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374A4E18-45F9-4773-8AD3-3A42F214859A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0ACF2B12-AC94-41C2-9E30-C91F6BBB4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BE786D0D-B748-4C10-8E99-6B1F8DDD25B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GME_Out_001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10419-7469-4B8B-BE6E-CF68FB968CD1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32">
            <a:extLst>
              <a:ext uri="{FF2B5EF4-FFF2-40B4-BE49-F238E27FC236}">
                <a16:creationId xmlns:a16="http://schemas.microsoft.com/office/drawing/2014/main" id="{563754F1-C077-4836-BFAD-8F7EF02E5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84293"/>
              </p:ext>
            </p:extLst>
          </p:nvPr>
        </p:nvGraphicFramePr>
        <p:xfrm>
          <a:off x="1551250" y="906274"/>
          <a:ext cx="7494016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03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3899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58959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4706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   Partners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AF75CE6F-A5DA-4685-ABCA-E123F59DDBD7}"/>
              </a:ext>
            </a:extLst>
          </p:cNvPr>
          <p:cNvSpPr/>
          <p:nvPr/>
        </p:nvSpPr>
        <p:spPr>
          <a:xfrm>
            <a:off x="7320136" y="905809"/>
            <a:ext cx="1498237" cy="33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97326-E866-49C3-B05F-0A2B9841795C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07DBD0-C567-48F7-97CA-91A1B3DF9115}"/>
              </a:ext>
            </a:extLst>
          </p:cNvPr>
          <p:cNvSpPr txBox="1"/>
          <p:nvPr/>
        </p:nvSpPr>
        <p:spPr>
          <a:xfrm>
            <a:off x="6213891" y="970578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9BF0D17-E323-8DB4-70C5-F5F07F6585DD}"/>
              </a:ext>
            </a:extLst>
          </p:cNvPr>
          <p:cNvSpPr/>
          <p:nvPr/>
        </p:nvSpPr>
        <p:spPr>
          <a:xfrm>
            <a:off x="10632504" y="3432432"/>
            <a:ext cx="181149" cy="59872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C344DF-867E-FEE6-4320-078C7A46F0AC}"/>
              </a:ext>
            </a:extLst>
          </p:cNvPr>
          <p:cNvGrpSpPr/>
          <p:nvPr/>
        </p:nvGrpSpPr>
        <p:grpSpPr>
          <a:xfrm>
            <a:off x="1338365" y="859304"/>
            <a:ext cx="8631586" cy="483062"/>
            <a:chOff x="1349245" y="859304"/>
            <a:chExt cx="8631586" cy="48306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1FEAD9-0D10-977F-3EC9-F2BDF724C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9245" y="859304"/>
              <a:ext cx="6183315" cy="4830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F0B161-6E54-51C6-987C-B9DC21732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909" t="7577"/>
            <a:stretch/>
          </p:blipFill>
          <p:spPr>
            <a:xfrm>
              <a:off x="7243511" y="866750"/>
              <a:ext cx="2737320" cy="473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69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2922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Per Transaction Details </a:t>
            </a:r>
            <a:r>
              <a:rPr lang="ko-KR" altLang="en-US" sz="1400" b="1" dirty="0"/>
              <a:t>거래상세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4D256E-AE5D-4A1D-99E4-65235DF4F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86483"/>
              </p:ext>
            </p:extLst>
          </p:nvPr>
        </p:nvGraphicFramePr>
        <p:xfrm>
          <a:off x="1530279" y="2110137"/>
          <a:ext cx="8450552" cy="113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792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2099775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50266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  <a:gridCol w="2324719">
                  <a:extLst>
                    <a:ext uri="{9D8B030D-6E8A-4147-A177-3AD203B41FA5}">
                      <a16:colId xmlns:a16="http://schemas.microsoft.com/office/drawing/2014/main" val="3890780426"/>
                    </a:ext>
                  </a:extLst>
                </a:gridCol>
              </a:tblGrid>
              <a:tr h="2669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2669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ReferXXSXXXX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266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Merchant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PMKOR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Merchant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PMmax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322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결제요청금액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Received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실제 정산금액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30,000 KRW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9161221" y="1788287"/>
            <a:ext cx="819610" cy="24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Receipt </a:t>
            </a:r>
            <a:r>
              <a:rPr lang="ko-KR" altLang="en-US" sz="700" dirty="0"/>
              <a:t>출력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68D0CB-2145-4B4E-99C1-AD580BC4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39262"/>
              </p:ext>
            </p:extLst>
          </p:nvPr>
        </p:nvGraphicFramePr>
        <p:xfrm>
          <a:off x="1509731" y="4667764"/>
          <a:ext cx="8471099" cy="133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85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2149505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90282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2308727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266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Merchant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D00000001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09473"/>
                  </a:ext>
                </a:extLst>
              </a:tr>
              <a:tr h="266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정산기관명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Wishful Korea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XX-XXXX-XXX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6618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Code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한국의 은행코드명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Account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123-123-123458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266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요청일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66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76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51867" y="1771584"/>
            <a:ext cx="14591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Basic Info </a:t>
            </a:r>
            <a:r>
              <a:rPr lang="ko-KR" altLang="en-US" sz="1000" b="1" dirty="0"/>
              <a:t>기본정보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1DA1F-12AE-481A-A66D-A93419F3B34E}"/>
              </a:ext>
            </a:extLst>
          </p:cNvPr>
          <p:cNvSpPr/>
          <p:nvPr/>
        </p:nvSpPr>
        <p:spPr>
          <a:xfrm>
            <a:off x="1482707" y="4421545"/>
            <a:ext cx="1621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Merchant Information</a:t>
            </a:r>
            <a:endParaRPr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85F2C7-0EE0-4AAF-A809-A1D6C5A1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62322"/>
              </p:ext>
            </p:extLst>
          </p:nvPr>
        </p:nvGraphicFramePr>
        <p:xfrm>
          <a:off x="1565329" y="3675221"/>
          <a:ext cx="8415502" cy="54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47">
                  <a:extLst>
                    <a:ext uri="{9D8B030D-6E8A-4147-A177-3AD203B41FA5}">
                      <a16:colId xmlns:a16="http://schemas.microsoft.com/office/drawing/2014/main" val="1413997593"/>
                    </a:ext>
                  </a:extLst>
                </a:gridCol>
                <a:gridCol w="2097341">
                  <a:extLst>
                    <a:ext uri="{9D8B030D-6E8A-4147-A177-3AD203B41FA5}">
                      <a16:colId xmlns:a16="http://schemas.microsoft.com/office/drawing/2014/main" val="1171017792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3340042314"/>
                    </a:ext>
                  </a:extLst>
                </a:gridCol>
                <a:gridCol w="2322025">
                  <a:extLst>
                    <a:ext uri="{9D8B030D-6E8A-4147-A177-3AD203B41FA5}">
                      <a16:colId xmlns:a16="http://schemas.microsoft.com/office/drawing/2014/main" val="402084827"/>
                    </a:ext>
                  </a:extLst>
                </a:gridCol>
              </a:tblGrid>
              <a:tr h="272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Market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Coupang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Order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PM202207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19507"/>
                  </a:ext>
                </a:extLst>
              </a:tr>
              <a:tr h="272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Reason for collection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 사유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E-Commerce/Goods sold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00-000-0000-0000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439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9356E-41ED-4362-8312-93F783B512F3}"/>
              </a:ext>
            </a:extLst>
          </p:cNvPr>
          <p:cNvSpPr/>
          <p:nvPr/>
        </p:nvSpPr>
        <p:spPr>
          <a:xfrm>
            <a:off x="1515406" y="3429001"/>
            <a:ext cx="1513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Request Information</a:t>
            </a:r>
            <a:endParaRPr lang="ko-KR" altLang="en-US" sz="10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GME_Out_001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C8B5D3-FF10-4D9B-96B2-EB366AB5439E}"/>
              </a:ext>
            </a:extLst>
          </p:cNvPr>
          <p:cNvSpPr/>
          <p:nvPr/>
        </p:nvSpPr>
        <p:spPr>
          <a:xfrm>
            <a:off x="1586119" y="941850"/>
            <a:ext cx="10616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C83092-6E96-278B-C8DF-605BF1956984}"/>
              </a:ext>
            </a:extLst>
          </p:cNvPr>
          <p:cNvGrpSpPr/>
          <p:nvPr/>
        </p:nvGrpSpPr>
        <p:grpSpPr>
          <a:xfrm>
            <a:off x="1349245" y="859304"/>
            <a:ext cx="8631586" cy="483062"/>
            <a:chOff x="1349245" y="859304"/>
            <a:chExt cx="8631586" cy="48306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B0431A0-B3A6-4AA6-61B5-6B5D52BFE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9245" y="859304"/>
              <a:ext cx="6183315" cy="48306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4C09E98-7DC1-08A2-719A-6AD2A40E2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909" t="7577"/>
            <a:stretch/>
          </p:blipFill>
          <p:spPr>
            <a:xfrm>
              <a:off x="7243511" y="866750"/>
              <a:ext cx="2737320" cy="473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9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5F06088F7676044B53570E387DBC365" ma:contentTypeVersion="2" ma:contentTypeDescription="새 문서를 만듭니다." ma:contentTypeScope="" ma:versionID="b3024a7a453290235a823ca3d8e0d437">
  <xsd:schema xmlns:xsd="http://www.w3.org/2001/XMLSchema" xmlns:xs="http://www.w3.org/2001/XMLSchema" xmlns:p="http://schemas.microsoft.com/office/2006/metadata/properties" xmlns:ns2="b7fbaf0a-0c3a-4489-9334-c825a4f4fccf" targetNamespace="http://schemas.microsoft.com/office/2006/metadata/properties" ma:root="true" ma:fieldsID="3b90d5833fcc3961e2df3d0e078b5d16" ns2:_="">
    <xsd:import namespace="b7fbaf0a-0c3a-4489-9334-c825a4f4f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fbaf0a-0c3a-4489-9334-c825a4f4fc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51B77-C955-4CE4-92CF-D38BBF2897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B4B898-9625-4D3D-BC50-322CD49D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fbaf0a-0c3a-4489-9334-c825a4f4f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CCE537-4731-4E4B-B1F1-883B6A4C082B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b7fbaf0a-0c3a-4489-9334-c825a4f4fcc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18179</TotalTime>
  <Words>913</Words>
  <Application>Microsoft Office PowerPoint</Application>
  <PresentationFormat>Widescreen</PresentationFormat>
  <Paragraphs>478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맑은 고딕</vt:lpstr>
      <vt:lpstr>나눔고딕</vt:lpstr>
      <vt:lpstr>맑은 고딕 Semilight</vt:lpstr>
      <vt:lpstr>Arial</vt:lpstr>
      <vt:lpstr>Office 테마</vt:lpstr>
      <vt:lpstr>PowerPoint Presentation</vt:lpstr>
      <vt:lpstr>Virtual Account Collection Sequence</vt:lpstr>
      <vt:lpstr>Virtual Account Collection Sequence</vt:lpstr>
      <vt:lpstr>Admin Storyboard</vt:lpstr>
      <vt:lpstr>Revision Update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병수</dc:creator>
  <cp:lastModifiedBy>Yoel Thapa</cp:lastModifiedBy>
  <cp:revision>1349</cp:revision>
  <cp:lastPrinted>2020-03-26T05:00:19Z</cp:lastPrinted>
  <dcterms:created xsi:type="dcterms:W3CDTF">2019-01-07T07:06:12Z</dcterms:created>
  <dcterms:modified xsi:type="dcterms:W3CDTF">2022-07-26T01:03:15Z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0x010100A5F06088F7676044B53570E387DBC365</vt:lpwstr>
  </property>
</Properties>
</file>