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406" r:id="rId2"/>
    <p:sldId id="427" r:id="rId3"/>
    <p:sldId id="428" r:id="rId4"/>
    <p:sldId id="454" r:id="rId5"/>
    <p:sldId id="439" r:id="rId6"/>
    <p:sldId id="453" r:id="rId7"/>
    <p:sldId id="452" r:id="rId8"/>
    <p:sldId id="450" r:id="rId9"/>
    <p:sldId id="445" r:id="rId10"/>
    <p:sldId id="447" r:id="rId11"/>
    <p:sldId id="260" r:id="rId12"/>
    <p:sldId id="263" r:id="rId13"/>
    <p:sldId id="435" r:id="rId14"/>
    <p:sldId id="444" r:id="rId15"/>
    <p:sldId id="441" r:id="rId16"/>
    <p:sldId id="432" r:id="rId17"/>
    <p:sldId id="283" r:id="rId18"/>
    <p:sldId id="421" r:id="rId19"/>
    <p:sldId id="430" r:id="rId20"/>
    <p:sldId id="424" r:id="rId21"/>
    <p:sldId id="422" r:id="rId22"/>
    <p:sldId id="449" r:id="rId23"/>
    <p:sldId id="451" r:id="rId24"/>
  </p:sldIdLst>
  <p:sldSz cx="12192000" cy="6858000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yunkhand Gankhuyag" initials="OG" lastIdx="1" clrIdx="0">
    <p:extLst>
      <p:ext uri="{19B8F6BF-5375-455C-9EA6-DF929625EA0E}">
        <p15:presenceInfo xmlns:p15="http://schemas.microsoft.com/office/powerpoint/2012/main" userId="S::oyung@gmeremit.com::39781817-0187-4eeb-8d7d-13f593e3e22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1C24"/>
    <a:srgbClr val="EE1C25"/>
    <a:srgbClr val="DB0000"/>
    <a:srgbClr val="FF0000"/>
    <a:srgbClr val="FF33CC"/>
    <a:srgbClr val="EE1F27"/>
    <a:srgbClr val="0A3479"/>
    <a:srgbClr val="7F7F7F"/>
    <a:srgbClr val="C00000"/>
    <a:srgbClr val="3785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me\Downloads\2020&#45380;+&#44397;&#50808;+&#44256;&#46321;&#44368;&#50977;&#44592;&#44288;+&#45236;+&#54620;&#44397;&#51064;+&#50976;&#54617;&#49373;+&#53685;&#44228;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>
        <c:manualLayout>
          <c:layoutTarget val="inner"/>
          <c:xMode val="edge"/>
          <c:yMode val="edge"/>
          <c:x val="9.7323831356523477E-2"/>
          <c:y val="0.22613375916084247"/>
          <c:w val="0.7794607338056897"/>
          <c:h val="0.6544688850594837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General!$B$62</c:f>
              <c:strCache>
                <c:ptCount val="1"/>
                <c:pt idx="0">
                  <c:v>2018</c:v>
                </c:pt>
              </c:strCache>
            </c:strRef>
          </c:tx>
          <c:invertIfNegative val="0"/>
          <c:cat>
            <c:strRef>
              <c:f>General!$C$61:$J$61</c:f>
              <c:strCache>
                <c:ptCount val="8"/>
                <c:pt idx="0">
                  <c:v>미국</c:v>
                </c:pt>
                <c:pt idx="1">
                  <c:v>중국</c:v>
                </c:pt>
                <c:pt idx="2">
                  <c:v>호주</c:v>
                </c:pt>
                <c:pt idx="3">
                  <c:v>일본</c:v>
                </c:pt>
                <c:pt idx="4">
                  <c:v>캐나다</c:v>
                </c:pt>
                <c:pt idx="5">
                  <c:v>독일</c:v>
                </c:pt>
                <c:pt idx="6">
                  <c:v>프랑스</c:v>
                </c:pt>
                <c:pt idx="7">
                  <c:v>기타</c:v>
                </c:pt>
              </c:strCache>
            </c:strRef>
          </c:cat>
          <c:val>
            <c:numRef>
              <c:f>General!$C$62:$J$62</c:f>
              <c:numCache>
                <c:formatCode>#,##0_ </c:formatCode>
                <c:ptCount val="8"/>
                <c:pt idx="0">
                  <c:v>58663</c:v>
                </c:pt>
                <c:pt idx="1">
                  <c:v>63827</c:v>
                </c:pt>
                <c:pt idx="2">
                  <c:v>16801</c:v>
                </c:pt>
                <c:pt idx="3">
                  <c:v>15740</c:v>
                </c:pt>
                <c:pt idx="4">
                  <c:v>12279</c:v>
                </c:pt>
                <c:pt idx="5">
                  <c:v>6527</c:v>
                </c:pt>
                <c:pt idx="6">
                  <c:v>6475</c:v>
                </c:pt>
                <c:pt idx="7">
                  <c:v>40618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3A-4014-BDBC-EE78D9E1E743}"/>
            </c:ext>
          </c:extLst>
        </c:ser>
        <c:ser>
          <c:idx val="4"/>
          <c:order val="1"/>
          <c:tx>
            <c:strRef>
              <c:f>General!$B$64</c:f>
              <c:strCache>
                <c:ptCount val="1"/>
                <c:pt idx="0">
                  <c:v>2019</c:v>
                </c:pt>
              </c:strCache>
            </c:strRef>
          </c:tx>
          <c:invertIfNegative val="0"/>
          <c:cat>
            <c:strRef>
              <c:f>General!$C$61:$J$61</c:f>
              <c:strCache>
                <c:ptCount val="8"/>
                <c:pt idx="0">
                  <c:v>미국</c:v>
                </c:pt>
                <c:pt idx="1">
                  <c:v>중국</c:v>
                </c:pt>
                <c:pt idx="2">
                  <c:v>호주</c:v>
                </c:pt>
                <c:pt idx="3">
                  <c:v>일본</c:v>
                </c:pt>
                <c:pt idx="4">
                  <c:v>캐나다</c:v>
                </c:pt>
                <c:pt idx="5">
                  <c:v>독일</c:v>
                </c:pt>
                <c:pt idx="6">
                  <c:v>프랑스</c:v>
                </c:pt>
                <c:pt idx="7">
                  <c:v>기타</c:v>
                </c:pt>
              </c:strCache>
            </c:strRef>
          </c:cat>
          <c:val>
            <c:numRef>
              <c:f>General!$C$64:$J$64</c:f>
              <c:numCache>
                <c:formatCode>#,##0_ </c:formatCode>
                <c:ptCount val="8"/>
                <c:pt idx="0">
                  <c:v>54555</c:v>
                </c:pt>
                <c:pt idx="1">
                  <c:v>50600</c:v>
                </c:pt>
                <c:pt idx="2">
                  <c:v>18766</c:v>
                </c:pt>
                <c:pt idx="3">
                  <c:v>17012</c:v>
                </c:pt>
                <c:pt idx="4">
                  <c:v>16495</c:v>
                </c:pt>
                <c:pt idx="5">
                  <c:v>6835</c:v>
                </c:pt>
                <c:pt idx="6">
                  <c:v>6948</c:v>
                </c:pt>
                <c:pt idx="7">
                  <c:v>41789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13A-4014-BDBC-EE78D9E1E743}"/>
            </c:ext>
          </c:extLst>
        </c:ser>
        <c:ser>
          <c:idx val="3"/>
          <c:order val="2"/>
          <c:tx>
            <c:strRef>
              <c:f>General!$B$66</c:f>
              <c:strCache>
                <c:ptCount val="1"/>
                <c:pt idx="0">
                  <c:v>2020</c:v>
                </c:pt>
              </c:strCache>
            </c:strRef>
          </c:tx>
          <c:invertIfNegative val="0"/>
          <c:cat>
            <c:strRef>
              <c:f>General!$C$61:$J$61</c:f>
              <c:strCache>
                <c:ptCount val="8"/>
                <c:pt idx="0">
                  <c:v>미국</c:v>
                </c:pt>
                <c:pt idx="1">
                  <c:v>중국</c:v>
                </c:pt>
                <c:pt idx="2">
                  <c:v>호주</c:v>
                </c:pt>
                <c:pt idx="3">
                  <c:v>일본</c:v>
                </c:pt>
                <c:pt idx="4">
                  <c:v>캐나다</c:v>
                </c:pt>
                <c:pt idx="5">
                  <c:v>독일</c:v>
                </c:pt>
                <c:pt idx="6">
                  <c:v>프랑스</c:v>
                </c:pt>
                <c:pt idx="7">
                  <c:v>기타</c:v>
                </c:pt>
              </c:strCache>
            </c:strRef>
          </c:cat>
          <c:val>
            <c:numRef>
              <c:f>General!$C$66:$J$66</c:f>
              <c:numCache>
                <c:formatCode>#,##0_ </c:formatCode>
                <c:ptCount val="8"/>
                <c:pt idx="0">
                  <c:v>52250</c:v>
                </c:pt>
                <c:pt idx="1">
                  <c:v>47146</c:v>
                </c:pt>
                <c:pt idx="2">
                  <c:v>13026</c:v>
                </c:pt>
                <c:pt idx="3">
                  <c:v>18338</c:v>
                </c:pt>
                <c:pt idx="4">
                  <c:v>16325</c:v>
                </c:pt>
                <c:pt idx="5">
                  <c:v>7066</c:v>
                </c:pt>
                <c:pt idx="6">
                  <c:v>7090</c:v>
                </c:pt>
                <c:pt idx="7">
                  <c:v>33675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13A-4014-BDBC-EE78D9E1E7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292033007"/>
        <c:axId val="1"/>
      </c:barChart>
      <c:catAx>
        <c:axId val="29203300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numFmt formatCode="#,##0_ " sourceLinked="1"/>
        <c:majorTickMark val="out"/>
        <c:minorTickMark val="none"/>
        <c:tickLblPos val="nextTo"/>
        <c:crossAx val="292033007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94206994934905297"/>
          <c:y val="0.35906192847045576"/>
          <c:w val="5.0613810103675286E-2"/>
          <c:h val="0.2641034019328146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8013C1-3A1B-4775-9641-DF2B158F46A8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9DDBFB-75E5-4F47-8D05-89E59050B9B5}">
      <dgm:prSet phldrT="[Text]" custT="1"/>
      <dgm:spPr>
        <a:gradFill flip="none" rotWithShape="0">
          <a:gsLst>
            <a:gs pos="0">
              <a:srgbClr val="FF0000">
                <a:shade val="30000"/>
                <a:satMod val="115000"/>
              </a:srgbClr>
            </a:gs>
            <a:gs pos="50000">
              <a:srgbClr val="FF0000">
                <a:shade val="67500"/>
                <a:satMod val="115000"/>
              </a:srgbClr>
            </a:gs>
            <a:gs pos="100000">
              <a:srgbClr val="FF0000">
                <a:shade val="100000"/>
                <a:satMod val="115000"/>
              </a:srgbClr>
            </a:gs>
          </a:gsLst>
          <a:lin ang="2700000" scaled="1"/>
          <a:tileRect/>
        </a:gradFill>
      </dgm:spPr>
      <dgm:t>
        <a:bodyPr/>
        <a:lstStyle/>
        <a:p>
          <a:r>
            <a:rPr lang="en-US" sz="1400" b="1" dirty="0">
              <a:solidFill>
                <a:schemeClr val="bg1"/>
              </a:solidFill>
            </a:rPr>
            <a:t>Market </a:t>
          </a:r>
          <a:r>
            <a:rPr lang="en-US" sz="1600" b="1" dirty="0">
              <a:solidFill>
                <a:schemeClr val="bg1"/>
              </a:solidFill>
            </a:rPr>
            <a:t>Segmentation</a:t>
          </a:r>
        </a:p>
      </dgm:t>
    </dgm:pt>
    <dgm:pt modelId="{1C4A5225-A385-48ED-B156-7BA5FA809F1A}" type="parTrans" cxnId="{0D3F1988-766C-4D4B-B804-0CCA359E31E8}">
      <dgm:prSet/>
      <dgm:spPr/>
      <dgm:t>
        <a:bodyPr/>
        <a:lstStyle/>
        <a:p>
          <a:endParaRPr lang="en-US"/>
        </a:p>
      </dgm:t>
    </dgm:pt>
    <dgm:pt modelId="{58881871-08E7-4312-8CD3-C0BC6450031D}" type="sibTrans" cxnId="{0D3F1988-766C-4D4B-B804-0CCA359E31E8}">
      <dgm:prSet/>
      <dgm:spPr/>
      <dgm:t>
        <a:bodyPr/>
        <a:lstStyle/>
        <a:p>
          <a:endParaRPr lang="en-US"/>
        </a:p>
      </dgm:t>
    </dgm:pt>
    <dgm:pt modelId="{F6648A10-D8A2-401B-941E-7C90D59593CB}">
      <dgm:prSet phldrT="[Text]" custT="1"/>
      <dgm:spPr>
        <a:gradFill flip="none" rotWithShape="0">
          <a:gsLst>
            <a:gs pos="0">
              <a:srgbClr val="EE1C24">
                <a:tint val="66000"/>
                <a:satMod val="160000"/>
              </a:srgbClr>
            </a:gs>
            <a:gs pos="50000">
              <a:srgbClr val="EE1C24">
                <a:tint val="44500"/>
                <a:satMod val="160000"/>
              </a:srgbClr>
            </a:gs>
            <a:gs pos="100000">
              <a:srgbClr val="EE1C24">
                <a:tint val="23500"/>
                <a:satMod val="160000"/>
              </a:srgbClr>
            </a:gs>
          </a:gsLst>
          <a:lin ang="2700000" scaled="1"/>
          <a:tileRect/>
        </a:gradFill>
      </dgm:spPr>
      <dgm:t>
        <a:bodyPr/>
        <a:lstStyle/>
        <a:p>
          <a:r>
            <a:rPr lang="en-US" sz="1400" b="1" dirty="0">
              <a:solidFill>
                <a:schemeClr val="tx1"/>
              </a:solidFill>
            </a:rPr>
            <a:t>By Service</a:t>
          </a:r>
        </a:p>
      </dgm:t>
    </dgm:pt>
    <dgm:pt modelId="{9AA69A79-49B5-4ECC-B0C8-13FA027A7C19}" type="parTrans" cxnId="{395B6EA8-77E1-4B3C-BBED-36065BCE22BC}">
      <dgm:prSet/>
      <dgm:spPr/>
      <dgm:t>
        <a:bodyPr/>
        <a:lstStyle/>
        <a:p>
          <a:endParaRPr lang="en-US"/>
        </a:p>
      </dgm:t>
    </dgm:pt>
    <dgm:pt modelId="{ABD82BD5-8BA4-43C3-9AE5-942713758BD6}" type="sibTrans" cxnId="{395B6EA8-77E1-4B3C-BBED-36065BCE22BC}">
      <dgm:prSet/>
      <dgm:spPr/>
      <dgm:t>
        <a:bodyPr/>
        <a:lstStyle/>
        <a:p>
          <a:endParaRPr lang="en-US"/>
        </a:p>
      </dgm:t>
    </dgm:pt>
    <dgm:pt modelId="{75B909F8-AFDB-4319-AD1C-F361374C8B3D}">
      <dgm:prSet phldrT="[Text]" custT="1"/>
      <dgm:spPr>
        <a:gradFill flip="none" rotWithShape="0">
          <a:gsLst>
            <a:gs pos="0">
              <a:srgbClr val="EE1C24">
                <a:tint val="66000"/>
                <a:satMod val="160000"/>
              </a:srgbClr>
            </a:gs>
            <a:gs pos="50000">
              <a:srgbClr val="EE1C24">
                <a:tint val="44500"/>
                <a:satMod val="160000"/>
              </a:srgbClr>
            </a:gs>
            <a:gs pos="100000">
              <a:srgbClr val="EE1C24">
                <a:tint val="23500"/>
                <a:satMod val="160000"/>
              </a:srgbClr>
            </a:gs>
          </a:gsLst>
          <a:lin ang="2700000" scaled="1"/>
          <a:tileRect/>
        </a:gradFill>
      </dgm:spPr>
      <dgm:t>
        <a:bodyPr/>
        <a:lstStyle/>
        <a:p>
          <a:r>
            <a:rPr lang="en-US" sz="1400" b="1" dirty="0">
              <a:solidFill>
                <a:schemeClr val="tx1"/>
              </a:solidFill>
            </a:rPr>
            <a:t>By Flow</a:t>
          </a:r>
        </a:p>
      </dgm:t>
    </dgm:pt>
    <dgm:pt modelId="{A1227C00-286F-40BE-AFA0-F7F094BDAC61}" type="parTrans" cxnId="{A67D6036-00A2-4643-B208-23932467000E}">
      <dgm:prSet/>
      <dgm:spPr/>
      <dgm:t>
        <a:bodyPr/>
        <a:lstStyle/>
        <a:p>
          <a:endParaRPr lang="en-US"/>
        </a:p>
      </dgm:t>
    </dgm:pt>
    <dgm:pt modelId="{3DDEDAA8-3FCB-41B5-963B-35A179BF46F0}" type="sibTrans" cxnId="{A67D6036-00A2-4643-B208-23932467000E}">
      <dgm:prSet/>
      <dgm:spPr/>
      <dgm:t>
        <a:bodyPr/>
        <a:lstStyle/>
        <a:p>
          <a:endParaRPr lang="en-US"/>
        </a:p>
      </dgm:t>
    </dgm:pt>
    <dgm:pt modelId="{A8AA7191-5D7E-4F8E-9036-A8F5367F0C42}">
      <dgm:prSet phldrT="[Text]" custT="1"/>
      <dgm:spPr>
        <a:gradFill flip="none" rotWithShape="0">
          <a:gsLst>
            <a:gs pos="0">
              <a:srgbClr val="EE1C24">
                <a:tint val="66000"/>
                <a:satMod val="160000"/>
              </a:srgbClr>
            </a:gs>
            <a:gs pos="50000">
              <a:srgbClr val="EE1C24">
                <a:tint val="44500"/>
                <a:satMod val="160000"/>
              </a:srgbClr>
            </a:gs>
            <a:gs pos="100000">
              <a:srgbClr val="EE1C24">
                <a:tint val="23500"/>
                <a:satMod val="160000"/>
              </a:srgbClr>
            </a:gs>
          </a:gsLst>
          <a:lin ang="2700000" scaled="1"/>
          <a:tileRect/>
        </a:gradFill>
      </dgm:spPr>
      <dgm:t>
        <a:bodyPr/>
        <a:lstStyle/>
        <a:p>
          <a:r>
            <a:rPr lang="en-US" sz="1400" b="1" dirty="0">
              <a:solidFill>
                <a:schemeClr val="tx1"/>
              </a:solidFill>
            </a:rPr>
            <a:t>By Coverage</a:t>
          </a:r>
        </a:p>
      </dgm:t>
    </dgm:pt>
    <dgm:pt modelId="{32236606-369C-485B-BD3D-CAD42003B390}" type="parTrans" cxnId="{231F965F-BD85-4634-B2C1-5C879A8EB83F}">
      <dgm:prSet/>
      <dgm:spPr/>
      <dgm:t>
        <a:bodyPr/>
        <a:lstStyle/>
        <a:p>
          <a:endParaRPr lang="en-US"/>
        </a:p>
      </dgm:t>
    </dgm:pt>
    <dgm:pt modelId="{3C811B7A-8F82-4BD4-BA62-558F2E69C5A2}" type="sibTrans" cxnId="{231F965F-BD85-4634-B2C1-5C879A8EB83F}">
      <dgm:prSet/>
      <dgm:spPr/>
      <dgm:t>
        <a:bodyPr/>
        <a:lstStyle/>
        <a:p>
          <a:endParaRPr lang="en-US"/>
        </a:p>
      </dgm:t>
    </dgm:pt>
    <dgm:pt modelId="{82DCAA2C-5C21-4D50-944A-AFE3218BCA17}">
      <dgm:prSet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1200" b="1" dirty="0">
              <a:solidFill>
                <a:schemeClr val="tx1"/>
              </a:solidFill>
            </a:rPr>
            <a:t>Merchant PSP</a:t>
          </a:r>
        </a:p>
      </dgm:t>
    </dgm:pt>
    <dgm:pt modelId="{6F0299A7-07E4-4109-B2DC-453F421B17E7}" type="parTrans" cxnId="{566C496E-2FE8-4210-88CA-999A5A2BEF90}">
      <dgm:prSet/>
      <dgm:spPr/>
      <dgm:t>
        <a:bodyPr/>
        <a:lstStyle/>
        <a:p>
          <a:endParaRPr lang="en-US"/>
        </a:p>
      </dgm:t>
    </dgm:pt>
    <dgm:pt modelId="{83C325C3-2CE3-4E8A-9287-D7A79D0BA656}" type="sibTrans" cxnId="{566C496E-2FE8-4210-88CA-999A5A2BEF90}">
      <dgm:prSet/>
      <dgm:spPr/>
      <dgm:t>
        <a:bodyPr/>
        <a:lstStyle/>
        <a:p>
          <a:endParaRPr lang="en-US"/>
        </a:p>
      </dgm:t>
    </dgm:pt>
    <dgm:pt modelId="{5ADF0D4A-186F-4484-93CB-AA4B3DBA34D1}">
      <dgm:prSet custT="1"/>
      <dgm:spPr>
        <a:gradFill flip="none" rotWithShape="0">
          <a:gsLst>
            <a:gs pos="0">
              <a:srgbClr val="EE1C24">
                <a:tint val="66000"/>
                <a:satMod val="160000"/>
              </a:srgbClr>
            </a:gs>
            <a:gs pos="50000">
              <a:srgbClr val="EE1C24">
                <a:tint val="44500"/>
                <a:satMod val="160000"/>
              </a:srgbClr>
            </a:gs>
            <a:gs pos="100000">
              <a:srgbClr val="EE1C24">
                <a:tint val="23500"/>
                <a:satMod val="160000"/>
              </a:srgbClr>
            </a:gs>
          </a:gsLst>
          <a:lin ang="2700000" scaled="1"/>
          <a:tileRect/>
        </a:gradFill>
      </dgm:spPr>
      <dgm:t>
        <a:bodyPr/>
        <a:lstStyle/>
        <a:p>
          <a:r>
            <a:rPr lang="en-US" sz="1200" b="1" dirty="0">
              <a:solidFill>
                <a:schemeClr val="tx1"/>
              </a:solidFill>
            </a:rPr>
            <a:t>PSP Aggregator</a:t>
          </a:r>
        </a:p>
      </dgm:t>
    </dgm:pt>
    <dgm:pt modelId="{810C7C0F-EBC8-40AC-BF69-6424E35687E1}" type="parTrans" cxnId="{79AB749A-2D00-4061-BE7D-8FFABE93FC89}">
      <dgm:prSet/>
      <dgm:spPr/>
      <dgm:t>
        <a:bodyPr/>
        <a:lstStyle/>
        <a:p>
          <a:endParaRPr lang="en-US"/>
        </a:p>
      </dgm:t>
    </dgm:pt>
    <dgm:pt modelId="{96431516-8D31-4A22-9CF5-918844361071}" type="sibTrans" cxnId="{79AB749A-2D00-4061-BE7D-8FFABE93FC89}">
      <dgm:prSet/>
      <dgm:spPr/>
      <dgm:t>
        <a:bodyPr/>
        <a:lstStyle/>
        <a:p>
          <a:endParaRPr lang="en-US"/>
        </a:p>
      </dgm:t>
    </dgm:pt>
    <dgm:pt modelId="{325DFE1A-3318-4B2B-B6AA-BA50051DC8CD}">
      <dgm:prSet custT="1"/>
      <dgm:spPr>
        <a:gradFill flip="none" rotWithShape="0">
          <a:gsLst>
            <a:gs pos="0">
              <a:srgbClr val="EE1C24">
                <a:tint val="66000"/>
                <a:satMod val="160000"/>
              </a:srgbClr>
            </a:gs>
            <a:gs pos="50000">
              <a:srgbClr val="EE1C24">
                <a:tint val="44500"/>
                <a:satMod val="160000"/>
              </a:srgbClr>
            </a:gs>
            <a:gs pos="100000">
              <a:srgbClr val="EE1C24">
                <a:tint val="23500"/>
                <a:satMod val="160000"/>
              </a:srgbClr>
            </a:gs>
          </a:gsLst>
          <a:lin ang="2700000" scaled="1"/>
          <a:tileRect/>
        </a:gradFill>
      </dgm:spPr>
      <dgm:t>
        <a:bodyPr/>
        <a:lstStyle/>
        <a:p>
          <a:pPr marL="0"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prstClr val="black"/>
              </a:solidFill>
              <a:latin typeface="Calibri"/>
              <a:ea typeface="+mn-ea"/>
              <a:cs typeface="+mn-cs"/>
            </a:rPr>
            <a:t>Inbound</a:t>
          </a:r>
        </a:p>
      </dgm:t>
    </dgm:pt>
    <dgm:pt modelId="{78958709-C0FC-4722-9B08-B66493235E32}" type="parTrans" cxnId="{3473017A-F082-40C1-830E-5E41BAB6DBB1}">
      <dgm:prSet/>
      <dgm:spPr/>
      <dgm:t>
        <a:bodyPr/>
        <a:lstStyle/>
        <a:p>
          <a:endParaRPr lang="en-US"/>
        </a:p>
      </dgm:t>
    </dgm:pt>
    <dgm:pt modelId="{29D0DF8C-FBF0-4F97-AA84-E04F0622FA5B}" type="sibTrans" cxnId="{3473017A-F082-40C1-830E-5E41BAB6DBB1}">
      <dgm:prSet/>
      <dgm:spPr/>
      <dgm:t>
        <a:bodyPr/>
        <a:lstStyle/>
        <a:p>
          <a:endParaRPr lang="en-US"/>
        </a:p>
      </dgm:t>
    </dgm:pt>
    <dgm:pt modelId="{7D09FE9C-EA98-4B5A-9967-CB0FE958886A}">
      <dgm:prSet custT="1"/>
      <dgm:spPr>
        <a:gradFill flip="none" rotWithShape="0">
          <a:gsLst>
            <a:gs pos="0">
              <a:srgbClr val="EE1C24">
                <a:tint val="66000"/>
                <a:satMod val="160000"/>
              </a:srgbClr>
            </a:gs>
            <a:gs pos="50000">
              <a:srgbClr val="EE1C24">
                <a:tint val="44500"/>
                <a:satMod val="160000"/>
              </a:srgbClr>
            </a:gs>
            <a:gs pos="100000">
              <a:srgbClr val="EE1C24">
                <a:tint val="23500"/>
                <a:satMod val="160000"/>
              </a:srgbClr>
            </a:gs>
          </a:gsLst>
          <a:lin ang="2700000" scaled="1"/>
          <a:tileRect/>
        </a:gradFill>
      </dgm:spPr>
      <dgm:t>
        <a:bodyPr/>
        <a:lstStyle/>
        <a:p>
          <a:r>
            <a:rPr lang="en-US" sz="1200" b="1" dirty="0">
              <a:solidFill>
                <a:schemeClr val="tx1"/>
              </a:solidFill>
            </a:rPr>
            <a:t>Outbound</a:t>
          </a:r>
          <a:endParaRPr lang="en-US" sz="1200" dirty="0">
            <a:solidFill>
              <a:schemeClr val="tx1"/>
            </a:solidFill>
          </a:endParaRPr>
        </a:p>
      </dgm:t>
    </dgm:pt>
    <dgm:pt modelId="{339E7893-3722-4240-A24A-D7CC868186A2}" type="parTrans" cxnId="{CE4B6856-CCC4-4C2E-9193-5EFCD7C2C110}">
      <dgm:prSet/>
      <dgm:spPr/>
      <dgm:t>
        <a:bodyPr/>
        <a:lstStyle/>
        <a:p>
          <a:endParaRPr lang="en-US"/>
        </a:p>
      </dgm:t>
    </dgm:pt>
    <dgm:pt modelId="{6577F4C5-1716-488F-8AA6-B9FDB43E255E}" type="sibTrans" cxnId="{CE4B6856-CCC4-4C2E-9193-5EFCD7C2C110}">
      <dgm:prSet/>
      <dgm:spPr/>
      <dgm:t>
        <a:bodyPr/>
        <a:lstStyle/>
        <a:p>
          <a:endParaRPr lang="en-US"/>
        </a:p>
      </dgm:t>
    </dgm:pt>
    <dgm:pt modelId="{B8335C73-A0AB-4004-8EFF-2A0F37EE2E31}">
      <dgm:prSet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1200" b="1" dirty="0">
              <a:solidFill>
                <a:schemeClr val="tx1"/>
              </a:solidFill>
            </a:rPr>
            <a:t>Global PSP</a:t>
          </a:r>
        </a:p>
      </dgm:t>
    </dgm:pt>
    <dgm:pt modelId="{0B3E75F3-F53F-41CB-923A-2640BF7BFE15}" type="parTrans" cxnId="{4F2D7041-C9B5-478C-8809-316C4431B7EA}">
      <dgm:prSet/>
      <dgm:spPr/>
      <dgm:t>
        <a:bodyPr/>
        <a:lstStyle/>
        <a:p>
          <a:endParaRPr lang="en-US"/>
        </a:p>
      </dgm:t>
    </dgm:pt>
    <dgm:pt modelId="{75B34301-70CF-4553-99AA-1BC521DE9F68}" type="sibTrans" cxnId="{4F2D7041-C9B5-478C-8809-316C4431B7EA}">
      <dgm:prSet/>
      <dgm:spPr/>
      <dgm:t>
        <a:bodyPr/>
        <a:lstStyle/>
        <a:p>
          <a:endParaRPr lang="en-US"/>
        </a:p>
      </dgm:t>
    </dgm:pt>
    <dgm:pt modelId="{C0F46BA2-34A4-42A9-A807-E02303DC4CD4}">
      <dgm:prSet custT="1"/>
      <dgm:spPr>
        <a:gradFill flip="none" rotWithShape="0">
          <a:gsLst>
            <a:gs pos="0">
              <a:srgbClr val="EE1C24">
                <a:tint val="66000"/>
                <a:satMod val="160000"/>
              </a:srgbClr>
            </a:gs>
            <a:gs pos="50000">
              <a:srgbClr val="EE1C24">
                <a:tint val="44500"/>
                <a:satMod val="160000"/>
              </a:srgbClr>
            </a:gs>
            <a:gs pos="100000">
              <a:srgbClr val="EE1C24">
                <a:tint val="23500"/>
                <a:satMod val="160000"/>
              </a:srgbClr>
            </a:gs>
          </a:gsLst>
          <a:lin ang="2700000" scaled="1"/>
          <a:tileRect/>
        </a:gradFill>
      </dgm:spPr>
      <dgm:t>
        <a:bodyPr/>
        <a:lstStyle/>
        <a:p>
          <a:r>
            <a:rPr lang="en-US" sz="1200" b="1" dirty="0">
              <a:solidFill>
                <a:schemeClr val="tx1"/>
              </a:solidFill>
            </a:rPr>
            <a:t>Local PSP</a:t>
          </a:r>
        </a:p>
      </dgm:t>
    </dgm:pt>
    <dgm:pt modelId="{385A5ED2-63CC-40F3-9D52-5C6B5F55FB79}" type="parTrans" cxnId="{10A2FE5E-C2E5-4634-AAD1-C2F59C4450F6}">
      <dgm:prSet/>
      <dgm:spPr/>
      <dgm:t>
        <a:bodyPr/>
        <a:lstStyle/>
        <a:p>
          <a:endParaRPr lang="en-US"/>
        </a:p>
      </dgm:t>
    </dgm:pt>
    <dgm:pt modelId="{BDCF34C9-967B-41C5-9928-C1A07281142F}" type="sibTrans" cxnId="{10A2FE5E-C2E5-4634-AAD1-C2F59C4450F6}">
      <dgm:prSet/>
      <dgm:spPr/>
      <dgm:t>
        <a:bodyPr/>
        <a:lstStyle/>
        <a:p>
          <a:endParaRPr lang="en-US"/>
        </a:p>
      </dgm:t>
    </dgm:pt>
    <dgm:pt modelId="{CE1020A8-20EF-4DBC-BC10-08FF20CE482C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algn="l"/>
          <a:r>
            <a:rPr lang="en-US" sz="1200" dirty="0">
              <a:solidFill>
                <a:schemeClr val="tx1"/>
              </a:solidFill>
            </a:rPr>
            <a:t>Major Players:</a:t>
          </a:r>
        </a:p>
        <a:p>
          <a:pPr algn="l"/>
          <a:r>
            <a:rPr lang="en-US" sz="1200" dirty="0">
              <a:solidFill>
                <a:schemeClr val="tx1"/>
              </a:solidFill>
            </a:rPr>
            <a:t>1) KG </a:t>
          </a:r>
          <a:r>
            <a:rPr lang="en-US" sz="1200" dirty="0" err="1">
              <a:solidFill>
                <a:schemeClr val="tx1"/>
              </a:solidFill>
            </a:rPr>
            <a:t>Inicis</a:t>
          </a:r>
          <a:endParaRPr lang="en-US" sz="1200" dirty="0">
            <a:solidFill>
              <a:schemeClr val="tx1"/>
            </a:solidFill>
          </a:endParaRPr>
        </a:p>
        <a:p>
          <a:pPr algn="l"/>
          <a:r>
            <a:rPr lang="en-US" sz="1200" dirty="0">
              <a:solidFill>
                <a:schemeClr val="tx1"/>
              </a:solidFill>
            </a:rPr>
            <a:t>2) </a:t>
          </a:r>
          <a:r>
            <a:rPr lang="en-US" sz="1200" dirty="0" err="1">
              <a:solidFill>
                <a:schemeClr val="tx1"/>
              </a:solidFill>
            </a:rPr>
            <a:t>Kaokaopay</a:t>
          </a:r>
          <a:endParaRPr lang="en-US" sz="1200" dirty="0">
            <a:solidFill>
              <a:schemeClr val="tx1"/>
            </a:solidFill>
          </a:endParaRPr>
        </a:p>
        <a:p>
          <a:pPr algn="l"/>
          <a:r>
            <a:rPr lang="en-US" sz="1200" dirty="0">
              <a:solidFill>
                <a:schemeClr val="tx1"/>
              </a:solidFill>
            </a:rPr>
            <a:t>3) </a:t>
          </a:r>
          <a:r>
            <a:rPr lang="en-US" sz="1200" dirty="0" err="1">
              <a:solidFill>
                <a:schemeClr val="tx1"/>
              </a:solidFill>
            </a:rPr>
            <a:t>Smartro</a:t>
          </a:r>
          <a:endParaRPr lang="en-US" sz="1200" dirty="0">
            <a:solidFill>
              <a:schemeClr val="tx1"/>
            </a:solidFill>
          </a:endParaRPr>
        </a:p>
        <a:p>
          <a:pPr algn="l"/>
          <a:r>
            <a:rPr lang="en-US" sz="1200" dirty="0">
              <a:solidFill>
                <a:schemeClr val="tx1"/>
              </a:solidFill>
            </a:rPr>
            <a:t>4)  Payco</a:t>
          </a:r>
        </a:p>
        <a:p>
          <a:pPr algn="l"/>
          <a:r>
            <a:rPr lang="en-US" sz="1200" dirty="0">
              <a:solidFill>
                <a:schemeClr val="tx1"/>
              </a:solidFill>
            </a:rPr>
            <a:t>5) </a:t>
          </a:r>
          <a:r>
            <a:rPr lang="en-US" sz="1200" dirty="0" err="1">
              <a:solidFill>
                <a:schemeClr val="tx1"/>
              </a:solidFill>
            </a:rPr>
            <a:t>NaverPay</a:t>
          </a:r>
          <a:endParaRPr lang="en-US" sz="1200" dirty="0">
            <a:solidFill>
              <a:schemeClr val="tx1"/>
            </a:solidFill>
          </a:endParaRPr>
        </a:p>
      </dgm:t>
    </dgm:pt>
    <dgm:pt modelId="{74F45E94-51ED-4215-95C6-BBD3A0086F1F}" type="parTrans" cxnId="{D54DEA42-A266-481F-A711-30E4B1512768}">
      <dgm:prSet/>
      <dgm:spPr/>
      <dgm:t>
        <a:bodyPr/>
        <a:lstStyle/>
        <a:p>
          <a:endParaRPr lang="en-US"/>
        </a:p>
      </dgm:t>
    </dgm:pt>
    <dgm:pt modelId="{723D7BD1-20E3-4971-B25F-5B04A69DAFCF}" type="sibTrans" cxnId="{D54DEA42-A266-481F-A711-30E4B1512768}">
      <dgm:prSet/>
      <dgm:spPr/>
      <dgm:t>
        <a:bodyPr/>
        <a:lstStyle/>
        <a:p>
          <a:endParaRPr lang="en-US"/>
        </a:p>
      </dgm:t>
    </dgm:pt>
    <dgm:pt modelId="{31FF61DB-4812-4B7B-98B7-4818062DE9F7}">
      <dgm:prSet custT="1"/>
      <dgm:spPr>
        <a:solidFill>
          <a:schemeClr val="accent2">
            <a:lumMod val="20000"/>
            <a:lumOff val="80000"/>
          </a:scheme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45720" tIns="45720" rIns="45720" bIns="45720" numCol="1" spcCol="1270" anchor="ctr" anchorCtr="0"/>
        <a:lstStyle/>
        <a:p>
          <a:pPr marL="0"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  <a:latin typeface="Calibri"/>
              <a:ea typeface="+mn-ea"/>
              <a:cs typeface="+mn-cs"/>
            </a:rPr>
            <a:t>Major Players:</a:t>
          </a:r>
        </a:p>
        <a:p>
          <a:pPr marL="0"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  <a:latin typeface="Calibri"/>
              <a:ea typeface="+mn-ea"/>
              <a:cs typeface="+mn-cs"/>
            </a:rPr>
            <a:t>1) KSNET</a:t>
          </a:r>
        </a:p>
        <a:p>
          <a:pPr marL="0"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  <a:latin typeface="Calibri"/>
              <a:ea typeface="+mn-ea"/>
              <a:cs typeface="+mn-cs"/>
            </a:rPr>
            <a:t>2) Paygate</a:t>
          </a:r>
        </a:p>
        <a:p>
          <a:pPr marL="0"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  <a:latin typeface="Calibri"/>
              <a:ea typeface="+mn-ea"/>
              <a:cs typeface="+mn-cs"/>
            </a:rPr>
            <a:t>3) </a:t>
          </a:r>
          <a:r>
            <a:rPr lang="en-US" sz="1200" kern="1200" dirty="0" err="1">
              <a:solidFill>
                <a:schemeClr val="tx1"/>
              </a:solidFill>
              <a:latin typeface="Calibri"/>
              <a:ea typeface="+mn-ea"/>
              <a:cs typeface="+mn-cs"/>
            </a:rPr>
            <a:t>Paypal</a:t>
          </a:r>
          <a:endParaRPr lang="en-US" sz="1200" kern="1200" dirty="0">
            <a:solidFill>
              <a:schemeClr val="tx1"/>
            </a:solidFill>
            <a:latin typeface="Calibri"/>
            <a:ea typeface="+mn-ea"/>
            <a:cs typeface="+mn-cs"/>
          </a:endParaRPr>
        </a:p>
        <a:p>
          <a:pPr marL="0"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  <a:latin typeface="Calibri"/>
              <a:ea typeface="+mn-ea"/>
              <a:cs typeface="+mn-cs"/>
            </a:rPr>
            <a:t>4) Sentbe</a:t>
          </a:r>
        </a:p>
        <a:p>
          <a:pPr marL="0"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/>
              <a:ea typeface="+mn-ea"/>
              <a:cs typeface="+mn-cs"/>
            </a:rPr>
            <a:t>5) GME</a:t>
          </a:r>
        </a:p>
      </dgm:t>
    </dgm:pt>
    <dgm:pt modelId="{E95059B3-115C-45BE-845A-49B7DC47BFAA}" type="parTrans" cxnId="{C712A1F7-7080-4909-8523-19942C824C85}">
      <dgm:prSet/>
      <dgm:spPr/>
      <dgm:t>
        <a:bodyPr/>
        <a:lstStyle/>
        <a:p>
          <a:endParaRPr lang="en-US"/>
        </a:p>
      </dgm:t>
    </dgm:pt>
    <dgm:pt modelId="{EA3C6E3A-87A8-4AE9-BA3F-728F45834CC8}" type="sibTrans" cxnId="{C712A1F7-7080-4909-8523-19942C824C85}">
      <dgm:prSet/>
      <dgm:spPr/>
      <dgm:t>
        <a:bodyPr/>
        <a:lstStyle/>
        <a:p>
          <a:endParaRPr lang="en-US"/>
        </a:p>
      </dgm:t>
    </dgm:pt>
    <dgm:pt modelId="{29E2E306-A0BA-4F8F-80DD-45E39C4F23F3}">
      <dgm:prSet custT="1"/>
      <dgm:spPr>
        <a:solidFill>
          <a:schemeClr val="accent2">
            <a:lumMod val="20000"/>
            <a:lumOff val="80000"/>
          </a:scheme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45720" tIns="45720" rIns="45720" bIns="45720" numCol="1" spcCol="1270" anchor="ctr" anchorCtr="0"/>
        <a:lstStyle/>
        <a:p>
          <a:pPr marL="0"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  <a:latin typeface="Calibri"/>
              <a:ea typeface="+mn-ea"/>
              <a:cs typeface="+mn-cs"/>
            </a:rPr>
            <a:t>Major Players :</a:t>
          </a:r>
        </a:p>
        <a:p>
          <a:pPr marL="0"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  <a:latin typeface="Calibri"/>
              <a:ea typeface="+mn-ea"/>
              <a:cs typeface="+mn-cs"/>
            </a:rPr>
            <a:t>1) KSNET</a:t>
          </a:r>
        </a:p>
        <a:p>
          <a:pPr marL="0"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  <a:latin typeface="Calibri"/>
              <a:ea typeface="+mn-ea"/>
              <a:cs typeface="+mn-cs"/>
            </a:rPr>
            <a:t>2) Paygate</a:t>
          </a:r>
        </a:p>
        <a:p>
          <a:pPr marL="0"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  <a:latin typeface="Calibri"/>
              <a:ea typeface="+mn-ea"/>
              <a:cs typeface="+mn-cs"/>
            </a:rPr>
            <a:t>3) Sentbe</a:t>
          </a:r>
        </a:p>
        <a:p>
          <a:pPr marL="0"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  <a:latin typeface="Calibri"/>
              <a:ea typeface="+mn-ea"/>
              <a:cs typeface="+mn-cs"/>
            </a:rPr>
            <a:t>4) </a:t>
          </a:r>
          <a:r>
            <a:rPr lang="en-US" sz="1200" kern="1200" dirty="0" err="1">
              <a:solidFill>
                <a:schemeClr val="tx1"/>
              </a:solidFill>
              <a:latin typeface="Calibri"/>
              <a:ea typeface="+mn-ea"/>
              <a:cs typeface="+mn-cs"/>
            </a:rPr>
            <a:t>Eromnet</a:t>
          </a:r>
          <a:endParaRPr lang="en-US" sz="1200" kern="1200" dirty="0">
            <a:solidFill>
              <a:schemeClr val="tx1"/>
            </a:solidFill>
            <a:latin typeface="Calibri"/>
            <a:ea typeface="+mn-ea"/>
            <a:cs typeface="+mn-cs"/>
          </a:endParaRPr>
        </a:p>
        <a:p>
          <a:pPr marL="0"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/>
              <a:ea typeface="+mn-ea"/>
              <a:cs typeface="+mn-cs"/>
            </a:rPr>
            <a:t>5) GME</a:t>
          </a:r>
        </a:p>
      </dgm:t>
    </dgm:pt>
    <dgm:pt modelId="{CE2EEFA3-3493-47EB-BC41-BD0A31848897}" type="parTrans" cxnId="{E4D31A3A-B0C1-457C-9AF2-10C0D4B1B64F}">
      <dgm:prSet/>
      <dgm:spPr/>
      <dgm:t>
        <a:bodyPr/>
        <a:lstStyle/>
        <a:p>
          <a:endParaRPr lang="en-US"/>
        </a:p>
      </dgm:t>
    </dgm:pt>
    <dgm:pt modelId="{B8B58851-BCE4-48FF-B690-425ECDBE7A93}" type="sibTrans" cxnId="{E4D31A3A-B0C1-457C-9AF2-10C0D4B1B64F}">
      <dgm:prSet/>
      <dgm:spPr/>
      <dgm:t>
        <a:bodyPr/>
        <a:lstStyle/>
        <a:p>
          <a:endParaRPr lang="en-US"/>
        </a:p>
      </dgm:t>
    </dgm:pt>
    <dgm:pt modelId="{1EE4F95F-BC1D-4098-940E-D9317EF9B6F9}">
      <dgm:prSet custT="1"/>
      <dgm:spPr>
        <a:solidFill>
          <a:schemeClr val="accent2">
            <a:lumMod val="20000"/>
            <a:lumOff val="80000"/>
          </a:scheme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45720" tIns="45720" rIns="45720" bIns="45720" numCol="1" spcCol="1270" anchor="ctr" anchorCtr="0"/>
        <a:lstStyle/>
        <a:p>
          <a:pPr marL="0"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/>
              </a:solidFill>
              <a:latin typeface="Calibri"/>
              <a:ea typeface="+mn-ea"/>
              <a:cs typeface="+mn-cs"/>
            </a:rPr>
            <a:t>Collection Method:</a:t>
          </a:r>
        </a:p>
        <a:p>
          <a:pPr marL="0"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  <a:latin typeface="Calibri"/>
              <a:ea typeface="+mn-ea"/>
              <a:cs typeface="+mn-cs"/>
            </a:rPr>
            <a:t>1) KSNET</a:t>
          </a:r>
        </a:p>
        <a:p>
          <a:pPr marL="0"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  <a:latin typeface="Calibri"/>
              <a:ea typeface="+mn-ea"/>
              <a:cs typeface="+mn-cs"/>
            </a:rPr>
            <a:t>2) Paygate</a:t>
          </a:r>
        </a:p>
        <a:p>
          <a:pPr marL="0"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  <a:latin typeface="Calibri"/>
              <a:ea typeface="+mn-ea"/>
              <a:cs typeface="+mn-cs"/>
            </a:rPr>
            <a:t>3) Sentbe</a:t>
          </a:r>
        </a:p>
        <a:p>
          <a:pPr marL="0"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  <a:latin typeface="Calibri"/>
              <a:ea typeface="+mn-ea"/>
              <a:cs typeface="+mn-cs"/>
            </a:rPr>
            <a:t>4) </a:t>
          </a:r>
          <a:r>
            <a:rPr lang="en-US" sz="1200" kern="1200" dirty="0" err="1">
              <a:solidFill>
                <a:schemeClr val="tx1"/>
              </a:solidFill>
              <a:latin typeface="Calibri"/>
              <a:ea typeface="+mn-ea"/>
              <a:cs typeface="+mn-cs"/>
            </a:rPr>
            <a:t>Eromnet</a:t>
          </a:r>
          <a:endParaRPr lang="en-US" sz="1200" kern="1200" dirty="0">
            <a:solidFill>
              <a:schemeClr val="tx1"/>
            </a:solidFill>
            <a:latin typeface="Calibri"/>
            <a:ea typeface="+mn-ea"/>
            <a:cs typeface="+mn-cs"/>
          </a:endParaRPr>
        </a:p>
        <a:p>
          <a:pPr marL="0"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/>
              <a:ea typeface="+mn-ea"/>
              <a:cs typeface="+mn-cs"/>
            </a:rPr>
            <a:t>5) GME</a:t>
          </a:r>
          <a:endParaRPr lang="en-US" sz="1200" b="1" kern="1200" dirty="0">
            <a:solidFill>
              <a:prstClr val="black"/>
            </a:solidFill>
            <a:latin typeface="Calibri"/>
            <a:ea typeface="+mn-ea"/>
            <a:cs typeface="+mn-cs"/>
          </a:endParaRPr>
        </a:p>
      </dgm:t>
    </dgm:pt>
    <dgm:pt modelId="{D33C8C63-CC56-4DB8-9BC4-551F3B22C184}" type="parTrans" cxnId="{7B3D9688-B4D6-4A70-BE24-BD9A5FD7E14F}">
      <dgm:prSet/>
      <dgm:spPr/>
      <dgm:t>
        <a:bodyPr/>
        <a:lstStyle/>
        <a:p>
          <a:endParaRPr lang="en-US"/>
        </a:p>
      </dgm:t>
    </dgm:pt>
    <dgm:pt modelId="{24792D31-282C-4CA8-A550-858D0FDED2A4}" type="sibTrans" cxnId="{7B3D9688-B4D6-4A70-BE24-BD9A5FD7E14F}">
      <dgm:prSet/>
      <dgm:spPr/>
      <dgm:t>
        <a:bodyPr/>
        <a:lstStyle/>
        <a:p>
          <a:endParaRPr lang="en-US"/>
        </a:p>
      </dgm:t>
    </dgm:pt>
    <dgm:pt modelId="{9CFD847F-B7E2-461A-9A8B-9A1E6004101B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marL="0"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/>
              </a:solidFill>
              <a:latin typeface="Calibri"/>
              <a:ea typeface="+mn-ea"/>
              <a:cs typeface="+mn-cs"/>
            </a:rPr>
            <a:t>Major Players:</a:t>
          </a:r>
        </a:p>
        <a:p>
          <a:pPr marL="0"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/>
              </a:solidFill>
              <a:latin typeface="Calibri"/>
              <a:ea typeface="+mn-ea"/>
              <a:cs typeface="+mn-cs"/>
            </a:rPr>
            <a:t>1) </a:t>
          </a:r>
          <a:r>
            <a:rPr lang="en-US" sz="1200" kern="1200" dirty="0" err="1">
              <a:solidFill>
                <a:prstClr val="black"/>
              </a:solidFill>
              <a:latin typeface="Calibri"/>
              <a:ea typeface="+mn-ea"/>
              <a:cs typeface="+mn-cs"/>
            </a:rPr>
            <a:t>Payoneer</a:t>
          </a:r>
          <a:endParaRPr lang="en-US" sz="1200" kern="1200" dirty="0">
            <a:solidFill>
              <a:prstClr val="black"/>
            </a:solidFill>
            <a:latin typeface="Calibri"/>
            <a:ea typeface="+mn-ea"/>
            <a:cs typeface="+mn-cs"/>
          </a:endParaRPr>
        </a:p>
        <a:p>
          <a:pPr marL="0"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/>
              </a:solidFill>
              <a:latin typeface="Calibri"/>
              <a:ea typeface="+mn-ea"/>
              <a:cs typeface="+mn-cs"/>
            </a:rPr>
            <a:t>2) </a:t>
          </a:r>
          <a:r>
            <a:rPr lang="en-US" sz="1200" kern="1200" dirty="0" err="1">
              <a:solidFill>
                <a:prstClr val="black"/>
              </a:solidFill>
              <a:latin typeface="Calibri"/>
              <a:ea typeface="+mn-ea"/>
              <a:cs typeface="+mn-cs"/>
            </a:rPr>
            <a:t>WorldFirst</a:t>
          </a:r>
          <a:endParaRPr lang="en-US" sz="1200" kern="1200" dirty="0">
            <a:solidFill>
              <a:prstClr val="black"/>
            </a:solidFill>
            <a:latin typeface="Calibri"/>
            <a:ea typeface="+mn-ea"/>
            <a:cs typeface="+mn-cs"/>
          </a:endParaRPr>
        </a:p>
        <a:p>
          <a:pPr marL="0"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/>
              </a:solidFill>
              <a:latin typeface="Calibri"/>
              <a:ea typeface="+mn-ea"/>
              <a:cs typeface="+mn-cs"/>
            </a:rPr>
            <a:t>3) </a:t>
          </a:r>
          <a:r>
            <a:rPr lang="en-US" sz="1200" kern="1200" dirty="0" err="1">
              <a:solidFill>
                <a:prstClr val="black"/>
              </a:solidFill>
              <a:latin typeface="Calibri"/>
              <a:ea typeface="+mn-ea"/>
              <a:cs typeface="+mn-cs"/>
            </a:rPr>
            <a:t>Airwallex</a:t>
          </a:r>
          <a:endParaRPr lang="en-US" sz="1200" kern="1200" dirty="0">
            <a:solidFill>
              <a:prstClr val="black"/>
            </a:solidFill>
            <a:latin typeface="Calibri"/>
            <a:ea typeface="+mn-ea"/>
            <a:cs typeface="+mn-cs"/>
          </a:endParaRPr>
        </a:p>
        <a:p>
          <a:pPr marL="0"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/>
              </a:solidFill>
              <a:latin typeface="Calibri"/>
              <a:ea typeface="+mn-ea"/>
              <a:cs typeface="+mn-cs"/>
            </a:rPr>
            <a:t>4) </a:t>
          </a:r>
          <a:r>
            <a:rPr lang="en-US" sz="1200" kern="1200" dirty="0" err="1">
              <a:solidFill>
                <a:prstClr val="black"/>
              </a:solidFill>
              <a:latin typeface="Calibri"/>
              <a:ea typeface="+mn-ea"/>
              <a:cs typeface="+mn-cs"/>
            </a:rPr>
            <a:t>Veem</a:t>
          </a:r>
          <a:endParaRPr lang="en-US" sz="1200" kern="1200" dirty="0">
            <a:solidFill>
              <a:prstClr val="black"/>
            </a:solidFill>
            <a:latin typeface="Calibri"/>
            <a:ea typeface="+mn-ea"/>
            <a:cs typeface="+mn-cs"/>
          </a:endParaRPr>
        </a:p>
        <a:p>
          <a:pPr marL="0"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/>
              </a:solidFill>
              <a:latin typeface="Calibri"/>
              <a:ea typeface="+mn-ea"/>
              <a:cs typeface="+mn-cs"/>
            </a:rPr>
            <a:t>5) </a:t>
          </a:r>
          <a:r>
            <a:rPr lang="en-US" sz="1200" kern="1200" dirty="0" err="1">
              <a:solidFill>
                <a:prstClr val="black"/>
              </a:solidFill>
              <a:latin typeface="Calibri"/>
              <a:ea typeface="+mn-ea"/>
              <a:cs typeface="+mn-cs"/>
            </a:rPr>
            <a:t>PingPongPayments</a:t>
          </a:r>
          <a:endParaRPr lang="en-US" sz="1200" kern="1200" dirty="0">
            <a:solidFill>
              <a:prstClr val="black"/>
            </a:solidFill>
            <a:latin typeface="Calibri"/>
            <a:ea typeface="+mn-ea"/>
            <a:cs typeface="+mn-cs"/>
          </a:endParaRPr>
        </a:p>
      </dgm:t>
    </dgm:pt>
    <dgm:pt modelId="{CD1ED6DC-10BA-4278-9433-91324EED30B6}" type="parTrans" cxnId="{7320FC34-ACE5-41E8-91A4-41025225B39B}">
      <dgm:prSet/>
      <dgm:spPr/>
      <dgm:t>
        <a:bodyPr/>
        <a:lstStyle/>
        <a:p>
          <a:endParaRPr lang="en-US"/>
        </a:p>
      </dgm:t>
    </dgm:pt>
    <dgm:pt modelId="{C27C0E2A-6C7C-4CF7-9812-5A1602A50BDE}" type="sibTrans" cxnId="{7320FC34-ACE5-41E8-91A4-41025225B39B}">
      <dgm:prSet/>
      <dgm:spPr/>
      <dgm:t>
        <a:bodyPr/>
        <a:lstStyle/>
        <a:p>
          <a:endParaRPr lang="en-US"/>
        </a:p>
      </dgm:t>
    </dgm:pt>
    <dgm:pt modelId="{BFCECC2F-223D-4C5C-B2BB-E07A03AE3D2D}">
      <dgm:prSet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algn="l"/>
          <a:r>
            <a:rPr lang="en-US" dirty="0">
              <a:solidFill>
                <a:schemeClr val="tx1"/>
              </a:solidFill>
            </a:rPr>
            <a:t>Local Channels</a:t>
          </a:r>
        </a:p>
        <a:p>
          <a:pPr algn="l"/>
          <a:r>
            <a:rPr lang="en-US" dirty="0">
              <a:solidFill>
                <a:schemeClr val="tx1"/>
              </a:solidFill>
              <a:latin typeface="Calibri"/>
              <a:ea typeface="+mn-ea"/>
              <a:cs typeface="+mn-cs"/>
            </a:rPr>
            <a:t>1) KSNET</a:t>
          </a:r>
        </a:p>
        <a:p>
          <a:pPr algn="l">
            <a:buNone/>
          </a:pPr>
          <a:r>
            <a:rPr lang="en-US" dirty="0">
              <a:solidFill>
                <a:schemeClr val="tx1"/>
              </a:solidFill>
              <a:latin typeface="Calibri"/>
              <a:ea typeface="+mn-ea"/>
              <a:cs typeface="+mn-cs"/>
            </a:rPr>
            <a:t>2) Paygate</a:t>
          </a:r>
        </a:p>
        <a:p>
          <a:pPr algn="l">
            <a:buNone/>
          </a:pPr>
          <a:r>
            <a:rPr lang="en-US" dirty="0">
              <a:solidFill>
                <a:schemeClr val="tx1"/>
              </a:solidFill>
              <a:latin typeface="Calibri"/>
              <a:ea typeface="+mn-ea"/>
              <a:cs typeface="+mn-cs"/>
            </a:rPr>
            <a:t>3) Sentbe</a:t>
          </a:r>
        </a:p>
        <a:p>
          <a:pPr algn="l">
            <a:buNone/>
          </a:pPr>
          <a:r>
            <a:rPr lang="en-US" dirty="0">
              <a:solidFill>
                <a:schemeClr val="tx1"/>
              </a:solidFill>
              <a:latin typeface="Calibri"/>
              <a:ea typeface="+mn-ea"/>
              <a:cs typeface="+mn-cs"/>
            </a:rPr>
            <a:t>4) </a:t>
          </a:r>
          <a:r>
            <a:rPr lang="en-US" dirty="0" err="1">
              <a:solidFill>
                <a:schemeClr val="tx1"/>
              </a:solidFill>
              <a:latin typeface="Calibri"/>
              <a:ea typeface="+mn-ea"/>
              <a:cs typeface="+mn-cs"/>
            </a:rPr>
            <a:t>Eromnet</a:t>
          </a:r>
          <a:endParaRPr lang="en-US" dirty="0">
            <a:solidFill>
              <a:schemeClr val="tx1"/>
            </a:solidFill>
            <a:latin typeface="Calibri"/>
            <a:ea typeface="+mn-ea"/>
            <a:cs typeface="+mn-cs"/>
          </a:endParaRPr>
        </a:p>
        <a:p>
          <a:pPr algn="l">
            <a:buNone/>
          </a:pPr>
          <a:r>
            <a:rPr lang="en-US" b="1" dirty="0">
              <a:solidFill>
                <a:schemeClr val="tx1"/>
              </a:solidFill>
              <a:latin typeface="Calibri"/>
              <a:ea typeface="+mn-ea"/>
              <a:cs typeface="+mn-cs"/>
            </a:rPr>
            <a:t>5) GME</a:t>
          </a:r>
          <a:endParaRPr lang="en-US" b="1" dirty="0">
            <a:solidFill>
              <a:schemeClr val="tx1"/>
            </a:solidFill>
          </a:endParaRPr>
        </a:p>
      </dgm:t>
    </dgm:pt>
    <dgm:pt modelId="{0EE8C03E-4084-40FF-A0C3-D91403081653}" type="parTrans" cxnId="{814BE86E-23E5-4C6E-97C5-860D41F3BD81}">
      <dgm:prSet/>
      <dgm:spPr/>
      <dgm:t>
        <a:bodyPr/>
        <a:lstStyle/>
        <a:p>
          <a:endParaRPr lang="en-US"/>
        </a:p>
      </dgm:t>
    </dgm:pt>
    <dgm:pt modelId="{C35375D8-BF11-46A7-B9F1-58EFC7B23C52}" type="sibTrans" cxnId="{814BE86E-23E5-4C6E-97C5-860D41F3BD81}">
      <dgm:prSet/>
      <dgm:spPr/>
      <dgm:t>
        <a:bodyPr/>
        <a:lstStyle/>
        <a:p>
          <a:endParaRPr lang="en-US"/>
        </a:p>
      </dgm:t>
    </dgm:pt>
    <dgm:pt modelId="{9FF8A0A2-FF55-4E32-AA58-BC4E26900676}" type="pres">
      <dgm:prSet presAssocID="{898013C1-3A1B-4775-9641-DF2B158F46A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CDE3C6A-F79A-4D57-9A23-F68C33E3AE5C}" type="pres">
      <dgm:prSet presAssocID="{898013C1-3A1B-4775-9641-DF2B158F46A8}" presName="hierFlow" presStyleCnt="0"/>
      <dgm:spPr/>
    </dgm:pt>
    <dgm:pt modelId="{96C21695-F655-4693-B97B-82964D208AAB}" type="pres">
      <dgm:prSet presAssocID="{898013C1-3A1B-4775-9641-DF2B158F46A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E1DCD09-EBA7-49C0-843F-2777D1353BD1}" type="pres">
      <dgm:prSet presAssocID="{C39DDBFB-75E5-4F47-8D05-89E59050B9B5}" presName="Name14" presStyleCnt="0"/>
      <dgm:spPr/>
    </dgm:pt>
    <dgm:pt modelId="{AA174FF6-7F9E-433E-A26B-F403AE99F2D3}" type="pres">
      <dgm:prSet presAssocID="{C39DDBFB-75E5-4F47-8D05-89E59050B9B5}" presName="level1Shape" presStyleLbl="node0" presStyleIdx="0" presStyleCnt="1" custScaleX="82636" custScaleY="62883">
        <dgm:presLayoutVars>
          <dgm:chPref val="3"/>
        </dgm:presLayoutVars>
      </dgm:prSet>
      <dgm:spPr/>
    </dgm:pt>
    <dgm:pt modelId="{A7192B5C-2C40-4702-85FC-DB43CBF4C04E}" type="pres">
      <dgm:prSet presAssocID="{C39DDBFB-75E5-4F47-8D05-89E59050B9B5}" presName="hierChild2" presStyleCnt="0"/>
      <dgm:spPr/>
    </dgm:pt>
    <dgm:pt modelId="{FCD14FF7-2BF1-4A78-AF5F-F7F97844B82A}" type="pres">
      <dgm:prSet presAssocID="{9AA69A79-49B5-4ECC-B0C8-13FA027A7C19}" presName="Name19" presStyleLbl="parChTrans1D2" presStyleIdx="0" presStyleCnt="3"/>
      <dgm:spPr/>
    </dgm:pt>
    <dgm:pt modelId="{95D80749-79DE-490E-BD3A-D1492F4FBC21}" type="pres">
      <dgm:prSet presAssocID="{F6648A10-D8A2-401B-941E-7C90D59593CB}" presName="Name21" presStyleCnt="0"/>
      <dgm:spPr/>
    </dgm:pt>
    <dgm:pt modelId="{5DA59AE9-F7AD-49EC-B69B-A19CD693C3D7}" type="pres">
      <dgm:prSet presAssocID="{F6648A10-D8A2-401B-941E-7C90D59593CB}" presName="level2Shape" presStyleLbl="node2" presStyleIdx="0" presStyleCnt="3" custScaleX="97904" custScaleY="45757"/>
      <dgm:spPr/>
    </dgm:pt>
    <dgm:pt modelId="{5E649410-652E-4F5A-8D8E-575405308DE8}" type="pres">
      <dgm:prSet presAssocID="{F6648A10-D8A2-401B-941E-7C90D59593CB}" presName="hierChild3" presStyleCnt="0"/>
      <dgm:spPr/>
    </dgm:pt>
    <dgm:pt modelId="{F6E4355D-E110-4619-8B36-6DC35A1B7384}" type="pres">
      <dgm:prSet presAssocID="{6F0299A7-07E4-4109-B2DC-453F421B17E7}" presName="Name19" presStyleLbl="parChTrans1D3" presStyleIdx="0" presStyleCnt="6"/>
      <dgm:spPr/>
    </dgm:pt>
    <dgm:pt modelId="{070DF975-BA91-4BDD-9DF3-9E0480A5674C}" type="pres">
      <dgm:prSet presAssocID="{82DCAA2C-5C21-4D50-944A-AFE3218BCA17}" presName="Name21" presStyleCnt="0"/>
      <dgm:spPr/>
    </dgm:pt>
    <dgm:pt modelId="{22A9A53B-E0B5-4C2E-9CF5-6430FA9360AB}" type="pres">
      <dgm:prSet presAssocID="{82DCAA2C-5C21-4D50-944A-AFE3218BCA17}" presName="level2Shape" presStyleLbl="node3" presStyleIdx="0" presStyleCnt="6" custScaleX="77067" custScaleY="47910"/>
      <dgm:spPr/>
    </dgm:pt>
    <dgm:pt modelId="{6F85899A-FD39-4027-B246-51A642A08B8D}" type="pres">
      <dgm:prSet presAssocID="{82DCAA2C-5C21-4D50-944A-AFE3218BCA17}" presName="hierChild3" presStyleCnt="0"/>
      <dgm:spPr/>
    </dgm:pt>
    <dgm:pt modelId="{B60D4051-F0EE-4B14-93D2-1C13CE5F87AD}" type="pres">
      <dgm:prSet presAssocID="{74F45E94-51ED-4215-95C6-BBD3A0086F1F}" presName="Name19" presStyleLbl="parChTrans1D4" presStyleIdx="0" presStyleCnt="6"/>
      <dgm:spPr/>
    </dgm:pt>
    <dgm:pt modelId="{DA48C319-A835-46BB-B812-A85187115609}" type="pres">
      <dgm:prSet presAssocID="{CE1020A8-20EF-4DBC-BC10-08FF20CE482C}" presName="Name21" presStyleCnt="0"/>
      <dgm:spPr/>
    </dgm:pt>
    <dgm:pt modelId="{5412EBD1-8710-4089-B473-8435830FAAB7}" type="pres">
      <dgm:prSet presAssocID="{CE1020A8-20EF-4DBC-BC10-08FF20CE482C}" presName="level2Shape" presStyleLbl="node4" presStyleIdx="0" presStyleCnt="6" custScaleX="97544" custScaleY="147086"/>
      <dgm:spPr/>
    </dgm:pt>
    <dgm:pt modelId="{87DCFB8E-EB8B-4CBD-9C1E-85DE45C9F12F}" type="pres">
      <dgm:prSet presAssocID="{CE1020A8-20EF-4DBC-BC10-08FF20CE482C}" presName="hierChild3" presStyleCnt="0"/>
      <dgm:spPr/>
    </dgm:pt>
    <dgm:pt modelId="{4F8C3B76-049C-4A44-BDFE-308F9EAF8047}" type="pres">
      <dgm:prSet presAssocID="{810C7C0F-EBC8-40AC-BF69-6424E35687E1}" presName="Name19" presStyleLbl="parChTrans1D3" presStyleIdx="1" presStyleCnt="6"/>
      <dgm:spPr/>
    </dgm:pt>
    <dgm:pt modelId="{817FC6AB-D5A8-4774-9AA0-6FF0ACD90933}" type="pres">
      <dgm:prSet presAssocID="{5ADF0D4A-186F-4484-93CB-AA4B3DBA34D1}" presName="Name21" presStyleCnt="0"/>
      <dgm:spPr/>
    </dgm:pt>
    <dgm:pt modelId="{917C22A3-A022-4AB4-AD3D-8A42059A570C}" type="pres">
      <dgm:prSet presAssocID="{5ADF0D4A-186F-4484-93CB-AA4B3DBA34D1}" presName="level2Shape" presStyleLbl="node3" presStyleIdx="1" presStyleCnt="6" custScaleX="77067" custScaleY="47910"/>
      <dgm:spPr/>
    </dgm:pt>
    <dgm:pt modelId="{B3325A3F-A619-411A-9759-FDA3C1B1FEF9}" type="pres">
      <dgm:prSet presAssocID="{5ADF0D4A-186F-4484-93CB-AA4B3DBA34D1}" presName="hierChild3" presStyleCnt="0"/>
      <dgm:spPr/>
    </dgm:pt>
    <dgm:pt modelId="{DE88069D-BAB5-4BA1-A222-6BB8A0E598D6}" type="pres">
      <dgm:prSet presAssocID="{E95059B3-115C-45BE-845A-49B7DC47BFAA}" presName="Name19" presStyleLbl="parChTrans1D4" presStyleIdx="1" presStyleCnt="6"/>
      <dgm:spPr/>
    </dgm:pt>
    <dgm:pt modelId="{5333C090-477E-418C-91C3-E6195C488F42}" type="pres">
      <dgm:prSet presAssocID="{31FF61DB-4812-4B7B-98B7-4818062DE9F7}" presName="Name21" presStyleCnt="0"/>
      <dgm:spPr/>
    </dgm:pt>
    <dgm:pt modelId="{76BE9921-AF9C-453D-B5B0-C7652C347848}" type="pres">
      <dgm:prSet presAssocID="{31FF61DB-4812-4B7B-98B7-4818062DE9F7}" presName="level2Shape" presStyleLbl="node4" presStyleIdx="1" presStyleCnt="6" custScaleX="91747" custScaleY="147086"/>
      <dgm:spPr>
        <a:xfrm>
          <a:off x="2274387" y="4333543"/>
          <a:ext cx="1419460" cy="1508034"/>
        </a:xfrm>
        <a:prstGeom prst="roundRect">
          <a:avLst>
            <a:gd name="adj" fmla="val 10000"/>
          </a:avLst>
        </a:prstGeom>
      </dgm:spPr>
    </dgm:pt>
    <dgm:pt modelId="{011C514D-1106-4221-ABCC-DE0F5BE80914}" type="pres">
      <dgm:prSet presAssocID="{31FF61DB-4812-4B7B-98B7-4818062DE9F7}" presName="hierChild3" presStyleCnt="0"/>
      <dgm:spPr/>
    </dgm:pt>
    <dgm:pt modelId="{641E2465-FFAD-45A7-9600-B322E7D1B48B}" type="pres">
      <dgm:prSet presAssocID="{A1227C00-286F-40BE-AFA0-F7F094BDAC61}" presName="Name19" presStyleLbl="parChTrans1D2" presStyleIdx="1" presStyleCnt="3"/>
      <dgm:spPr/>
    </dgm:pt>
    <dgm:pt modelId="{EBE13348-B236-4642-B24C-485245DDAF61}" type="pres">
      <dgm:prSet presAssocID="{75B909F8-AFDB-4319-AD1C-F361374C8B3D}" presName="Name21" presStyleCnt="0"/>
      <dgm:spPr/>
    </dgm:pt>
    <dgm:pt modelId="{50F498DE-4FA0-4D60-9D7E-52D29B1963ED}" type="pres">
      <dgm:prSet presAssocID="{75B909F8-AFDB-4319-AD1C-F361374C8B3D}" presName="level2Shape" presStyleLbl="node2" presStyleIdx="1" presStyleCnt="3" custScaleX="97904" custScaleY="45757" custLinFactNeighborX="-1096"/>
      <dgm:spPr/>
    </dgm:pt>
    <dgm:pt modelId="{D876A2C3-CB2E-42E2-BE0B-02BC37F72EEA}" type="pres">
      <dgm:prSet presAssocID="{75B909F8-AFDB-4319-AD1C-F361374C8B3D}" presName="hierChild3" presStyleCnt="0"/>
      <dgm:spPr/>
    </dgm:pt>
    <dgm:pt modelId="{5DA695C1-D310-4B58-A51F-07DEB6F5AC82}" type="pres">
      <dgm:prSet presAssocID="{78958709-C0FC-4722-9B08-B66493235E32}" presName="Name19" presStyleLbl="parChTrans1D3" presStyleIdx="2" presStyleCnt="6"/>
      <dgm:spPr/>
    </dgm:pt>
    <dgm:pt modelId="{50D93A1B-B772-48EE-BD6E-2BD34E4EE8FA}" type="pres">
      <dgm:prSet presAssocID="{325DFE1A-3318-4B2B-B6AA-BA50051DC8CD}" presName="Name21" presStyleCnt="0"/>
      <dgm:spPr/>
    </dgm:pt>
    <dgm:pt modelId="{72B5E62A-23F6-46C0-BE11-13423024AFD2}" type="pres">
      <dgm:prSet presAssocID="{325DFE1A-3318-4B2B-B6AA-BA50051DC8CD}" presName="level2Shape" presStyleLbl="node3" presStyleIdx="2" presStyleCnt="6" custScaleX="77067" custScaleY="47910"/>
      <dgm:spPr/>
    </dgm:pt>
    <dgm:pt modelId="{68726718-2228-4D13-98D3-AC6786D16064}" type="pres">
      <dgm:prSet presAssocID="{325DFE1A-3318-4B2B-B6AA-BA50051DC8CD}" presName="hierChild3" presStyleCnt="0"/>
      <dgm:spPr/>
    </dgm:pt>
    <dgm:pt modelId="{8FDABB3F-02CB-458E-BA18-63A6FC6AB255}" type="pres">
      <dgm:prSet presAssocID="{CE2EEFA3-3493-47EB-BC41-BD0A31848897}" presName="Name19" presStyleLbl="parChTrans1D4" presStyleIdx="2" presStyleCnt="6"/>
      <dgm:spPr/>
    </dgm:pt>
    <dgm:pt modelId="{E1AC115A-BFA5-4523-AB6E-CEC3999458B9}" type="pres">
      <dgm:prSet presAssocID="{29E2E306-A0BA-4F8F-80DD-45E39C4F23F3}" presName="Name21" presStyleCnt="0"/>
      <dgm:spPr/>
    </dgm:pt>
    <dgm:pt modelId="{AE904C8C-DB15-4801-9EE5-8E555B897305}" type="pres">
      <dgm:prSet presAssocID="{29E2E306-A0BA-4F8F-80DD-45E39C4F23F3}" presName="level2Shape" presStyleLbl="node4" presStyleIdx="2" presStyleCnt="6" custScaleX="91747" custScaleY="147086"/>
      <dgm:spPr>
        <a:xfrm>
          <a:off x="4285677" y="4333543"/>
          <a:ext cx="1419460" cy="1508034"/>
        </a:xfrm>
        <a:prstGeom prst="roundRect">
          <a:avLst>
            <a:gd name="adj" fmla="val 10000"/>
          </a:avLst>
        </a:prstGeom>
      </dgm:spPr>
    </dgm:pt>
    <dgm:pt modelId="{DEFE40F7-0F90-4AB7-B357-710C67B9CDA0}" type="pres">
      <dgm:prSet presAssocID="{29E2E306-A0BA-4F8F-80DD-45E39C4F23F3}" presName="hierChild3" presStyleCnt="0"/>
      <dgm:spPr/>
    </dgm:pt>
    <dgm:pt modelId="{FAADF4B3-93B8-4002-8AC2-486A0C21C12B}" type="pres">
      <dgm:prSet presAssocID="{339E7893-3722-4240-A24A-D7CC868186A2}" presName="Name19" presStyleLbl="parChTrans1D3" presStyleIdx="3" presStyleCnt="6"/>
      <dgm:spPr/>
    </dgm:pt>
    <dgm:pt modelId="{B4FF9D68-B62D-4175-9642-7DAB7BC5BB70}" type="pres">
      <dgm:prSet presAssocID="{7D09FE9C-EA98-4B5A-9967-CB0FE958886A}" presName="Name21" presStyleCnt="0"/>
      <dgm:spPr/>
    </dgm:pt>
    <dgm:pt modelId="{2E064602-D608-49DA-87E4-2064BC62E82F}" type="pres">
      <dgm:prSet presAssocID="{7D09FE9C-EA98-4B5A-9967-CB0FE958886A}" presName="level2Shape" presStyleLbl="node3" presStyleIdx="3" presStyleCnt="6" custScaleX="77067" custScaleY="47910"/>
      <dgm:spPr/>
    </dgm:pt>
    <dgm:pt modelId="{A37A3924-1047-4F25-88B2-E56F037B2781}" type="pres">
      <dgm:prSet presAssocID="{7D09FE9C-EA98-4B5A-9967-CB0FE958886A}" presName="hierChild3" presStyleCnt="0"/>
      <dgm:spPr/>
    </dgm:pt>
    <dgm:pt modelId="{FCB3743F-99F6-4C4D-9E3C-6641EB09F3EB}" type="pres">
      <dgm:prSet presAssocID="{D33C8C63-CC56-4DB8-9BC4-551F3B22C184}" presName="Name19" presStyleLbl="parChTrans1D4" presStyleIdx="3" presStyleCnt="6"/>
      <dgm:spPr/>
    </dgm:pt>
    <dgm:pt modelId="{592B3D7F-2C34-4E52-BF41-B87B0A3C2F24}" type="pres">
      <dgm:prSet presAssocID="{1EE4F95F-BC1D-4098-940E-D9317EF9B6F9}" presName="Name21" presStyleCnt="0"/>
      <dgm:spPr/>
    </dgm:pt>
    <dgm:pt modelId="{43E8AAF5-794B-445D-8C52-2474E60FAC46}" type="pres">
      <dgm:prSet presAssocID="{1EE4F95F-BC1D-4098-940E-D9317EF9B6F9}" presName="level2Shape" presStyleLbl="node4" presStyleIdx="3" presStyleCnt="6" custScaleX="91747" custScaleY="147086" custLinFactNeighborX="-88" custLinFactNeighborY="653"/>
      <dgm:spPr>
        <a:xfrm>
          <a:off x="6296968" y="4333543"/>
          <a:ext cx="1419460" cy="1508034"/>
        </a:xfrm>
        <a:prstGeom prst="roundRect">
          <a:avLst>
            <a:gd name="adj" fmla="val 10000"/>
          </a:avLst>
        </a:prstGeom>
      </dgm:spPr>
    </dgm:pt>
    <dgm:pt modelId="{0C6CBFC7-8E40-4B40-8693-93B2365586D7}" type="pres">
      <dgm:prSet presAssocID="{1EE4F95F-BC1D-4098-940E-D9317EF9B6F9}" presName="hierChild3" presStyleCnt="0"/>
      <dgm:spPr/>
    </dgm:pt>
    <dgm:pt modelId="{E8BF53D3-5DFD-4D64-B2BA-3414293A7A3E}" type="pres">
      <dgm:prSet presAssocID="{32236606-369C-485B-BD3D-CAD42003B390}" presName="Name19" presStyleLbl="parChTrans1D2" presStyleIdx="2" presStyleCnt="3"/>
      <dgm:spPr/>
    </dgm:pt>
    <dgm:pt modelId="{B8F1EF94-B367-42A7-88BB-44B6B2732600}" type="pres">
      <dgm:prSet presAssocID="{A8AA7191-5D7E-4F8E-9036-A8F5367F0C42}" presName="Name21" presStyleCnt="0"/>
      <dgm:spPr/>
    </dgm:pt>
    <dgm:pt modelId="{1932F612-452D-46CF-B3AD-3AE5F696BC2F}" type="pres">
      <dgm:prSet presAssocID="{A8AA7191-5D7E-4F8E-9036-A8F5367F0C42}" presName="level2Shape" presStyleLbl="node2" presStyleIdx="2" presStyleCnt="3" custScaleX="97904" custScaleY="45757"/>
      <dgm:spPr/>
    </dgm:pt>
    <dgm:pt modelId="{970FCF74-AEEB-4CB0-AA73-7D255701F995}" type="pres">
      <dgm:prSet presAssocID="{A8AA7191-5D7E-4F8E-9036-A8F5367F0C42}" presName="hierChild3" presStyleCnt="0"/>
      <dgm:spPr/>
    </dgm:pt>
    <dgm:pt modelId="{D9DD83C1-EE51-41EE-8941-E6849EF2EBDE}" type="pres">
      <dgm:prSet presAssocID="{0B3E75F3-F53F-41CB-923A-2640BF7BFE15}" presName="Name19" presStyleLbl="parChTrans1D3" presStyleIdx="4" presStyleCnt="6"/>
      <dgm:spPr/>
    </dgm:pt>
    <dgm:pt modelId="{62E2613E-E105-4401-B394-95CBCEAC865D}" type="pres">
      <dgm:prSet presAssocID="{B8335C73-A0AB-4004-8EFF-2A0F37EE2E31}" presName="Name21" presStyleCnt="0"/>
      <dgm:spPr/>
    </dgm:pt>
    <dgm:pt modelId="{7379019B-23C7-4862-8F71-C5409DC74A64}" type="pres">
      <dgm:prSet presAssocID="{B8335C73-A0AB-4004-8EFF-2A0F37EE2E31}" presName="level2Shape" presStyleLbl="node3" presStyleIdx="4" presStyleCnt="6" custScaleX="77067" custScaleY="47910"/>
      <dgm:spPr/>
    </dgm:pt>
    <dgm:pt modelId="{001528CA-FD35-4D53-9772-7834B13A9F27}" type="pres">
      <dgm:prSet presAssocID="{B8335C73-A0AB-4004-8EFF-2A0F37EE2E31}" presName="hierChild3" presStyleCnt="0"/>
      <dgm:spPr/>
    </dgm:pt>
    <dgm:pt modelId="{4D0EB355-39B4-42D7-977D-068B31DF93A5}" type="pres">
      <dgm:prSet presAssocID="{CD1ED6DC-10BA-4278-9433-91324EED30B6}" presName="Name19" presStyleLbl="parChTrans1D4" presStyleIdx="4" presStyleCnt="6"/>
      <dgm:spPr/>
    </dgm:pt>
    <dgm:pt modelId="{AF417962-F3BD-478D-95AD-73197733E058}" type="pres">
      <dgm:prSet presAssocID="{9CFD847F-B7E2-461A-9A8B-9A1E6004101B}" presName="Name21" presStyleCnt="0"/>
      <dgm:spPr/>
    </dgm:pt>
    <dgm:pt modelId="{937210E1-B626-4B26-B51F-DAF64DB135F9}" type="pres">
      <dgm:prSet presAssocID="{9CFD847F-B7E2-461A-9A8B-9A1E6004101B}" presName="level2Shape" presStyleLbl="node4" presStyleIdx="4" presStyleCnt="6" custScaleX="91747" custScaleY="147086"/>
      <dgm:spPr/>
    </dgm:pt>
    <dgm:pt modelId="{E6B362DC-4C4A-493F-A053-8959457F05EC}" type="pres">
      <dgm:prSet presAssocID="{9CFD847F-B7E2-461A-9A8B-9A1E6004101B}" presName="hierChild3" presStyleCnt="0"/>
      <dgm:spPr/>
    </dgm:pt>
    <dgm:pt modelId="{9DD1C26C-8108-4C6A-A502-27F457BC523D}" type="pres">
      <dgm:prSet presAssocID="{385A5ED2-63CC-40F3-9D52-5C6B5F55FB79}" presName="Name19" presStyleLbl="parChTrans1D3" presStyleIdx="5" presStyleCnt="6"/>
      <dgm:spPr/>
    </dgm:pt>
    <dgm:pt modelId="{B9069376-A906-4B82-894C-D42F344107A0}" type="pres">
      <dgm:prSet presAssocID="{C0F46BA2-34A4-42A9-A807-E02303DC4CD4}" presName="Name21" presStyleCnt="0"/>
      <dgm:spPr/>
    </dgm:pt>
    <dgm:pt modelId="{6D583EAB-ED00-401A-94AC-D846E6135FD1}" type="pres">
      <dgm:prSet presAssocID="{C0F46BA2-34A4-42A9-A807-E02303DC4CD4}" presName="level2Shape" presStyleLbl="node3" presStyleIdx="5" presStyleCnt="6" custScaleX="77067" custScaleY="47910"/>
      <dgm:spPr/>
    </dgm:pt>
    <dgm:pt modelId="{20642DB1-3CCC-4305-BF67-6C8908E7583C}" type="pres">
      <dgm:prSet presAssocID="{C0F46BA2-34A4-42A9-A807-E02303DC4CD4}" presName="hierChild3" presStyleCnt="0"/>
      <dgm:spPr/>
    </dgm:pt>
    <dgm:pt modelId="{4B50204A-5BB2-4821-BBC9-9A28A678C1EE}" type="pres">
      <dgm:prSet presAssocID="{0EE8C03E-4084-40FF-A0C3-D91403081653}" presName="Name19" presStyleLbl="parChTrans1D4" presStyleIdx="5" presStyleCnt="6"/>
      <dgm:spPr/>
    </dgm:pt>
    <dgm:pt modelId="{74265F0B-5A6F-4526-9928-B82ECBA8E7D4}" type="pres">
      <dgm:prSet presAssocID="{BFCECC2F-223D-4C5C-B2BB-E07A03AE3D2D}" presName="Name21" presStyleCnt="0"/>
      <dgm:spPr/>
    </dgm:pt>
    <dgm:pt modelId="{92443619-306D-4D9B-AF09-78D0B739ADC7}" type="pres">
      <dgm:prSet presAssocID="{BFCECC2F-223D-4C5C-B2BB-E07A03AE3D2D}" presName="level2Shape" presStyleLbl="node4" presStyleIdx="5" presStyleCnt="6" custScaleX="91747" custScaleY="147086"/>
      <dgm:spPr/>
    </dgm:pt>
    <dgm:pt modelId="{32379EAB-4B6A-4387-87E6-A4E4245DF9FD}" type="pres">
      <dgm:prSet presAssocID="{BFCECC2F-223D-4C5C-B2BB-E07A03AE3D2D}" presName="hierChild3" presStyleCnt="0"/>
      <dgm:spPr/>
    </dgm:pt>
    <dgm:pt modelId="{EB337EDB-D7C0-4499-BACA-CC9ECF0785C7}" type="pres">
      <dgm:prSet presAssocID="{898013C1-3A1B-4775-9641-DF2B158F46A8}" presName="bgShapesFlow" presStyleCnt="0"/>
      <dgm:spPr/>
    </dgm:pt>
  </dgm:ptLst>
  <dgm:cxnLst>
    <dgm:cxn modelId="{CAFC1A01-1FDE-431A-BEF0-39EEA226454D}" type="presOf" srcId="{898013C1-3A1B-4775-9641-DF2B158F46A8}" destId="{9FF8A0A2-FF55-4E32-AA58-BC4E26900676}" srcOrd="0" destOrd="0" presId="urn:microsoft.com/office/officeart/2005/8/layout/hierarchy6"/>
    <dgm:cxn modelId="{60293307-DB23-4734-91F7-D26D88E8875F}" type="presOf" srcId="{1EE4F95F-BC1D-4098-940E-D9317EF9B6F9}" destId="{43E8AAF5-794B-445D-8C52-2474E60FAC46}" srcOrd="0" destOrd="0" presId="urn:microsoft.com/office/officeart/2005/8/layout/hierarchy6"/>
    <dgm:cxn modelId="{F1B06E15-F490-450B-87E9-5AC0C8A0750A}" type="presOf" srcId="{A1227C00-286F-40BE-AFA0-F7F094BDAC61}" destId="{641E2465-FFAD-45A7-9600-B322E7D1B48B}" srcOrd="0" destOrd="0" presId="urn:microsoft.com/office/officeart/2005/8/layout/hierarchy6"/>
    <dgm:cxn modelId="{296C681F-8F36-45F0-8542-5A4D1C523D8F}" type="presOf" srcId="{75B909F8-AFDB-4319-AD1C-F361374C8B3D}" destId="{50F498DE-4FA0-4D60-9D7E-52D29B1963ED}" srcOrd="0" destOrd="0" presId="urn:microsoft.com/office/officeart/2005/8/layout/hierarchy6"/>
    <dgm:cxn modelId="{6205A322-636B-416B-9DDC-6A39E954C3CA}" type="presOf" srcId="{82DCAA2C-5C21-4D50-944A-AFE3218BCA17}" destId="{22A9A53B-E0B5-4C2E-9CF5-6430FA9360AB}" srcOrd="0" destOrd="0" presId="urn:microsoft.com/office/officeart/2005/8/layout/hierarchy6"/>
    <dgm:cxn modelId="{6E7DAC25-0381-4576-8256-28DCC0DC24D0}" type="presOf" srcId="{CE2EEFA3-3493-47EB-BC41-BD0A31848897}" destId="{8FDABB3F-02CB-458E-BA18-63A6FC6AB255}" srcOrd="0" destOrd="0" presId="urn:microsoft.com/office/officeart/2005/8/layout/hierarchy6"/>
    <dgm:cxn modelId="{22582E28-C77F-497A-9B14-93B16A6AE33B}" type="presOf" srcId="{6F0299A7-07E4-4109-B2DC-453F421B17E7}" destId="{F6E4355D-E110-4619-8B36-6DC35A1B7384}" srcOrd="0" destOrd="0" presId="urn:microsoft.com/office/officeart/2005/8/layout/hierarchy6"/>
    <dgm:cxn modelId="{619C0E2B-81AB-422F-8A3D-83024FD79FD0}" type="presOf" srcId="{5ADF0D4A-186F-4484-93CB-AA4B3DBA34D1}" destId="{917C22A3-A022-4AB4-AD3D-8A42059A570C}" srcOrd="0" destOrd="0" presId="urn:microsoft.com/office/officeart/2005/8/layout/hierarchy6"/>
    <dgm:cxn modelId="{9D58882F-F360-4FAC-B8A6-D168B078CC2A}" type="presOf" srcId="{B8335C73-A0AB-4004-8EFF-2A0F37EE2E31}" destId="{7379019B-23C7-4862-8F71-C5409DC74A64}" srcOrd="0" destOrd="0" presId="urn:microsoft.com/office/officeart/2005/8/layout/hierarchy6"/>
    <dgm:cxn modelId="{F2740031-11A8-48B3-8543-9ACAF502EC67}" type="presOf" srcId="{CD1ED6DC-10BA-4278-9433-91324EED30B6}" destId="{4D0EB355-39B4-42D7-977D-068B31DF93A5}" srcOrd="0" destOrd="0" presId="urn:microsoft.com/office/officeart/2005/8/layout/hierarchy6"/>
    <dgm:cxn modelId="{7320FC34-ACE5-41E8-91A4-41025225B39B}" srcId="{B8335C73-A0AB-4004-8EFF-2A0F37EE2E31}" destId="{9CFD847F-B7E2-461A-9A8B-9A1E6004101B}" srcOrd="0" destOrd="0" parTransId="{CD1ED6DC-10BA-4278-9433-91324EED30B6}" sibTransId="{C27C0E2A-6C7C-4CF7-9812-5A1602A50BDE}"/>
    <dgm:cxn modelId="{A67D6036-00A2-4643-B208-23932467000E}" srcId="{C39DDBFB-75E5-4F47-8D05-89E59050B9B5}" destId="{75B909F8-AFDB-4319-AD1C-F361374C8B3D}" srcOrd="1" destOrd="0" parTransId="{A1227C00-286F-40BE-AFA0-F7F094BDAC61}" sibTransId="{3DDEDAA8-3FCB-41B5-963B-35A179BF46F0}"/>
    <dgm:cxn modelId="{E4D31A3A-B0C1-457C-9AF2-10C0D4B1B64F}" srcId="{325DFE1A-3318-4B2B-B6AA-BA50051DC8CD}" destId="{29E2E306-A0BA-4F8F-80DD-45E39C4F23F3}" srcOrd="0" destOrd="0" parTransId="{CE2EEFA3-3493-47EB-BC41-BD0A31848897}" sibTransId="{B8B58851-BCE4-48FF-B690-425ECDBE7A93}"/>
    <dgm:cxn modelId="{10A2FE5E-C2E5-4634-AAD1-C2F59C4450F6}" srcId="{A8AA7191-5D7E-4F8E-9036-A8F5367F0C42}" destId="{C0F46BA2-34A4-42A9-A807-E02303DC4CD4}" srcOrd="1" destOrd="0" parTransId="{385A5ED2-63CC-40F3-9D52-5C6B5F55FB79}" sibTransId="{BDCF34C9-967B-41C5-9928-C1A07281142F}"/>
    <dgm:cxn modelId="{231F965F-BD85-4634-B2C1-5C879A8EB83F}" srcId="{C39DDBFB-75E5-4F47-8D05-89E59050B9B5}" destId="{A8AA7191-5D7E-4F8E-9036-A8F5367F0C42}" srcOrd="2" destOrd="0" parTransId="{32236606-369C-485B-BD3D-CAD42003B390}" sibTransId="{3C811B7A-8F82-4BD4-BA62-558F2E69C5A2}"/>
    <dgm:cxn modelId="{4F2D7041-C9B5-478C-8809-316C4431B7EA}" srcId="{A8AA7191-5D7E-4F8E-9036-A8F5367F0C42}" destId="{B8335C73-A0AB-4004-8EFF-2A0F37EE2E31}" srcOrd="0" destOrd="0" parTransId="{0B3E75F3-F53F-41CB-923A-2640BF7BFE15}" sibTransId="{75B34301-70CF-4553-99AA-1BC521DE9F68}"/>
    <dgm:cxn modelId="{D54DEA42-A266-481F-A711-30E4B1512768}" srcId="{82DCAA2C-5C21-4D50-944A-AFE3218BCA17}" destId="{CE1020A8-20EF-4DBC-BC10-08FF20CE482C}" srcOrd="0" destOrd="0" parTransId="{74F45E94-51ED-4215-95C6-BBD3A0086F1F}" sibTransId="{723D7BD1-20E3-4971-B25F-5B04A69DAFCF}"/>
    <dgm:cxn modelId="{EBC00868-53EF-4714-A5C9-1520E8618C38}" type="presOf" srcId="{339E7893-3722-4240-A24A-D7CC868186A2}" destId="{FAADF4B3-93B8-4002-8AC2-486A0C21C12B}" srcOrd="0" destOrd="0" presId="urn:microsoft.com/office/officeart/2005/8/layout/hierarchy6"/>
    <dgm:cxn modelId="{7FCEBE49-7093-40E9-9771-36B39EDCC293}" type="presOf" srcId="{9AA69A79-49B5-4ECC-B0C8-13FA027A7C19}" destId="{FCD14FF7-2BF1-4A78-AF5F-F7F97844B82A}" srcOrd="0" destOrd="0" presId="urn:microsoft.com/office/officeart/2005/8/layout/hierarchy6"/>
    <dgm:cxn modelId="{4E8EB96A-E1DF-40EF-975B-62C55603D239}" type="presOf" srcId="{C0F46BA2-34A4-42A9-A807-E02303DC4CD4}" destId="{6D583EAB-ED00-401A-94AC-D846E6135FD1}" srcOrd="0" destOrd="0" presId="urn:microsoft.com/office/officeart/2005/8/layout/hierarchy6"/>
    <dgm:cxn modelId="{566C496E-2FE8-4210-88CA-999A5A2BEF90}" srcId="{F6648A10-D8A2-401B-941E-7C90D59593CB}" destId="{82DCAA2C-5C21-4D50-944A-AFE3218BCA17}" srcOrd="0" destOrd="0" parTransId="{6F0299A7-07E4-4109-B2DC-453F421B17E7}" sibTransId="{83C325C3-2CE3-4E8A-9287-D7A79D0BA656}"/>
    <dgm:cxn modelId="{814BE86E-23E5-4C6E-97C5-860D41F3BD81}" srcId="{C0F46BA2-34A4-42A9-A807-E02303DC4CD4}" destId="{BFCECC2F-223D-4C5C-B2BB-E07A03AE3D2D}" srcOrd="0" destOrd="0" parTransId="{0EE8C03E-4084-40FF-A0C3-D91403081653}" sibTransId="{C35375D8-BF11-46A7-B9F1-58EFC7B23C52}"/>
    <dgm:cxn modelId="{B2AAA151-DBFD-479A-BB91-4EE80E475836}" type="presOf" srcId="{32236606-369C-485B-BD3D-CAD42003B390}" destId="{E8BF53D3-5DFD-4D64-B2BA-3414293A7A3E}" srcOrd="0" destOrd="0" presId="urn:microsoft.com/office/officeart/2005/8/layout/hierarchy6"/>
    <dgm:cxn modelId="{D064C654-0E33-4067-AA34-B041827141C2}" type="presOf" srcId="{810C7C0F-EBC8-40AC-BF69-6424E35687E1}" destId="{4F8C3B76-049C-4A44-BDFE-308F9EAF8047}" srcOrd="0" destOrd="0" presId="urn:microsoft.com/office/officeart/2005/8/layout/hierarchy6"/>
    <dgm:cxn modelId="{CE4B6856-CCC4-4C2E-9193-5EFCD7C2C110}" srcId="{75B909F8-AFDB-4319-AD1C-F361374C8B3D}" destId="{7D09FE9C-EA98-4B5A-9967-CB0FE958886A}" srcOrd="1" destOrd="0" parTransId="{339E7893-3722-4240-A24A-D7CC868186A2}" sibTransId="{6577F4C5-1716-488F-8AA6-B9FDB43E255E}"/>
    <dgm:cxn modelId="{3473017A-F082-40C1-830E-5E41BAB6DBB1}" srcId="{75B909F8-AFDB-4319-AD1C-F361374C8B3D}" destId="{325DFE1A-3318-4B2B-B6AA-BA50051DC8CD}" srcOrd="0" destOrd="0" parTransId="{78958709-C0FC-4722-9B08-B66493235E32}" sibTransId="{29D0DF8C-FBF0-4F97-AA84-E04F0622FA5B}"/>
    <dgm:cxn modelId="{99E34F7F-2681-4710-88A8-F4E4ABF213CE}" type="presOf" srcId="{0EE8C03E-4084-40FF-A0C3-D91403081653}" destId="{4B50204A-5BB2-4821-BBC9-9A28A678C1EE}" srcOrd="0" destOrd="0" presId="urn:microsoft.com/office/officeart/2005/8/layout/hierarchy6"/>
    <dgm:cxn modelId="{18762586-8CBA-4440-BF0D-693EDB4DF483}" type="presOf" srcId="{7D09FE9C-EA98-4B5A-9967-CB0FE958886A}" destId="{2E064602-D608-49DA-87E4-2064BC62E82F}" srcOrd="0" destOrd="0" presId="urn:microsoft.com/office/officeart/2005/8/layout/hierarchy6"/>
    <dgm:cxn modelId="{0D3F1988-766C-4D4B-B804-0CCA359E31E8}" srcId="{898013C1-3A1B-4775-9641-DF2B158F46A8}" destId="{C39DDBFB-75E5-4F47-8D05-89E59050B9B5}" srcOrd="0" destOrd="0" parTransId="{1C4A5225-A385-48ED-B156-7BA5FA809F1A}" sibTransId="{58881871-08E7-4312-8CD3-C0BC6450031D}"/>
    <dgm:cxn modelId="{7B3D9688-B4D6-4A70-BE24-BD9A5FD7E14F}" srcId="{7D09FE9C-EA98-4B5A-9967-CB0FE958886A}" destId="{1EE4F95F-BC1D-4098-940E-D9317EF9B6F9}" srcOrd="0" destOrd="0" parTransId="{D33C8C63-CC56-4DB8-9BC4-551F3B22C184}" sibTransId="{24792D31-282C-4CA8-A550-858D0FDED2A4}"/>
    <dgm:cxn modelId="{08ADD494-6E71-4F5E-A7F1-76C6ADC00141}" type="presOf" srcId="{CE1020A8-20EF-4DBC-BC10-08FF20CE482C}" destId="{5412EBD1-8710-4089-B473-8435830FAAB7}" srcOrd="0" destOrd="0" presId="urn:microsoft.com/office/officeart/2005/8/layout/hierarchy6"/>
    <dgm:cxn modelId="{6E1B4395-49D4-4DD1-890A-84C1B506B8B4}" type="presOf" srcId="{9CFD847F-B7E2-461A-9A8B-9A1E6004101B}" destId="{937210E1-B626-4B26-B51F-DAF64DB135F9}" srcOrd="0" destOrd="0" presId="urn:microsoft.com/office/officeart/2005/8/layout/hierarchy6"/>
    <dgm:cxn modelId="{D8BB7D98-C8DA-4A13-A1B3-A305DB3105FE}" type="presOf" srcId="{31FF61DB-4812-4B7B-98B7-4818062DE9F7}" destId="{76BE9921-AF9C-453D-B5B0-C7652C347848}" srcOrd="0" destOrd="0" presId="urn:microsoft.com/office/officeart/2005/8/layout/hierarchy6"/>
    <dgm:cxn modelId="{79AB749A-2D00-4061-BE7D-8FFABE93FC89}" srcId="{F6648A10-D8A2-401B-941E-7C90D59593CB}" destId="{5ADF0D4A-186F-4484-93CB-AA4B3DBA34D1}" srcOrd="1" destOrd="0" parTransId="{810C7C0F-EBC8-40AC-BF69-6424E35687E1}" sibTransId="{96431516-8D31-4A22-9CF5-918844361071}"/>
    <dgm:cxn modelId="{1FFFCA9E-802D-480A-801D-99530A9B71D0}" type="presOf" srcId="{0B3E75F3-F53F-41CB-923A-2640BF7BFE15}" destId="{D9DD83C1-EE51-41EE-8941-E6849EF2EBDE}" srcOrd="0" destOrd="0" presId="urn:microsoft.com/office/officeart/2005/8/layout/hierarchy6"/>
    <dgm:cxn modelId="{2DE4B6A3-AB21-430C-A666-8D4AC361AFBE}" type="presOf" srcId="{29E2E306-A0BA-4F8F-80DD-45E39C4F23F3}" destId="{AE904C8C-DB15-4801-9EE5-8E555B897305}" srcOrd="0" destOrd="0" presId="urn:microsoft.com/office/officeart/2005/8/layout/hierarchy6"/>
    <dgm:cxn modelId="{7C0348A5-ED61-4DD2-82C0-B9191EF1391C}" type="presOf" srcId="{E95059B3-115C-45BE-845A-49B7DC47BFAA}" destId="{DE88069D-BAB5-4BA1-A222-6BB8A0E598D6}" srcOrd="0" destOrd="0" presId="urn:microsoft.com/office/officeart/2005/8/layout/hierarchy6"/>
    <dgm:cxn modelId="{395B6EA8-77E1-4B3C-BBED-36065BCE22BC}" srcId="{C39DDBFB-75E5-4F47-8D05-89E59050B9B5}" destId="{F6648A10-D8A2-401B-941E-7C90D59593CB}" srcOrd="0" destOrd="0" parTransId="{9AA69A79-49B5-4ECC-B0C8-13FA027A7C19}" sibTransId="{ABD82BD5-8BA4-43C3-9AE5-942713758BD6}"/>
    <dgm:cxn modelId="{7EA307A9-7F66-47CE-95EA-4A1E0977C6AB}" type="presOf" srcId="{74F45E94-51ED-4215-95C6-BBD3A0086F1F}" destId="{B60D4051-F0EE-4B14-93D2-1C13CE5F87AD}" srcOrd="0" destOrd="0" presId="urn:microsoft.com/office/officeart/2005/8/layout/hierarchy6"/>
    <dgm:cxn modelId="{F8BBD9B0-A99F-49D5-9CE8-128FC2EF4F97}" type="presOf" srcId="{BFCECC2F-223D-4C5C-B2BB-E07A03AE3D2D}" destId="{92443619-306D-4D9B-AF09-78D0B739ADC7}" srcOrd="0" destOrd="0" presId="urn:microsoft.com/office/officeart/2005/8/layout/hierarchy6"/>
    <dgm:cxn modelId="{F17A0FB6-81CA-421F-A8DC-15A6495A7B86}" type="presOf" srcId="{C39DDBFB-75E5-4F47-8D05-89E59050B9B5}" destId="{AA174FF6-7F9E-433E-A26B-F403AE99F2D3}" srcOrd="0" destOrd="0" presId="urn:microsoft.com/office/officeart/2005/8/layout/hierarchy6"/>
    <dgm:cxn modelId="{9BC792C1-2B33-4D39-B145-0F34EAA74B76}" type="presOf" srcId="{325DFE1A-3318-4B2B-B6AA-BA50051DC8CD}" destId="{72B5E62A-23F6-46C0-BE11-13423024AFD2}" srcOrd="0" destOrd="0" presId="urn:microsoft.com/office/officeart/2005/8/layout/hierarchy6"/>
    <dgm:cxn modelId="{929BA3C3-9D8C-4E72-A2DD-6FCE35D63FAD}" type="presOf" srcId="{A8AA7191-5D7E-4F8E-9036-A8F5367F0C42}" destId="{1932F612-452D-46CF-B3AD-3AE5F696BC2F}" srcOrd="0" destOrd="0" presId="urn:microsoft.com/office/officeart/2005/8/layout/hierarchy6"/>
    <dgm:cxn modelId="{87D979CC-97DF-4AC5-B258-A46F1FF7743E}" type="presOf" srcId="{78958709-C0FC-4722-9B08-B66493235E32}" destId="{5DA695C1-D310-4B58-A51F-07DEB6F5AC82}" srcOrd="0" destOrd="0" presId="urn:microsoft.com/office/officeart/2005/8/layout/hierarchy6"/>
    <dgm:cxn modelId="{6B4E52D8-1AA4-4C63-8869-A4DEEF6B07F9}" type="presOf" srcId="{D33C8C63-CC56-4DB8-9BC4-551F3B22C184}" destId="{FCB3743F-99F6-4C4D-9E3C-6641EB09F3EB}" srcOrd="0" destOrd="0" presId="urn:microsoft.com/office/officeart/2005/8/layout/hierarchy6"/>
    <dgm:cxn modelId="{246D26E9-1CAE-4430-B09E-AF310CF08499}" type="presOf" srcId="{F6648A10-D8A2-401B-941E-7C90D59593CB}" destId="{5DA59AE9-F7AD-49EC-B69B-A19CD693C3D7}" srcOrd="0" destOrd="0" presId="urn:microsoft.com/office/officeart/2005/8/layout/hierarchy6"/>
    <dgm:cxn modelId="{C712A1F7-7080-4909-8523-19942C824C85}" srcId="{5ADF0D4A-186F-4484-93CB-AA4B3DBA34D1}" destId="{31FF61DB-4812-4B7B-98B7-4818062DE9F7}" srcOrd="0" destOrd="0" parTransId="{E95059B3-115C-45BE-845A-49B7DC47BFAA}" sibTransId="{EA3C6E3A-87A8-4AE9-BA3F-728F45834CC8}"/>
    <dgm:cxn modelId="{203F4DFB-338E-4508-A1BB-10698D31B52C}" type="presOf" srcId="{385A5ED2-63CC-40F3-9D52-5C6B5F55FB79}" destId="{9DD1C26C-8108-4C6A-A502-27F457BC523D}" srcOrd="0" destOrd="0" presId="urn:microsoft.com/office/officeart/2005/8/layout/hierarchy6"/>
    <dgm:cxn modelId="{F4001B09-6209-4031-B9CF-6072DDEDFF4F}" type="presParOf" srcId="{9FF8A0A2-FF55-4E32-AA58-BC4E26900676}" destId="{BCDE3C6A-F79A-4D57-9A23-F68C33E3AE5C}" srcOrd="0" destOrd="0" presId="urn:microsoft.com/office/officeart/2005/8/layout/hierarchy6"/>
    <dgm:cxn modelId="{A8204CAF-C11B-4BB5-B57F-0C93B78E1938}" type="presParOf" srcId="{BCDE3C6A-F79A-4D57-9A23-F68C33E3AE5C}" destId="{96C21695-F655-4693-B97B-82964D208AAB}" srcOrd="0" destOrd="0" presId="urn:microsoft.com/office/officeart/2005/8/layout/hierarchy6"/>
    <dgm:cxn modelId="{07438067-ABF2-4C24-A0CB-362217684868}" type="presParOf" srcId="{96C21695-F655-4693-B97B-82964D208AAB}" destId="{5E1DCD09-EBA7-49C0-843F-2777D1353BD1}" srcOrd="0" destOrd="0" presId="urn:microsoft.com/office/officeart/2005/8/layout/hierarchy6"/>
    <dgm:cxn modelId="{BF8CB617-53C8-4FF8-BDC3-07DF01C1FB13}" type="presParOf" srcId="{5E1DCD09-EBA7-49C0-843F-2777D1353BD1}" destId="{AA174FF6-7F9E-433E-A26B-F403AE99F2D3}" srcOrd="0" destOrd="0" presId="urn:microsoft.com/office/officeart/2005/8/layout/hierarchy6"/>
    <dgm:cxn modelId="{3516A3EB-4261-4DC9-A5F6-F687AC106134}" type="presParOf" srcId="{5E1DCD09-EBA7-49C0-843F-2777D1353BD1}" destId="{A7192B5C-2C40-4702-85FC-DB43CBF4C04E}" srcOrd="1" destOrd="0" presId="urn:microsoft.com/office/officeart/2005/8/layout/hierarchy6"/>
    <dgm:cxn modelId="{FAA1D6AD-AE23-437B-9F80-69E8E9FFD016}" type="presParOf" srcId="{A7192B5C-2C40-4702-85FC-DB43CBF4C04E}" destId="{FCD14FF7-2BF1-4A78-AF5F-F7F97844B82A}" srcOrd="0" destOrd="0" presId="urn:microsoft.com/office/officeart/2005/8/layout/hierarchy6"/>
    <dgm:cxn modelId="{7BC758D1-DA51-400C-8FA3-C9F3F82C171E}" type="presParOf" srcId="{A7192B5C-2C40-4702-85FC-DB43CBF4C04E}" destId="{95D80749-79DE-490E-BD3A-D1492F4FBC21}" srcOrd="1" destOrd="0" presId="urn:microsoft.com/office/officeart/2005/8/layout/hierarchy6"/>
    <dgm:cxn modelId="{D2A20612-2A10-47D0-B3E5-EC65E61C410A}" type="presParOf" srcId="{95D80749-79DE-490E-BD3A-D1492F4FBC21}" destId="{5DA59AE9-F7AD-49EC-B69B-A19CD693C3D7}" srcOrd="0" destOrd="0" presId="urn:microsoft.com/office/officeart/2005/8/layout/hierarchy6"/>
    <dgm:cxn modelId="{2001D818-01EA-451A-BDEE-86022B8E5307}" type="presParOf" srcId="{95D80749-79DE-490E-BD3A-D1492F4FBC21}" destId="{5E649410-652E-4F5A-8D8E-575405308DE8}" srcOrd="1" destOrd="0" presId="urn:microsoft.com/office/officeart/2005/8/layout/hierarchy6"/>
    <dgm:cxn modelId="{2B2CF40F-4CC4-4A2D-85E7-A099777B52CE}" type="presParOf" srcId="{5E649410-652E-4F5A-8D8E-575405308DE8}" destId="{F6E4355D-E110-4619-8B36-6DC35A1B7384}" srcOrd="0" destOrd="0" presId="urn:microsoft.com/office/officeart/2005/8/layout/hierarchy6"/>
    <dgm:cxn modelId="{43F54B74-D3F3-44BD-9461-AA029124E99D}" type="presParOf" srcId="{5E649410-652E-4F5A-8D8E-575405308DE8}" destId="{070DF975-BA91-4BDD-9DF3-9E0480A5674C}" srcOrd="1" destOrd="0" presId="urn:microsoft.com/office/officeart/2005/8/layout/hierarchy6"/>
    <dgm:cxn modelId="{1B72553C-1725-4C9E-8BDB-69DB92680E2B}" type="presParOf" srcId="{070DF975-BA91-4BDD-9DF3-9E0480A5674C}" destId="{22A9A53B-E0B5-4C2E-9CF5-6430FA9360AB}" srcOrd="0" destOrd="0" presId="urn:microsoft.com/office/officeart/2005/8/layout/hierarchy6"/>
    <dgm:cxn modelId="{479A1056-71C3-46E7-AEC1-9D64F07F0667}" type="presParOf" srcId="{070DF975-BA91-4BDD-9DF3-9E0480A5674C}" destId="{6F85899A-FD39-4027-B246-51A642A08B8D}" srcOrd="1" destOrd="0" presId="urn:microsoft.com/office/officeart/2005/8/layout/hierarchy6"/>
    <dgm:cxn modelId="{1A471642-D442-479F-8E72-3C501138ECC9}" type="presParOf" srcId="{6F85899A-FD39-4027-B246-51A642A08B8D}" destId="{B60D4051-F0EE-4B14-93D2-1C13CE5F87AD}" srcOrd="0" destOrd="0" presId="urn:microsoft.com/office/officeart/2005/8/layout/hierarchy6"/>
    <dgm:cxn modelId="{AF4DA1B1-2AC9-4CCD-85D4-B0117BF65272}" type="presParOf" srcId="{6F85899A-FD39-4027-B246-51A642A08B8D}" destId="{DA48C319-A835-46BB-B812-A85187115609}" srcOrd="1" destOrd="0" presId="urn:microsoft.com/office/officeart/2005/8/layout/hierarchy6"/>
    <dgm:cxn modelId="{A821E8DB-41C4-47CA-A3BB-68CE8C9A1EF5}" type="presParOf" srcId="{DA48C319-A835-46BB-B812-A85187115609}" destId="{5412EBD1-8710-4089-B473-8435830FAAB7}" srcOrd="0" destOrd="0" presId="urn:microsoft.com/office/officeart/2005/8/layout/hierarchy6"/>
    <dgm:cxn modelId="{3B9952E8-7BA8-4E1B-A72E-3D78700F0F59}" type="presParOf" srcId="{DA48C319-A835-46BB-B812-A85187115609}" destId="{87DCFB8E-EB8B-4CBD-9C1E-85DE45C9F12F}" srcOrd="1" destOrd="0" presId="urn:microsoft.com/office/officeart/2005/8/layout/hierarchy6"/>
    <dgm:cxn modelId="{D163453B-FB31-43BE-9076-0BA9ABA53BE3}" type="presParOf" srcId="{5E649410-652E-4F5A-8D8E-575405308DE8}" destId="{4F8C3B76-049C-4A44-BDFE-308F9EAF8047}" srcOrd="2" destOrd="0" presId="urn:microsoft.com/office/officeart/2005/8/layout/hierarchy6"/>
    <dgm:cxn modelId="{81F3B311-BDBA-4063-A624-A49CF5D91E52}" type="presParOf" srcId="{5E649410-652E-4F5A-8D8E-575405308DE8}" destId="{817FC6AB-D5A8-4774-9AA0-6FF0ACD90933}" srcOrd="3" destOrd="0" presId="urn:microsoft.com/office/officeart/2005/8/layout/hierarchy6"/>
    <dgm:cxn modelId="{F01FC30D-901A-4398-A885-8C4CC10CBA03}" type="presParOf" srcId="{817FC6AB-D5A8-4774-9AA0-6FF0ACD90933}" destId="{917C22A3-A022-4AB4-AD3D-8A42059A570C}" srcOrd="0" destOrd="0" presId="urn:microsoft.com/office/officeart/2005/8/layout/hierarchy6"/>
    <dgm:cxn modelId="{29E00677-B02F-4095-9052-71B03F02D9AE}" type="presParOf" srcId="{817FC6AB-D5A8-4774-9AA0-6FF0ACD90933}" destId="{B3325A3F-A619-411A-9759-FDA3C1B1FEF9}" srcOrd="1" destOrd="0" presId="urn:microsoft.com/office/officeart/2005/8/layout/hierarchy6"/>
    <dgm:cxn modelId="{522DAC4E-C0DF-4D2E-86FB-26AD948E2D82}" type="presParOf" srcId="{B3325A3F-A619-411A-9759-FDA3C1B1FEF9}" destId="{DE88069D-BAB5-4BA1-A222-6BB8A0E598D6}" srcOrd="0" destOrd="0" presId="urn:microsoft.com/office/officeart/2005/8/layout/hierarchy6"/>
    <dgm:cxn modelId="{DCA9AE3A-2E1E-4EE5-AB49-3FC3CFEC2F1C}" type="presParOf" srcId="{B3325A3F-A619-411A-9759-FDA3C1B1FEF9}" destId="{5333C090-477E-418C-91C3-E6195C488F42}" srcOrd="1" destOrd="0" presId="urn:microsoft.com/office/officeart/2005/8/layout/hierarchy6"/>
    <dgm:cxn modelId="{90C0FEF3-9E17-4455-AE7D-DFBA2D72DBF1}" type="presParOf" srcId="{5333C090-477E-418C-91C3-E6195C488F42}" destId="{76BE9921-AF9C-453D-B5B0-C7652C347848}" srcOrd="0" destOrd="0" presId="urn:microsoft.com/office/officeart/2005/8/layout/hierarchy6"/>
    <dgm:cxn modelId="{B074A3BC-B72D-41FC-A83C-4CAE992BA846}" type="presParOf" srcId="{5333C090-477E-418C-91C3-E6195C488F42}" destId="{011C514D-1106-4221-ABCC-DE0F5BE80914}" srcOrd="1" destOrd="0" presId="urn:microsoft.com/office/officeart/2005/8/layout/hierarchy6"/>
    <dgm:cxn modelId="{4BC7F25A-B032-4299-A5C6-68928B2623E8}" type="presParOf" srcId="{A7192B5C-2C40-4702-85FC-DB43CBF4C04E}" destId="{641E2465-FFAD-45A7-9600-B322E7D1B48B}" srcOrd="2" destOrd="0" presId="urn:microsoft.com/office/officeart/2005/8/layout/hierarchy6"/>
    <dgm:cxn modelId="{BA52A105-7A4C-40E5-9B0F-AD98D7D38109}" type="presParOf" srcId="{A7192B5C-2C40-4702-85FC-DB43CBF4C04E}" destId="{EBE13348-B236-4642-B24C-485245DDAF61}" srcOrd="3" destOrd="0" presId="urn:microsoft.com/office/officeart/2005/8/layout/hierarchy6"/>
    <dgm:cxn modelId="{43CD726D-8844-4AD2-B3B2-E07FF7BA7B21}" type="presParOf" srcId="{EBE13348-B236-4642-B24C-485245DDAF61}" destId="{50F498DE-4FA0-4D60-9D7E-52D29B1963ED}" srcOrd="0" destOrd="0" presId="urn:microsoft.com/office/officeart/2005/8/layout/hierarchy6"/>
    <dgm:cxn modelId="{7C7B4EE5-E8C2-446C-8C34-2575AD95453F}" type="presParOf" srcId="{EBE13348-B236-4642-B24C-485245DDAF61}" destId="{D876A2C3-CB2E-42E2-BE0B-02BC37F72EEA}" srcOrd="1" destOrd="0" presId="urn:microsoft.com/office/officeart/2005/8/layout/hierarchy6"/>
    <dgm:cxn modelId="{5B39D921-A807-4486-98FB-B55C00C9B3E1}" type="presParOf" srcId="{D876A2C3-CB2E-42E2-BE0B-02BC37F72EEA}" destId="{5DA695C1-D310-4B58-A51F-07DEB6F5AC82}" srcOrd="0" destOrd="0" presId="urn:microsoft.com/office/officeart/2005/8/layout/hierarchy6"/>
    <dgm:cxn modelId="{3ACE7E0B-9E65-457A-9AE1-0A8BC41E87F1}" type="presParOf" srcId="{D876A2C3-CB2E-42E2-BE0B-02BC37F72EEA}" destId="{50D93A1B-B772-48EE-BD6E-2BD34E4EE8FA}" srcOrd="1" destOrd="0" presId="urn:microsoft.com/office/officeart/2005/8/layout/hierarchy6"/>
    <dgm:cxn modelId="{9C7C00CE-D643-4EF6-A987-46A8734BA36C}" type="presParOf" srcId="{50D93A1B-B772-48EE-BD6E-2BD34E4EE8FA}" destId="{72B5E62A-23F6-46C0-BE11-13423024AFD2}" srcOrd="0" destOrd="0" presId="urn:microsoft.com/office/officeart/2005/8/layout/hierarchy6"/>
    <dgm:cxn modelId="{0D4E9FC4-ECE0-4955-8E25-BB852EF457E7}" type="presParOf" srcId="{50D93A1B-B772-48EE-BD6E-2BD34E4EE8FA}" destId="{68726718-2228-4D13-98D3-AC6786D16064}" srcOrd="1" destOrd="0" presId="urn:microsoft.com/office/officeart/2005/8/layout/hierarchy6"/>
    <dgm:cxn modelId="{17717BE7-CC71-4F0D-BFC0-85285FD906BD}" type="presParOf" srcId="{68726718-2228-4D13-98D3-AC6786D16064}" destId="{8FDABB3F-02CB-458E-BA18-63A6FC6AB255}" srcOrd="0" destOrd="0" presId="urn:microsoft.com/office/officeart/2005/8/layout/hierarchy6"/>
    <dgm:cxn modelId="{FA75D131-360C-498D-B260-E7BEB9CA7484}" type="presParOf" srcId="{68726718-2228-4D13-98D3-AC6786D16064}" destId="{E1AC115A-BFA5-4523-AB6E-CEC3999458B9}" srcOrd="1" destOrd="0" presId="urn:microsoft.com/office/officeart/2005/8/layout/hierarchy6"/>
    <dgm:cxn modelId="{C4E2A787-684F-4D3C-A1D5-CD38D3953616}" type="presParOf" srcId="{E1AC115A-BFA5-4523-AB6E-CEC3999458B9}" destId="{AE904C8C-DB15-4801-9EE5-8E555B897305}" srcOrd="0" destOrd="0" presId="urn:microsoft.com/office/officeart/2005/8/layout/hierarchy6"/>
    <dgm:cxn modelId="{52E89826-C82F-41F8-A408-9A701764FFE7}" type="presParOf" srcId="{E1AC115A-BFA5-4523-AB6E-CEC3999458B9}" destId="{DEFE40F7-0F90-4AB7-B357-710C67B9CDA0}" srcOrd="1" destOrd="0" presId="urn:microsoft.com/office/officeart/2005/8/layout/hierarchy6"/>
    <dgm:cxn modelId="{4A53D6C9-4D93-40B4-8B64-49F4138FE3D4}" type="presParOf" srcId="{D876A2C3-CB2E-42E2-BE0B-02BC37F72EEA}" destId="{FAADF4B3-93B8-4002-8AC2-486A0C21C12B}" srcOrd="2" destOrd="0" presId="urn:microsoft.com/office/officeart/2005/8/layout/hierarchy6"/>
    <dgm:cxn modelId="{48C1C440-78DD-4661-BBF0-49E8E8450276}" type="presParOf" srcId="{D876A2C3-CB2E-42E2-BE0B-02BC37F72EEA}" destId="{B4FF9D68-B62D-4175-9642-7DAB7BC5BB70}" srcOrd="3" destOrd="0" presId="urn:microsoft.com/office/officeart/2005/8/layout/hierarchy6"/>
    <dgm:cxn modelId="{FF142ABA-EAE8-4966-A4A3-F80A531FB0C1}" type="presParOf" srcId="{B4FF9D68-B62D-4175-9642-7DAB7BC5BB70}" destId="{2E064602-D608-49DA-87E4-2064BC62E82F}" srcOrd="0" destOrd="0" presId="urn:microsoft.com/office/officeart/2005/8/layout/hierarchy6"/>
    <dgm:cxn modelId="{3D3F6700-6043-48E0-81C3-1DDB650E0465}" type="presParOf" srcId="{B4FF9D68-B62D-4175-9642-7DAB7BC5BB70}" destId="{A37A3924-1047-4F25-88B2-E56F037B2781}" srcOrd="1" destOrd="0" presId="urn:microsoft.com/office/officeart/2005/8/layout/hierarchy6"/>
    <dgm:cxn modelId="{ABC3088F-31E0-4F66-8AF2-DBFF96308240}" type="presParOf" srcId="{A37A3924-1047-4F25-88B2-E56F037B2781}" destId="{FCB3743F-99F6-4C4D-9E3C-6641EB09F3EB}" srcOrd="0" destOrd="0" presId="urn:microsoft.com/office/officeart/2005/8/layout/hierarchy6"/>
    <dgm:cxn modelId="{78C48D18-DDEF-4E1E-8051-4608A5ABB8EE}" type="presParOf" srcId="{A37A3924-1047-4F25-88B2-E56F037B2781}" destId="{592B3D7F-2C34-4E52-BF41-B87B0A3C2F24}" srcOrd="1" destOrd="0" presId="urn:microsoft.com/office/officeart/2005/8/layout/hierarchy6"/>
    <dgm:cxn modelId="{68FCD591-E512-4E6C-96ED-B704B916A206}" type="presParOf" srcId="{592B3D7F-2C34-4E52-BF41-B87B0A3C2F24}" destId="{43E8AAF5-794B-445D-8C52-2474E60FAC46}" srcOrd="0" destOrd="0" presId="urn:microsoft.com/office/officeart/2005/8/layout/hierarchy6"/>
    <dgm:cxn modelId="{50AECD21-244F-48E6-B1A3-1F72258CE0D3}" type="presParOf" srcId="{592B3D7F-2C34-4E52-BF41-B87B0A3C2F24}" destId="{0C6CBFC7-8E40-4B40-8693-93B2365586D7}" srcOrd="1" destOrd="0" presId="urn:microsoft.com/office/officeart/2005/8/layout/hierarchy6"/>
    <dgm:cxn modelId="{25C2FD06-F2A3-45D0-86AE-D5B8CC66399A}" type="presParOf" srcId="{A7192B5C-2C40-4702-85FC-DB43CBF4C04E}" destId="{E8BF53D3-5DFD-4D64-B2BA-3414293A7A3E}" srcOrd="4" destOrd="0" presId="urn:microsoft.com/office/officeart/2005/8/layout/hierarchy6"/>
    <dgm:cxn modelId="{F98DC1A6-A930-415C-9BF1-EFB6BCBC1038}" type="presParOf" srcId="{A7192B5C-2C40-4702-85FC-DB43CBF4C04E}" destId="{B8F1EF94-B367-42A7-88BB-44B6B2732600}" srcOrd="5" destOrd="0" presId="urn:microsoft.com/office/officeart/2005/8/layout/hierarchy6"/>
    <dgm:cxn modelId="{5AED8CAA-A2CC-44A4-B0EA-5913BB3C8D0B}" type="presParOf" srcId="{B8F1EF94-B367-42A7-88BB-44B6B2732600}" destId="{1932F612-452D-46CF-B3AD-3AE5F696BC2F}" srcOrd="0" destOrd="0" presId="urn:microsoft.com/office/officeart/2005/8/layout/hierarchy6"/>
    <dgm:cxn modelId="{BAF72D36-EDB0-4F74-BA08-BE5EAAEE8159}" type="presParOf" srcId="{B8F1EF94-B367-42A7-88BB-44B6B2732600}" destId="{970FCF74-AEEB-4CB0-AA73-7D255701F995}" srcOrd="1" destOrd="0" presId="urn:microsoft.com/office/officeart/2005/8/layout/hierarchy6"/>
    <dgm:cxn modelId="{8442DAAB-DA12-43C4-B2E4-D028B7A43D4D}" type="presParOf" srcId="{970FCF74-AEEB-4CB0-AA73-7D255701F995}" destId="{D9DD83C1-EE51-41EE-8941-E6849EF2EBDE}" srcOrd="0" destOrd="0" presId="urn:microsoft.com/office/officeart/2005/8/layout/hierarchy6"/>
    <dgm:cxn modelId="{ABEDC73F-3C32-4E0C-B748-0FE94172C946}" type="presParOf" srcId="{970FCF74-AEEB-4CB0-AA73-7D255701F995}" destId="{62E2613E-E105-4401-B394-95CBCEAC865D}" srcOrd="1" destOrd="0" presId="urn:microsoft.com/office/officeart/2005/8/layout/hierarchy6"/>
    <dgm:cxn modelId="{99BA6D6F-8CCF-4128-8423-72CD22812FE2}" type="presParOf" srcId="{62E2613E-E105-4401-B394-95CBCEAC865D}" destId="{7379019B-23C7-4862-8F71-C5409DC74A64}" srcOrd="0" destOrd="0" presId="urn:microsoft.com/office/officeart/2005/8/layout/hierarchy6"/>
    <dgm:cxn modelId="{AA5F7CF9-7617-4CCD-93ED-2C39C4CCAA8C}" type="presParOf" srcId="{62E2613E-E105-4401-B394-95CBCEAC865D}" destId="{001528CA-FD35-4D53-9772-7834B13A9F27}" srcOrd="1" destOrd="0" presId="urn:microsoft.com/office/officeart/2005/8/layout/hierarchy6"/>
    <dgm:cxn modelId="{F954AF5C-6EA4-45C8-A386-63D46AB57DE3}" type="presParOf" srcId="{001528CA-FD35-4D53-9772-7834B13A9F27}" destId="{4D0EB355-39B4-42D7-977D-068B31DF93A5}" srcOrd="0" destOrd="0" presId="urn:microsoft.com/office/officeart/2005/8/layout/hierarchy6"/>
    <dgm:cxn modelId="{9F584267-7B88-4331-B195-266205603E5C}" type="presParOf" srcId="{001528CA-FD35-4D53-9772-7834B13A9F27}" destId="{AF417962-F3BD-478D-95AD-73197733E058}" srcOrd="1" destOrd="0" presId="urn:microsoft.com/office/officeart/2005/8/layout/hierarchy6"/>
    <dgm:cxn modelId="{0C5E0E52-C64B-436E-AFEC-C6E0765140D4}" type="presParOf" srcId="{AF417962-F3BD-478D-95AD-73197733E058}" destId="{937210E1-B626-4B26-B51F-DAF64DB135F9}" srcOrd="0" destOrd="0" presId="urn:microsoft.com/office/officeart/2005/8/layout/hierarchy6"/>
    <dgm:cxn modelId="{048BED42-87D7-4964-837E-79A58A3796D4}" type="presParOf" srcId="{AF417962-F3BD-478D-95AD-73197733E058}" destId="{E6B362DC-4C4A-493F-A053-8959457F05EC}" srcOrd="1" destOrd="0" presId="urn:microsoft.com/office/officeart/2005/8/layout/hierarchy6"/>
    <dgm:cxn modelId="{9C1AA3D0-703D-40AB-B82B-BEA51E1BB0A9}" type="presParOf" srcId="{970FCF74-AEEB-4CB0-AA73-7D255701F995}" destId="{9DD1C26C-8108-4C6A-A502-27F457BC523D}" srcOrd="2" destOrd="0" presId="urn:microsoft.com/office/officeart/2005/8/layout/hierarchy6"/>
    <dgm:cxn modelId="{38E8F9D8-3C87-4BFD-9980-79EC644B1090}" type="presParOf" srcId="{970FCF74-AEEB-4CB0-AA73-7D255701F995}" destId="{B9069376-A906-4B82-894C-D42F344107A0}" srcOrd="3" destOrd="0" presId="urn:microsoft.com/office/officeart/2005/8/layout/hierarchy6"/>
    <dgm:cxn modelId="{C56D09AD-0251-4A80-8D92-A50014FF232B}" type="presParOf" srcId="{B9069376-A906-4B82-894C-D42F344107A0}" destId="{6D583EAB-ED00-401A-94AC-D846E6135FD1}" srcOrd="0" destOrd="0" presId="urn:microsoft.com/office/officeart/2005/8/layout/hierarchy6"/>
    <dgm:cxn modelId="{B7C77F16-3C9D-4AC6-8A9C-00CE7CF5F5CF}" type="presParOf" srcId="{B9069376-A906-4B82-894C-D42F344107A0}" destId="{20642DB1-3CCC-4305-BF67-6C8908E7583C}" srcOrd="1" destOrd="0" presId="urn:microsoft.com/office/officeart/2005/8/layout/hierarchy6"/>
    <dgm:cxn modelId="{0C7050B1-37D9-4B59-BA7C-B5C97916B2B5}" type="presParOf" srcId="{20642DB1-3CCC-4305-BF67-6C8908E7583C}" destId="{4B50204A-5BB2-4821-BBC9-9A28A678C1EE}" srcOrd="0" destOrd="0" presId="urn:microsoft.com/office/officeart/2005/8/layout/hierarchy6"/>
    <dgm:cxn modelId="{C3539831-7626-4B3A-B9D9-065FC126B9E8}" type="presParOf" srcId="{20642DB1-3CCC-4305-BF67-6C8908E7583C}" destId="{74265F0B-5A6F-4526-9928-B82ECBA8E7D4}" srcOrd="1" destOrd="0" presId="urn:microsoft.com/office/officeart/2005/8/layout/hierarchy6"/>
    <dgm:cxn modelId="{F0CB0584-5E39-4CAB-BE74-C5B0C8FFF0E7}" type="presParOf" srcId="{74265F0B-5A6F-4526-9928-B82ECBA8E7D4}" destId="{92443619-306D-4D9B-AF09-78D0B739ADC7}" srcOrd="0" destOrd="0" presId="urn:microsoft.com/office/officeart/2005/8/layout/hierarchy6"/>
    <dgm:cxn modelId="{5F23CA37-5652-48D4-8B7C-90BFCF68B897}" type="presParOf" srcId="{74265F0B-5A6F-4526-9928-B82ECBA8E7D4}" destId="{32379EAB-4B6A-4387-87E6-A4E4245DF9FD}" srcOrd="1" destOrd="0" presId="urn:microsoft.com/office/officeart/2005/8/layout/hierarchy6"/>
    <dgm:cxn modelId="{A0C7A43D-E630-45A6-9371-10DDA18CF497}" type="presParOf" srcId="{9FF8A0A2-FF55-4E32-AA58-BC4E26900676}" destId="{EB337EDB-D7C0-4499-BACA-CC9ECF0785C7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174FF6-7F9E-433E-A26B-F403AE99F2D3}">
      <dsp:nvSpPr>
        <dsp:cNvPr id="0" name=""/>
        <dsp:cNvSpPr/>
      </dsp:nvSpPr>
      <dsp:spPr>
        <a:xfrm>
          <a:off x="5341479" y="565464"/>
          <a:ext cx="1392407" cy="706381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FF0000">
                <a:shade val="30000"/>
                <a:satMod val="115000"/>
              </a:srgbClr>
            </a:gs>
            <a:gs pos="50000">
              <a:srgbClr val="FF0000">
                <a:shade val="67500"/>
                <a:satMod val="115000"/>
              </a:srgbClr>
            </a:gs>
            <a:gs pos="100000">
              <a:srgbClr val="FF0000">
                <a:shade val="100000"/>
                <a:satMod val="115000"/>
              </a:srgbClr>
            </a:gs>
          </a:gsLst>
          <a:lin ang="27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bg1"/>
              </a:solidFill>
            </a:rPr>
            <a:t>Market </a:t>
          </a:r>
          <a:r>
            <a:rPr lang="en-US" sz="1600" b="1" kern="1200" dirty="0">
              <a:solidFill>
                <a:schemeClr val="bg1"/>
              </a:solidFill>
            </a:rPr>
            <a:t>Segmentation</a:t>
          </a:r>
        </a:p>
      </dsp:txBody>
      <dsp:txXfrm>
        <a:off x="5362168" y="586153"/>
        <a:ext cx="1351029" cy="665003"/>
      </dsp:txXfrm>
    </dsp:sp>
    <dsp:sp modelId="{FCD14FF7-2BF1-4A78-AF5F-F7F97844B82A}">
      <dsp:nvSpPr>
        <dsp:cNvPr id="0" name=""/>
        <dsp:cNvSpPr/>
      </dsp:nvSpPr>
      <dsp:spPr>
        <a:xfrm>
          <a:off x="1922625" y="1271845"/>
          <a:ext cx="4115057" cy="449330"/>
        </a:xfrm>
        <a:custGeom>
          <a:avLst/>
          <a:gdLst/>
          <a:ahLst/>
          <a:cxnLst/>
          <a:rect l="0" t="0" r="0" b="0"/>
          <a:pathLst>
            <a:path>
              <a:moveTo>
                <a:pt x="4115057" y="0"/>
              </a:moveTo>
              <a:lnTo>
                <a:pt x="4115057" y="224665"/>
              </a:lnTo>
              <a:lnTo>
                <a:pt x="0" y="224665"/>
              </a:lnTo>
              <a:lnTo>
                <a:pt x="0" y="4493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A59AE9-F7AD-49EC-B69B-A19CD693C3D7}">
      <dsp:nvSpPr>
        <dsp:cNvPr id="0" name=""/>
        <dsp:cNvSpPr/>
      </dsp:nvSpPr>
      <dsp:spPr>
        <a:xfrm>
          <a:off x="1097789" y="1721176"/>
          <a:ext cx="1649671" cy="514000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EE1C24">
                <a:tint val="66000"/>
                <a:satMod val="160000"/>
              </a:srgbClr>
            </a:gs>
            <a:gs pos="50000">
              <a:srgbClr val="EE1C24">
                <a:tint val="44500"/>
                <a:satMod val="160000"/>
              </a:srgbClr>
            </a:gs>
            <a:gs pos="100000">
              <a:srgbClr val="EE1C24">
                <a:tint val="23500"/>
                <a:satMod val="160000"/>
              </a:srgbClr>
            </a:gs>
          </a:gsLst>
          <a:lin ang="27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By Service</a:t>
          </a:r>
        </a:p>
      </dsp:txBody>
      <dsp:txXfrm>
        <a:off x="1112844" y="1736231"/>
        <a:ext cx="1619561" cy="483890"/>
      </dsp:txXfrm>
    </dsp:sp>
    <dsp:sp modelId="{F6E4355D-E110-4619-8B36-6DC35A1B7384}">
      <dsp:nvSpPr>
        <dsp:cNvPr id="0" name=""/>
        <dsp:cNvSpPr/>
      </dsp:nvSpPr>
      <dsp:spPr>
        <a:xfrm>
          <a:off x="872494" y="2235176"/>
          <a:ext cx="1050131" cy="449330"/>
        </a:xfrm>
        <a:custGeom>
          <a:avLst/>
          <a:gdLst/>
          <a:ahLst/>
          <a:cxnLst/>
          <a:rect l="0" t="0" r="0" b="0"/>
          <a:pathLst>
            <a:path>
              <a:moveTo>
                <a:pt x="1050131" y="0"/>
              </a:moveTo>
              <a:lnTo>
                <a:pt x="1050131" y="224665"/>
              </a:lnTo>
              <a:lnTo>
                <a:pt x="0" y="224665"/>
              </a:lnTo>
              <a:lnTo>
                <a:pt x="0" y="4493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A9A53B-E0B5-4C2E-9CF5-6430FA9360AB}">
      <dsp:nvSpPr>
        <dsp:cNvPr id="0" name=""/>
        <dsp:cNvSpPr/>
      </dsp:nvSpPr>
      <dsp:spPr>
        <a:xfrm>
          <a:off x="223208" y="2684506"/>
          <a:ext cx="1298570" cy="538185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Merchant PSP</a:t>
          </a:r>
        </a:p>
      </dsp:txBody>
      <dsp:txXfrm>
        <a:off x="238971" y="2700269"/>
        <a:ext cx="1267044" cy="506659"/>
      </dsp:txXfrm>
    </dsp:sp>
    <dsp:sp modelId="{B60D4051-F0EE-4B14-93D2-1C13CE5F87AD}">
      <dsp:nvSpPr>
        <dsp:cNvPr id="0" name=""/>
        <dsp:cNvSpPr/>
      </dsp:nvSpPr>
      <dsp:spPr>
        <a:xfrm>
          <a:off x="826774" y="3222692"/>
          <a:ext cx="91440" cy="4493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93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12EBD1-8710-4089-B473-8435830FAAB7}">
      <dsp:nvSpPr>
        <dsp:cNvPr id="0" name=""/>
        <dsp:cNvSpPr/>
      </dsp:nvSpPr>
      <dsp:spPr>
        <a:xfrm>
          <a:off x="50691" y="3672022"/>
          <a:ext cx="1643605" cy="1652255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</a:rPr>
            <a:t>Major Players: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</a:rPr>
            <a:t>1) KG </a:t>
          </a:r>
          <a:r>
            <a:rPr lang="en-US" sz="1200" kern="1200" dirty="0" err="1">
              <a:solidFill>
                <a:schemeClr val="tx1"/>
              </a:solidFill>
            </a:rPr>
            <a:t>Inicis</a:t>
          </a:r>
          <a:endParaRPr lang="en-US" sz="1200" kern="1200" dirty="0">
            <a:solidFill>
              <a:schemeClr val="tx1"/>
            </a:solidFill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</a:rPr>
            <a:t>2) </a:t>
          </a:r>
          <a:r>
            <a:rPr lang="en-US" sz="1200" kern="1200" dirty="0" err="1">
              <a:solidFill>
                <a:schemeClr val="tx1"/>
              </a:solidFill>
            </a:rPr>
            <a:t>Kaokaopay</a:t>
          </a:r>
          <a:endParaRPr lang="en-US" sz="1200" kern="1200" dirty="0">
            <a:solidFill>
              <a:schemeClr val="tx1"/>
            </a:solidFill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</a:rPr>
            <a:t>3) </a:t>
          </a:r>
          <a:r>
            <a:rPr lang="en-US" sz="1200" kern="1200" dirty="0" err="1">
              <a:solidFill>
                <a:schemeClr val="tx1"/>
              </a:solidFill>
            </a:rPr>
            <a:t>Smartro</a:t>
          </a:r>
          <a:endParaRPr lang="en-US" sz="1200" kern="1200" dirty="0">
            <a:solidFill>
              <a:schemeClr val="tx1"/>
            </a:solidFill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</a:rPr>
            <a:t>4)  Payco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</a:rPr>
            <a:t>5) </a:t>
          </a:r>
          <a:r>
            <a:rPr lang="en-US" sz="1200" kern="1200" dirty="0" err="1">
              <a:solidFill>
                <a:schemeClr val="tx1"/>
              </a:solidFill>
            </a:rPr>
            <a:t>NaverPay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98831" y="3720162"/>
        <a:ext cx="1547325" cy="1555975"/>
      </dsp:txXfrm>
    </dsp:sp>
    <dsp:sp modelId="{4F8C3B76-049C-4A44-BDFE-308F9EAF8047}">
      <dsp:nvSpPr>
        <dsp:cNvPr id="0" name=""/>
        <dsp:cNvSpPr/>
      </dsp:nvSpPr>
      <dsp:spPr>
        <a:xfrm>
          <a:off x="1922625" y="2235176"/>
          <a:ext cx="1050131" cy="4493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665"/>
              </a:lnTo>
              <a:lnTo>
                <a:pt x="1050131" y="224665"/>
              </a:lnTo>
              <a:lnTo>
                <a:pt x="1050131" y="4493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7C22A3-A022-4AB4-AD3D-8A42059A570C}">
      <dsp:nvSpPr>
        <dsp:cNvPr id="0" name=""/>
        <dsp:cNvSpPr/>
      </dsp:nvSpPr>
      <dsp:spPr>
        <a:xfrm>
          <a:off x="2323472" y="2684506"/>
          <a:ext cx="1298570" cy="538185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EE1C24">
                <a:tint val="66000"/>
                <a:satMod val="160000"/>
              </a:srgbClr>
            </a:gs>
            <a:gs pos="50000">
              <a:srgbClr val="EE1C24">
                <a:tint val="44500"/>
                <a:satMod val="160000"/>
              </a:srgbClr>
            </a:gs>
            <a:gs pos="100000">
              <a:srgbClr val="EE1C24">
                <a:tint val="23500"/>
                <a:satMod val="160000"/>
              </a:srgbClr>
            </a:gs>
          </a:gsLst>
          <a:lin ang="27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PSP Aggregator</a:t>
          </a:r>
        </a:p>
      </dsp:txBody>
      <dsp:txXfrm>
        <a:off x="2339235" y="2700269"/>
        <a:ext cx="1267044" cy="506659"/>
      </dsp:txXfrm>
    </dsp:sp>
    <dsp:sp modelId="{DE88069D-BAB5-4BA1-A222-6BB8A0E598D6}">
      <dsp:nvSpPr>
        <dsp:cNvPr id="0" name=""/>
        <dsp:cNvSpPr/>
      </dsp:nvSpPr>
      <dsp:spPr>
        <a:xfrm>
          <a:off x="2927037" y="3222692"/>
          <a:ext cx="91440" cy="4493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93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BE9921-AF9C-453D-B5B0-C7652C347848}">
      <dsp:nvSpPr>
        <dsp:cNvPr id="0" name=""/>
        <dsp:cNvSpPr/>
      </dsp:nvSpPr>
      <dsp:spPr>
        <a:xfrm>
          <a:off x="2199793" y="3672022"/>
          <a:ext cx="1545926" cy="1652255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  <a:latin typeface="Calibri"/>
              <a:ea typeface="+mn-ea"/>
              <a:cs typeface="+mn-cs"/>
            </a:rPr>
            <a:t>Major Players: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  <a:latin typeface="Calibri"/>
              <a:ea typeface="+mn-ea"/>
              <a:cs typeface="+mn-cs"/>
            </a:rPr>
            <a:t>1) KSNET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  <a:latin typeface="Calibri"/>
              <a:ea typeface="+mn-ea"/>
              <a:cs typeface="+mn-cs"/>
            </a:rPr>
            <a:t>2) Paygate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  <a:latin typeface="Calibri"/>
              <a:ea typeface="+mn-ea"/>
              <a:cs typeface="+mn-cs"/>
            </a:rPr>
            <a:t>3) </a:t>
          </a:r>
          <a:r>
            <a:rPr lang="en-US" sz="1200" kern="1200" dirty="0" err="1">
              <a:solidFill>
                <a:schemeClr val="tx1"/>
              </a:solidFill>
              <a:latin typeface="Calibri"/>
              <a:ea typeface="+mn-ea"/>
              <a:cs typeface="+mn-cs"/>
            </a:rPr>
            <a:t>Paypal</a:t>
          </a:r>
          <a:endParaRPr lang="en-US" sz="1200" kern="1200" dirty="0">
            <a:solidFill>
              <a:schemeClr val="tx1"/>
            </a:solidFill>
            <a:latin typeface="Calibri"/>
            <a:ea typeface="+mn-ea"/>
            <a:cs typeface="+mn-cs"/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  <a:latin typeface="Calibri"/>
              <a:ea typeface="+mn-ea"/>
              <a:cs typeface="+mn-cs"/>
            </a:rPr>
            <a:t>4) Sentbe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/>
              <a:ea typeface="+mn-ea"/>
              <a:cs typeface="+mn-cs"/>
            </a:rPr>
            <a:t>5) GME</a:t>
          </a:r>
        </a:p>
      </dsp:txBody>
      <dsp:txXfrm>
        <a:off x="2245072" y="3717301"/>
        <a:ext cx="1455368" cy="1561697"/>
      </dsp:txXfrm>
    </dsp:sp>
    <dsp:sp modelId="{641E2465-FFAD-45A7-9600-B322E7D1B48B}">
      <dsp:nvSpPr>
        <dsp:cNvPr id="0" name=""/>
        <dsp:cNvSpPr/>
      </dsp:nvSpPr>
      <dsp:spPr>
        <a:xfrm>
          <a:off x="5985705" y="1271845"/>
          <a:ext cx="91440" cy="449330"/>
        </a:xfrm>
        <a:custGeom>
          <a:avLst/>
          <a:gdLst/>
          <a:ahLst/>
          <a:cxnLst/>
          <a:rect l="0" t="0" r="0" b="0"/>
          <a:pathLst>
            <a:path>
              <a:moveTo>
                <a:pt x="51977" y="0"/>
              </a:moveTo>
              <a:lnTo>
                <a:pt x="51977" y="224665"/>
              </a:lnTo>
              <a:lnTo>
                <a:pt x="45720" y="224665"/>
              </a:lnTo>
              <a:lnTo>
                <a:pt x="45720" y="4493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F498DE-4FA0-4D60-9D7E-52D29B1963ED}">
      <dsp:nvSpPr>
        <dsp:cNvPr id="0" name=""/>
        <dsp:cNvSpPr/>
      </dsp:nvSpPr>
      <dsp:spPr>
        <a:xfrm>
          <a:off x="5206589" y="1721176"/>
          <a:ext cx="1649671" cy="514000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EE1C24">
                <a:tint val="66000"/>
                <a:satMod val="160000"/>
              </a:srgbClr>
            </a:gs>
            <a:gs pos="50000">
              <a:srgbClr val="EE1C24">
                <a:tint val="44500"/>
                <a:satMod val="160000"/>
              </a:srgbClr>
            </a:gs>
            <a:gs pos="100000">
              <a:srgbClr val="EE1C24">
                <a:tint val="23500"/>
                <a:satMod val="160000"/>
              </a:srgbClr>
            </a:gs>
          </a:gsLst>
          <a:lin ang="27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By Flow</a:t>
          </a:r>
        </a:p>
      </dsp:txBody>
      <dsp:txXfrm>
        <a:off x="5221644" y="1736231"/>
        <a:ext cx="1619561" cy="483890"/>
      </dsp:txXfrm>
    </dsp:sp>
    <dsp:sp modelId="{5DA695C1-D310-4B58-A51F-07DEB6F5AC82}">
      <dsp:nvSpPr>
        <dsp:cNvPr id="0" name=""/>
        <dsp:cNvSpPr/>
      </dsp:nvSpPr>
      <dsp:spPr>
        <a:xfrm>
          <a:off x="5024181" y="2235176"/>
          <a:ext cx="1007244" cy="449330"/>
        </a:xfrm>
        <a:custGeom>
          <a:avLst/>
          <a:gdLst/>
          <a:ahLst/>
          <a:cxnLst/>
          <a:rect l="0" t="0" r="0" b="0"/>
          <a:pathLst>
            <a:path>
              <a:moveTo>
                <a:pt x="1007244" y="0"/>
              </a:moveTo>
              <a:lnTo>
                <a:pt x="1007244" y="224665"/>
              </a:lnTo>
              <a:lnTo>
                <a:pt x="0" y="224665"/>
              </a:lnTo>
              <a:lnTo>
                <a:pt x="0" y="4493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B5E62A-23F6-46C0-BE11-13423024AFD2}">
      <dsp:nvSpPr>
        <dsp:cNvPr id="0" name=""/>
        <dsp:cNvSpPr/>
      </dsp:nvSpPr>
      <dsp:spPr>
        <a:xfrm>
          <a:off x="4374895" y="2684506"/>
          <a:ext cx="1298570" cy="538185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EE1C24">
                <a:tint val="66000"/>
                <a:satMod val="160000"/>
              </a:srgbClr>
            </a:gs>
            <a:gs pos="50000">
              <a:srgbClr val="EE1C24">
                <a:tint val="44500"/>
                <a:satMod val="160000"/>
              </a:srgbClr>
            </a:gs>
            <a:gs pos="100000">
              <a:srgbClr val="EE1C24">
                <a:tint val="23500"/>
                <a:satMod val="160000"/>
              </a:srgbClr>
            </a:gs>
          </a:gsLst>
          <a:lin ang="27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prstClr val="black"/>
              </a:solidFill>
              <a:latin typeface="Calibri"/>
              <a:ea typeface="+mn-ea"/>
              <a:cs typeface="+mn-cs"/>
            </a:rPr>
            <a:t>Inbound</a:t>
          </a:r>
        </a:p>
      </dsp:txBody>
      <dsp:txXfrm>
        <a:off x="4390658" y="2700269"/>
        <a:ext cx="1267044" cy="506659"/>
      </dsp:txXfrm>
    </dsp:sp>
    <dsp:sp modelId="{8FDABB3F-02CB-458E-BA18-63A6FC6AB255}">
      <dsp:nvSpPr>
        <dsp:cNvPr id="0" name=""/>
        <dsp:cNvSpPr/>
      </dsp:nvSpPr>
      <dsp:spPr>
        <a:xfrm>
          <a:off x="4978461" y="3222692"/>
          <a:ext cx="91440" cy="4493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93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904C8C-DB15-4801-9EE5-8E555B897305}">
      <dsp:nvSpPr>
        <dsp:cNvPr id="0" name=""/>
        <dsp:cNvSpPr/>
      </dsp:nvSpPr>
      <dsp:spPr>
        <a:xfrm>
          <a:off x="4251217" y="3672022"/>
          <a:ext cx="1545926" cy="1652255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  <a:latin typeface="Calibri"/>
              <a:ea typeface="+mn-ea"/>
              <a:cs typeface="+mn-cs"/>
            </a:rPr>
            <a:t>Major Players :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  <a:latin typeface="Calibri"/>
              <a:ea typeface="+mn-ea"/>
              <a:cs typeface="+mn-cs"/>
            </a:rPr>
            <a:t>1) KSNET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  <a:latin typeface="Calibri"/>
              <a:ea typeface="+mn-ea"/>
              <a:cs typeface="+mn-cs"/>
            </a:rPr>
            <a:t>2) Paygate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  <a:latin typeface="Calibri"/>
              <a:ea typeface="+mn-ea"/>
              <a:cs typeface="+mn-cs"/>
            </a:rPr>
            <a:t>3) Sentbe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  <a:latin typeface="Calibri"/>
              <a:ea typeface="+mn-ea"/>
              <a:cs typeface="+mn-cs"/>
            </a:rPr>
            <a:t>4) </a:t>
          </a:r>
          <a:r>
            <a:rPr lang="en-US" sz="1200" kern="1200" dirty="0" err="1">
              <a:solidFill>
                <a:schemeClr val="tx1"/>
              </a:solidFill>
              <a:latin typeface="Calibri"/>
              <a:ea typeface="+mn-ea"/>
              <a:cs typeface="+mn-cs"/>
            </a:rPr>
            <a:t>Eromnet</a:t>
          </a:r>
          <a:endParaRPr lang="en-US" sz="1200" kern="1200" dirty="0">
            <a:solidFill>
              <a:schemeClr val="tx1"/>
            </a:solidFill>
            <a:latin typeface="Calibri"/>
            <a:ea typeface="+mn-ea"/>
            <a:cs typeface="+mn-cs"/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/>
              <a:ea typeface="+mn-ea"/>
              <a:cs typeface="+mn-cs"/>
            </a:rPr>
            <a:t>5) GME</a:t>
          </a:r>
        </a:p>
      </dsp:txBody>
      <dsp:txXfrm>
        <a:off x="4296496" y="3717301"/>
        <a:ext cx="1455368" cy="1561697"/>
      </dsp:txXfrm>
    </dsp:sp>
    <dsp:sp modelId="{FAADF4B3-93B8-4002-8AC2-486A0C21C12B}">
      <dsp:nvSpPr>
        <dsp:cNvPr id="0" name=""/>
        <dsp:cNvSpPr/>
      </dsp:nvSpPr>
      <dsp:spPr>
        <a:xfrm>
          <a:off x="6031425" y="2235176"/>
          <a:ext cx="1044179" cy="4493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665"/>
              </a:lnTo>
              <a:lnTo>
                <a:pt x="1044179" y="224665"/>
              </a:lnTo>
              <a:lnTo>
                <a:pt x="1044179" y="4493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064602-D608-49DA-87E4-2064BC62E82F}">
      <dsp:nvSpPr>
        <dsp:cNvPr id="0" name=""/>
        <dsp:cNvSpPr/>
      </dsp:nvSpPr>
      <dsp:spPr>
        <a:xfrm>
          <a:off x="6426319" y="2684506"/>
          <a:ext cx="1298570" cy="538185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EE1C24">
                <a:tint val="66000"/>
                <a:satMod val="160000"/>
              </a:srgbClr>
            </a:gs>
            <a:gs pos="50000">
              <a:srgbClr val="EE1C24">
                <a:tint val="44500"/>
                <a:satMod val="160000"/>
              </a:srgbClr>
            </a:gs>
            <a:gs pos="100000">
              <a:srgbClr val="EE1C24">
                <a:tint val="23500"/>
                <a:satMod val="160000"/>
              </a:srgbClr>
            </a:gs>
          </a:gsLst>
          <a:lin ang="27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Outbound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6442082" y="2700269"/>
        <a:ext cx="1267044" cy="506659"/>
      </dsp:txXfrm>
    </dsp:sp>
    <dsp:sp modelId="{FCB3743F-99F6-4C4D-9E3C-6641EB09F3EB}">
      <dsp:nvSpPr>
        <dsp:cNvPr id="0" name=""/>
        <dsp:cNvSpPr/>
      </dsp:nvSpPr>
      <dsp:spPr>
        <a:xfrm>
          <a:off x="7028401" y="3222692"/>
          <a:ext cx="91440" cy="456665"/>
        </a:xfrm>
        <a:custGeom>
          <a:avLst/>
          <a:gdLst/>
          <a:ahLst/>
          <a:cxnLst/>
          <a:rect l="0" t="0" r="0" b="0"/>
          <a:pathLst>
            <a:path>
              <a:moveTo>
                <a:pt x="47202" y="0"/>
              </a:moveTo>
              <a:lnTo>
                <a:pt x="47202" y="228332"/>
              </a:lnTo>
              <a:lnTo>
                <a:pt x="45720" y="228332"/>
              </a:lnTo>
              <a:lnTo>
                <a:pt x="45720" y="4566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E8AAF5-794B-445D-8C52-2474E60FAC46}">
      <dsp:nvSpPr>
        <dsp:cNvPr id="0" name=""/>
        <dsp:cNvSpPr/>
      </dsp:nvSpPr>
      <dsp:spPr>
        <a:xfrm>
          <a:off x="6301158" y="3679358"/>
          <a:ext cx="1545926" cy="1652255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/>
              </a:solidFill>
              <a:latin typeface="Calibri"/>
              <a:ea typeface="+mn-ea"/>
              <a:cs typeface="+mn-cs"/>
            </a:rPr>
            <a:t>Collection Method: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  <a:latin typeface="Calibri"/>
              <a:ea typeface="+mn-ea"/>
              <a:cs typeface="+mn-cs"/>
            </a:rPr>
            <a:t>1) KSNET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  <a:latin typeface="Calibri"/>
              <a:ea typeface="+mn-ea"/>
              <a:cs typeface="+mn-cs"/>
            </a:rPr>
            <a:t>2) Paygate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  <a:latin typeface="Calibri"/>
              <a:ea typeface="+mn-ea"/>
              <a:cs typeface="+mn-cs"/>
            </a:rPr>
            <a:t>3) Sentbe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  <a:latin typeface="Calibri"/>
              <a:ea typeface="+mn-ea"/>
              <a:cs typeface="+mn-cs"/>
            </a:rPr>
            <a:t>4) </a:t>
          </a:r>
          <a:r>
            <a:rPr lang="en-US" sz="1200" kern="1200" dirty="0" err="1">
              <a:solidFill>
                <a:schemeClr val="tx1"/>
              </a:solidFill>
              <a:latin typeface="Calibri"/>
              <a:ea typeface="+mn-ea"/>
              <a:cs typeface="+mn-cs"/>
            </a:rPr>
            <a:t>Eromnet</a:t>
          </a:r>
          <a:endParaRPr lang="en-US" sz="1200" kern="1200" dirty="0">
            <a:solidFill>
              <a:schemeClr val="tx1"/>
            </a:solidFill>
            <a:latin typeface="Calibri"/>
            <a:ea typeface="+mn-ea"/>
            <a:cs typeface="+mn-cs"/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/>
              <a:ea typeface="+mn-ea"/>
              <a:cs typeface="+mn-cs"/>
            </a:rPr>
            <a:t>5) GME</a:t>
          </a:r>
          <a:endParaRPr lang="en-US" sz="1200" b="1" kern="1200" dirty="0">
            <a:solidFill>
              <a:prstClr val="black"/>
            </a:solidFill>
            <a:latin typeface="Calibri"/>
            <a:ea typeface="+mn-ea"/>
            <a:cs typeface="+mn-cs"/>
          </a:endParaRPr>
        </a:p>
      </dsp:txBody>
      <dsp:txXfrm>
        <a:off x="6346437" y="3724637"/>
        <a:ext cx="1455368" cy="1561697"/>
      </dsp:txXfrm>
    </dsp:sp>
    <dsp:sp modelId="{E8BF53D3-5DFD-4D64-B2BA-3414293A7A3E}">
      <dsp:nvSpPr>
        <dsp:cNvPr id="0" name=""/>
        <dsp:cNvSpPr/>
      </dsp:nvSpPr>
      <dsp:spPr>
        <a:xfrm>
          <a:off x="6037683" y="1271845"/>
          <a:ext cx="4115057" cy="4493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665"/>
              </a:lnTo>
              <a:lnTo>
                <a:pt x="4115057" y="224665"/>
              </a:lnTo>
              <a:lnTo>
                <a:pt x="4115057" y="4493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32F612-452D-46CF-B3AD-3AE5F696BC2F}">
      <dsp:nvSpPr>
        <dsp:cNvPr id="0" name=""/>
        <dsp:cNvSpPr/>
      </dsp:nvSpPr>
      <dsp:spPr>
        <a:xfrm>
          <a:off x="9327904" y="1721176"/>
          <a:ext cx="1649671" cy="514000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EE1C24">
                <a:tint val="66000"/>
                <a:satMod val="160000"/>
              </a:srgbClr>
            </a:gs>
            <a:gs pos="50000">
              <a:srgbClr val="EE1C24">
                <a:tint val="44500"/>
                <a:satMod val="160000"/>
              </a:srgbClr>
            </a:gs>
            <a:gs pos="100000">
              <a:srgbClr val="EE1C24">
                <a:tint val="23500"/>
                <a:satMod val="160000"/>
              </a:srgbClr>
            </a:gs>
          </a:gsLst>
          <a:lin ang="27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By Coverage</a:t>
          </a:r>
        </a:p>
      </dsp:txBody>
      <dsp:txXfrm>
        <a:off x="9342959" y="1736231"/>
        <a:ext cx="1619561" cy="483890"/>
      </dsp:txXfrm>
    </dsp:sp>
    <dsp:sp modelId="{D9DD83C1-EE51-41EE-8941-E6849EF2EBDE}">
      <dsp:nvSpPr>
        <dsp:cNvPr id="0" name=""/>
        <dsp:cNvSpPr/>
      </dsp:nvSpPr>
      <dsp:spPr>
        <a:xfrm>
          <a:off x="9127028" y="2235176"/>
          <a:ext cx="1025711" cy="449330"/>
        </a:xfrm>
        <a:custGeom>
          <a:avLst/>
          <a:gdLst/>
          <a:ahLst/>
          <a:cxnLst/>
          <a:rect l="0" t="0" r="0" b="0"/>
          <a:pathLst>
            <a:path>
              <a:moveTo>
                <a:pt x="1025711" y="0"/>
              </a:moveTo>
              <a:lnTo>
                <a:pt x="1025711" y="224665"/>
              </a:lnTo>
              <a:lnTo>
                <a:pt x="0" y="224665"/>
              </a:lnTo>
              <a:lnTo>
                <a:pt x="0" y="4493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79019B-23C7-4862-8F71-C5409DC74A64}">
      <dsp:nvSpPr>
        <dsp:cNvPr id="0" name=""/>
        <dsp:cNvSpPr/>
      </dsp:nvSpPr>
      <dsp:spPr>
        <a:xfrm>
          <a:off x="8477743" y="2684506"/>
          <a:ext cx="1298570" cy="538185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Global PSP</a:t>
          </a:r>
        </a:p>
      </dsp:txBody>
      <dsp:txXfrm>
        <a:off x="8493506" y="2700269"/>
        <a:ext cx="1267044" cy="506659"/>
      </dsp:txXfrm>
    </dsp:sp>
    <dsp:sp modelId="{4D0EB355-39B4-42D7-977D-068B31DF93A5}">
      <dsp:nvSpPr>
        <dsp:cNvPr id="0" name=""/>
        <dsp:cNvSpPr/>
      </dsp:nvSpPr>
      <dsp:spPr>
        <a:xfrm>
          <a:off x="9081308" y="3222692"/>
          <a:ext cx="91440" cy="4493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93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7210E1-B626-4B26-B51F-DAF64DB135F9}">
      <dsp:nvSpPr>
        <dsp:cNvPr id="0" name=""/>
        <dsp:cNvSpPr/>
      </dsp:nvSpPr>
      <dsp:spPr>
        <a:xfrm>
          <a:off x="8354065" y="3672022"/>
          <a:ext cx="1545926" cy="1652255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/>
              </a:solidFill>
              <a:latin typeface="Calibri"/>
              <a:ea typeface="+mn-ea"/>
              <a:cs typeface="+mn-cs"/>
            </a:rPr>
            <a:t>Major Players: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/>
              </a:solidFill>
              <a:latin typeface="Calibri"/>
              <a:ea typeface="+mn-ea"/>
              <a:cs typeface="+mn-cs"/>
            </a:rPr>
            <a:t>1) </a:t>
          </a:r>
          <a:r>
            <a:rPr lang="en-US" sz="1200" kern="1200" dirty="0" err="1">
              <a:solidFill>
                <a:prstClr val="black"/>
              </a:solidFill>
              <a:latin typeface="Calibri"/>
              <a:ea typeface="+mn-ea"/>
              <a:cs typeface="+mn-cs"/>
            </a:rPr>
            <a:t>Payoneer</a:t>
          </a:r>
          <a:endParaRPr lang="en-US" sz="1200" kern="1200" dirty="0">
            <a:solidFill>
              <a:prstClr val="black"/>
            </a:solidFill>
            <a:latin typeface="Calibri"/>
            <a:ea typeface="+mn-ea"/>
            <a:cs typeface="+mn-cs"/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/>
              </a:solidFill>
              <a:latin typeface="Calibri"/>
              <a:ea typeface="+mn-ea"/>
              <a:cs typeface="+mn-cs"/>
            </a:rPr>
            <a:t>2) </a:t>
          </a:r>
          <a:r>
            <a:rPr lang="en-US" sz="1200" kern="1200" dirty="0" err="1">
              <a:solidFill>
                <a:prstClr val="black"/>
              </a:solidFill>
              <a:latin typeface="Calibri"/>
              <a:ea typeface="+mn-ea"/>
              <a:cs typeface="+mn-cs"/>
            </a:rPr>
            <a:t>WorldFirst</a:t>
          </a:r>
          <a:endParaRPr lang="en-US" sz="1200" kern="1200" dirty="0">
            <a:solidFill>
              <a:prstClr val="black"/>
            </a:solidFill>
            <a:latin typeface="Calibri"/>
            <a:ea typeface="+mn-ea"/>
            <a:cs typeface="+mn-cs"/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/>
              </a:solidFill>
              <a:latin typeface="Calibri"/>
              <a:ea typeface="+mn-ea"/>
              <a:cs typeface="+mn-cs"/>
            </a:rPr>
            <a:t>3) </a:t>
          </a:r>
          <a:r>
            <a:rPr lang="en-US" sz="1200" kern="1200" dirty="0" err="1">
              <a:solidFill>
                <a:prstClr val="black"/>
              </a:solidFill>
              <a:latin typeface="Calibri"/>
              <a:ea typeface="+mn-ea"/>
              <a:cs typeface="+mn-cs"/>
            </a:rPr>
            <a:t>Airwallex</a:t>
          </a:r>
          <a:endParaRPr lang="en-US" sz="1200" kern="1200" dirty="0">
            <a:solidFill>
              <a:prstClr val="black"/>
            </a:solidFill>
            <a:latin typeface="Calibri"/>
            <a:ea typeface="+mn-ea"/>
            <a:cs typeface="+mn-cs"/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/>
              </a:solidFill>
              <a:latin typeface="Calibri"/>
              <a:ea typeface="+mn-ea"/>
              <a:cs typeface="+mn-cs"/>
            </a:rPr>
            <a:t>4) </a:t>
          </a:r>
          <a:r>
            <a:rPr lang="en-US" sz="1200" kern="1200" dirty="0" err="1">
              <a:solidFill>
                <a:prstClr val="black"/>
              </a:solidFill>
              <a:latin typeface="Calibri"/>
              <a:ea typeface="+mn-ea"/>
              <a:cs typeface="+mn-cs"/>
            </a:rPr>
            <a:t>Veem</a:t>
          </a:r>
          <a:endParaRPr lang="en-US" sz="1200" kern="1200" dirty="0">
            <a:solidFill>
              <a:prstClr val="black"/>
            </a:solidFill>
            <a:latin typeface="Calibri"/>
            <a:ea typeface="+mn-ea"/>
            <a:cs typeface="+mn-cs"/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/>
              </a:solidFill>
              <a:latin typeface="Calibri"/>
              <a:ea typeface="+mn-ea"/>
              <a:cs typeface="+mn-cs"/>
            </a:rPr>
            <a:t>5) </a:t>
          </a:r>
          <a:r>
            <a:rPr lang="en-US" sz="1200" kern="1200" dirty="0" err="1">
              <a:solidFill>
                <a:prstClr val="black"/>
              </a:solidFill>
              <a:latin typeface="Calibri"/>
              <a:ea typeface="+mn-ea"/>
              <a:cs typeface="+mn-cs"/>
            </a:rPr>
            <a:t>PingPongPayments</a:t>
          </a:r>
          <a:endParaRPr lang="en-US" sz="1200" kern="1200" dirty="0">
            <a:solidFill>
              <a:prstClr val="black"/>
            </a:solidFill>
            <a:latin typeface="Calibri"/>
            <a:ea typeface="+mn-ea"/>
            <a:cs typeface="+mn-cs"/>
          </a:endParaRPr>
        </a:p>
      </dsp:txBody>
      <dsp:txXfrm>
        <a:off x="8399344" y="3717301"/>
        <a:ext cx="1455368" cy="1561697"/>
      </dsp:txXfrm>
    </dsp:sp>
    <dsp:sp modelId="{9DD1C26C-8108-4C6A-A502-27F457BC523D}">
      <dsp:nvSpPr>
        <dsp:cNvPr id="0" name=""/>
        <dsp:cNvSpPr/>
      </dsp:nvSpPr>
      <dsp:spPr>
        <a:xfrm>
          <a:off x="10152740" y="2235176"/>
          <a:ext cx="1025711" cy="4493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665"/>
              </a:lnTo>
              <a:lnTo>
                <a:pt x="1025711" y="224665"/>
              </a:lnTo>
              <a:lnTo>
                <a:pt x="1025711" y="4493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583EAB-ED00-401A-94AC-D846E6135FD1}">
      <dsp:nvSpPr>
        <dsp:cNvPr id="0" name=""/>
        <dsp:cNvSpPr/>
      </dsp:nvSpPr>
      <dsp:spPr>
        <a:xfrm>
          <a:off x="10529166" y="2684506"/>
          <a:ext cx="1298570" cy="538185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EE1C24">
                <a:tint val="66000"/>
                <a:satMod val="160000"/>
              </a:srgbClr>
            </a:gs>
            <a:gs pos="50000">
              <a:srgbClr val="EE1C24">
                <a:tint val="44500"/>
                <a:satMod val="160000"/>
              </a:srgbClr>
            </a:gs>
            <a:gs pos="100000">
              <a:srgbClr val="EE1C24">
                <a:tint val="23500"/>
                <a:satMod val="160000"/>
              </a:srgbClr>
            </a:gs>
          </a:gsLst>
          <a:lin ang="27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Local PSP</a:t>
          </a:r>
        </a:p>
      </dsp:txBody>
      <dsp:txXfrm>
        <a:off x="10544929" y="2700269"/>
        <a:ext cx="1267044" cy="506659"/>
      </dsp:txXfrm>
    </dsp:sp>
    <dsp:sp modelId="{4B50204A-5BB2-4821-BBC9-9A28A678C1EE}">
      <dsp:nvSpPr>
        <dsp:cNvPr id="0" name=""/>
        <dsp:cNvSpPr/>
      </dsp:nvSpPr>
      <dsp:spPr>
        <a:xfrm>
          <a:off x="11132732" y="3222692"/>
          <a:ext cx="91440" cy="4493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93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443619-306D-4D9B-AF09-78D0B739ADC7}">
      <dsp:nvSpPr>
        <dsp:cNvPr id="0" name=""/>
        <dsp:cNvSpPr/>
      </dsp:nvSpPr>
      <dsp:spPr>
        <a:xfrm>
          <a:off x="10405488" y="3672022"/>
          <a:ext cx="1545926" cy="1652255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1"/>
              </a:solidFill>
            </a:rPr>
            <a:t>Local Channels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1"/>
              </a:solidFill>
              <a:latin typeface="Calibri"/>
              <a:ea typeface="+mn-ea"/>
              <a:cs typeface="+mn-cs"/>
            </a:rPr>
            <a:t>1) KSNET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1"/>
              </a:solidFill>
              <a:latin typeface="Calibri"/>
              <a:ea typeface="+mn-ea"/>
              <a:cs typeface="+mn-cs"/>
            </a:rPr>
            <a:t>2) Paygate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1"/>
              </a:solidFill>
              <a:latin typeface="Calibri"/>
              <a:ea typeface="+mn-ea"/>
              <a:cs typeface="+mn-cs"/>
            </a:rPr>
            <a:t>3) Sentbe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1"/>
              </a:solidFill>
              <a:latin typeface="Calibri"/>
              <a:ea typeface="+mn-ea"/>
              <a:cs typeface="+mn-cs"/>
            </a:rPr>
            <a:t>4) </a:t>
          </a:r>
          <a:r>
            <a:rPr lang="en-US" sz="1300" kern="1200" dirty="0" err="1">
              <a:solidFill>
                <a:schemeClr val="tx1"/>
              </a:solidFill>
              <a:latin typeface="Calibri"/>
              <a:ea typeface="+mn-ea"/>
              <a:cs typeface="+mn-cs"/>
            </a:rPr>
            <a:t>Eromnet</a:t>
          </a:r>
          <a:endParaRPr lang="en-US" sz="1300" kern="1200" dirty="0">
            <a:solidFill>
              <a:schemeClr val="tx1"/>
            </a:solidFill>
            <a:latin typeface="Calibri"/>
            <a:ea typeface="+mn-ea"/>
            <a:cs typeface="+mn-cs"/>
          </a:endParaRP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schemeClr val="tx1"/>
              </a:solidFill>
              <a:latin typeface="Calibri"/>
              <a:ea typeface="+mn-ea"/>
              <a:cs typeface="+mn-cs"/>
            </a:rPr>
            <a:t>5) GME</a:t>
          </a:r>
          <a:endParaRPr lang="en-US" sz="1300" b="1" kern="1200" dirty="0">
            <a:solidFill>
              <a:schemeClr val="tx1"/>
            </a:solidFill>
          </a:endParaRPr>
        </a:p>
      </dsp:txBody>
      <dsp:txXfrm>
        <a:off x="10450767" y="3717301"/>
        <a:ext cx="1455368" cy="15616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72547" cy="497843"/>
          </a:xfrm>
          <a:prstGeom prst="rect">
            <a:avLst/>
          </a:prstGeom>
        </p:spPr>
        <p:txBody>
          <a:bodyPr vert="horz" lIns="91870" tIns="45935" rIns="91870" bIns="4593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3852" y="1"/>
            <a:ext cx="2972547" cy="497843"/>
          </a:xfrm>
          <a:prstGeom prst="rect">
            <a:avLst/>
          </a:prstGeom>
        </p:spPr>
        <p:txBody>
          <a:bodyPr vert="horz" lIns="91870" tIns="45935" rIns="91870" bIns="45935" rtlCol="0"/>
          <a:lstStyle>
            <a:lvl1pPr algn="r">
              <a:defRPr sz="1200"/>
            </a:lvl1pPr>
          </a:lstStyle>
          <a:p>
            <a:fld id="{7A94F4ED-56D1-4FDB-88D3-310763EC3403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47675" y="1246188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70" tIns="45935" rIns="91870" bIns="4593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480" y="4785956"/>
            <a:ext cx="5487041" cy="3915925"/>
          </a:xfrm>
          <a:prstGeom prst="rect">
            <a:avLst/>
          </a:prstGeom>
        </p:spPr>
        <p:txBody>
          <a:bodyPr vert="horz" lIns="91870" tIns="45935" rIns="91870" bIns="45935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7847"/>
            <a:ext cx="2972547" cy="497843"/>
          </a:xfrm>
          <a:prstGeom prst="rect">
            <a:avLst/>
          </a:prstGeom>
        </p:spPr>
        <p:txBody>
          <a:bodyPr vert="horz" lIns="91870" tIns="45935" rIns="91870" bIns="4593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3852" y="9447847"/>
            <a:ext cx="2972547" cy="497843"/>
          </a:xfrm>
          <a:prstGeom prst="rect">
            <a:avLst/>
          </a:prstGeom>
        </p:spPr>
        <p:txBody>
          <a:bodyPr vert="horz" lIns="91870" tIns="45935" rIns="91870" bIns="45935" rtlCol="0" anchor="b"/>
          <a:lstStyle>
            <a:lvl1pPr algn="r">
              <a:defRPr sz="1200"/>
            </a:lvl1pPr>
          </a:lstStyle>
          <a:p>
            <a:fld id="{A4A25410-7DAF-4681-A3EF-B3A7729C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196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A25410-7DAF-4681-A3EF-B3A7729C4BF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3604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Total Amount in KRW = 1</a:t>
            </a:r>
            <a:r>
              <a:rPr lang="ko-KR" altLang="en-US" dirty="0"/>
              <a:t>조 </a:t>
            </a:r>
            <a:r>
              <a:rPr lang="en-US" altLang="ko-KR" dirty="0"/>
              <a:t>4</a:t>
            </a:r>
            <a:r>
              <a:rPr lang="ko-KR" altLang="en-US" dirty="0"/>
              <a:t>천</a:t>
            </a:r>
            <a:r>
              <a:rPr lang="en-US" altLang="ko-KR" dirty="0"/>
              <a:t>152</a:t>
            </a:r>
            <a:r>
              <a:rPr lang="ko-KR" altLang="en-US" dirty="0"/>
              <a:t>억원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25410-7DAF-4681-A3EF-B3A7729C4BF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269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8698">
              <a:defRPr/>
            </a:pPr>
            <a:fld id="{A4A25410-7DAF-4681-A3EF-B3A7729C4BF6}" type="slidenum">
              <a: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918698">
                <a:defRPr/>
              </a:pPr>
              <a:t>11</a:t>
            </a:fld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82272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8698">
              <a:defRPr/>
            </a:pPr>
            <a:fld id="{A4A25410-7DAF-4681-A3EF-B3A7729C4BF6}" type="slidenum">
              <a: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918698">
                <a:defRPr/>
              </a:pPr>
              <a:t>12</a:t>
            </a:fld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13357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8698">
              <a:defRPr/>
            </a:pPr>
            <a:fld id="{A4A25410-7DAF-4681-A3EF-B3A7729C4BF6}" type="slidenum">
              <a: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918698">
                <a:defRPr/>
              </a:pPr>
              <a:t>13</a:t>
            </a:fld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10282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Market size is about 10</a:t>
            </a:r>
            <a:r>
              <a:rPr lang="ko-KR" altLang="en-US" dirty="0"/>
              <a:t>조 </a:t>
            </a:r>
            <a:r>
              <a:rPr lang="en-US" altLang="ko-KR" dirty="0"/>
              <a:t>(only from the Online shopping Market size).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8698">
              <a:defRPr/>
            </a:pPr>
            <a:fld id="{A4A25410-7DAF-4681-A3EF-B3A7729C4BF6}" type="slidenum">
              <a: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918698">
                <a:defRPr/>
              </a:pPr>
              <a:t>14</a:t>
            </a:fld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99660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8698">
              <a:defRPr/>
            </a:pPr>
            <a:fld id="{A4A25410-7DAF-4681-A3EF-B3A7729C4BF6}" type="slidenum">
              <a: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918698">
                <a:defRPr/>
              </a:pPr>
              <a:t>15</a:t>
            </a:fld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52122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8698">
              <a:defRPr/>
            </a:pPr>
            <a:fld id="{A4A25410-7DAF-4681-A3EF-B3A7729C4BF6}" type="slidenum">
              <a: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918698">
                <a:defRPr/>
              </a:pPr>
              <a:t>16</a:t>
            </a:fld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97805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28:notes"/>
          <p:cNvSpPr txBox="1">
            <a:spLocks noGrp="1"/>
          </p:cNvSpPr>
          <p:nvPr>
            <p:ph type="body" idx="1"/>
          </p:nvPr>
        </p:nvSpPr>
        <p:spPr>
          <a:xfrm>
            <a:off x="679768" y="4751983"/>
            <a:ext cx="5438140" cy="388798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1" name="Google Shape;112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8698">
              <a:defRPr/>
            </a:pPr>
            <a:fld id="{A4A25410-7DAF-4681-A3EF-B3A7729C4BF6}" type="slidenum">
              <a: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918698">
                <a:defRPr/>
              </a:pPr>
              <a:t>18</a:t>
            </a:fld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85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8698">
              <a:defRPr/>
            </a:pPr>
            <a:fld id="{A4A25410-7DAF-4681-A3EF-B3A7729C4BF6}" type="slidenum">
              <a: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918698">
                <a:defRPr/>
              </a:pPr>
              <a:t>20</a:t>
            </a:fld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9610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8698">
              <a:defRPr/>
            </a:pPr>
            <a:fld id="{A4A25410-7DAF-4681-A3EF-B3A7729C4BF6}" type="slidenum">
              <a: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918698">
                <a:defRPr/>
              </a:pPr>
              <a:t>2</a:t>
            </a:fld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68246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8698">
              <a:defRPr/>
            </a:pPr>
            <a:fld id="{A4A25410-7DAF-4681-A3EF-B3A7729C4BF6}" type="slidenum">
              <a: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918698">
                <a:defRPr/>
              </a:pPr>
              <a:t>21</a:t>
            </a:fld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57112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ko-KR" altLang="en-US" dirty="0"/>
              <a:t>조 </a:t>
            </a:r>
            <a:r>
              <a:rPr lang="en-US" altLang="ko-KR" dirty="0"/>
              <a:t>9</a:t>
            </a:r>
            <a:r>
              <a:rPr lang="ko-KR" altLang="en-US" dirty="0"/>
              <a:t>천 </a:t>
            </a:r>
            <a:r>
              <a:rPr lang="en-US" altLang="ko-KR" dirty="0"/>
              <a:t>995</a:t>
            </a:r>
            <a:r>
              <a:rPr lang="ko-KR" altLang="en-US" dirty="0"/>
              <a:t>억 </a:t>
            </a:r>
            <a:r>
              <a:rPr lang="en-US" altLang="ko-KR" dirty="0"/>
              <a:t>for selling in 2019.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8698">
              <a:defRPr/>
            </a:pPr>
            <a:fld id="{A4A25410-7DAF-4681-A3EF-B3A7729C4BF6}" type="slidenum">
              <a: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918698">
                <a:defRPr/>
              </a:pPr>
              <a:t>22</a:t>
            </a:fld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12539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8698">
              <a:defRPr/>
            </a:pPr>
            <a:fld id="{A4A25410-7DAF-4681-A3EF-B3A7729C4BF6}" type="slidenum">
              <a: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918698">
                <a:defRPr/>
              </a:pPr>
              <a:t>23</a:t>
            </a:fld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557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8698">
              <a:defRPr/>
            </a:pPr>
            <a:fld id="{A4A25410-7DAF-4681-A3EF-B3A7729C4BF6}" type="slidenum">
              <a: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918698">
                <a:defRPr/>
              </a:pPr>
              <a:t>3</a:t>
            </a:fld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9184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ko-KR" altLang="en-US" dirty="0"/>
              <a:t>조 </a:t>
            </a:r>
            <a:r>
              <a:rPr lang="en-US" altLang="ko-KR" dirty="0"/>
              <a:t>9</a:t>
            </a:r>
            <a:r>
              <a:rPr lang="ko-KR" altLang="en-US" dirty="0"/>
              <a:t>천 </a:t>
            </a:r>
            <a:r>
              <a:rPr lang="en-US" altLang="ko-KR" dirty="0"/>
              <a:t>995</a:t>
            </a:r>
            <a:r>
              <a:rPr lang="ko-KR" altLang="en-US" dirty="0"/>
              <a:t>억 </a:t>
            </a:r>
            <a:r>
              <a:rPr lang="en-US" altLang="ko-KR" dirty="0"/>
              <a:t>for selling in 2019.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8698">
              <a:defRPr/>
            </a:pPr>
            <a:fld id="{A4A25410-7DAF-4681-A3EF-B3A7729C4BF6}" type="slidenum">
              <a: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918698">
                <a:defRPr/>
              </a:pPr>
              <a:t>4</a:t>
            </a:fld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7060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8698">
              <a:defRPr/>
            </a:pPr>
            <a:fld id="{A4A25410-7DAF-4681-A3EF-B3A7729C4BF6}" type="slidenum">
              <a: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918698">
                <a:defRPr/>
              </a:pPr>
              <a:t>5</a:t>
            </a:fld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6909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8698">
              <a:defRPr/>
            </a:pPr>
            <a:fld id="{A4A25410-7DAF-4681-A3EF-B3A7729C4BF6}" type="slidenum">
              <a: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918698">
                <a:defRPr/>
              </a:pPr>
              <a:t>6</a:t>
            </a:fld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1191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ko-KR" altLang="en-US" dirty="0"/>
              <a:t>조 </a:t>
            </a:r>
            <a:r>
              <a:rPr lang="en-US" altLang="ko-KR" dirty="0"/>
              <a:t>9</a:t>
            </a:r>
            <a:r>
              <a:rPr lang="ko-KR" altLang="en-US" dirty="0"/>
              <a:t>천 </a:t>
            </a:r>
            <a:r>
              <a:rPr lang="en-US" altLang="ko-KR" dirty="0"/>
              <a:t>995</a:t>
            </a:r>
            <a:r>
              <a:rPr lang="ko-KR" altLang="en-US" dirty="0"/>
              <a:t>억 </a:t>
            </a:r>
            <a:r>
              <a:rPr lang="en-US" altLang="ko-KR" dirty="0"/>
              <a:t>for selling in 2019.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8698">
              <a:defRPr/>
            </a:pPr>
            <a:fld id="{A4A25410-7DAF-4681-A3EF-B3A7729C4BF6}" type="slidenum">
              <a: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918698">
                <a:defRPr/>
              </a:pPr>
              <a:t>7</a:t>
            </a:fld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2351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ko-KR" altLang="en-US" dirty="0"/>
              <a:t>조 </a:t>
            </a:r>
            <a:r>
              <a:rPr lang="en-US" altLang="ko-KR" dirty="0"/>
              <a:t>9</a:t>
            </a:r>
            <a:r>
              <a:rPr lang="ko-KR" altLang="en-US" dirty="0"/>
              <a:t>천 </a:t>
            </a:r>
            <a:r>
              <a:rPr lang="en-US" altLang="ko-KR" dirty="0"/>
              <a:t>995</a:t>
            </a:r>
            <a:r>
              <a:rPr lang="ko-KR" altLang="en-US" dirty="0"/>
              <a:t>억 </a:t>
            </a:r>
            <a:r>
              <a:rPr lang="en-US" altLang="ko-KR" dirty="0"/>
              <a:t>for selling in 2019.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8698">
              <a:defRPr/>
            </a:pPr>
            <a:fld id="{A4A25410-7DAF-4681-A3EF-B3A7729C4BF6}" type="slidenum">
              <a: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918698">
                <a:defRPr/>
              </a:pPr>
              <a:t>8</a:t>
            </a:fld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6291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8698">
              <a:defRPr/>
            </a:pPr>
            <a:fld id="{A4A25410-7DAF-4681-A3EF-B3A7729C4BF6}" type="slidenum">
              <a: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918698">
                <a:defRPr/>
              </a:pPr>
              <a:t>9</a:t>
            </a:fld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8703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2C66-F895-42D3-8DE3-8ED0137BE1C7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6A90-F78D-4DA7-8FC5-87A7CA55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62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2C66-F895-42D3-8DE3-8ED0137BE1C7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6A90-F78D-4DA7-8FC5-87A7CA55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49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2C66-F895-42D3-8DE3-8ED0137BE1C7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6A90-F78D-4DA7-8FC5-87A7CA55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21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 txBox="1">
            <a:spLocks noGrp="1"/>
          </p:cNvSpPr>
          <p:nvPr>
            <p:ph type="sldNum" idx="12"/>
          </p:nvPr>
        </p:nvSpPr>
        <p:spPr>
          <a:xfrm>
            <a:off x="10593421" y="6416675"/>
            <a:ext cx="1032695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23437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2C66-F895-42D3-8DE3-8ED0137BE1C7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6A90-F78D-4DA7-8FC5-87A7CA55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2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2C66-F895-42D3-8DE3-8ED0137BE1C7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6A90-F78D-4DA7-8FC5-87A7CA55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15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2C66-F895-42D3-8DE3-8ED0137BE1C7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6A90-F78D-4DA7-8FC5-87A7CA55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70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2C66-F895-42D3-8DE3-8ED0137BE1C7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6A90-F78D-4DA7-8FC5-87A7CA55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23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2C66-F895-42D3-8DE3-8ED0137BE1C7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6A90-F78D-4DA7-8FC5-87A7CA55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681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2C66-F895-42D3-8DE3-8ED0137BE1C7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6A90-F78D-4DA7-8FC5-87A7CA55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12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2C66-F895-42D3-8DE3-8ED0137BE1C7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6A90-F78D-4DA7-8FC5-87A7CA55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70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2C66-F895-42D3-8DE3-8ED0137BE1C7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6A90-F78D-4DA7-8FC5-87A7CA55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466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02C66-F895-42D3-8DE3-8ED0137BE1C7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66A90-F78D-4DA7-8FC5-87A7CA55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95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emf"/><Relationship Id="rId4" Type="http://schemas.openxmlformats.org/officeDocument/2006/relationships/package" Target="../embeddings/Microsoft_Excel_Worksheet2.xls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fif"/><Relationship Id="rId13" Type="http://schemas.openxmlformats.org/officeDocument/2006/relationships/image" Target="../media/image20.jpe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jpeg"/><Relationship Id="rId4" Type="http://schemas.openxmlformats.org/officeDocument/2006/relationships/image" Target="../media/image11.png"/><Relationship Id="rId9" Type="http://schemas.openxmlformats.org/officeDocument/2006/relationships/image" Target="../media/image16.jpeg"/><Relationship Id="rId1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seven-hub.com/homepage/integration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emf"/><Relationship Id="rId4" Type="http://schemas.openxmlformats.org/officeDocument/2006/relationships/package" Target="../embeddings/Microsoft_Excel_Worksheet1.xls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0921A5D-276B-4ED3-B27E-812FED457432}"/>
              </a:ext>
            </a:extLst>
          </p:cNvPr>
          <p:cNvSpPr/>
          <p:nvPr/>
        </p:nvSpPr>
        <p:spPr>
          <a:xfrm>
            <a:off x="6010980" y="6203468"/>
            <a:ext cx="2052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2021.07.20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5B6CA67-AC33-42EB-A69F-CDC7A9D23354}"/>
              </a:ext>
            </a:extLst>
          </p:cNvPr>
          <p:cNvSpPr/>
          <p:nvPr/>
        </p:nvSpPr>
        <p:spPr>
          <a:xfrm>
            <a:off x="6767079" y="2028616"/>
            <a:ext cx="4431909" cy="28007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GME</a:t>
            </a:r>
          </a:p>
          <a:p>
            <a:r>
              <a:rPr lang="en-US" altLang="ko-KR" sz="4400" b="1" dirty="0">
                <a:solidFill>
                  <a:schemeClr val="bg1"/>
                </a:solidFill>
                <a:latin typeface="Calibri"/>
                <a:ea typeface="맑은 고딕"/>
                <a:cs typeface="Calibri"/>
              </a:rPr>
              <a:t>PG Payment Service Provider Business Plan</a:t>
            </a:r>
            <a:endParaRPr lang="en-US" altLang="ko-KR" sz="4400" b="1" dirty="0">
              <a:solidFill>
                <a:schemeClr val="bg1"/>
              </a:solidFill>
              <a:latin typeface="Calibri" panose="020F0502020204030204" pitchFamily="34" charset="0"/>
              <a:ea typeface="맑은 고딕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BF574D-86F8-4C27-8BCB-39553E582EDC}"/>
              </a:ext>
            </a:extLst>
          </p:cNvPr>
          <p:cNvSpPr txBox="1"/>
          <p:nvPr/>
        </p:nvSpPr>
        <p:spPr>
          <a:xfrm>
            <a:off x="5893377" y="5668241"/>
            <a:ext cx="17474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FFFFFF"/>
                </a:solidFill>
              </a:rPr>
              <a:t>By Yoel Thapa</a:t>
            </a:r>
          </a:p>
        </p:txBody>
      </p:sp>
    </p:spTree>
    <p:extLst>
      <p:ext uri="{BB962C8B-B14F-4D97-AF65-F5344CB8AC3E}">
        <p14:creationId xmlns:p14="http://schemas.microsoft.com/office/powerpoint/2010/main" val="1910571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18B8C70-2C5A-453D-9363-2B8CB9E0614D}"/>
              </a:ext>
            </a:extLst>
          </p:cNvPr>
          <p:cNvSpPr/>
          <p:nvPr/>
        </p:nvSpPr>
        <p:spPr>
          <a:xfrm>
            <a:off x="0" y="10829"/>
            <a:ext cx="12192000" cy="736600"/>
          </a:xfrm>
          <a:prstGeom prst="rect">
            <a:avLst/>
          </a:prstGeom>
          <a:solidFill>
            <a:srgbClr val="EE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defRPr/>
            </a:pPr>
            <a:r>
              <a:rPr lang="en-US" altLang="ko-KR" sz="28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Open Sans" panose="020B0606030504020204" pitchFamily="34" charset="0"/>
              </a:rPr>
              <a:t>2. Industry : f) Outbound Tuition Payments Market Size</a:t>
            </a:r>
          </a:p>
        </p:txBody>
      </p:sp>
      <p:graphicFrame>
        <p:nvGraphicFramePr>
          <p:cNvPr id="7" name="차트 15">
            <a:extLst>
              <a:ext uri="{FF2B5EF4-FFF2-40B4-BE49-F238E27FC236}">
                <a16:creationId xmlns:a16="http://schemas.microsoft.com/office/drawing/2014/main" id="{A587C61F-4774-489F-ACD9-C1549764F4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3922506"/>
              </p:ext>
            </p:extLst>
          </p:nvPr>
        </p:nvGraphicFramePr>
        <p:xfrm>
          <a:off x="466236" y="2837101"/>
          <a:ext cx="11047902" cy="3017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14">
            <a:extLst>
              <a:ext uri="{FF2B5EF4-FFF2-40B4-BE49-F238E27FC236}">
                <a16:creationId xmlns:a16="http://schemas.microsoft.com/office/drawing/2014/main" id="{792A8416-E4C3-4C93-BA59-32BAB5DE867B}"/>
              </a:ext>
            </a:extLst>
          </p:cNvPr>
          <p:cNvSpPr txBox="1"/>
          <p:nvPr/>
        </p:nvSpPr>
        <p:spPr>
          <a:xfrm>
            <a:off x="4404351" y="3715131"/>
            <a:ext cx="2335149" cy="456675"/>
          </a:xfrm>
          <a:prstGeom prst="rect">
            <a:avLst/>
          </a:prstGeom>
          <a:noFill/>
          <a:ln w="9525" cmpd="sng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 anchorCtr="1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500" b="1" dirty="0"/>
              <a:t>주요 국가별 현황</a:t>
            </a: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995F3513-989B-4ACE-9BCF-624E45112A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6879147"/>
              </p:ext>
            </p:extLst>
          </p:nvPr>
        </p:nvGraphicFramePr>
        <p:xfrm>
          <a:off x="668338" y="1003300"/>
          <a:ext cx="10845800" cy="12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6538173" imgH="746603" progId="Excel.Sheet.12">
                  <p:embed/>
                </p:oleObj>
              </mc:Choice>
              <mc:Fallback>
                <p:oleObj name="Worksheet" r:id="rId4" imgW="6538173" imgH="74660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8338" y="1003300"/>
                        <a:ext cx="10845800" cy="1273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0359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E96981E1-8ED9-4F51-BEBE-A6E109F4919E}"/>
              </a:ext>
            </a:extLst>
          </p:cNvPr>
          <p:cNvGrpSpPr/>
          <p:nvPr/>
        </p:nvGrpSpPr>
        <p:grpSpPr>
          <a:xfrm>
            <a:off x="0" y="6578354"/>
            <a:ext cx="12192000" cy="173111"/>
            <a:chOff x="0" y="6578354"/>
            <a:chExt cx="12192000" cy="17311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1AAB15B-7256-49D0-971F-0B67C026DAD9}"/>
                </a:ext>
              </a:extLst>
            </p:cNvPr>
            <p:cNvCxnSpPr/>
            <p:nvPr/>
          </p:nvCxnSpPr>
          <p:spPr>
            <a:xfrm>
              <a:off x="0" y="6578354"/>
              <a:ext cx="12192000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7672FF8-30F2-4FBC-8FFE-210B7288FDA9}"/>
                </a:ext>
              </a:extLst>
            </p:cNvPr>
            <p:cNvCxnSpPr>
              <a:cxnSpLocks/>
            </p:cNvCxnSpPr>
            <p:nvPr/>
          </p:nvCxnSpPr>
          <p:spPr>
            <a:xfrm>
              <a:off x="5334002" y="6714477"/>
              <a:ext cx="841898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808D0D9-C5CE-42D1-9D7B-3241E2DAB15B}"/>
                </a:ext>
              </a:extLst>
            </p:cNvPr>
            <p:cNvCxnSpPr>
              <a:cxnSpLocks/>
            </p:cNvCxnSpPr>
            <p:nvPr/>
          </p:nvCxnSpPr>
          <p:spPr>
            <a:xfrm>
              <a:off x="5502678" y="6751465"/>
              <a:ext cx="486791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3E237FE-660C-46AF-AB07-AD8F8B239F7E}"/>
                </a:ext>
              </a:extLst>
            </p:cNvPr>
            <p:cNvCxnSpPr>
              <a:cxnSpLocks/>
            </p:cNvCxnSpPr>
            <p:nvPr/>
          </p:nvCxnSpPr>
          <p:spPr>
            <a:xfrm>
              <a:off x="5502678" y="6673050"/>
              <a:ext cx="486791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415266AF-CB32-45AF-91DF-35E0EE494944}"/>
              </a:ext>
            </a:extLst>
          </p:cNvPr>
          <p:cNvSpPr/>
          <p:nvPr/>
        </p:nvSpPr>
        <p:spPr>
          <a:xfrm>
            <a:off x="0" y="2170"/>
            <a:ext cx="12157364" cy="554759"/>
          </a:xfrm>
          <a:prstGeom prst="rect">
            <a:avLst/>
          </a:prstGeom>
          <a:solidFill>
            <a:srgbClr val="EE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2" algn="just">
              <a:defRPr/>
            </a:pP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/>
                <a:cs typeface="Open Sans"/>
              </a:rPr>
              <a:t>3.  GME’s Position</a:t>
            </a:r>
            <a:endParaRPr lang="en-US" sz="2800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696D7C8-5B28-4AD2-9976-64976AE2CB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06303"/>
              </p:ext>
            </p:extLst>
          </p:nvPr>
        </p:nvGraphicFramePr>
        <p:xfrm>
          <a:off x="81738" y="593915"/>
          <a:ext cx="12002107" cy="5889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F5944D4-4EB2-4825-8704-E4FD859F9A9C}"/>
              </a:ext>
            </a:extLst>
          </p:cNvPr>
          <p:cNvSpPr txBox="1"/>
          <p:nvPr/>
        </p:nvSpPr>
        <p:spPr>
          <a:xfrm>
            <a:off x="108155" y="5969785"/>
            <a:ext cx="13485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*online/offline services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2D2C9A-C862-4B37-A481-A9F9D3074C32}"/>
              </a:ext>
            </a:extLst>
          </p:cNvPr>
          <p:cNvSpPr txBox="1"/>
          <p:nvPr/>
        </p:nvSpPr>
        <p:spPr>
          <a:xfrm>
            <a:off x="4278373" y="5969785"/>
            <a:ext cx="13485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*pre/post funding Method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D8E53F-449E-47EC-A0CC-61F56D73B159}"/>
              </a:ext>
            </a:extLst>
          </p:cNvPr>
          <p:cNvSpPr txBox="1"/>
          <p:nvPr/>
        </p:nvSpPr>
        <p:spPr>
          <a:xfrm>
            <a:off x="6398119" y="5969785"/>
            <a:ext cx="1600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* various collection Methods</a:t>
            </a:r>
          </a:p>
        </p:txBody>
      </p:sp>
    </p:spTree>
    <p:extLst>
      <p:ext uri="{BB962C8B-B14F-4D97-AF65-F5344CB8AC3E}">
        <p14:creationId xmlns:p14="http://schemas.microsoft.com/office/powerpoint/2010/main" val="3333250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1128;p62">
            <a:extLst>
              <a:ext uri="{FF2B5EF4-FFF2-40B4-BE49-F238E27FC236}">
                <a16:creationId xmlns:a16="http://schemas.microsoft.com/office/drawing/2014/main" id="{945402EF-68FE-4B6D-83C7-557964C07419}"/>
              </a:ext>
            </a:extLst>
          </p:cNvPr>
          <p:cNvSpPr/>
          <p:nvPr/>
        </p:nvSpPr>
        <p:spPr>
          <a:xfrm>
            <a:off x="34636" y="559999"/>
            <a:ext cx="6577183" cy="5904795"/>
          </a:xfrm>
          <a:prstGeom prst="rect">
            <a:avLst/>
          </a:prstGeom>
          <a:solidFill>
            <a:schemeClr val="accent1">
              <a:lumMod val="20000"/>
              <a:lumOff val="80000"/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1128;p62">
            <a:extLst>
              <a:ext uri="{FF2B5EF4-FFF2-40B4-BE49-F238E27FC236}">
                <a16:creationId xmlns:a16="http://schemas.microsoft.com/office/drawing/2014/main" id="{6C0E380D-025F-486F-94AA-AF54E8F54C03}"/>
              </a:ext>
            </a:extLst>
          </p:cNvPr>
          <p:cNvSpPr/>
          <p:nvPr/>
        </p:nvSpPr>
        <p:spPr>
          <a:xfrm>
            <a:off x="7053470" y="583989"/>
            <a:ext cx="5103893" cy="5880806"/>
          </a:xfrm>
          <a:prstGeom prst="rect">
            <a:avLst/>
          </a:prstGeom>
          <a:solidFill>
            <a:schemeClr val="bg2">
              <a:lumMod val="90000"/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6981E1-8ED9-4F51-BEBE-A6E109F4919E}"/>
              </a:ext>
            </a:extLst>
          </p:cNvPr>
          <p:cNvGrpSpPr/>
          <p:nvPr/>
        </p:nvGrpSpPr>
        <p:grpSpPr>
          <a:xfrm>
            <a:off x="-34636" y="6559500"/>
            <a:ext cx="12192000" cy="173111"/>
            <a:chOff x="0" y="6578354"/>
            <a:chExt cx="12192000" cy="17311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1AAB15B-7256-49D0-971F-0B67C026DAD9}"/>
                </a:ext>
              </a:extLst>
            </p:cNvPr>
            <p:cNvCxnSpPr/>
            <p:nvPr/>
          </p:nvCxnSpPr>
          <p:spPr>
            <a:xfrm>
              <a:off x="0" y="6578354"/>
              <a:ext cx="12192000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7672FF8-30F2-4FBC-8FFE-210B7288FDA9}"/>
                </a:ext>
              </a:extLst>
            </p:cNvPr>
            <p:cNvCxnSpPr>
              <a:cxnSpLocks/>
            </p:cNvCxnSpPr>
            <p:nvPr/>
          </p:nvCxnSpPr>
          <p:spPr>
            <a:xfrm>
              <a:off x="5334002" y="6714477"/>
              <a:ext cx="841898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808D0D9-C5CE-42D1-9D7B-3241E2DAB15B}"/>
                </a:ext>
              </a:extLst>
            </p:cNvPr>
            <p:cNvCxnSpPr>
              <a:cxnSpLocks/>
            </p:cNvCxnSpPr>
            <p:nvPr/>
          </p:nvCxnSpPr>
          <p:spPr>
            <a:xfrm>
              <a:off x="5502678" y="6751465"/>
              <a:ext cx="486791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3E237FE-660C-46AF-AB07-AD8F8B239F7E}"/>
                </a:ext>
              </a:extLst>
            </p:cNvPr>
            <p:cNvCxnSpPr>
              <a:cxnSpLocks/>
            </p:cNvCxnSpPr>
            <p:nvPr/>
          </p:nvCxnSpPr>
          <p:spPr>
            <a:xfrm>
              <a:off x="5502678" y="6673050"/>
              <a:ext cx="486791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415266AF-CB32-45AF-91DF-35E0EE494944}"/>
              </a:ext>
            </a:extLst>
          </p:cNvPr>
          <p:cNvSpPr/>
          <p:nvPr/>
        </p:nvSpPr>
        <p:spPr>
          <a:xfrm>
            <a:off x="0" y="2170"/>
            <a:ext cx="12157364" cy="554759"/>
          </a:xfrm>
          <a:prstGeom prst="rect">
            <a:avLst/>
          </a:prstGeom>
          <a:solidFill>
            <a:srgbClr val="EE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2">
              <a:defRPr/>
            </a:pPr>
            <a:r>
              <a:rPr lang="en-US" altLang="ko-KR" sz="2800" b="1" dirty="0">
                <a:latin typeface="+mn-ea"/>
              </a:rPr>
              <a:t>3.1 GME’s Position in Flow</a:t>
            </a:r>
            <a:endParaRPr lang="en-US" sz="28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E50F1CD-D447-489B-88F1-37EDA09D4DF0}"/>
              </a:ext>
            </a:extLst>
          </p:cNvPr>
          <p:cNvGrpSpPr/>
          <p:nvPr/>
        </p:nvGrpSpPr>
        <p:grpSpPr>
          <a:xfrm>
            <a:off x="276280" y="959698"/>
            <a:ext cx="11570168" cy="5482173"/>
            <a:chOff x="300821" y="956502"/>
            <a:chExt cx="11570168" cy="5482173"/>
          </a:xfrm>
        </p:grpSpPr>
        <p:sp>
          <p:nvSpPr>
            <p:cNvPr id="34" name="Google Shape;739;p50">
              <a:extLst>
                <a:ext uri="{FF2B5EF4-FFF2-40B4-BE49-F238E27FC236}">
                  <a16:creationId xmlns:a16="http://schemas.microsoft.com/office/drawing/2014/main" id="{34998147-7587-49E7-BA14-CC11C04F7FCA}"/>
                </a:ext>
              </a:extLst>
            </p:cNvPr>
            <p:cNvSpPr/>
            <p:nvPr/>
          </p:nvSpPr>
          <p:spPr>
            <a:xfrm>
              <a:off x="2498634" y="4883771"/>
              <a:ext cx="2673118" cy="2801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740;p50">
              <a:extLst>
                <a:ext uri="{FF2B5EF4-FFF2-40B4-BE49-F238E27FC236}">
                  <a16:creationId xmlns:a16="http://schemas.microsoft.com/office/drawing/2014/main" id="{F976A641-C62C-498E-9633-9FF22386E869}"/>
                </a:ext>
              </a:extLst>
            </p:cNvPr>
            <p:cNvSpPr/>
            <p:nvPr/>
          </p:nvSpPr>
          <p:spPr>
            <a:xfrm>
              <a:off x="6692146" y="4865347"/>
              <a:ext cx="2673118" cy="2801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3EEE430-332D-4ADB-9E2E-0D847922F8D1}"/>
                </a:ext>
              </a:extLst>
            </p:cNvPr>
            <p:cNvGrpSpPr/>
            <p:nvPr/>
          </p:nvGrpSpPr>
          <p:grpSpPr>
            <a:xfrm>
              <a:off x="2550866" y="1220384"/>
              <a:ext cx="1666740" cy="3761002"/>
              <a:chOff x="103433" y="981092"/>
              <a:chExt cx="1666740" cy="3761002"/>
            </a:xfrm>
          </p:grpSpPr>
          <p:pic>
            <p:nvPicPr>
              <p:cNvPr id="9" name="Picture 8" descr="Logo, company name&#10;&#10;Description automatically generated">
                <a:extLst>
                  <a:ext uri="{FF2B5EF4-FFF2-40B4-BE49-F238E27FC236}">
                    <a16:creationId xmlns:a16="http://schemas.microsoft.com/office/drawing/2014/main" id="{978A6176-7251-41AA-BEE2-1AA7E34A503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4658" t="16997" r="4658" b="7829"/>
              <a:stretch/>
            </p:blipFill>
            <p:spPr>
              <a:xfrm>
                <a:off x="247649" y="1954716"/>
                <a:ext cx="1177889" cy="885458"/>
              </a:xfrm>
              <a:prstGeom prst="rect">
                <a:avLst/>
              </a:prstGeom>
            </p:spPr>
          </p:pic>
          <p:pic>
            <p:nvPicPr>
              <p:cNvPr id="17" name="Picture 16" descr="Logo, company name&#10;&#10;Description automatically generated">
                <a:extLst>
                  <a:ext uri="{FF2B5EF4-FFF2-40B4-BE49-F238E27FC236}">
                    <a16:creationId xmlns:a16="http://schemas.microsoft.com/office/drawing/2014/main" id="{4A26143C-A098-4A1E-9B6B-DDDB5ACF221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4159" b="22460"/>
              <a:stretch/>
            </p:blipFill>
            <p:spPr>
              <a:xfrm>
                <a:off x="271429" y="1185241"/>
                <a:ext cx="1230155" cy="437782"/>
              </a:xfrm>
              <a:prstGeom prst="rect">
                <a:avLst/>
              </a:prstGeom>
            </p:spPr>
          </p:pic>
          <p:pic>
            <p:nvPicPr>
              <p:cNvPr id="19" name="Picture 18" descr="A picture containing text, tableware, dishware, plate&#10;&#10;Description automatically generated">
                <a:extLst>
                  <a:ext uri="{FF2B5EF4-FFF2-40B4-BE49-F238E27FC236}">
                    <a16:creationId xmlns:a16="http://schemas.microsoft.com/office/drawing/2014/main" id="{30D92D1E-CF20-4C67-8EE2-03D680DB5E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7844" y="3099328"/>
                <a:ext cx="945570" cy="390130"/>
              </a:xfrm>
              <a:prstGeom prst="rect">
                <a:avLst/>
              </a:prstGeom>
            </p:spPr>
          </p:pic>
          <p:pic>
            <p:nvPicPr>
              <p:cNvPr id="22" name="Picture 21" descr="Logo&#10;&#10;Description automatically generated">
                <a:extLst>
                  <a:ext uri="{FF2B5EF4-FFF2-40B4-BE49-F238E27FC236}">
                    <a16:creationId xmlns:a16="http://schemas.microsoft.com/office/drawing/2014/main" id="{840C820E-656F-4743-B7FF-3C8CEB83DF4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4496" b="26720"/>
              <a:stretch/>
            </p:blipFill>
            <p:spPr>
              <a:xfrm>
                <a:off x="329985" y="4102553"/>
                <a:ext cx="1230155" cy="375075"/>
              </a:xfrm>
              <a:prstGeom prst="rect">
                <a:avLst/>
              </a:prstGeom>
            </p:spPr>
          </p:pic>
          <p:sp>
            <p:nvSpPr>
              <p:cNvPr id="90" name="Google Shape;1128;p62">
                <a:extLst>
                  <a:ext uri="{FF2B5EF4-FFF2-40B4-BE49-F238E27FC236}">
                    <a16:creationId xmlns:a16="http://schemas.microsoft.com/office/drawing/2014/main" id="{CBF78C16-4E38-4787-9E6E-AB37E9561485}"/>
                  </a:ext>
                </a:extLst>
              </p:cNvPr>
              <p:cNvSpPr/>
              <p:nvPr/>
            </p:nvSpPr>
            <p:spPr>
              <a:xfrm>
                <a:off x="103433" y="981092"/>
                <a:ext cx="1666740" cy="3761002"/>
              </a:xfrm>
              <a:prstGeom prst="rect">
                <a:avLst/>
              </a:prstGeom>
              <a:solidFill>
                <a:srgbClr val="5B9BD5">
                  <a:alpha val="49803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C64C61D-549B-438A-88EA-1AD63E15EC2B}"/>
                </a:ext>
              </a:extLst>
            </p:cNvPr>
            <p:cNvGrpSpPr/>
            <p:nvPr/>
          </p:nvGrpSpPr>
          <p:grpSpPr>
            <a:xfrm>
              <a:off x="4932317" y="1199578"/>
              <a:ext cx="1704043" cy="3761002"/>
              <a:chOff x="2036899" y="989483"/>
              <a:chExt cx="1704043" cy="3761002"/>
            </a:xfrm>
          </p:grpSpPr>
          <p:pic>
            <p:nvPicPr>
              <p:cNvPr id="5" name="Picture 4" descr="A picture containing logo&#10;&#10;Description automatically generated">
                <a:extLst>
                  <a:ext uri="{FF2B5EF4-FFF2-40B4-BE49-F238E27FC236}">
                    <a16:creationId xmlns:a16="http://schemas.microsoft.com/office/drawing/2014/main" id="{51015D05-0768-4B54-8177-041CB18E2E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46479" y="3146716"/>
                <a:ext cx="1489437" cy="287179"/>
              </a:xfrm>
              <a:prstGeom prst="rect">
                <a:avLst/>
              </a:prstGeom>
            </p:spPr>
          </p:pic>
          <p:pic>
            <p:nvPicPr>
              <p:cNvPr id="13" name="Picture 12" descr="A picture containing text, clipart&#10;&#10;Description automatically generated">
                <a:extLst>
                  <a:ext uri="{FF2B5EF4-FFF2-40B4-BE49-F238E27FC236}">
                    <a16:creationId xmlns:a16="http://schemas.microsoft.com/office/drawing/2014/main" id="{5309211E-6849-452A-9081-CFF13CC179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46480" y="2220517"/>
                <a:ext cx="1489437" cy="288560"/>
              </a:xfrm>
              <a:prstGeom prst="rect">
                <a:avLst/>
              </a:prstGeom>
            </p:spPr>
          </p:pic>
          <p:pic>
            <p:nvPicPr>
              <p:cNvPr id="15" name="Picture 14" descr="Text&#10;&#10;Description automatically generated with medium confidence">
                <a:extLst>
                  <a:ext uri="{FF2B5EF4-FFF2-40B4-BE49-F238E27FC236}">
                    <a16:creationId xmlns:a16="http://schemas.microsoft.com/office/drawing/2014/main" id="{A357CE6F-ED33-46B9-AA33-AFCB5ACDBE0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6969" b="28967"/>
              <a:stretch/>
            </p:blipFill>
            <p:spPr>
              <a:xfrm>
                <a:off x="2248773" y="1166971"/>
                <a:ext cx="1177890" cy="519021"/>
              </a:xfrm>
              <a:prstGeom prst="rect">
                <a:avLst/>
              </a:prstGeom>
            </p:spPr>
          </p:pic>
          <p:pic>
            <p:nvPicPr>
              <p:cNvPr id="26" name="Picture 25" descr="Logo, company name&#10;&#10;Description automatically generated">
                <a:extLst>
                  <a:ext uri="{FF2B5EF4-FFF2-40B4-BE49-F238E27FC236}">
                    <a16:creationId xmlns:a16="http://schemas.microsoft.com/office/drawing/2014/main" id="{E767886C-EA38-412E-9E1B-78F9661654B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908" t="15906" r="14137" b="12304"/>
              <a:stretch/>
            </p:blipFill>
            <p:spPr>
              <a:xfrm>
                <a:off x="2041451" y="3869663"/>
                <a:ext cx="1699491" cy="877986"/>
              </a:xfrm>
              <a:prstGeom prst="rect">
                <a:avLst/>
              </a:prstGeom>
            </p:spPr>
          </p:pic>
          <p:sp>
            <p:nvSpPr>
              <p:cNvPr id="91" name="Google Shape;1128;p62">
                <a:extLst>
                  <a:ext uri="{FF2B5EF4-FFF2-40B4-BE49-F238E27FC236}">
                    <a16:creationId xmlns:a16="http://schemas.microsoft.com/office/drawing/2014/main" id="{ABA45D82-A444-441B-BD5E-CAC532002C50}"/>
                  </a:ext>
                </a:extLst>
              </p:cNvPr>
              <p:cNvSpPr/>
              <p:nvPr/>
            </p:nvSpPr>
            <p:spPr>
              <a:xfrm>
                <a:off x="2036899" y="989483"/>
                <a:ext cx="1666740" cy="3761002"/>
              </a:xfrm>
              <a:prstGeom prst="rect">
                <a:avLst/>
              </a:prstGeom>
              <a:solidFill>
                <a:schemeClr val="bg2">
                  <a:lumMod val="90000"/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9124D9E-4323-4699-B5AE-262C84A2CF11}"/>
                </a:ext>
              </a:extLst>
            </p:cNvPr>
            <p:cNvGrpSpPr/>
            <p:nvPr/>
          </p:nvGrpSpPr>
          <p:grpSpPr>
            <a:xfrm>
              <a:off x="7078012" y="1199578"/>
              <a:ext cx="1666740" cy="3761002"/>
              <a:chOff x="3995819" y="998642"/>
              <a:chExt cx="1666740" cy="3761002"/>
            </a:xfrm>
          </p:grpSpPr>
          <p:sp>
            <p:nvSpPr>
              <p:cNvPr id="92" name="Google Shape;1128;p62">
                <a:extLst>
                  <a:ext uri="{FF2B5EF4-FFF2-40B4-BE49-F238E27FC236}">
                    <a16:creationId xmlns:a16="http://schemas.microsoft.com/office/drawing/2014/main" id="{BD965C42-8E09-45FC-A390-C78EBAD65539}"/>
                  </a:ext>
                </a:extLst>
              </p:cNvPr>
              <p:cNvSpPr/>
              <p:nvPr/>
            </p:nvSpPr>
            <p:spPr>
              <a:xfrm>
                <a:off x="3995819" y="998642"/>
                <a:ext cx="1666740" cy="3761002"/>
              </a:xfrm>
              <a:prstGeom prst="rect">
                <a:avLst/>
              </a:prstGeom>
              <a:solidFill>
                <a:srgbClr val="FF0000">
                  <a:alpha val="49803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0" name="Picture 29" descr="Logo&#10;&#10;Description automatically generated">
                <a:extLst>
                  <a:ext uri="{FF2B5EF4-FFF2-40B4-BE49-F238E27FC236}">
                    <a16:creationId xmlns:a16="http://schemas.microsoft.com/office/drawing/2014/main" id="{C068A6D3-D9B1-423A-BF46-FBE9766EA1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55849" y="1827694"/>
                <a:ext cx="868970" cy="868970"/>
              </a:xfrm>
              <a:prstGeom prst="rect">
                <a:avLst/>
              </a:prstGeom>
            </p:spPr>
          </p:pic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9DC5A35-9B2C-4AB3-A696-CAAA06831B80}"/>
                </a:ext>
              </a:extLst>
            </p:cNvPr>
            <p:cNvGrpSpPr/>
            <p:nvPr/>
          </p:nvGrpSpPr>
          <p:grpSpPr>
            <a:xfrm>
              <a:off x="10204249" y="1220384"/>
              <a:ext cx="1666740" cy="3761002"/>
              <a:chOff x="5989469" y="997703"/>
              <a:chExt cx="1666740" cy="3761002"/>
            </a:xfrm>
          </p:grpSpPr>
          <p:sp>
            <p:nvSpPr>
              <p:cNvPr id="93" name="Google Shape;1128;p62">
                <a:extLst>
                  <a:ext uri="{FF2B5EF4-FFF2-40B4-BE49-F238E27FC236}">
                    <a16:creationId xmlns:a16="http://schemas.microsoft.com/office/drawing/2014/main" id="{3384CEEF-1A0E-4C17-A0BA-FA65F95641EC}"/>
                  </a:ext>
                </a:extLst>
              </p:cNvPr>
              <p:cNvSpPr/>
              <p:nvPr/>
            </p:nvSpPr>
            <p:spPr>
              <a:xfrm>
                <a:off x="5989469" y="997703"/>
                <a:ext cx="1666740" cy="3761002"/>
              </a:xfrm>
              <a:prstGeom prst="rect">
                <a:avLst/>
              </a:prstGeom>
              <a:solidFill>
                <a:srgbClr val="5B9BD5">
                  <a:alpha val="49803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8" name="Picture 37" descr="A picture containing logo&#10;&#10;Description automatically generated">
                <a:extLst>
                  <a:ext uri="{FF2B5EF4-FFF2-40B4-BE49-F238E27FC236}">
                    <a16:creationId xmlns:a16="http://schemas.microsoft.com/office/drawing/2014/main" id="{F9CC3446-ADB7-427A-886B-856A756B7B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75900" y="2193299"/>
                <a:ext cx="1233721" cy="1149002"/>
              </a:xfrm>
              <a:prstGeom prst="rect">
                <a:avLst/>
              </a:prstGeom>
            </p:spPr>
          </p:pic>
        </p:grpSp>
        <p:sp>
          <p:nvSpPr>
            <p:cNvPr id="96" name="Google Shape;1128;p62">
              <a:extLst>
                <a:ext uri="{FF2B5EF4-FFF2-40B4-BE49-F238E27FC236}">
                  <a16:creationId xmlns:a16="http://schemas.microsoft.com/office/drawing/2014/main" id="{9F21D3A8-B8C8-48CC-A847-B0C928D8690B}"/>
                </a:ext>
              </a:extLst>
            </p:cNvPr>
            <p:cNvSpPr/>
            <p:nvPr/>
          </p:nvSpPr>
          <p:spPr>
            <a:xfrm>
              <a:off x="300821" y="1244403"/>
              <a:ext cx="1666740" cy="3761002"/>
            </a:xfrm>
            <a:prstGeom prst="rect">
              <a:avLst/>
            </a:prstGeom>
            <a:solidFill>
              <a:srgbClr val="5B9BD5">
                <a:alpha val="4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2" name="Picture 41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214E1E73-B5B4-4860-8540-563C139299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46" r="21342"/>
            <a:stretch/>
          </p:blipFill>
          <p:spPr>
            <a:xfrm>
              <a:off x="329111" y="2252924"/>
              <a:ext cx="1564031" cy="1444593"/>
            </a:xfrm>
            <a:prstGeom prst="rect">
              <a:avLst/>
            </a:prstGeom>
          </p:spPr>
        </p:pic>
        <p:sp>
          <p:nvSpPr>
            <p:cNvPr id="99" name="Google Shape;728;p50">
              <a:extLst>
                <a:ext uri="{FF2B5EF4-FFF2-40B4-BE49-F238E27FC236}">
                  <a16:creationId xmlns:a16="http://schemas.microsoft.com/office/drawing/2014/main" id="{DAB0334B-8501-4B02-8BA4-8A6AD2D10B0F}"/>
                </a:ext>
              </a:extLst>
            </p:cNvPr>
            <p:cNvSpPr/>
            <p:nvPr/>
          </p:nvSpPr>
          <p:spPr>
            <a:xfrm rot="10800000" flipH="1">
              <a:off x="1942523" y="2985898"/>
              <a:ext cx="596555" cy="241184"/>
            </a:xfrm>
            <a:prstGeom prst="right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rgbClr val="5B9BD5"/>
                </a:gs>
                <a:gs pos="100000">
                  <a:srgbClr val="FFD966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728;p50">
              <a:extLst>
                <a:ext uri="{FF2B5EF4-FFF2-40B4-BE49-F238E27FC236}">
                  <a16:creationId xmlns:a16="http://schemas.microsoft.com/office/drawing/2014/main" id="{C627A342-E538-491C-B1D7-F582A5427712}"/>
                </a:ext>
              </a:extLst>
            </p:cNvPr>
            <p:cNvSpPr/>
            <p:nvPr/>
          </p:nvSpPr>
          <p:spPr>
            <a:xfrm rot="10800000" flipH="1">
              <a:off x="4211934" y="2447259"/>
              <a:ext cx="596555" cy="241184"/>
            </a:xfrm>
            <a:prstGeom prst="right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rgbClr val="5B9BD5"/>
                </a:gs>
                <a:gs pos="100000">
                  <a:srgbClr val="FFD966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728;p50">
              <a:extLst>
                <a:ext uri="{FF2B5EF4-FFF2-40B4-BE49-F238E27FC236}">
                  <a16:creationId xmlns:a16="http://schemas.microsoft.com/office/drawing/2014/main" id="{F668572B-8369-4CF0-BAB5-F31DF9D680E1}"/>
                </a:ext>
              </a:extLst>
            </p:cNvPr>
            <p:cNvSpPr/>
            <p:nvPr/>
          </p:nvSpPr>
          <p:spPr>
            <a:xfrm rot="10800000" flipH="1">
              <a:off x="6605872" y="2941087"/>
              <a:ext cx="455395" cy="241184"/>
            </a:xfrm>
            <a:prstGeom prst="right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rgbClr val="5B9BD5"/>
                </a:gs>
                <a:gs pos="100000">
                  <a:srgbClr val="FFD966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728;p50">
              <a:extLst>
                <a:ext uri="{FF2B5EF4-FFF2-40B4-BE49-F238E27FC236}">
                  <a16:creationId xmlns:a16="http://schemas.microsoft.com/office/drawing/2014/main" id="{975E8930-AFB0-4C06-918B-211B28D1301A}"/>
                </a:ext>
              </a:extLst>
            </p:cNvPr>
            <p:cNvSpPr/>
            <p:nvPr/>
          </p:nvSpPr>
          <p:spPr>
            <a:xfrm rot="10800000" flipH="1">
              <a:off x="8744752" y="2958874"/>
              <a:ext cx="1267785" cy="241184"/>
            </a:xfrm>
            <a:prstGeom prst="right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rgbClr val="5B9BD5"/>
                </a:gs>
                <a:gs pos="100000">
                  <a:srgbClr val="FFD966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1128;p62">
              <a:extLst>
                <a:ext uri="{FF2B5EF4-FFF2-40B4-BE49-F238E27FC236}">
                  <a16:creationId xmlns:a16="http://schemas.microsoft.com/office/drawing/2014/main" id="{FC655D1A-921D-499D-A7E1-ED9FFD5B0746}"/>
                </a:ext>
              </a:extLst>
            </p:cNvPr>
            <p:cNvSpPr/>
            <p:nvPr/>
          </p:nvSpPr>
          <p:spPr>
            <a:xfrm>
              <a:off x="7098732" y="5495571"/>
              <a:ext cx="1646020" cy="435207"/>
            </a:xfrm>
            <a:prstGeom prst="rect">
              <a:avLst/>
            </a:prstGeom>
            <a:solidFill>
              <a:srgbClr val="002060">
                <a:alpha val="4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Bank of Korea</a:t>
              </a:r>
              <a:endParaRPr sz="1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728;p50">
              <a:extLst>
                <a:ext uri="{FF2B5EF4-FFF2-40B4-BE49-F238E27FC236}">
                  <a16:creationId xmlns:a16="http://schemas.microsoft.com/office/drawing/2014/main" id="{A6566184-0EB4-4414-97DB-093304E2D555}"/>
                </a:ext>
              </a:extLst>
            </p:cNvPr>
            <p:cNvSpPr/>
            <p:nvPr/>
          </p:nvSpPr>
          <p:spPr>
            <a:xfrm rot="10800000" flipH="1">
              <a:off x="4226723" y="1470766"/>
              <a:ext cx="596555" cy="241184"/>
            </a:xfrm>
            <a:prstGeom prst="right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rgbClr val="5B9BD5"/>
                </a:gs>
                <a:gs pos="100000">
                  <a:srgbClr val="FFD966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728;p50">
              <a:extLst>
                <a:ext uri="{FF2B5EF4-FFF2-40B4-BE49-F238E27FC236}">
                  <a16:creationId xmlns:a16="http://schemas.microsoft.com/office/drawing/2014/main" id="{7EDB5CE5-6E28-4F24-9E73-84179E8CA6CF}"/>
                </a:ext>
              </a:extLst>
            </p:cNvPr>
            <p:cNvSpPr/>
            <p:nvPr/>
          </p:nvSpPr>
          <p:spPr>
            <a:xfrm rot="10800000" flipH="1">
              <a:off x="4224190" y="3456333"/>
              <a:ext cx="596555" cy="241184"/>
            </a:xfrm>
            <a:prstGeom prst="right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rgbClr val="5B9BD5"/>
                </a:gs>
                <a:gs pos="100000">
                  <a:srgbClr val="FFD966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728;p50">
              <a:extLst>
                <a:ext uri="{FF2B5EF4-FFF2-40B4-BE49-F238E27FC236}">
                  <a16:creationId xmlns:a16="http://schemas.microsoft.com/office/drawing/2014/main" id="{FD6295C1-A579-4328-BFCC-6DF666B467D4}"/>
                </a:ext>
              </a:extLst>
            </p:cNvPr>
            <p:cNvSpPr/>
            <p:nvPr/>
          </p:nvSpPr>
          <p:spPr>
            <a:xfrm rot="10800000" flipH="1">
              <a:off x="4214815" y="4344815"/>
              <a:ext cx="596555" cy="241184"/>
            </a:xfrm>
            <a:prstGeom prst="right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rgbClr val="5B9BD5"/>
                </a:gs>
                <a:gs pos="100000">
                  <a:srgbClr val="FFD966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1128;p62">
              <a:extLst>
                <a:ext uri="{FF2B5EF4-FFF2-40B4-BE49-F238E27FC236}">
                  <a16:creationId xmlns:a16="http://schemas.microsoft.com/office/drawing/2014/main" id="{9A9EA922-6E56-4A7E-B978-E3EF11A0566F}"/>
                </a:ext>
              </a:extLst>
            </p:cNvPr>
            <p:cNvSpPr/>
            <p:nvPr/>
          </p:nvSpPr>
          <p:spPr>
            <a:xfrm rot="16200000">
              <a:off x="8579757" y="2929787"/>
              <a:ext cx="1723108" cy="435207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>
                  <a:latin typeface="Arial"/>
                  <a:ea typeface="Arial"/>
                  <a:cs typeface="Arial"/>
                  <a:sym typeface="Arial"/>
                </a:rPr>
                <a:t>VAN</a:t>
              </a:r>
              <a:endParaRPr sz="1000" dirty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5AF8E7A-DA14-4FD9-A9FE-5B1E002B09AB}"/>
                </a:ext>
              </a:extLst>
            </p:cNvPr>
            <p:cNvSpPr txBox="1"/>
            <p:nvPr/>
          </p:nvSpPr>
          <p:spPr>
            <a:xfrm>
              <a:off x="2446516" y="964667"/>
              <a:ext cx="17255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Online Marketplace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9FD2E00-40D4-4221-99D1-2DFDB8C16540}"/>
                </a:ext>
              </a:extLst>
            </p:cNvPr>
            <p:cNvSpPr txBox="1"/>
            <p:nvPr/>
          </p:nvSpPr>
          <p:spPr>
            <a:xfrm>
              <a:off x="4861088" y="971304"/>
              <a:ext cx="17255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Global PSPs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DC66328-8023-4A8E-A6BF-576725A9135C}"/>
                </a:ext>
              </a:extLst>
            </p:cNvPr>
            <p:cNvSpPr txBox="1"/>
            <p:nvPr/>
          </p:nvSpPr>
          <p:spPr>
            <a:xfrm>
              <a:off x="6991108" y="956502"/>
              <a:ext cx="17255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Local PSP</a:t>
              </a:r>
            </a:p>
          </p:txBody>
        </p:sp>
        <p:cxnSp>
          <p:nvCxnSpPr>
            <p:cNvPr id="4" name="Connector: Elbow 3">
              <a:extLst>
                <a:ext uri="{FF2B5EF4-FFF2-40B4-BE49-F238E27FC236}">
                  <a16:creationId xmlns:a16="http://schemas.microsoft.com/office/drawing/2014/main" id="{05035D4C-C139-4BE4-A00B-F08D61206FBE}"/>
                </a:ext>
              </a:extLst>
            </p:cNvPr>
            <p:cNvCxnSpPr>
              <a:endCxn id="90" idx="2"/>
            </p:cNvCxnSpPr>
            <p:nvPr/>
          </p:nvCxnSpPr>
          <p:spPr>
            <a:xfrm rot="10800000" flipV="1">
              <a:off x="3384236" y="3576924"/>
              <a:ext cx="7623304" cy="1404461"/>
            </a:xfrm>
            <a:prstGeom prst="bentConnector4">
              <a:avLst>
                <a:gd name="adj1" fmla="val -477"/>
                <a:gd name="adj2" fmla="val 116277"/>
              </a:avLst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DCF4B30-1736-4222-A285-9352F27D2C90}"/>
                </a:ext>
              </a:extLst>
            </p:cNvPr>
            <p:cNvSpPr txBox="1"/>
            <p:nvPr/>
          </p:nvSpPr>
          <p:spPr>
            <a:xfrm>
              <a:off x="7205868" y="5168692"/>
              <a:ext cx="33192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Selling in Global online Shopping Marketplace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440CBEF-7403-419B-AE2E-D9ADBF6A7523}"/>
                </a:ext>
              </a:extLst>
            </p:cNvPr>
            <p:cNvSpPr txBox="1"/>
            <p:nvPr/>
          </p:nvSpPr>
          <p:spPr>
            <a:xfrm rot="16200000">
              <a:off x="2965934" y="3005054"/>
              <a:ext cx="37822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Payment Methods : Cards, Wallets, Transfer, Mobile </a:t>
              </a:r>
            </a:p>
          </p:txBody>
        </p:sp>
        <p:sp>
          <p:nvSpPr>
            <p:cNvPr id="56" name="Google Shape;1128;p62">
              <a:extLst>
                <a:ext uri="{FF2B5EF4-FFF2-40B4-BE49-F238E27FC236}">
                  <a16:creationId xmlns:a16="http://schemas.microsoft.com/office/drawing/2014/main" id="{B919BD3D-2ECD-482E-B9F7-D3AB4DF7763D}"/>
                </a:ext>
              </a:extLst>
            </p:cNvPr>
            <p:cNvSpPr/>
            <p:nvPr/>
          </p:nvSpPr>
          <p:spPr>
            <a:xfrm>
              <a:off x="7098732" y="6003468"/>
              <a:ext cx="1617932" cy="435207"/>
            </a:xfrm>
            <a:prstGeom prst="rect">
              <a:avLst/>
            </a:prstGeom>
            <a:solidFill>
              <a:srgbClr val="002060">
                <a:alpha val="4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FSS</a:t>
              </a:r>
              <a:endParaRPr sz="1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67BF745-1CEA-4F28-98A4-E4D6207ECB53}"/>
                </a:ext>
              </a:extLst>
            </p:cNvPr>
            <p:cNvCxnSpPr>
              <a:stCxn id="92" idx="2"/>
            </p:cNvCxnSpPr>
            <p:nvPr/>
          </p:nvCxnSpPr>
          <p:spPr>
            <a:xfrm>
              <a:off x="7911382" y="4960580"/>
              <a:ext cx="10360" cy="48511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0E0D48D-40A4-4EBA-9CB9-A2D3A706BE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443662" y="3213345"/>
              <a:ext cx="928071" cy="654468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8C75D07-7A8E-4C7B-9DE1-1154F5CEB3CD}"/>
              </a:ext>
            </a:extLst>
          </p:cNvPr>
          <p:cNvSpPr txBox="1"/>
          <p:nvPr/>
        </p:nvSpPr>
        <p:spPr>
          <a:xfrm>
            <a:off x="7074191" y="583989"/>
            <a:ext cx="201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Korea Terri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BD2B877-C963-4955-B71E-6CB9284BFD46}"/>
              </a:ext>
            </a:extLst>
          </p:cNvPr>
          <p:cNvSpPr txBox="1"/>
          <p:nvPr/>
        </p:nvSpPr>
        <p:spPr>
          <a:xfrm>
            <a:off x="34635" y="559844"/>
            <a:ext cx="3142674" cy="370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Foreign Countries Territory</a:t>
            </a:r>
          </a:p>
        </p:txBody>
      </p:sp>
    </p:spTree>
    <p:extLst>
      <p:ext uri="{BB962C8B-B14F-4D97-AF65-F5344CB8AC3E}">
        <p14:creationId xmlns:p14="http://schemas.microsoft.com/office/powerpoint/2010/main" val="1523710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E96981E1-8ED9-4F51-BEBE-A6E109F4919E}"/>
              </a:ext>
            </a:extLst>
          </p:cNvPr>
          <p:cNvGrpSpPr/>
          <p:nvPr/>
        </p:nvGrpSpPr>
        <p:grpSpPr>
          <a:xfrm>
            <a:off x="0" y="6578354"/>
            <a:ext cx="12192000" cy="173111"/>
            <a:chOff x="0" y="6578354"/>
            <a:chExt cx="12192000" cy="17311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1AAB15B-7256-49D0-971F-0B67C026DAD9}"/>
                </a:ext>
              </a:extLst>
            </p:cNvPr>
            <p:cNvCxnSpPr/>
            <p:nvPr/>
          </p:nvCxnSpPr>
          <p:spPr>
            <a:xfrm>
              <a:off x="0" y="6578354"/>
              <a:ext cx="12192000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7672FF8-30F2-4FBC-8FFE-210B7288FDA9}"/>
                </a:ext>
              </a:extLst>
            </p:cNvPr>
            <p:cNvCxnSpPr>
              <a:cxnSpLocks/>
            </p:cNvCxnSpPr>
            <p:nvPr/>
          </p:nvCxnSpPr>
          <p:spPr>
            <a:xfrm>
              <a:off x="5334002" y="6714477"/>
              <a:ext cx="841898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808D0D9-C5CE-42D1-9D7B-3241E2DAB15B}"/>
                </a:ext>
              </a:extLst>
            </p:cNvPr>
            <p:cNvCxnSpPr>
              <a:cxnSpLocks/>
            </p:cNvCxnSpPr>
            <p:nvPr/>
          </p:nvCxnSpPr>
          <p:spPr>
            <a:xfrm>
              <a:off x="5502678" y="6751465"/>
              <a:ext cx="486791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3E237FE-660C-46AF-AB07-AD8F8B239F7E}"/>
                </a:ext>
              </a:extLst>
            </p:cNvPr>
            <p:cNvCxnSpPr>
              <a:cxnSpLocks/>
            </p:cNvCxnSpPr>
            <p:nvPr/>
          </p:nvCxnSpPr>
          <p:spPr>
            <a:xfrm>
              <a:off x="5502678" y="6673050"/>
              <a:ext cx="486791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415266AF-CB32-45AF-91DF-35E0EE494944}"/>
              </a:ext>
            </a:extLst>
          </p:cNvPr>
          <p:cNvSpPr/>
          <p:nvPr/>
        </p:nvSpPr>
        <p:spPr>
          <a:xfrm>
            <a:off x="18472" y="2170"/>
            <a:ext cx="12157364" cy="554759"/>
          </a:xfrm>
          <a:prstGeom prst="rect">
            <a:avLst/>
          </a:prstGeom>
          <a:solidFill>
            <a:srgbClr val="EE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2">
              <a:defRPr/>
            </a:pP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/>
                <a:cs typeface="Open Sans"/>
              </a:rPr>
              <a:t>3.2 Local Competitors and Services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맑은 고딕"/>
              <a:cs typeface="Open Sans"/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87311F0F-414D-46FF-AE0C-A587B75E40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916675"/>
              </p:ext>
            </p:extLst>
          </p:nvPr>
        </p:nvGraphicFramePr>
        <p:xfrm>
          <a:off x="18471" y="556929"/>
          <a:ext cx="12157363" cy="6011135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637310">
                  <a:extLst>
                    <a:ext uri="{9D8B030D-6E8A-4147-A177-3AD203B41FA5}">
                      <a16:colId xmlns:a16="http://schemas.microsoft.com/office/drawing/2014/main" val="273818462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1594823746"/>
                    </a:ext>
                  </a:extLst>
                </a:gridCol>
                <a:gridCol w="1209964">
                  <a:extLst>
                    <a:ext uri="{9D8B030D-6E8A-4147-A177-3AD203B41FA5}">
                      <a16:colId xmlns:a16="http://schemas.microsoft.com/office/drawing/2014/main" val="2059031495"/>
                    </a:ext>
                  </a:extLst>
                </a:gridCol>
                <a:gridCol w="979054">
                  <a:extLst>
                    <a:ext uri="{9D8B030D-6E8A-4147-A177-3AD203B41FA5}">
                      <a16:colId xmlns:a16="http://schemas.microsoft.com/office/drawing/2014/main" val="1590359302"/>
                    </a:ext>
                  </a:extLst>
                </a:gridCol>
                <a:gridCol w="1173018">
                  <a:extLst>
                    <a:ext uri="{9D8B030D-6E8A-4147-A177-3AD203B41FA5}">
                      <a16:colId xmlns:a16="http://schemas.microsoft.com/office/drawing/2014/main" val="466526408"/>
                    </a:ext>
                  </a:extLst>
                </a:gridCol>
                <a:gridCol w="1302328">
                  <a:extLst>
                    <a:ext uri="{9D8B030D-6E8A-4147-A177-3AD203B41FA5}">
                      <a16:colId xmlns:a16="http://schemas.microsoft.com/office/drawing/2014/main" val="4165031322"/>
                    </a:ext>
                  </a:extLst>
                </a:gridCol>
                <a:gridCol w="895926">
                  <a:extLst>
                    <a:ext uri="{9D8B030D-6E8A-4147-A177-3AD203B41FA5}">
                      <a16:colId xmlns:a16="http://schemas.microsoft.com/office/drawing/2014/main" val="2203510888"/>
                    </a:ext>
                  </a:extLst>
                </a:gridCol>
                <a:gridCol w="868218">
                  <a:extLst>
                    <a:ext uri="{9D8B030D-6E8A-4147-A177-3AD203B41FA5}">
                      <a16:colId xmlns:a16="http://schemas.microsoft.com/office/drawing/2014/main" val="2194869473"/>
                    </a:ext>
                  </a:extLst>
                </a:gridCol>
                <a:gridCol w="1283855">
                  <a:extLst>
                    <a:ext uri="{9D8B030D-6E8A-4147-A177-3AD203B41FA5}">
                      <a16:colId xmlns:a16="http://schemas.microsoft.com/office/drawing/2014/main" val="45689223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080312176"/>
                    </a:ext>
                  </a:extLst>
                </a:gridCol>
                <a:gridCol w="1572490">
                  <a:extLst>
                    <a:ext uri="{9D8B030D-6E8A-4147-A177-3AD203B41FA5}">
                      <a16:colId xmlns:a16="http://schemas.microsoft.com/office/drawing/2014/main" val="2055670290"/>
                    </a:ext>
                  </a:extLst>
                </a:gridCol>
              </a:tblGrid>
              <a:tr h="8763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Narrow" panose="020B0606020202030204" pitchFamily="34" charset="0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/>
                        <a:t>Name</a:t>
                      </a:r>
                      <a:endParaRPr lang="en-US" sz="16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Narrow" panose="020B0606020202030204" pitchFamily="34" charset="0"/>
                        </a:rPr>
                        <a:t>Licenses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/>
                        <a:t>Inbound</a:t>
                      </a:r>
                      <a:endParaRPr lang="en-US" sz="16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/>
                        <a:t>Outbound</a:t>
                      </a:r>
                      <a:endParaRPr lang="en-US" sz="16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/>
                        <a:t>Ecommerce</a:t>
                      </a:r>
                      <a:endParaRPr lang="en-US" sz="16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/>
                        <a:t>Trading</a:t>
                      </a:r>
                      <a:endParaRPr lang="en-US" sz="16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/>
                        <a:t>Tuition</a:t>
                      </a:r>
                      <a:endParaRPr lang="en-US" sz="16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/>
                        <a:t>Credit Card</a:t>
                      </a:r>
                      <a:endParaRPr lang="en-US" sz="16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/>
                        <a:t>Others</a:t>
                      </a:r>
                      <a:endParaRPr lang="en-US" sz="16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Narrow" panose="020B0606020202030204" pitchFamily="34" charset="0"/>
                        </a:rPr>
                        <a:t>Financials 2020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929406"/>
                  </a:ext>
                </a:extLst>
              </a:tr>
              <a:tr h="7297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/>
                        <a:t>KSNET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200" dirty="0"/>
                        <a:t>선불 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직불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결제 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예치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/>
                        <a:t>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/>
                        <a:t>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/>
                        <a:t>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/>
                        <a:t>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/>
                        <a:t>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/>
                        <a:t>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/>
                        <a:t>IT system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/>
                        <a:t>Gross Profit : 132</a:t>
                      </a:r>
                      <a:r>
                        <a:rPr lang="ko-KR" altLang="en-US" sz="1200" dirty="0"/>
                        <a:t>억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8457952"/>
                  </a:ext>
                </a:extLst>
              </a:tr>
              <a:tr h="7297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/>
                        <a:t>E9Pay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200" dirty="0"/>
                        <a:t>결제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/>
                        <a:t>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/>
                        <a:t>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/>
                        <a:t>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/>
                        <a:t>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/>
                        <a:t>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/>
                        <a:t>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/>
                        <a:t>Remittance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/>
                        <a:t>Gross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Profit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: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30</a:t>
                      </a:r>
                      <a:r>
                        <a:rPr lang="ko-KR" altLang="en-US" sz="1200" dirty="0"/>
                        <a:t>억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2950099"/>
                  </a:ext>
                </a:extLst>
              </a:tr>
              <a:tr h="7297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/>
                        <a:t>GME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200" dirty="0"/>
                        <a:t>선불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결제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/>
                        <a:t>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/>
                        <a:t>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/>
                        <a:t>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/>
                        <a:t>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/>
                        <a:t>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/>
                        <a:t>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/>
                        <a:t>Remittance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br>
                        <a:rPr lang="en-US" sz="1200" dirty="0"/>
                      </a:br>
                      <a:endParaRPr 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9670654"/>
                  </a:ext>
                </a:extLst>
              </a:tr>
              <a:tr h="7297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/>
                        <a:t>Sentbe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200" dirty="0"/>
                        <a:t>결제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/>
                        <a:t>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/>
                        <a:t>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/>
                        <a:t>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/>
                        <a:t>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/>
                        <a:t>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/>
                        <a:t>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/>
                        <a:t>Remittance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Gross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Profit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: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-28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억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1397179"/>
                  </a:ext>
                </a:extLst>
              </a:tr>
              <a:tr h="7297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/>
                        <a:t>Paygate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/>
                        <a:t>결제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예치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sz="1200" dirty="0"/>
                        <a:t>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/>
                        <a:t>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/>
                        <a:t>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/>
                        <a:t>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/>
                        <a:t>KYC, Escrow, Lending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Gross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 Profit : -33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억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6745758"/>
                  </a:ext>
                </a:extLst>
              </a:tr>
              <a:tr h="6993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/>
                        <a:t>Hanpass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200" dirty="0"/>
                        <a:t>선불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결제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/>
                        <a:t>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/>
                        <a:t>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/>
                        <a:t>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/>
                        <a:t>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/>
                        <a:t>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/>
                        <a:t>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/>
                        <a:t>Remittance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Gross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Profit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: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-44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억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2785117"/>
                  </a:ext>
                </a:extLst>
              </a:tr>
              <a:tr h="7866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/>
                        <a:t>Wirebarley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200" dirty="0"/>
                        <a:t>선불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결제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/>
                        <a:t>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/>
                        <a:t>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/>
                        <a:t>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/>
                        <a:t>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/>
                        <a:t>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/>
                        <a:t>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/>
                        <a:t>Remittance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Gross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Profit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: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-52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억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3837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9714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415266AF-CB32-45AF-91DF-35E0EE494944}"/>
              </a:ext>
            </a:extLst>
          </p:cNvPr>
          <p:cNvSpPr/>
          <p:nvPr/>
        </p:nvSpPr>
        <p:spPr>
          <a:xfrm>
            <a:off x="0" y="10829"/>
            <a:ext cx="12192000" cy="519523"/>
          </a:xfrm>
          <a:prstGeom prst="rect">
            <a:avLst/>
          </a:prstGeom>
          <a:solidFill>
            <a:srgbClr val="EE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58838" lvl="1">
              <a:defRPr/>
            </a:pPr>
            <a:r>
              <a:rPr lang="en-US" altLang="ko-KR" sz="2000" b="1" dirty="0">
                <a:latin typeface="+mn-ea"/>
              </a:rPr>
              <a:t>3.3 Volume, Revenue and GME’s Share</a:t>
            </a:r>
            <a:endParaRPr lang="en-US" altLang="ko-KR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Open Sans" panose="020B0606030504020204" pitchFamily="34" charset="0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E7E0282-76DB-4656-B860-175C52913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887263"/>
              </p:ext>
            </p:extLst>
          </p:nvPr>
        </p:nvGraphicFramePr>
        <p:xfrm>
          <a:off x="701964" y="923636"/>
          <a:ext cx="10704945" cy="4350483"/>
        </p:xfrm>
        <a:graphic>
          <a:graphicData uri="http://schemas.openxmlformats.org/drawingml/2006/table">
            <a:tbl>
              <a:tblPr/>
              <a:tblGrid>
                <a:gridCol w="2124314">
                  <a:extLst>
                    <a:ext uri="{9D8B030D-6E8A-4147-A177-3AD203B41FA5}">
                      <a16:colId xmlns:a16="http://schemas.microsoft.com/office/drawing/2014/main" val="3037377559"/>
                    </a:ext>
                  </a:extLst>
                </a:gridCol>
                <a:gridCol w="2711019">
                  <a:extLst>
                    <a:ext uri="{9D8B030D-6E8A-4147-A177-3AD203B41FA5}">
                      <a16:colId xmlns:a16="http://schemas.microsoft.com/office/drawing/2014/main" val="51043182"/>
                    </a:ext>
                  </a:extLst>
                </a:gridCol>
                <a:gridCol w="2839044">
                  <a:extLst>
                    <a:ext uri="{9D8B030D-6E8A-4147-A177-3AD203B41FA5}">
                      <a16:colId xmlns:a16="http://schemas.microsoft.com/office/drawing/2014/main" val="3426457913"/>
                    </a:ext>
                  </a:extLst>
                </a:gridCol>
                <a:gridCol w="3030568">
                  <a:extLst>
                    <a:ext uri="{9D8B030D-6E8A-4147-A177-3AD203B41FA5}">
                      <a16:colId xmlns:a16="http://schemas.microsoft.com/office/drawing/2014/main" val="3218731601"/>
                    </a:ext>
                  </a:extLst>
                </a:gridCol>
              </a:tblGrid>
              <a:tr h="7016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 </a:t>
                      </a:r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Amount in KRW</a:t>
                      </a:r>
                    </a:p>
                  </a:txBody>
                  <a:tcPr marL="7620" marR="7620" marT="76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2021</a:t>
                      </a:r>
                      <a:r>
                        <a:rPr lang="ko-KR" alt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년</a:t>
                      </a:r>
                    </a:p>
                  </a:txBody>
                  <a:tcPr marL="7620" marR="7620" marT="76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2022</a:t>
                      </a:r>
                      <a:r>
                        <a:rPr lang="ko-KR" alt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년</a:t>
                      </a:r>
                    </a:p>
                  </a:txBody>
                  <a:tcPr marL="7620" marR="7620" marT="76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2023</a:t>
                      </a:r>
                      <a:r>
                        <a:rPr lang="ko-KR" alt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년</a:t>
                      </a:r>
                    </a:p>
                  </a:txBody>
                  <a:tcPr marL="7620" marR="7620" marT="76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149346"/>
                  </a:ext>
                </a:extLst>
              </a:tr>
              <a:tr h="66547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Dotum"/>
                          <a:ea typeface="Dotum"/>
                        </a:rPr>
                        <a:t>Transaction Volume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  <a:ea typeface="Dotum"/>
                      </a:endParaRPr>
                    </a:p>
                  </a:txBody>
                  <a:tcPr marL="7620" marR="7620" marT="76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6,482,500,000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134,295,379,005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209,247,523,482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1519561"/>
                  </a:ext>
                </a:extLst>
              </a:tr>
              <a:tr h="63727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Dotum"/>
                          <a:ea typeface="Dotum"/>
                        </a:rPr>
                        <a:t>Revenue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  <a:ea typeface="Dotum"/>
                      </a:endParaRPr>
                    </a:p>
                  </a:txBody>
                  <a:tcPr marL="7620" marR="7620" marT="76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19,062,500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320,858,581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1,140,395,726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8989791"/>
                  </a:ext>
                </a:extLst>
              </a:tr>
              <a:tr h="58651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Dotum"/>
                          <a:ea typeface="Dotum"/>
                        </a:rPr>
                        <a:t>Cost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  <a:ea typeface="Dotum"/>
                      </a:endParaRPr>
                    </a:p>
                  </a:txBody>
                  <a:tcPr marL="7620" marR="7620" marT="76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2,600,000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61,205,486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144,048,064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2460808"/>
                  </a:ext>
                </a:extLst>
              </a:tr>
              <a:tr h="58651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Dotum"/>
                          <a:ea typeface="Dotum"/>
                        </a:rPr>
                        <a:t>Profit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  <a:ea typeface="Dotum"/>
                      </a:endParaRPr>
                    </a:p>
                  </a:txBody>
                  <a:tcPr marL="7620" marR="7620" marT="76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16,462,500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259,653,095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996,347,663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1024717"/>
                  </a:ext>
                </a:extLst>
              </a:tr>
              <a:tr h="58651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Dotum"/>
                          <a:ea typeface="Dotum"/>
                        </a:rPr>
                        <a:t>Market size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  <a:ea typeface="Dotum"/>
                      </a:endParaRPr>
                    </a:p>
                  </a:txBody>
                  <a:tcPr marL="7620" marR="7620" marT="76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r>
                        <a:rPr lang="ko-KR" alt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조 </a:t>
                      </a:r>
                      <a:endParaRPr lang="ko-KR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r>
                        <a:rPr lang="ko-KR" alt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조 </a:t>
                      </a:r>
                      <a:endParaRPr lang="ko-KR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r>
                        <a:rPr lang="ko-KR" alt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조 </a:t>
                      </a:r>
                      <a:endParaRPr lang="ko-KR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0506033"/>
                  </a:ext>
                </a:extLst>
              </a:tr>
              <a:tr h="58651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Dotum"/>
                          <a:ea typeface="Dotum"/>
                        </a:rPr>
                        <a:t>GME’s Share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  <a:ea typeface="Dotum"/>
                      </a:endParaRPr>
                    </a:p>
                  </a:txBody>
                  <a:tcPr marL="7620" marR="7620" marT="76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0.54%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1.03%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1.6%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944924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87FEC51-B07E-41FE-81BC-E51B4353519D}"/>
              </a:ext>
            </a:extLst>
          </p:cNvPr>
          <p:cNvSpPr txBox="1"/>
          <p:nvPr/>
        </p:nvSpPr>
        <p:spPr>
          <a:xfrm>
            <a:off x="533909" y="5565032"/>
            <a:ext cx="592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The above reflects profitability without Netting in KRW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7E23EB-7982-474A-A9EE-A9CD5FA07F8F}"/>
              </a:ext>
            </a:extLst>
          </p:cNvPr>
          <p:cNvSpPr txBox="1"/>
          <p:nvPr/>
        </p:nvSpPr>
        <p:spPr>
          <a:xfrm>
            <a:off x="533909" y="5934364"/>
            <a:ext cx="10956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Above Ratio is derived from the comparison with the total Online shopping Market size only.</a:t>
            </a:r>
          </a:p>
          <a:p>
            <a:r>
              <a:rPr lang="en-US" dirty="0"/>
              <a:t>   But our Targeted Transaction volume includes Tuition Payment also.  </a:t>
            </a:r>
          </a:p>
        </p:txBody>
      </p:sp>
    </p:spTree>
    <p:extLst>
      <p:ext uri="{BB962C8B-B14F-4D97-AF65-F5344CB8AC3E}">
        <p14:creationId xmlns:p14="http://schemas.microsoft.com/office/powerpoint/2010/main" val="2587793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E96981E1-8ED9-4F51-BEBE-A6E109F4919E}"/>
              </a:ext>
            </a:extLst>
          </p:cNvPr>
          <p:cNvGrpSpPr/>
          <p:nvPr/>
        </p:nvGrpSpPr>
        <p:grpSpPr>
          <a:xfrm>
            <a:off x="0" y="6578354"/>
            <a:ext cx="12192000" cy="173111"/>
            <a:chOff x="0" y="6578354"/>
            <a:chExt cx="12192000" cy="17311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1AAB15B-7256-49D0-971F-0B67C026DAD9}"/>
                </a:ext>
              </a:extLst>
            </p:cNvPr>
            <p:cNvCxnSpPr/>
            <p:nvPr/>
          </p:nvCxnSpPr>
          <p:spPr>
            <a:xfrm>
              <a:off x="0" y="6578354"/>
              <a:ext cx="12192000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7672FF8-30F2-4FBC-8FFE-210B7288FDA9}"/>
                </a:ext>
              </a:extLst>
            </p:cNvPr>
            <p:cNvCxnSpPr>
              <a:cxnSpLocks/>
            </p:cNvCxnSpPr>
            <p:nvPr/>
          </p:nvCxnSpPr>
          <p:spPr>
            <a:xfrm>
              <a:off x="5334002" y="6714477"/>
              <a:ext cx="841898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808D0D9-C5CE-42D1-9D7B-3241E2DAB15B}"/>
                </a:ext>
              </a:extLst>
            </p:cNvPr>
            <p:cNvCxnSpPr>
              <a:cxnSpLocks/>
            </p:cNvCxnSpPr>
            <p:nvPr/>
          </p:nvCxnSpPr>
          <p:spPr>
            <a:xfrm>
              <a:off x="5502678" y="6751465"/>
              <a:ext cx="486791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3E237FE-660C-46AF-AB07-AD8F8B239F7E}"/>
                </a:ext>
              </a:extLst>
            </p:cNvPr>
            <p:cNvCxnSpPr>
              <a:cxnSpLocks/>
            </p:cNvCxnSpPr>
            <p:nvPr/>
          </p:nvCxnSpPr>
          <p:spPr>
            <a:xfrm>
              <a:off x="5502678" y="6673050"/>
              <a:ext cx="486791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415266AF-CB32-45AF-91DF-35E0EE494944}"/>
              </a:ext>
            </a:extLst>
          </p:cNvPr>
          <p:cNvSpPr/>
          <p:nvPr/>
        </p:nvSpPr>
        <p:spPr>
          <a:xfrm>
            <a:off x="0" y="2170"/>
            <a:ext cx="12157364" cy="554759"/>
          </a:xfrm>
          <a:prstGeom prst="rect">
            <a:avLst/>
          </a:prstGeom>
          <a:solidFill>
            <a:srgbClr val="EE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2">
              <a:defRPr/>
            </a:pPr>
            <a:r>
              <a:rPr lang="en-US" altLang="ko-KR" sz="2800" b="1" dirty="0">
                <a:latin typeface="+mn-ea"/>
              </a:rPr>
              <a:t>3.4 Product &amp; Services</a:t>
            </a:r>
            <a:endParaRPr lang="en-US" sz="2800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0B77F41-F747-45B1-B43B-2DAF8FF5AE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338" r="2549" b="14012"/>
          <a:stretch/>
        </p:blipFill>
        <p:spPr>
          <a:xfrm>
            <a:off x="0" y="593917"/>
            <a:ext cx="8405092" cy="3052718"/>
          </a:xfrm>
          <a:prstGeom prst="rect">
            <a:avLst/>
          </a:prstGeom>
        </p:spPr>
      </p:pic>
      <p:pic>
        <p:nvPicPr>
          <p:cNvPr id="3" name="Picture 2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C4C49D71-1E0F-4991-BF69-A53F9A6C89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2" y="3700182"/>
            <a:ext cx="8360229" cy="256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913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E96981E1-8ED9-4F51-BEBE-A6E109F4919E}"/>
              </a:ext>
            </a:extLst>
          </p:cNvPr>
          <p:cNvGrpSpPr/>
          <p:nvPr/>
        </p:nvGrpSpPr>
        <p:grpSpPr>
          <a:xfrm>
            <a:off x="0" y="6578354"/>
            <a:ext cx="12192000" cy="173111"/>
            <a:chOff x="0" y="6578354"/>
            <a:chExt cx="12192000" cy="17311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1AAB15B-7256-49D0-971F-0B67C026DAD9}"/>
                </a:ext>
              </a:extLst>
            </p:cNvPr>
            <p:cNvCxnSpPr/>
            <p:nvPr/>
          </p:nvCxnSpPr>
          <p:spPr>
            <a:xfrm>
              <a:off x="0" y="6578354"/>
              <a:ext cx="12192000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7672FF8-30F2-4FBC-8FFE-210B7288FDA9}"/>
                </a:ext>
              </a:extLst>
            </p:cNvPr>
            <p:cNvCxnSpPr>
              <a:cxnSpLocks/>
            </p:cNvCxnSpPr>
            <p:nvPr/>
          </p:nvCxnSpPr>
          <p:spPr>
            <a:xfrm>
              <a:off x="5334002" y="6714477"/>
              <a:ext cx="841898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808D0D9-C5CE-42D1-9D7B-3241E2DAB15B}"/>
                </a:ext>
              </a:extLst>
            </p:cNvPr>
            <p:cNvCxnSpPr>
              <a:cxnSpLocks/>
            </p:cNvCxnSpPr>
            <p:nvPr/>
          </p:nvCxnSpPr>
          <p:spPr>
            <a:xfrm>
              <a:off x="5502678" y="6751465"/>
              <a:ext cx="486791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3E237FE-660C-46AF-AB07-AD8F8B239F7E}"/>
                </a:ext>
              </a:extLst>
            </p:cNvPr>
            <p:cNvCxnSpPr>
              <a:cxnSpLocks/>
            </p:cNvCxnSpPr>
            <p:nvPr/>
          </p:nvCxnSpPr>
          <p:spPr>
            <a:xfrm>
              <a:off x="5502678" y="6673050"/>
              <a:ext cx="486791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415266AF-CB32-45AF-91DF-35E0EE494944}"/>
              </a:ext>
            </a:extLst>
          </p:cNvPr>
          <p:cNvSpPr/>
          <p:nvPr/>
        </p:nvSpPr>
        <p:spPr>
          <a:xfrm>
            <a:off x="0" y="2170"/>
            <a:ext cx="12157364" cy="554759"/>
          </a:xfrm>
          <a:prstGeom prst="rect">
            <a:avLst/>
          </a:prstGeom>
          <a:solidFill>
            <a:srgbClr val="EE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2" algn="just">
              <a:defRPr/>
            </a:pPr>
            <a:r>
              <a:rPr lang="en-US" altLang="ko-KR" sz="2800" b="1" dirty="0">
                <a:latin typeface="+mn-ea"/>
              </a:rPr>
              <a:t>3.5 GME SWOT Analysis</a:t>
            </a:r>
            <a:endParaRPr lang="en-US" sz="2800" dirty="0"/>
          </a:p>
        </p:txBody>
      </p:sp>
      <p:graphicFrame>
        <p:nvGraphicFramePr>
          <p:cNvPr id="17" name="Table 12">
            <a:extLst>
              <a:ext uri="{FF2B5EF4-FFF2-40B4-BE49-F238E27FC236}">
                <a16:creationId xmlns:a16="http://schemas.microsoft.com/office/drawing/2014/main" id="{E6ACA785-B3AF-43B9-A63D-CA3B117C4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430504"/>
              </p:ext>
            </p:extLst>
          </p:nvPr>
        </p:nvGraphicFramePr>
        <p:xfrm>
          <a:off x="865908" y="943840"/>
          <a:ext cx="10211759" cy="52953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186">
                  <a:extLst>
                    <a:ext uri="{9D8B030D-6E8A-4147-A177-3AD203B41FA5}">
                      <a16:colId xmlns:a16="http://schemas.microsoft.com/office/drawing/2014/main" val="1189142893"/>
                    </a:ext>
                  </a:extLst>
                </a:gridCol>
                <a:gridCol w="5171573">
                  <a:extLst>
                    <a:ext uri="{9D8B030D-6E8A-4147-A177-3AD203B41FA5}">
                      <a16:colId xmlns:a16="http://schemas.microsoft.com/office/drawing/2014/main" val="2044141840"/>
                    </a:ext>
                  </a:extLst>
                </a:gridCol>
              </a:tblGrid>
              <a:tr h="2731515">
                <a:tc>
                  <a:txBody>
                    <a:bodyPr/>
                    <a:lstStyle/>
                    <a:p>
                      <a:r>
                        <a:rPr lang="en-US" dirty="0"/>
                        <a:t>STRENGTH:</a:t>
                      </a:r>
                    </a:p>
                    <a:p>
                      <a:pPr lvl="0">
                        <a:buNone/>
                      </a:pPr>
                      <a:endParaRPr lang="en-US" dirty="0"/>
                    </a:p>
                    <a:p>
                      <a:pPr marL="342900" lvl="0" indent="-342900">
                        <a:buAutoNum type="arabicParenR"/>
                      </a:pPr>
                      <a:r>
                        <a:rPr lang="en-US" b="0" dirty="0"/>
                        <a:t>Massive local KRW currency</a:t>
                      </a:r>
                    </a:p>
                    <a:p>
                      <a:pPr marL="342900" lvl="0" indent="-342900">
                        <a:buAutoNum type="arabicParenR"/>
                      </a:pPr>
                      <a:r>
                        <a:rPr lang="en-US" b="0" dirty="0"/>
                        <a:t>Adjustable API functionalities &amp; developments</a:t>
                      </a:r>
                    </a:p>
                    <a:p>
                      <a:pPr lvl="0">
                        <a:buNone/>
                      </a:pPr>
                      <a:r>
                        <a:rPr lang="en-US" b="0" dirty="0"/>
                        <a:t>3)  Industry Pricing Insights &amp; Partners need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WEAKNESS:</a:t>
                      </a:r>
                    </a:p>
                    <a:p>
                      <a:pPr lvl="0">
                        <a:buNone/>
                      </a:pPr>
                      <a:endParaRPr lang="en-US" dirty="0"/>
                    </a:p>
                    <a:p>
                      <a:pPr lvl="0">
                        <a:buNone/>
                      </a:pPr>
                      <a:r>
                        <a:rPr lang="en-US" b="0" dirty="0"/>
                        <a:t>1) New PSP in the Payment Industry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233351"/>
                  </a:ext>
                </a:extLst>
              </a:tr>
              <a:tr h="2563832">
                <a:tc>
                  <a:txBody>
                    <a:bodyPr/>
                    <a:lstStyle/>
                    <a:p>
                      <a:pPr marL="0" lvl="0" algn="l" defTabSz="914411" rtl="0" eaLnBrk="1" latinLnBrk="0" hangingPunct="1">
                        <a:buNone/>
                      </a:pPr>
                      <a:r>
                        <a:rPr lang="en-US" sz="1800" b="1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OPPORTUNITIES :</a:t>
                      </a:r>
                    </a:p>
                    <a:p>
                      <a:pPr marL="0" lvl="0" algn="l">
                        <a:buNone/>
                      </a:pPr>
                      <a:endParaRPr lang="en-US" sz="1800" b="1" kern="120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l" rtl="0" eaLnBrk="1" latinLnBrk="0" hangingPunct="1">
                        <a:buNone/>
                      </a:pPr>
                      <a:r>
                        <a:rPr lang="en-US" sz="18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1) Adapt partner requirements in our API solutions</a:t>
                      </a:r>
                    </a:p>
                    <a:p>
                      <a:pPr marL="0" lvl="0" algn="l" defTabSz="914411" rtl="0" eaLnBrk="1" latinLnBrk="0" hangingPunct="1">
                        <a:buNone/>
                      </a:pPr>
                      <a:r>
                        <a:rPr lang="en-US" sz="18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2) Brand Recognition in the Global Markets</a:t>
                      </a:r>
                    </a:p>
                    <a:p>
                      <a:pPr lvl="0">
                        <a:buNone/>
                      </a:pP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THREAT :</a:t>
                      </a:r>
                    </a:p>
                    <a:p>
                      <a:pPr lvl="0">
                        <a:buNone/>
                      </a:pPr>
                      <a:endParaRPr lang="en-US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  <a:p>
                      <a:pPr marL="0" lvl="0" algn="l" defTabSz="914411" rtl="0" eaLnBrk="1" latinLnBrk="0" hangingPunct="1">
                        <a:buNone/>
                      </a:pPr>
                      <a:r>
                        <a:rPr lang="en-US" sz="18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1) Difficult to compete with Bank such as Hana Bank</a:t>
                      </a:r>
                    </a:p>
                    <a:p>
                      <a:pPr marL="0" lvl="0" algn="l" rtl="0" eaLnBrk="1" latinLnBrk="0" hangingPunct="1">
                        <a:buNone/>
                      </a:pPr>
                      <a:r>
                        <a:rPr lang="en-US" sz="18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2) Other companies acquiring licenses and approaching the same potential partners</a:t>
                      </a:r>
                    </a:p>
                    <a:p>
                      <a:pPr lvl="0">
                        <a:buNone/>
                      </a:pPr>
                      <a:endParaRPr lang="en-US" b="1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19791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30A32E0-2E27-41A8-BB25-5FA5B3338B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611914"/>
              </p:ext>
            </p:extLst>
          </p:nvPr>
        </p:nvGraphicFramePr>
        <p:xfrm>
          <a:off x="12478327" y="1708727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39050983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12700" cmpd="sng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439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7739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62"/>
          <p:cNvSpPr txBox="1">
            <a:spLocks noGrp="1"/>
          </p:cNvSpPr>
          <p:nvPr>
            <p:ph type="sldNum" idx="12"/>
          </p:nvPr>
        </p:nvSpPr>
        <p:spPr>
          <a:xfrm>
            <a:off x="10593421" y="6416675"/>
            <a:ext cx="1032695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5B27BFD-5D8C-41F4-B445-E8D68AB3FC52}"/>
              </a:ext>
            </a:extLst>
          </p:cNvPr>
          <p:cNvSpPr/>
          <p:nvPr/>
        </p:nvSpPr>
        <p:spPr>
          <a:xfrm>
            <a:off x="0" y="2170"/>
            <a:ext cx="12157364" cy="554759"/>
          </a:xfrm>
          <a:prstGeom prst="rect">
            <a:avLst/>
          </a:prstGeom>
          <a:solidFill>
            <a:srgbClr val="EE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2" algn="just">
              <a:defRPr/>
            </a:pPr>
            <a:r>
              <a:rPr lang="en-US" altLang="ko-KR" sz="2800" b="1" dirty="0">
                <a:latin typeface="+mn-ea"/>
              </a:rPr>
              <a:t>3.6 Methods to Achieve the Target</a:t>
            </a:r>
            <a:endParaRPr lang="en-US" sz="28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B8DBFB4-BC02-4844-96B3-1F33F1010B40}"/>
              </a:ext>
            </a:extLst>
          </p:cNvPr>
          <p:cNvGrpSpPr/>
          <p:nvPr/>
        </p:nvGrpSpPr>
        <p:grpSpPr>
          <a:xfrm>
            <a:off x="1308101" y="1164483"/>
            <a:ext cx="9681632" cy="3492500"/>
            <a:chOff x="1210446" y="1500911"/>
            <a:chExt cx="9681632" cy="3492500"/>
          </a:xfrm>
        </p:grpSpPr>
        <p:grpSp>
          <p:nvGrpSpPr>
            <p:cNvPr id="1126" name="Google Shape;1126;p62"/>
            <p:cNvGrpSpPr/>
            <p:nvPr/>
          </p:nvGrpSpPr>
          <p:grpSpPr>
            <a:xfrm>
              <a:off x="1210446" y="1500911"/>
              <a:ext cx="9681632" cy="3492500"/>
              <a:chOff x="1962150" y="2582863"/>
              <a:chExt cx="14522448" cy="5238749"/>
            </a:xfrm>
          </p:grpSpPr>
          <p:sp>
            <p:nvSpPr>
              <p:cNvPr id="1128" name="Google Shape;1128;p62"/>
              <p:cNvSpPr/>
              <p:nvPr/>
            </p:nvSpPr>
            <p:spPr>
              <a:xfrm>
                <a:off x="1962150" y="2582863"/>
                <a:ext cx="3352800" cy="5238749"/>
              </a:xfrm>
              <a:prstGeom prst="rect">
                <a:avLst/>
              </a:prstGeom>
              <a:solidFill>
                <a:srgbClr val="5B9BD5">
                  <a:alpha val="49803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9" name="Google Shape;1129;p62"/>
              <p:cNvSpPr/>
              <p:nvPr/>
            </p:nvSpPr>
            <p:spPr>
              <a:xfrm>
                <a:off x="5632451" y="2582863"/>
                <a:ext cx="3352800" cy="5238749"/>
              </a:xfrm>
              <a:prstGeom prst="rect">
                <a:avLst/>
              </a:prstGeom>
              <a:solidFill>
                <a:schemeClr val="accent4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0" name="Google Shape;1130;p62"/>
              <p:cNvSpPr/>
              <p:nvPr/>
            </p:nvSpPr>
            <p:spPr>
              <a:xfrm>
                <a:off x="9302750" y="2582863"/>
                <a:ext cx="3352800" cy="5238749"/>
              </a:xfrm>
              <a:prstGeom prst="rect">
                <a:avLst/>
              </a:prstGeom>
              <a:solidFill>
                <a:schemeClr val="accent1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1" name="Google Shape;1131;p62"/>
              <p:cNvSpPr/>
              <p:nvPr/>
            </p:nvSpPr>
            <p:spPr>
              <a:xfrm>
                <a:off x="12973050" y="2582863"/>
                <a:ext cx="3352800" cy="5238749"/>
              </a:xfrm>
              <a:prstGeom prst="rect">
                <a:avLst/>
              </a:prstGeom>
              <a:solidFill>
                <a:schemeClr val="accent3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2" name="Google Shape;1132;p62"/>
              <p:cNvSpPr txBox="1"/>
              <p:nvPr/>
            </p:nvSpPr>
            <p:spPr>
              <a:xfrm>
                <a:off x="1962150" y="4244893"/>
                <a:ext cx="3352799" cy="10028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Product Strategy</a:t>
                </a:r>
                <a:endParaRPr sz="14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3" name="Google Shape;1133;p62"/>
              <p:cNvSpPr txBox="1"/>
              <p:nvPr/>
            </p:nvSpPr>
            <p:spPr>
              <a:xfrm>
                <a:off x="5632451" y="4244893"/>
                <a:ext cx="3352799" cy="10028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dirty="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Pricing Strategy</a:t>
                </a:r>
                <a:endParaRPr sz="1400" b="1" dirty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4" name="Google Shape;1134;p62"/>
              <p:cNvSpPr txBox="1"/>
              <p:nvPr/>
            </p:nvSpPr>
            <p:spPr>
              <a:xfrm>
                <a:off x="9440402" y="4244893"/>
                <a:ext cx="3047999" cy="10028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dirty="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Place Strategy</a:t>
                </a:r>
                <a:endParaRPr sz="1400" b="1" dirty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5" name="Google Shape;1135;p62"/>
              <p:cNvSpPr txBox="1"/>
              <p:nvPr/>
            </p:nvSpPr>
            <p:spPr>
              <a:xfrm>
                <a:off x="12973050" y="4244893"/>
                <a:ext cx="3352799" cy="10028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dirty="0">
                    <a:solidFill>
                      <a:srgbClr val="3F3F3F"/>
                    </a:solidFill>
                    <a:latin typeface="Arial"/>
                    <a:cs typeface="Arial"/>
                    <a:sym typeface="Arial"/>
                  </a:rPr>
                  <a:t>Promotion Strategy</a:t>
                </a:r>
                <a:endParaRPr sz="1400" b="1" dirty="0">
                  <a:solidFill>
                    <a:srgbClr val="3F3F3F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136" name="Google Shape;1136;p62"/>
              <p:cNvSpPr txBox="1"/>
              <p:nvPr/>
            </p:nvSpPr>
            <p:spPr>
              <a:xfrm>
                <a:off x="2020674" y="5114074"/>
                <a:ext cx="3352799" cy="16514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lnSpc>
                    <a:spcPct val="150000"/>
                  </a:lnSpc>
                  <a:buClr>
                    <a:srgbClr val="3F3F3F"/>
                  </a:buClr>
                  <a:buSzPts val="900"/>
                </a:pPr>
                <a:r>
                  <a:rPr lang="en-US" sz="1200" b="1" dirty="0">
                    <a:solidFill>
                      <a:srgbClr val="3F3F3F"/>
                    </a:solidFill>
                    <a:latin typeface="Arial"/>
                    <a:cs typeface="Arial"/>
                    <a:sym typeface="Calibri"/>
                  </a:rPr>
                  <a:t>&gt; Inbound Online Shopping</a:t>
                </a:r>
              </a:p>
              <a:p>
                <a:pPr>
                  <a:lnSpc>
                    <a:spcPct val="150000"/>
                  </a:lnSpc>
                  <a:buClr>
                    <a:srgbClr val="3F3F3F"/>
                  </a:buClr>
                  <a:buSzPts val="900"/>
                </a:pPr>
                <a:r>
                  <a:rPr lang="en-US" sz="1200" b="1" dirty="0">
                    <a:solidFill>
                      <a:srgbClr val="3F3F3F"/>
                    </a:solidFill>
                    <a:latin typeface="Arial"/>
                    <a:ea typeface="Calibri"/>
                    <a:cs typeface="Arial"/>
                    <a:sym typeface="Calibri"/>
                  </a:rPr>
                  <a:t>&gt; Tuition Payments</a:t>
                </a:r>
                <a:endParaRPr sz="1200" b="1" dirty="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7" name="Google Shape;1137;p62"/>
              <p:cNvSpPr txBox="1"/>
              <p:nvPr/>
            </p:nvSpPr>
            <p:spPr>
              <a:xfrm>
                <a:off x="5751453" y="5087437"/>
                <a:ext cx="2815295" cy="25738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R="0" lvl="0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SzPts val="900"/>
                </a:pPr>
                <a:r>
                  <a:rPr lang="en-US" sz="1200" b="1" dirty="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&gt; Competitive Pricing</a:t>
                </a:r>
                <a:endParaRPr sz="1200" b="1" dirty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8" name="Google Shape;1138;p62"/>
              <p:cNvSpPr txBox="1"/>
              <p:nvPr/>
            </p:nvSpPr>
            <p:spPr>
              <a:xfrm>
                <a:off x="9402977" y="5017379"/>
                <a:ext cx="3047999" cy="23996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R="0" lvl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SzPts val="900"/>
                </a:pPr>
                <a:r>
                  <a:rPr lang="en-US" sz="1100" b="1" dirty="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&gt; Business Networking</a:t>
                </a:r>
                <a:r>
                  <a:rPr lang="en-US" sz="1100" dirty="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. </a:t>
                </a:r>
                <a:endParaRPr sz="1100" dirty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9" name="Google Shape;1139;p62"/>
              <p:cNvSpPr txBox="1"/>
              <p:nvPr/>
            </p:nvSpPr>
            <p:spPr>
              <a:xfrm>
                <a:off x="12996930" y="5021002"/>
                <a:ext cx="3487668" cy="2640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R="0" lvl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SzPts val="900"/>
                </a:pPr>
                <a:r>
                  <a:rPr lang="en-US" sz="1100" b="1" dirty="0">
                    <a:solidFill>
                      <a:srgbClr val="3F3F3F"/>
                    </a:solidFill>
                    <a:latin typeface="Arial"/>
                    <a:cs typeface="Arial"/>
                    <a:sym typeface="Calibri"/>
                  </a:rPr>
                  <a:t> &gt; Promotional Fees</a:t>
                </a:r>
              </a:p>
              <a:p>
                <a:pPr marR="0" lvl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SzPts val="900"/>
                </a:pPr>
                <a:r>
                  <a:rPr lang="en-US" sz="1100" b="1" dirty="0">
                    <a:solidFill>
                      <a:srgbClr val="3F3F3F"/>
                    </a:solidFill>
                    <a:latin typeface="Arial"/>
                    <a:cs typeface="Arial"/>
                    <a:sym typeface="Calibri"/>
                  </a:rPr>
                  <a:t> &gt; Rebate</a:t>
                </a:r>
                <a:endParaRPr sz="1100" b="1" dirty="0">
                  <a:solidFill>
                    <a:srgbClr val="3F3F3F"/>
                  </a:solidFill>
                  <a:latin typeface="Arial"/>
                  <a:cs typeface="Arial"/>
                  <a:sym typeface="Calibri"/>
                </a:endParaRPr>
              </a:p>
            </p:txBody>
          </p:sp>
        </p:grpSp>
        <p:sp>
          <p:nvSpPr>
            <p:cNvPr id="1140" name="Google Shape;1140;p62"/>
            <p:cNvSpPr/>
            <p:nvPr/>
          </p:nvSpPr>
          <p:spPr>
            <a:xfrm>
              <a:off x="1306030" y="1609836"/>
              <a:ext cx="925438" cy="92543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62"/>
            <p:cNvSpPr/>
            <p:nvPr/>
          </p:nvSpPr>
          <p:spPr>
            <a:xfrm>
              <a:off x="3749642" y="1582013"/>
              <a:ext cx="925438" cy="92543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51" name="Google Shape;1151;p62"/>
            <p:cNvGrpSpPr/>
            <p:nvPr/>
          </p:nvGrpSpPr>
          <p:grpSpPr>
            <a:xfrm>
              <a:off x="3976276" y="1778643"/>
              <a:ext cx="446575" cy="552557"/>
              <a:chOff x="3359150" y="6350"/>
              <a:chExt cx="876300" cy="1084263"/>
            </a:xfrm>
            <a:solidFill>
              <a:srgbClr val="FF0000"/>
            </a:solidFill>
          </p:grpSpPr>
          <p:sp>
            <p:nvSpPr>
              <p:cNvPr id="1152" name="Google Shape;1152;p62"/>
              <p:cNvSpPr/>
              <p:nvPr/>
            </p:nvSpPr>
            <p:spPr>
              <a:xfrm>
                <a:off x="3359150" y="6350"/>
                <a:ext cx="876300" cy="1084263"/>
              </a:xfrm>
              <a:custGeom>
                <a:avLst/>
                <a:gdLst/>
                <a:ahLst/>
                <a:cxnLst/>
                <a:rect l="l" t="t" r="r" b="b"/>
                <a:pathLst>
                  <a:path w="2444" h="3022" extrusionOk="0">
                    <a:moveTo>
                      <a:pt x="2244" y="1306"/>
                    </a:moveTo>
                    <a:cubicBezTo>
                      <a:pt x="2311" y="1227"/>
                      <a:pt x="2377" y="1149"/>
                      <a:pt x="2443" y="1070"/>
                    </a:cubicBezTo>
                    <a:cubicBezTo>
                      <a:pt x="2363" y="1007"/>
                      <a:pt x="2282" y="944"/>
                      <a:pt x="2201" y="881"/>
                    </a:cubicBezTo>
                    <a:cubicBezTo>
                      <a:pt x="2229" y="783"/>
                      <a:pt x="2257" y="686"/>
                      <a:pt x="2285" y="588"/>
                    </a:cubicBezTo>
                    <a:cubicBezTo>
                      <a:pt x="2186" y="562"/>
                      <a:pt x="2086" y="535"/>
                      <a:pt x="1986" y="509"/>
                    </a:cubicBezTo>
                    <a:cubicBezTo>
                      <a:pt x="1973" y="408"/>
                      <a:pt x="1959" y="306"/>
                      <a:pt x="1945" y="205"/>
                    </a:cubicBezTo>
                    <a:cubicBezTo>
                      <a:pt x="1844" y="223"/>
                      <a:pt x="1743" y="240"/>
                      <a:pt x="1641" y="258"/>
                    </a:cubicBezTo>
                    <a:cubicBezTo>
                      <a:pt x="1587" y="172"/>
                      <a:pt x="1533" y="86"/>
                      <a:pt x="1478" y="0"/>
                    </a:cubicBezTo>
                    <a:cubicBezTo>
                      <a:pt x="1393" y="56"/>
                      <a:pt x="1307" y="112"/>
                      <a:pt x="1221" y="168"/>
                    </a:cubicBezTo>
                    <a:cubicBezTo>
                      <a:pt x="1136" y="112"/>
                      <a:pt x="1050" y="56"/>
                      <a:pt x="965" y="0"/>
                    </a:cubicBezTo>
                    <a:cubicBezTo>
                      <a:pt x="911" y="86"/>
                      <a:pt x="857" y="172"/>
                      <a:pt x="803" y="258"/>
                    </a:cubicBezTo>
                    <a:cubicBezTo>
                      <a:pt x="703" y="240"/>
                      <a:pt x="603" y="223"/>
                      <a:pt x="504" y="205"/>
                    </a:cubicBezTo>
                    <a:cubicBezTo>
                      <a:pt x="488" y="306"/>
                      <a:pt x="472" y="408"/>
                      <a:pt x="457" y="509"/>
                    </a:cubicBezTo>
                    <a:cubicBezTo>
                      <a:pt x="357" y="535"/>
                      <a:pt x="257" y="562"/>
                      <a:pt x="158" y="588"/>
                    </a:cubicBezTo>
                    <a:cubicBezTo>
                      <a:pt x="185" y="686"/>
                      <a:pt x="213" y="783"/>
                      <a:pt x="241" y="881"/>
                    </a:cubicBezTo>
                    <a:cubicBezTo>
                      <a:pt x="160" y="944"/>
                      <a:pt x="80" y="1007"/>
                      <a:pt x="0" y="1070"/>
                    </a:cubicBezTo>
                    <a:cubicBezTo>
                      <a:pt x="66" y="1149"/>
                      <a:pt x="133" y="1227"/>
                      <a:pt x="200" y="1306"/>
                    </a:cubicBezTo>
                    <a:cubicBezTo>
                      <a:pt x="152" y="1397"/>
                      <a:pt x="105" y="1488"/>
                      <a:pt x="58" y="1579"/>
                    </a:cubicBezTo>
                    <a:cubicBezTo>
                      <a:pt x="149" y="1624"/>
                      <a:pt x="240" y="1670"/>
                      <a:pt x="331" y="1715"/>
                    </a:cubicBezTo>
                    <a:cubicBezTo>
                      <a:pt x="324" y="1816"/>
                      <a:pt x="317" y="1918"/>
                      <a:pt x="310" y="2019"/>
                    </a:cubicBezTo>
                    <a:cubicBezTo>
                      <a:pt x="393" y="2023"/>
                      <a:pt x="477" y="2026"/>
                      <a:pt x="561" y="2030"/>
                    </a:cubicBezTo>
                    <a:cubicBezTo>
                      <a:pt x="445" y="2271"/>
                      <a:pt x="330" y="2512"/>
                      <a:pt x="215" y="2753"/>
                    </a:cubicBezTo>
                    <a:cubicBezTo>
                      <a:pt x="353" y="2702"/>
                      <a:pt x="491" y="2652"/>
                      <a:pt x="629" y="2601"/>
                    </a:cubicBezTo>
                    <a:cubicBezTo>
                      <a:pt x="679" y="2741"/>
                      <a:pt x="730" y="2881"/>
                      <a:pt x="781" y="3021"/>
                    </a:cubicBezTo>
                    <a:cubicBezTo>
                      <a:pt x="893" y="2787"/>
                      <a:pt x="1005" y="2552"/>
                      <a:pt x="1117" y="2318"/>
                    </a:cubicBezTo>
                    <a:cubicBezTo>
                      <a:pt x="1152" y="2355"/>
                      <a:pt x="1186" y="2391"/>
                      <a:pt x="1221" y="2428"/>
                    </a:cubicBezTo>
                    <a:cubicBezTo>
                      <a:pt x="1256" y="2391"/>
                      <a:pt x="1291" y="2355"/>
                      <a:pt x="1326" y="2318"/>
                    </a:cubicBezTo>
                    <a:cubicBezTo>
                      <a:pt x="1440" y="2552"/>
                      <a:pt x="1554" y="2787"/>
                      <a:pt x="1667" y="3021"/>
                    </a:cubicBezTo>
                    <a:cubicBezTo>
                      <a:pt x="1716" y="2881"/>
                      <a:pt x="1765" y="2741"/>
                      <a:pt x="1813" y="2601"/>
                    </a:cubicBezTo>
                    <a:cubicBezTo>
                      <a:pt x="1952" y="2652"/>
                      <a:pt x="2090" y="2702"/>
                      <a:pt x="2228" y="2753"/>
                    </a:cubicBezTo>
                    <a:cubicBezTo>
                      <a:pt x="2115" y="2512"/>
                      <a:pt x="2001" y="2271"/>
                      <a:pt x="1887" y="2030"/>
                    </a:cubicBezTo>
                    <a:cubicBezTo>
                      <a:pt x="1969" y="2026"/>
                      <a:pt x="2051" y="2023"/>
                      <a:pt x="2133" y="2019"/>
                    </a:cubicBezTo>
                    <a:cubicBezTo>
                      <a:pt x="2126" y="1918"/>
                      <a:pt x="2119" y="1816"/>
                      <a:pt x="2112" y="1715"/>
                    </a:cubicBezTo>
                    <a:cubicBezTo>
                      <a:pt x="2205" y="1670"/>
                      <a:pt x="2298" y="1624"/>
                      <a:pt x="2390" y="1579"/>
                    </a:cubicBezTo>
                    <a:cubicBezTo>
                      <a:pt x="2342" y="1488"/>
                      <a:pt x="2293" y="1397"/>
                      <a:pt x="2244" y="1306"/>
                    </a:cubicBezTo>
                    <a:close/>
                    <a:moveTo>
                      <a:pt x="792" y="2775"/>
                    </a:moveTo>
                    <a:cubicBezTo>
                      <a:pt x="757" y="2679"/>
                      <a:pt x="722" y="2582"/>
                      <a:pt x="687" y="2486"/>
                    </a:cubicBezTo>
                    <a:cubicBezTo>
                      <a:pt x="591" y="2519"/>
                      <a:pt x="495" y="2553"/>
                      <a:pt x="399" y="2586"/>
                    </a:cubicBezTo>
                    <a:cubicBezTo>
                      <a:pt x="477" y="2420"/>
                      <a:pt x="556" y="2253"/>
                      <a:pt x="635" y="2087"/>
                    </a:cubicBezTo>
                    <a:cubicBezTo>
                      <a:pt x="664" y="2164"/>
                      <a:pt x="694" y="2241"/>
                      <a:pt x="724" y="2318"/>
                    </a:cubicBezTo>
                    <a:cubicBezTo>
                      <a:pt x="818" y="2281"/>
                      <a:pt x="912" y="2245"/>
                      <a:pt x="1007" y="2208"/>
                    </a:cubicBezTo>
                    <a:cubicBezTo>
                      <a:pt x="1019" y="2220"/>
                      <a:pt x="1031" y="2232"/>
                      <a:pt x="1044" y="2244"/>
                    </a:cubicBezTo>
                    <a:cubicBezTo>
                      <a:pt x="960" y="2421"/>
                      <a:pt x="876" y="2598"/>
                      <a:pt x="792" y="2775"/>
                    </a:cubicBezTo>
                    <a:close/>
                    <a:moveTo>
                      <a:pt x="1756" y="2486"/>
                    </a:moveTo>
                    <a:cubicBezTo>
                      <a:pt x="1721" y="2582"/>
                      <a:pt x="1686" y="2679"/>
                      <a:pt x="1651" y="2775"/>
                    </a:cubicBezTo>
                    <a:cubicBezTo>
                      <a:pt x="1568" y="2598"/>
                      <a:pt x="1484" y="2421"/>
                      <a:pt x="1400" y="2244"/>
                    </a:cubicBezTo>
                    <a:cubicBezTo>
                      <a:pt x="1412" y="2232"/>
                      <a:pt x="1424" y="2220"/>
                      <a:pt x="1436" y="2208"/>
                    </a:cubicBezTo>
                    <a:cubicBezTo>
                      <a:pt x="1531" y="2245"/>
                      <a:pt x="1625" y="2281"/>
                      <a:pt x="1719" y="2318"/>
                    </a:cubicBezTo>
                    <a:cubicBezTo>
                      <a:pt x="1749" y="2241"/>
                      <a:pt x="1779" y="2164"/>
                      <a:pt x="1808" y="2087"/>
                    </a:cubicBezTo>
                    <a:cubicBezTo>
                      <a:pt x="1887" y="2253"/>
                      <a:pt x="1966" y="2420"/>
                      <a:pt x="2044" y="2586"/>
                    </a:cubicBezTo>
                    <a:cubicBezTo>
                      <a:pt x="1948" y="2553"/>
                      <a:pt x="1852" y="2519"/>
                      <a:pt x="1756" y="2486"/>
                    </a:cubicBezTo>
                    <a:close/>
                    <a:moveTo>
                      <a:pt x="2034" y="1930"/>
                    </a:moveTo>
                    <a:cubicBezTo>
                      <a:pt x="1943" y="1933"/>
                      <a:pt x="1852" y="1937"/>
                      <a:pt x="1761" y="1940"/>
                    </a:cubicBezTo>
                    <a:cubicBezTo>
                      <a:pt x="1730" y="2026"/>
                      <a:pt x="1699" y="2112"/>
                      <a:pt x="1667" y="2198"/>
                    </a:cubicBezTo>
                    <a:cubicBezTo>
                      <a:pt x="1582" y="2165"/>
                      <a:pt x="1496" y="2131"/>
                      <a:pt x="1410" y="2098"/>
                    </a:cubicBezTo>
                    <a:cubicBezTo>
                      <a:pt x="1347" y="2163"/>
                      <a:pt x="1284" y="2227"/>
                      <a:pt x="1221" y="2292"/>
                    </a:cubicBezTo>
                    <a:cubicBezTo>
                      <a:pt x="1159" y="2227"/>
                      <a:pt x="1096" y="2163"/>
                      <a:pt x="1033" y="2098"/>
                    </a:cubicBezTo>
                    <a:cubicBezTo>
                      <a:pt x="947" y="2131"/>
                      <a:pt x="861" y="2165"/>
                      <a:pt x="776" y="2198"/>
                    </a:cubicBezTo>
                    <a:cubicBezTo>
                      <a:pt x="744" y="2112"/>
                      <a:pt x="713" y="2026"/>
                      <a:pt x="682" y="1940"/>
                    </a:cubicBezTo>
                    <a:cubicBezTo>
                      <a:pt x="591" y="1937"/>
                      <a:pt x="500" y="1933"/>
                      <a:pt x="409" y="1930"/>
                    </a:cubicBezTo>
                    <a:cubicBezTo>
                      <a:pt x="416" y="1839"/>
                      <a:pt x="423" y="1749"/>
                      <a:pt x="430" y="1658"/>
                    </a:cubicBezTo>
                    <a:cubicBezTo>
                      <a:pt x="348" y="1618"/>
                      <a:pt x="266" y="1577"/>
                      <a:pt x="184" y="1537"/>
                    </a:cubicBezTo>
                    <a:cubicBezTo>
                      <a:pt x="226" y="1457"/>
                      <a:pt x="268" y="1376"/>
                      <a:pt x="310" y="1296"/>
                    </a:cubicBezTo>
                    <a:cubicBezTo>
                      <a:pt x="252" y="1226"/>
                      <a:pt x="194" y="1156"/>
                      <a:pt x="137" y="1086"/>
                    </a:cubicBezTo>
                    <a:cubicBezTo>
                      <a:pt x="208" y="1030"/>
                      <a:pt x="280" y="974"/>
                      <a:pt x="352" y="918"/>
                    </a:cubicBezTo>
                    <a:cubicBezTo>
                      <a:pt x="327" y="831"/>
                      <a:pt x="302" y="743"/>
                      <a:pt x="278" y="656"/>
                    </a:cubicBezTo>
                    <a:cubicBezTo>
                      <a:pt x="365" y="633"/>
                      <a:pt x="452" y="611"/>
                      <a:pt x="540" y="588"/>
                    </a:cubicBezTo>
                    <a:cubicBezTo>
                      <a:pt x="554" y="497"/>
                      <a:pt x="568" y="406"/>
                      <a:pt x="583" y="315"/>
                    </a:cubicBezTo>
                    <a:cubicBezTo>
                      <a:pt x="672" y="331"/>
                      <a:pt x="761" y="346"/>
                      <a:pt x="850" y="362"/>
                    </a:cubicBezTo>
                    <a:cubicBezTo>
                      <a:pt x="898" y="285"/>
                      <a:pt x="947" y="209"/>
                      <a:pt x="996" y="132"/>
                    </a:cubicBezTo>
                    <a:cubicBezTo>
                      <a:pt x="1071" y="183"/>
                      <a:pt x="1146" y="233"/>
                      <a:pt x="1221" y="284"/>
                    </a:cubicBezTo>
                    <a:cubicBezTo>
                      <a:pt x="1296" y="233"/>
                      <a:pt x="1371" y="183"/>
                      <a:pt x="1446" y="132"/>
                    </a:cubicBezTo>
                    <a:cubicBezTo>
                      <a:pt x="1495" y="209"/>
                      <a:pt x="1544" y="285"/>
                      <a:pt x="1593" y="362"/>
                    </a:cubicBezTo>
                    <a:cubicBezTo>
                      <a:pt x="1683" y="346"/>
                      <a:pt x="1772" y="331"/>
                      <a:pt x="1861" y="315"/>
                    </a:cubicBezTo>
                    <a:cubicBezTo>
                      <a:pt x="1875" y="406"/>
                      <a:pt x="1889" y="497"/>
                      <a:pt x="1903" y="588"/>
                    </a:cubicBezTo>
                    <a:cubicBezTo>
                      <a:pt x="1991" y="611"/>
                      <a:pt x="2078" y="633"/>
                      <a:pt x="2165" y="656"/>
                    </a:cubicBezTo>
                    <a:cubicBezTo>
                      <a:pt x="2141" y="743"/>
                      <a:pt x="2117" y="831"/>
                      <a:pt x="2092" y="918"/>
                    </a:cubicBezTo>
                    <a:cubicBezTo>
                      <a:pt x="2164" y="974"/>
                      <a:pt x="2236" y="1030"/>
                      <a:pt x="2307" y="1086"/>
                    </a:cubicBezTo>
                    <a:cubicBezTo>
                      <a:pt x="2249" y="1156"/>
                      <a:pt x="2191" y="1226"/>
                      <a:pt x="2133" y="1296"/>
                    </a:cubicBezTo>
                    <a:cubicBezTo>
                      <a:pt x="2175" y="1376"/>
                      <a:pt x="2217" y="1457"/>
                      <a:pt x="2259" y="1537"/>
                    </a:cubicBezTo>
                    <a:cubicBezTo>
                      <a:pt x="2177" y="1577"/>
                      <a:pt x="2095" y="1618"/>
                      <a:pt x="2013" y="1658"/>
                    </a:cubicBezTo>
                    <a:cubicBezTo>
                      <a:pt x="2020" y="1749"/>
                      <a:pt x="2027" y="1839"/>
                      <a:pt x="2034" y="193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37150" tIns="68575" rIns="137150" bIns="685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3" name="Google Shape;1153;p62"/>
              <p:cNvSpPr/>
              <p:nvPr/>
            </p:nvSpPr>
            <p:spPr>
              <a:xfrm>
                <a:off x="3536950" y="179388"/>
                <a:ext cx="522288" cy="523875"/>
              </a:xfrm>
              <a:custGeom>
                <a:avLst/>
                <a:gdLst/>
                <a:ahLst/>
                <a:cxnLst/>
                <a:rect l="l" t="t" r="r" b="b"/>
                <a:pathLst>
                  <a:path w="1458" h="1464" extrusionOk="0">
                    <a:moveTo>
                      <a:pt x="728" y="0"/>
                    </a:moveTo>
                    <a:lnTo>
                      <a:pt x="728" y="0"/>
                    </a:lnTo>
                    <a:cubicBezTo>
                      <a:pt x="325" y="0"/>
                      <a:pt x="0" y="325"/>
                      <a:pt x="0" y="729"/>
                    </a:cubicBezTo>
                    <a:cubicBezTo>
                      <a:pt x="0" y="1132"/>
                      <a:pt x="325" y="1463"/>
                      <a:pt x="728" y="1463"/>
                    </a:cubicBezTo>
                    <a:cubicBezTo>
                      <a:pt x="1132" y="1463"/>
                      <a:pt x="1457" y="1132"/>
                      <a:pt x="1457" y="729"/>
                    </a:cubicBezTo>
                    <a:cubicBezTo>
                      <a:pt x="1457" y="325"/>
                      <a:pt x="1132" y="0"/>
                      <a:pt x="728" y="0"/>
                    </a:cubicBezTo>
                    <a:close/>
                    <a:moveTo>
                      <a:pt x="728" y="1368"/>
                    </a:moveTo>
                    <a:lnTo>
                      <a:pt x="728" y="1368"/>
                    </a:lnTo>
                    <a:cubicBezTo>
                      <a:pt x="378" y="1368"/>
                      <a:pt x="95" y="1080"/>
                      <a:pt x="95" y="729"/>
                    </a:cubicBezTo>
                    <a:cubicBezTo>
                      <a:pt x="95" y="377"/>
                      <a:pt x="378" y="94"/>
                      <a:pt x="728" y="94"/>
                    </a:cubicBezTo>
                    <a:cubicBezTo>
                      <a:pt x="1079" y="94"/>
                      <a:pt x="1363" y="377"/>
                      <a:pt x="1363" y="729"/>
                    </a:cubicBezTo>
                    <a:cubicBezTo>
                      <a:pt x="1363" y="1080"/>
                      <a:pt x="1079" y="1368"/>
                      <a:pt x="728" y="13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37150" tIns="68575" rIns="137150" bIns="685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4" name="Google Shape;1154;p62"/>
              <p:cNvSpPr/>
              <p:nvPr/>
            </p:nvSpPr>
            <p:spPr>
              <a:xfrm>
                <a:off x="3675063" y="317500"/>
                <a:ext cx="246063" cy="246063"/>
              </a:xfrm>
              <a:custGeom>
                <a:avLst/>
                <a:gdLst/>
                <a:ahLst/>
                <a:cxnLst/>
                <a:rect l="l" t="t" r="r" b="b"/>
                <a:pathLst>
                  <a:path w="692" h="693" extrusionOk="0">
                    <a:moveTo>
                      <a:pt x="628" y="0"/>
                    </a:moveTo>
                    <a:cubicBezTo>
                      <a:pt x="419" y="210"/>
                      <a:pt x="209" y="419"/>
                      <a:pt x="0" y="629"/>
                    </a:cubicBezTo>
                    <a:cubicBezTo>
                      <a:pt x="21" y="650"/>
                      <a:pt x="42" y="671"/>
                      <a:pt x="63" y="692"/>
                    </a:cubicBezTo>
                    <a:cubicBezTo>
                      <a:pt x="272" y="482"/>
                      <a:pt x="482" y="273"/>
                      <a:pt x="691" y="63"/>
                    </a:cubicBezTo>
                    <a:cubicBezTo>
                      <a:pt x="670" y="42"/>
                      <a:pt x="649" y="21"/>
                      <a:pt x="628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37150" tIns="68575" rIns="137150" bIns="685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5" name="Google Shape;1155;p62"/>
              <p:cNvSpPr/>
              <p:nvPr/>
            </p:nvSpPr>
            <p:spPr>
              <a:xfrm>
                <a:off x="3808413" y="454025"/>
                <a:ext cx="115888" cy="115888"/>
              </a:xfrm>
              <a:custGeom>
                <a:avLst/>
                <a:gdLst/>
                <a:ahLst/>
                <a:cxnLst/>
                <a:rect l="l" t="t" r="r" b="b"/>
                <a:pathLst>
                  <a:path w="331" h="331" extrusionOk="0">
                    <a:moveTo>
                      <a:pt x="162" y="0"/>
                    </a:moveTo>
                    <a:lnTo>
                      <a:pt x="162" y="0"/>
                    </a:lnTo>
                    <a:cubicBezTo>
                      <a:pt x="73" y="0"/>
                      <a:pt x="0" y="74"/>
                      <a:pt x="0" y="163"/>
                    </a:cubicBezTo>
                    <a:cubicBezTo>
                      <a:pt x="0" y="257"/>
                      <a:pt x="73" y="330"/>
                      <a:pt x="162" y="330"/>
                    </a:cubicBezTo>
                    <a:cubicBezTo>
                      <a:pt x="256" y="330"/>
                      <a:pt x="330" y="257"/>
                      <a:pt x="330" y="163"/>
                    </a:cubicBezTo>
                    <a:cubicBezTo>
                      <a:pt x="330" y="74"/>
                      <a:pt x="256" y="0"/>
                      <a:pt x="162" y="0"/>
                    </a:cubicBezTo>
                    <a:close/>
                    <a:moveTo>
                      <a:pt x="162" y="236"/>
                    </a:moveTo>
                    <a:lnTo>
                      <a:pt x="162" y="236"/>
                    </a:lnTo>
                    <a:cubicBezTo>
                      <a:pt x="125" y="236"/>
                      <a:pt x="94" y="205"/>
                      <a:pt x="94" y="163"/>
                    </a:cubicBezTo>
                    <a:cubicBezTo>
                      <a:pt x="94" y="126"/>
                      <a:pt x="125" y="94"/>
                      <a:pt x="162" y="94"/>
                    </a:cubicBezTo>
                    <a:cubicBezTo>
                      <a:pt x="204" y="94"/>
                      <a:pt x="236" y="126"/>
                      <a:pt x="236" y="163"/>
                    </a:cubicBezTo>
                    <a:cubicBezTo>
                      <a:pt x="236" y="205"/>
                      <a:pt x="204" y="236"/>
                      <a:pt x="162" y="23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37150" tIns="68575" rIns="137150" bIns="685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05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6" name="Google Shape;1156;p62"/>
              <p:cNvSpPr/>
              <p:nvPr/>
            </p:nvSpPr>
            <p:spPr>
              <a:xfrm>
                <a:off x="3668713" y="311150"/>
                <a:ext cx="115888" cy="115888"/>
              </a:xfrm>
              <a:custGeom>
                <a:avLst/>
                <a:gdLst/>
                <a:ahLst/>
                <a:cxnLst/>
                <a:rect l="l" t="t" r="r" b="b"/>
                <a:pathLst>
                  <a:path w="331" h="331" extrusionOk="0">
                    <a:moveTo>
                      <a:pt x="168" y="330"/>
                    </a:moveTo>
                    <a:lnTo>
                      <a:pt x="168" y="330"/>
                    </a:lnTo>
                    <a:cubicBezTo>
                      <a:pt x="257" y="330"/>
                      <a:pt x="330" y="257"/>
                      <a:pt x="330" y="168"/>
                    </a:cubicBezTo>
                    <a:cubicBezTo>
                      <a:pt x="330" y="73"/>
                      <a:pt x="257" y="0"/>
                      <a:pt x="168" y="0"/>
                    </a:cubicBezTo>
                    <a:cubicBezTo>
                      <a:pt x="73" y="0"/>
                      <a:pt x="0" y="73"/>
                      <a:pt x="0" y="168"/>
                    </a:cubicBezTo>
                    <a:cubicBezTo>
                      <a:pt x="0" y="257"/>
                      <a:pt x="73" y="330"/>
                      <a:pt x="168" y="330"/>
                    </a:cubicBezTo>
                    <a:close/>
                    <a:moveTo>
                      <a:pt x="168" y="94"/>
                    </a:moveTo>
                    <a:lnTo>
                      <a:pt x="168" y="94"/>
                    </a:lnTo>
                    <a:cubicBezTo>
                      <a:pt x="205" y="94"/>
                      <a:pt x="236" y="126"/>
                      <a:pt x="236" y="168"/>
                    </a:cubicBezTo>
                    <a:cubicBezTo>
                      <a:pt x="236" y="205"/>
                      <a:pt x="205" y="236"/>
                      <a:pt x="168" y="236"/>
                    </a:cubicBezTo>
                    <a:cubicBezTo>
                      <a:pt x="126" y="236"/>
                      <a:pt x="95" y="205"/>
                      <a:pt x="95" y="168"/>
                    </a:cubicBezTo>
                    <a:cubicBezTo>
                      <a:pt x="95" y="126"/>
                      <a:pt x="126" y="94"/>
                      <a:pt x="168" y="9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37150" tIns="68575" rIns="137150" bIns="685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05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8C7D574-F0BB-41AC-B5EF-166D8802107D}"/>
                </a:ext>
              </a:extLst>
            </p:cNvPr>
            <p:cNvGrpSpPr/>
            <p:nvPr/>
          </p:nvGrpSpPr>
          <p:grpSpPr>
            <a:xfrm>
              <a:off x="8624867" y="1592084"/>
              <a:ext cx="925438" cy="925438"/>
              <a:chOff x="6183077" y="1616618"/>
              <a:chExt cx="925438" cy="925438"/>
            </a:xfrm>
          </p:grpSpPr>
          <p:sp>
            <p:nvSpPr>
              <p:cNvPr id="1142" name="Google Shape;1142;p62"/>
              <p:cNvSpPr/>
              <p:nvPr/>
            </p:nvSpPr>
            <p:spPr>
              <a:xfrm>
                <a:off x="6183077" y="1616618"/>
                <a:ext cx="925438" cy="925438"/>
              </a:xfrm>
              <a:prstGeom prst="ellipse">
                <a:avLst/>
              </a:prstGeom>
              <a:solidFill>
                <a:schemeClr val="lt1"/>
              </a:solidFill>
              <a:ln>
                <a:solidFill>
                  <a:srgbClr val="FF0000"/>
                </a:solidFill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157" name="Google Shape;1157;p62"/>
              <p:cNvGrpSpPr/>
              <p:nvPr/>
            </p:nvGrpSpPr>
            <p:grpSpPr>
              <a:xfrm>
                <a:off x="6342419" y="1806952"/>
                <a:ext cx="575599" cy="501676"/>
                <a:chOff x="8297748" y="3496130"/>
                <a:chExt cx="1100138" cy="958850"/>
              </a:xfrm>
            </p:grpSpPr>
            <p:sp>
              <p:nvSpPr>
                <p:cNvPr id="1158" name="Google Shape;1158;p62"/>
                <p:cNvSpPr/>
                <p:nvPr/>
              </p:nvSpPr>
              <p:spPr>
                <a:xfrm>
                  <a:off x="8399348" y="4053342"/>
                  <a:ext cx="998538" cy="401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3" h="1126" extrusionOk="0">
                      <a:moveTo>
                        <a:pt x="1657" y="0"/>
                      </a:moveTo>
                      <a:cubicBezTo>
                        <a:pt x="1443" y="212"/>
                        <a:pt x="1230" y="424"/>
                        <a:pt x="1016" y="636"/>
                      </a:cubicBezTo>
                      <a:cubicBezTo>
                        <a:pt x="929" y="547"/>
                        <a:pt x="843" y="459"/>
                        <a:pt x="756" y="370"/>
                      </a:cubicBezTo>
                      <a:cubicBezTo>
                        <a:pt x="504" y="622"/>
                        <a:pt x="252" y="873"/>
                        <a:pt x="0" y="1125"/>
                      </a:cubicBezTo>
                      <a:cubicBezTo>
                        <a:pt x="927" y="1125"/>
                        <a:pt x="1855" y="1125"/>
                        <a:pt x="2782" y="1125"/>
                      </a:cubicBezTo>
                      <a:cubicBezTo>
                        <a:pt x="2407" y="750"/>
                        <a:pt x="2032" y="375"/>
                        <a:pt x="1657" y="0"/>
                      </a:cubicBezTo>
                      <a:close/>
                      <a:moveTo>
                        <a:pt x="756" y="500"/>
                      </a:moveTo>
                      <a:cubicBezTo>
                        <a:pt x="843" y="589"/>
                        <a:pt x="929" y="677"/>
                        <a:pt x="1016" y="766"/>
                      </a:cubicBezTo>
                      <a:cubicBezTo>
                        <a:pt x="1230" y="554"/>
                        <a:pt x="1443" y="342"/>
                        <a:pt x="1657" y="130"/>
                      </a:cubicBezTo>
                      <a:cubicBezTo>
                        <a:pt x="1956" y="431"/>
                        <a:pt x="2254" y="731"/>
                        <a:pt x="2553" y="1032"/>
                      </a:cubicBezTo>
                      <a:cubicBezTo>
                        <a:pt x="1777" y="1032"/>
                        <a:pt x="1000" y="1032"/>
                        <a:pt x="224" y="1032"/>
                      </a:cubicBezTo>
                      <a:cubicBezTo>
                        <a:pt x="401" y="855"/>
                        <a:pt x="579" y="677"/>
                        <a:pt x="756" y="50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137150" tIns="68575" rIns="137150" bIns="685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9" name="Google Shape;1159;p62"/>
                <p:cNvSpPr/>
                <p:nvPr/>
              </p:nvSpPr>
              <p:spPr>
                <a:xfrm>
                  <a:off x="9051810" y="4002542"/>
                  <a:ext cx="293688" cy="293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" h="824" extrusionOk="0">
                      <a:moveTo>
                        <a:pt x="0" y="67"/>
                      </a:moveTo>
                      <a:cubicBezTo>
                        <a:pt x="252" y="319"/>
                        <a:pt x="503" y="571"/>
                        <a:pt x="755" y="823"/>
                      </a:cubicBezTo>
                      <a:cubicBezTo>
                        <a:pt x="778" y="800"/>
                        <a:pt x="800" y="778"/>
                        <a:pt x="823" y="755"/>
                      </a:cubicBezTo>
                      <a:cubicBezTo>
                        <a:pt x="569" y="503"/>
                        <a:pt x="316" y="252"/>
                        <a:pt x="62" y="0"/>
                      </a:cubicBezTo>
                      <a:cubicBezTo>
                        <a:pt x="41" y="22"/>
                        <a:pt x="21" y="45"/>
                        <a:pt x="0" y="67"/>
                      </a:cubicBezTo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137150" tIns="68575" rIns="137150" bIns="685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0" name="Google Shape;1160;p62"/>
                <p:cNvSpPr/>
                <p:nvPr/>
              </p:nvSpPr>
              <p:spPr>
                <a:xfrm>
                  <a:off x="8470785" y="3496130"/>
                  <a:ext cx="582613" cy="65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6" h="1819" extrusionOk="0">
                      <a:moveTo>
                        <a:pt x="63" y="1818"/>
                      </a:moveTo>
                      <a:cubicBezTo>
                        <a:pt x="379" y="1502"/>
                        <a:pt x="695" y="1186"/>
                        <a:pt x="1011" y="870"/>
                      </a:cubicBezTo>
                      <a:cubicBezTo>
                        <a:pt x="1086" y="945"/>
                        <a:pt x="1160" y="1019"/>
                        <a:pt x="1235" y="1094"/>
                      </a:cubicBezTo>
                      <a:cubicBezTo>
                        <a:pt x="1256" y="1071"/>
                        <a:pt x="1276" y="1049"/>
                        <a:pt x="1297" y="1026"/>
                      </a:cubicBezTo>
                      <a:cubicBezTo>
                        <a:pt x="1217" y="946"/>
                        <a:pt x="1138" y="867"/>
                        <a:pt x="1058" y="787"/>
                      </a:cubicBezTo>
                      <a:cubicBezTo>
                        <a:pt x="1058" y="685"/>
                        <a:pt x="1058" y="582"/>
                        <a:pt x="1058" y="480"/>
                      </a:cubicBezTo>
                      <a:cubicBezTo>
                        <a:pt x="1247" y="480"/>
                        <a:pt x="1436" y="480"/>
                        <a:pt x="1625" y="480"/>
                      </a:cubicBezTo>
                      <a:cubicBezTo>
                        <a:pt x="1580" y="400"/>
                        <a:pt x="1535" y="320"/>
                        <a:pt x="1490" y="240"/>
                      </a:cubicBezTo>
                      <a:cubicBezTo>
                        <a:pt x="1535" y="160"/>
                        <a:pt x="1580" y="80"/>
                        <a:pt x="1625" y="0"/>
                      </a:cubicBezTo>
                      <a:cubicBezTo>
                        <a:pt x="1405" y="0"/>
                        <a:pt x="1184" y="0"/>
                        <a:pt x="964" y="0"/>
                      </a:cubicBezTo>
                      <a:cubicBezTo>
                        <a:pt x="964" y="16"/>
                        <a:pt x="964" y="31"/>
                        <a:pt x="964" y="47"/>
                      </a:cubicBezTo>
                      <a:cubicBezTo>
                        <a:pt x="964" y="191"/>
                        <a:pt x="964" y="336"/>
                        <a:pt x="964" y="480"/>
                      </a:cubicBezTo>
                      <a:cubicBezTo>
                        <a:pt x="964" y="582"/>
                        <a:pt x="964" y="685"/>
                        <a:pt x="964" y="787"/>
                      </a:cubicBezTo>
                      <a:cubicBezTo>
                        <a:pt x="643" y="1108"/>
                        <a:pt x="321" y="1429"/>
                        <a:pt x="0" y="1750"/>
                      </a:cubicBezTo>
                      <a:cubicBezTo>
                        <a:pt x="21" y="1773"/>
                        <a:pt x="42" y="1795"/>
                        <a:pt x="63" y="1818"/>
                      </a:cubicBezTo>
                      <a:close/>
                      <a:moveTo>
                        <a:pt x="1464" y="386"/>
                      </a:moveTo>
                      <a:cubicBezTo>
                        <a:pt x="1329" y="386"/>
                        <a:pt x="1193" y="386"/>
                        <a:pt x="1058" y="386"/>
                      </a:cubicBezTo>
                      <a:cubicBezTo>
                        <a:pt x="1058" y="289"/>
                        <a:pt x="1058" y="191"/>
                        <a:pt x="1058" y="94"/>
                      </a:cubicBezTo>
                      <a:cubicBezTo>
                        <a:pt x="1193" y="94"/>
                        <a:pt x="1329" y="94"/>
                        <a:pt x="1464" y="94"/>
                      </a:cubicBezTo>
                      <a:cubicBezTo>
                        <a:pt x="1436" y="143"/>
                        <a:pt x="1409" y="191"/>
                        <a:pt x="1381" y="240"/>
                      </a:cubicBezTo>
                      <a:cubicBezTo>
                        <a:pt x="1409" y="289"/>
                        <a:pt x="1436" y="337"/>
                        <a:pt x="1464" y="38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137150" tIns="68575" rIns="137150" bIns="685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1" name="Google Shape;1161;p62"/>
                <p:cNvSpPr/>
                <p:nvPr/>
              </p:nvSpPr>
              <p:spPr>
                <a:xfrm>
                  <a:off x="8297748" y="3767592"/>
                  <a:ext cx="871538" cy="681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1902" extrusionOk="0">
                      <a:moveTo>
                        <a:pt x="1297" y="1198"/>
                      </a:moveTo>
                      <a:cubicBezTo>
                        <a:pt x="1643" y="852"/>
                        <a:pt x="1988" y="507"/>
                        <a:pt x="2334" y="161"/>
                      </a:cubicBezTo>
                      <a:cubicBezTo>
                        <a:pt x="2334" y="230"/>
                        <a:pt x="2334" y="300"/>
                        <a:pt x="2334" y="369"/>
                      </a:cubicBezTo>
                      <a:cubicBezTo>
                        <a:pt x="2365" y="369"/>
                        <a:pt x="2396" y="369"/>
                        <a:pt x="2427" y="369"/>
                      </a:cubicBezTo>
                      <a:cubicBezTo>
                        <a:pt x="2427" y="246"/>
                        <a:pt x="2427" y="123"/>
                        <a:pt x="2427" y="0"/>
                      </a:cubicBezTo>
                      <a:cubicBezTo>
                        <a:pt x="2306" y="0"/>
                        <a:pt x="2184" y="0"/>
                        <a:pt x="2063" y="0"/>
                      </a:cubicBezTo>
                      <a:cubicBezTo>
                        <a:pt x="2063" y="31"/>
                        <a:pt x="2063" y="62"/>
                        <a:pt x="2063" y="93"/>
                      </a:cubicBezTo>
                      <a:cubicBezTo>
                        <a:pt x="2131" y="93"/>
                        <a:pt x="2198" y="93"/>
                        <a:pt x="2266" y="93"/>
                      </a:cubicBezTo>
                      <a:cubicBezTo>
                        <a:pt x="1943" y="416"/>
                        <a:pt x="1620" y="739"/>
                        <a:pt x="1297" y="1062"/>
                      </a:cubicBezTo>
                      <a:cubicBezTo>
                        <a:pt x="1210" y="975"/>
                        <a:pt x="1124" y="889"/>
                        <a:pt x="1037" y="802"/>
                      </a:cubicBezTo>
                      <a:cubicBezTo>
                        <a:pt x="691" y="1146"/>
                        <a:pt x="346" y="1489"/>
                        <a:pt x="0" y="1833"/>
                      </a:cubicBezTo>
                      <a:cubicBezTo>
                        <a:pt x="21" y="1856"/>
                        <a:pt x="42" y="1878"/>
                        <a:pt x="63" y="1901"/>
                      </a:cubicBezTo>
                      <a:cubicBezTo>
                        <a:pt x="388" y="1578"/>
                        <a:pt x="712" y="1255"/>
                        <a:pt x="1037" y="932"/>
                      </a:cubicBezTo>
                      <a:cubicBezTo>
                        <a:pt x="1124" y="1021"/>
                        <a:pt x="1210" y="1109"/>
                        <a:pt x="1297" y="1198"/>
                      </a:cubicBezTo>
                    </a:path>
                  </a:pathLst>
                </a:custGeom>
                <a:solidFill>
                  <a:schemeClr val="accent5"/>
                </a:solidFill>
                <a:ln>
                  <a:solidFill>
                    <a:srgbClr val="FF0000"/>
                  </a:solidFill>
                </a:ln>
              </p:spPr>
              <p:txBody>
                <a:bodyPr spcFirstLastPara="1" wrap="square" lIns="137150" tIns="68575" rIns="137150" bIns="685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05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AEDA680-8141-4456-A8F5-56E346555F83}"/>
                </a:ext>
              </a:extLst>
            </p:cNvPr>
            <p:cNvGrpSpPr/>
            <p:nvPr/>
          </p:nvGrpSpPr>
          <p:grpSpPr>
            <a:xfrm>
              <a:off x="6227139" y="1592084"/>
              <a:ext cx="925438" cy="925438"/>
              <a:chOff x="9302575" y="2890684"/>
              <a:chExt cx="925438" cy="925438"/>
            </a:xfrm>
          </p:grpSpPr>
          <p:sp>
            <p:nvSpPr>
              <p:cNvPr id="1143" name="Google Shape;1143;p62"/>
              <p:cNvSpPr/>
              <p:nvPr/>
            </p:nvSpPr>
            <p:spPr>
              <a:xfrm>
                <a:off x="9302575" y="2890684"/>
                <a:ext cx="925438" cy="925438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162" name="Google Shape;1162;p62"/>
              <p:cNvGrpSpPr/>
              <p:nvPr/>
            </p:nvGrpSpPr>
            <p:grpSpPr>
              <a:xfrm>
                <a:off x="9434138" y="3078690"/>
                <a:ext cx="575527" cy="529448"/>
                <a:chOff x="6489701" y="6540500"/>
                <a:chExt cx="1011238" cy="930275"/>
              </a:xfrm>
            </p:grpSpPr>
            <p:sp>
              <p:nvSpPr>
                <p:cNvPr id="1163" name="Google Shape;1163;p62"/>
                <p:cNvSpPr/>
                <p:nvPr/>
              </p:nvSpPr>
              <p:spPr>
                <a:xfrm>
                  <a:off x="6489701" y="6540500"/>
                  <a:ext cx="1011238" cy="93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6" h="2591" extrusionOk="0">
                      <a:moveTo>
                        <a:pt x="2475" y="0"/>
                      </a:moveTo>
                      <a:lnTo>
                        <a:pt x="2475" y="0"/>
                      </a:lnTo>
                      <a:lnTo>
                        <a:pt x="2475" y="0"/>
                      </a:lnTo>
                      <a:cubicBezTo>
                        <a:pt x="921" y="0"/>
                        <a:pt x="1439" y="0"/>
                        <a:pt x="921" y="0"/>
                      </a:cubicBezTo>
                      <a:cubicBezTo>
                        <a:pt x="738" y="0"/>
                        <a:pt x="586" y="152"/>
                        <a:pt x="586" y="340"/>
                      </a:cubicBezTo>
                      <a:cubicBezTo>
                        <a:pt x="586" y="2203"/>
                        <a:pt x="586" y="1582"/>
                        <a:pt x="586" y="2203"/>
                      </a:cubicBezTo>
                      <a:cubicBezTo>
                        <a:pt x="0" y="2203"/>
                        <a:pt x="195" y="2203"/>
                        <a:pt x="0" y="2203"/>
                      </a:cubicBezTo>
                      <a:cubicBezTo>
                        <a:pt x="0" y="2250"/>
                        <a:pt x="0" y="2234"/>
                        <a:pt x="0" y="2250"/>
                      </a:cubicBezTo>
                      <a:cubicBezTo>
                        <a:pt x="0" y="2438"/>
                        <a:pt x="152" y="2590"/>
                        <a:pt x="340" y="2590"/>
                      </a:cubicBezTo>
                      <a:cubicBezTo>
                        <a:pt x="1894" y="2590"/>
                        <a:pt x="1376" y="2590"/>
                        <a:pt x="1894" y="2590"/>
                      </a:cubicBezTo>
                      <a:cubicBezTo>
                        <a:pt x="2077" y="2590"/>
                        <a:pt x="2229" y="2438"/>
                        <a:pt x="2229" y="2250"/>
                      </a:cubicBezTo>
                      <a:cubicBezTo>
                        <a:pt x="2229" y="388"/>
                        <a:pt x="2229" y="1009"/>
                        <a:pt x="2229" y="388"/>
                      </a:cubicBezTo>
                      <a:cubicBezTo>
                        <a:pt x="2815" y="388"/>
                        <a:pt x="2620" y="388"/>
                        <a:pt x="2815" y="388"/>
                      </a:cubicBezTo>
                      <a:cubicBezTo>
                        <a:pt x="2815" y="340"/>
                        <a:pt x="2815" y="356"/>
                        <a:pt x="2815" y="340"/>
                      </a:cubicBezTo>
                      <a:cubicBezTo>
                        <a:pt x="2815" y="152"/>
                        <a:pt x="2663" y="0"/>
                        <a:pt x="2475" y="0"/>
                      </a:cubicBezTo>
                      <a:close/>
                      <a:moveTo>
                        <a:pt x="340" y="2496"/>
                      </a:moveTo>
                      <a:lnTo>
                        <a:pt x="340" y="2496"/>
                      </a:lnTo>
                      <a:cubicBezTo>
                        <a:pt x="220" y="2496"/>
                        <a:pt x="120" y="2412"/>
                        <a:pt x="100" y="2297"/>
                      </a:cubicBezTo>
                      <a:cubicBezTo>
                        <a:pt x="1554" y="2297"/>
                        <a:pt x="1069" y="2297"/>
                        <a:pt x="1554" y="2297"/>
                      </a:cubicBezTo>
                      <a:cubicBezTo>
                        <a:pt x="1570" y="2375"/>
                        <a:pt x="1606" y="2444"/>
                        <a:pt x="1659" y="2496"/>
                      </a:cubicBezTo>
                      <a:cubicBezTo>
                        <a:pt x="1219" y="2496"/>
                        <a:pt x="780" y="2496"/>
                        <a:pt x="340" y="2496"/>
                      </a:cubicBezTo>
                      <a:close/>
                      <a:moveTo>
                        <a:pt x="2135" y="2250"/>
                      </a:moveTo>
                      <a:lnTo>
                        <a:pt x="2135" y="2250"/>
                      </a:lnTo>
                      <a:cubicBezTo>
                        <a:pt x="2135" y="2386"/>
                        <a:pt x="2025" y="2496"/>
                        <a:pt x="1894" y="2496"/>
                      </a:cubicBezTo>
                      <a:cubicBezTo>
                        <a:pt x="1758" y="2496"/>
                        <a:pt x="1648" y="2386"/>
                        <a:pt x="1648" y="2250"/>
                      </a:cubicBezTo>
                      <a:cubicBezTo>
                        <a:pt x="1648" y="2203"/>
                        <a:pt x="1648" y="2219"/>
                        <a:pt x="1648" y="2203"/>
                      </a:cubicBezTo>
                      <a:cubicBezTo>
                        <a:pt x="680" y="2203"/>
                        <a:pt x="1003" y="2203"/>
                        <a:pt x="680" y="2203"/>
                      </a:cubicBezTo>
                      <a:cubicBezTo>
                        <a:pt x="680" y="340"/>
                        <a:pt x="680" y="961"/>
                        <a:pt x="680" y="340"/>
                      </a:cubicBezTo>
                      <a:cubicBezTo>
                        <a:pt x="680" y="204"/>
                        <a:pt x="790" y="94"/>
                        <a:pt x="921" y="94"/>
                      </a:cubicBezTo>
                      <a:cubicBezTo>
                        <a:pt x="2239" y="94"/>
                        <a:pt x="1800" y="94"/>
                        <a:pt x="2239" y="94"/>
                      </a:cubicBezTo>
                      <a:cubicBezTo>
                        <a:pt x="2239" y="96"/>
                        <a:pt x="2239" y="98"/>
                        <a:pt x="2239" y="100"/>
                      </a:cubicBezTo>
                      <a:cubicBezTo>
                        <a:pt x="2234" y="105"/>
                        <a:pt x="2229" y="105"/>
                        <a:pt x="2229" y="110"/>
                      </a:cubicBezTo>
                      <a:cubicBezTo>
                        <a:pt x="2224" y="115"/>
                        <a:pt x="2222" y="117"/>
                        <a:pt x="2219" y="121"/>
                      </a:cubicBezTo>
                      <a:cubicBezTo>
                        <a:pt x="2213" y="126"/>
                        <a:pt x="2208" y="131"/>
                        <a:pt x="2208" y="136"/>
                      </a:cubicBezTo>
                      <a:cubicBezTo>
                        <a:pt x="2203" y="141"/>
                        <a:pt x="2201" y="143"/>
                        <a:pt x="2198" y="147"/>
                      </a:cubicBezTo>
                      <a:cubicBezTo>
                        <a:pt x="2192" y="152"/>
                        <a:pt x="2192" y="157"/>
                        <a:pt x="2187" y="163"/>
                      </a:cubicBezTo>
                      <a:cubicBezTo>
                        <a:pt x="2182" y="168"/>
                        <a:pt x="2182" y="173"/>
                        <a:pt x="2182" y="178"/>
                      </a:cubicBezTo>
                      <a:cubicBezTo>
                        <a:pt x="2177" y="184"/>
                        <a:pt x="2172" y="189"/>
                        <a:pt x="2172" y="194"/>
                      </a:cubicBezTo>
                      <a:cubicBezTo>
                        <a:pt x="2166" y="199"/>
                        <a:pt x="2168" y="201"/>
                        <a:pt x="2166" y="204"/>
                      </a:cubicBezTo>
                      <a:cubicBezTo>
                        <a:pt x="2161" y="215"/>
                        <a:pt x="2161" y="220"/>
                        <a:pt x="2156" y="225"/>
                      </a:cubicBezTo>
                      <a:cubicBezTo>
                        <a:pt x="2156" y="230"/>
                        <a:pt x="2156" y="236"/>
                        <a:pt x="2150" y="236"/>
                      </a:cubicBezTo>
                      <a:cubicBezTo>
                        <a:pt x="2150" y="246"/>
                        <a:pt x="2150" y="251"/>
                        <a:pt x="2145" y="256"/>
                      </a:cubicBezTo>
                      <a:cubicBezTo>
                        <a:pt x="2145" y="262"/>
                        <a:pt x="2145" y="267"/>
                        <a:pt x="2145" y="273"/>
                      </a:cubicBezTo>
                      <a:cubicBezTo>
                        <a:pt x="2140" y="278"/>
                        <a:pt x="2140" y="288"/>
                        <a:pt x="2140" y="293"/>
                      </a:cubicBezTo>
                      <a:cubicBezTo>
                        <a:pt x="2140" y="299"/>
                        <a:pt x="2140" y="300"/>
                        <a:pt x="2140" y="304"/>
                      </a:cubicBezTo>
                      <a:cubicBezTo>
                        <a:pt x="2140" y="319"/>
                        <a:pt x="2135" y="330"/>
                        <a:pt x="2135" y="340"/>
                      </a:cubicBezTo>
                      <a:cubicBezTo>
                        <a:pt x="2135" y="388"/>
                        <a:pt x="2135" y="372"/>
                        <a:pt x="2135" y="388"/>
                      </a:cubicBezTo>
                      <a:cubicBezTo>
                        <a:pt x="2135" y="1009"/>
                        <a:pt x="2135" y="1629"/>
                        <a:pt x="2135" y="2250"/>
                      </a:cubicBezTo>
                      <a:close/>
                      <a:moveTo>
                        <a:pt x="2234" y="293"/>
                      </a:moveTo>
                      <a:lnTo>
                        <a:pt x="2234" y="293"/>
                      </a:lnTo>
                      <a:lnTo>
                        <a:pt x="2234" y="293"/>
                      </a:lnTo>
                      <a:cubicBezTo>
                        <a:pt x="2234" y="288"/>
                        <a:pt x="2237" y="290"/>
                        <a:pt x="2239" y="288"/>
                      </a:cubicBezTo>
                      <a:cubicBezTo>
                        <a:pt x="2239" y="283"/>
                        <a:pt x="2239" y="278"/>
                        <a:pt x="2239" y="273"/>
                      </a:cubicBezTo>
                      <a:cubicBezTo>
                        <a:pt x="2245" y="267"/>
                        <a:pt x="2245" y="267"/>
                        <a:pt x="2245" y="262"/>
                      </a:cubicBezTo>
                      <a:cubicBezTo>
                        <a:pt x="2245" y="256"/>
                        <a:pt x="2250" y="251"/>
                        <a:pt x="2250" y="246"/>
                      </a:cubicBezTo>
                      <a:cubicBezTo>
                        <a:pt x="2252" y="244"/>
                        <a:pt x="2250" y="241"/>
                        <a:pt x="2255" y="241"/>
                      </a:cubicBezTo>
                      <a:cubicBezTo>
                        <a:pt x="2255" y="236"/>
                        <a:pt x="2255" y="230"/>
                        <a:pt x="2260" y="225"/>
                      </a:cubicBezTo>
                      <a:cubicBezTo>
                        <a:pt x="2262" y="223"/>
                        <a:pt x="2260" y="220"/>
                        <a:pt x="2265" y="220"/>
                      </a:cubicBezTo>
                      <a:cubicBezTo>
                        <a:pt x="2265" y="215"/>
                        <a:pt x="2265" y="210"/>
                        <a:pt x="2271" y="210"/>
                      </a:cubicBezTo>
                      <a:cubicBezTo>
                        <a:pt x="2271" y="204"/>
                        <a:pt x="2271" y="204"/>
                        <a:pt x="2276" y="199"/>
                      </a:cubicBezTo>
                      <a:cubicBezTo>
                        <a:pt x="2278" y="196"/>
                        <a:pt x="2281" y="194"/>
                        <a:pt x="2281" y="189"/>
                      </a:cubicBezTo>
                      <a:cubicBezTo>
                        <a:pt x="2287" y="189"/>
                        <a:pt x="2285" y="186"/>
                        <a:pt x="2287" y="184"/>
                      </a:cubicBezTo>
                      <a:cubicBezTo>
                        <a:pt x="2292" y="178"/>
                        <a:pt x="2297" y="173"/>
                        <a:pt x="2302" y="173"/>
                      </a:cubicBezTo>
                      <a:cubicBezTo>
                        <a:pt x="2302" y="168"/>
                        <a:pt x="2302" y="170"/>
                        <a:pt x="2302" y="168"/>
                      </a:cubicBezTo>
                      <a:cubicBezTo>
                        <a:pt x="2308" y="163"/>
                        <a:pt x="2313" y="157"/>
                        <a:pt x="2318" y="152"/>
                      </a:cubicBezTo>
                      <a:cubicBezTo>
                        <a:pt x="2323" y="152"/>
                        <a:pt x="2321" y="152"/>
                        <a:pt x="2323" y="152"/>
                      </a:cubicBezTo>
                      <a:cubicBezTo>
                        <a:pt x="2328" y="147"/>
                        <a:pt x="2334" y="141"/>
                        <a:pt x="2339" y="136"/>
                      </a:cubicBezTo>
                      <a:cubicBezTo>
                        <a:pt x="2341" y="136"/>
                        <a:pt x="2342" y="136"/>
                        <a:pt x="2344" y="136"/>
                      </a:cubicBezTo>
                      <a:cubicBezTo>
                        <a:pt x="2349" y="131"/>
                        <a:pt x="2354" y="131"/>
                        <a:pt x="2354" y="126"/>
                      </a:cubicBezTo>
                      <a:cubicBezTo>
                        <a:pt x="2360" y="126"/>
                        <a:pt x="2360" y="126"/>
                        <a:pt x="2365" y="121"/>
                      </a:cubicBezTo>
                      <a:cubicBezTo>
                        <a:pt x="2370" y="121"/>
                        <a:pt x="2370" y="121"/>
                        <a:pt x="2375" y="115"/>
                      </a:cubicBezTo>
                      <a:cubicBezTo>
                        <a:pt x="2380" y="115"/>
                        <a:pt x="2380" y="115"/>
                        <a:pt x="2386" y="115"/>
                      </a:cubicBezTo>
                      <a:cubicBezTo>
                        <a:pt x="2391" y="110"/>
                        <a:pt x="2393" y="112"/>
                        <a:pt x="2397" y="110"/>
                      </a:cubicBezTo>
                      <a:cubicBezTo>
                        <a:pt x="2402" y="105"/>
                        <a:pt x="2402" y="105"/>
                        <a:pt x="2407" y="105"/>
                      </a:cubicBezTo>
                      <a:cubicBezTo>
                        <a:pt x="2412" y="105"/>
                        <a:pt x="2417" y="105"/>
                        <a:pt x="2423" y="100"/>
                      </a:cubicBezTo>
                      <a:cubicBezTo>
                        <a:pt x="2425" y="100"/>
                        <a:pt x="2426" y="100"/>
                        <a:pt x="2428" y="100"/>
                      </a:cubicBezTo>
                      <a:cubicBezTo>
                        <a:pt x="2433" y="100"/>
                        <a:pt x="2438" y="100"/>
                        <a:pt x="2443" y="100"/>
                      </a:cubicBezTo>
                      <a:cubicBezTo>
                        <a:pt x="2449" y="100"/>
                        <a:pt x="2449" y="94"/>
                        <a:pt x="2454" y="94"/>
                      </a:cubicBezTo>
                      <a:cubicBezTo>
                        <a:pt x="2459" y="94"/>
                        <a:pt x="2470" y="94"/>
                        <a:pt x="2475" y="94"/>
                      </a:cubicBezTo>
                      <a:cubicBezTo>
                        <a:pt x="2595" y="94"/>
                        <a:pt x="2694" y="178"/>
                        <a:pt x="2715" y="293"/>
                      </a:cubicBezTo>
                      <a:cubicBezTo>
                        <a:pt x="2555" y="293"/>
                        <a:pt x="2394" y="293"/>
                        <a:pt x="2234" y="293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137150" tIns="68575" rIns="137150" bIns="685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05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4" name="Google Shape;1164;p62"/>
                <p:cNvSpPr/>
                <p:nvPr/>
              </p:nvSpPr>
              <p:spPr>
                <a:xfrm>
                  <a:off x="7378701" y="6729413"/>
                  <a:ext cx="120650" cy="741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" h="2067" extrusionOk="0">
                      <a:moveTo>
                        <a:pt x="219" y="0"/>
                      </a:moveTo>
                      <a:cubicBezTo>
                        <a:pt x="188" y="0"/>
                        <a:pt x="156" y="0"/>
                        <a:pt x="125" y="0"/>
                      </a:cubicBezTo>
                      <a:cubicBezTo>
                        <a:pt x="125" y="36"/>
                        <a:pt x="125" y="73"/>
                        <a:pt x="125" y="109"/>
                      </a:cubicBezTo>
                      <a:cubicBezTo>
                        <a:pt x="83" y="151"/>
                        <a:pt x="42" y="193"/>
                        <a:pt x="0" y="235"/>
                      </a:cubicBezTo>
                      <a:cubicBezTo>
                        <a:pt x="0" y="845"/>
                        <a:pt x="0" y="1456"/>
                        <a:pt x="0" y="2066"/>
                      </a:cubicBezTo>
                      <a:cubicBezTo>
                        <a:pt x="115" y="2066"/>
                        <a:pt x="230" y="2066"/>
                        <a:pt x="345" y="2066"/>
                      </a:cubicBezTo>
                      <a:cubicBezTo>
                        <a:pt x="345" y="1456"/>
                        <a:pt x="345" y="845"/>
                        <a:pt x="345" y="235"/>
                      </a:cubicBezTo>
                      <a:cubicBezTo>
                        <a:pt x="303" y="193"/>
                        <a:pt x="261" y="151"/>
                        <a:pt x="219" y="109"/>
                      </a:cubicBezTo>
                      <a:cubicBezTo>
                        <a:pt x="219" y="73"/>
                        <a:pt x="219" y="36"/>
                        <a:pt x="219" y="0"/>
                      </a:cubicBezTo>
                      <a:close/>
                      <a:moveTo>
                        <a:pt x="94" y="470"/>
                      </a:moveTo>
                      <a:cubicBezTo>
                        <a:pt x="146" y="470"/>
                        <a:pt x="199" y="470"/>
                        <a:pt x="251" y="470"/>
                      </a:cubicBezTo>
                      <a:cubicBezTo>
                        <a:pt x="251" y="883"/>
                        <a:pt x="251" y="1297"/>
                        <a:pt x="251" y="1710"/>
                      </a:cubicBezTo>
                      <a:cubicBezTo>
                        <a:pt x="199" y="1710"/>
                        <a:pt x="146" y="1710"/>
                        <a:pt x="94" y="1710"/>
                      </a:cubicBezTo>
                      <a:cubicBezTo>
                        <a:pt x="94" y="1297"/>
                        <a:pt x="94" y="883"/>
                        <a:pt x="94" y="470"/>
                      </a:cubicBezTo>
                      <a:close/>
                      <a:moveTo>
                        <a:pt x="94" y="1972"/>
                      </a:moveTo>
                      <a:cubicBezTo>
                        <a:pt x="94" y="1916"/>
                        <a:pt x="94" y="1860"/>
                        <a:pt x="94" y="1804"/>
                      </a:cubicBezTo>
                      <a:cubicBezTo>
                        <a:pt x="146" y="1804"/>
                        <a:pt x="199" y="1804"/>
                        <a:pt x="251" y="1804"/>
                      </a:cubicBezTo>
                      <a:cubicBezTo>
                        <a:pt x="251" y="1860"/>
                        <a:pt x="251" y="1916"/>
                        <a:pt x="251" y="1972"/>
                      </a:cubicBezTo>
                      <a:cubicBezTo>
                        <a:pt x="199" y="1972"/>
                        <a:pt x="146" y="1972"/>
                        <a:pt x="94" y="1972"/>
                      </a:cubicBezTo>
                      <a:close/>
                      <a:moveTo>
                        <a:pt x="251" y="376"/>
                      </a:moveTo>
                      <a:cubicBezTo>
                        <a:pt x="199" y="376"/>
                        <a:pt x="146" y="376"/>
                        <a:pt x="94" y="376"/>
                      </a:cubicBezTo>
                      <a:cubicBezTo>
                        <a:pt x="94" y="341"/>
                        <a:pt x="94" y="306"/>
                        <a:pt x="94" y="271"/>
                      </a:cubicBezTo>
                      <a:cubicBezTo>
                        <a:pt x="120" y="245"/>
                        <a:pt x="146" y="219"/>
                        <a:pt x="172" y="193"/>
                      </a:cubicBezTo>
                      <a:cubicBezTo>
                        <a:pt x="198" y="219"/>
                        <a:pt x="225" y="245"/>
                        <a:pt x="251" y="271"/>
                      </a:cubicBezTo>
                      <a:cubicBezTo>
                        <a:pt x="251" y="306"/>
                        <a:pt x="251" y="341"/>
                        <a:pt x="251" y="376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137150" tIns="68575" rIns="137150" bIns="685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5" name="Google Shape;1165;p62"/>
                <p:cNvSpPr/>
                <p:nvPr/>
              </p:nvSpPr>
              <p:spPr>
                <a:xfrm>
                  <a:off x="6786563" y="6696075"/>
                  <a:ext cx="109538" cy="109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" h="315" extrusionOk="0">
                      <a:moveTo>
                        <a:pt x="0" y="314"/>
                      </a:moveTo>
                      <a:cubicBezTo>
                        <a:pt x="105" y="314"/>
                        <a:pt x="209" y="314"/>
                        <a:pt x="314" y="314"/>
                      </a:cubicBezTo>
                      <a:cubicBezTo>
                        <a:pt x="314" y="209"/>
                        <a:pt x="314" y="105"/>
                        <a:pt x="314" y="0"/>
                      </a:cubicBezTo>
                      <a:cubicBezTo>
                        <a:pt x="209" y="0"/>
                        <a:pt x="105" y="0"/>
                        <a:pt x="0" y="0"/>
                      </a:cubicBezTo>
                      <a:cubicBezTo>
                        <a:pt x="0" y="105"/>
                        <a:pt x="0" y="209"/>
                        <a:pt x="0" y="314"/>
                      </a:cubicBezTo>
                      <a:close/>
                      <a:moveTo>
                        <a:pt x="94" y="95"/>
                      </a:moveTo>
                      <a:cubicBezTo>
                        <a:pt x="136" y="95"/>
                        <a:pt x="178" y="95"/>
                        <a:pt x="220" y="95"/>
                      </a:cubicBezTo>
                      <a:cubicBezTo>
                        <a:pt x="220" y="137"/>
                        <a:pt x="220" y="178"/>
                        <a:pt x="220" y="220"/>
                      </a:cubicBezTo>
                      <a:cubicBezTo>
                        <a:pt x="178" y="220"/>
                        <a:pt x="136" y="220"/>
                        <a:pt x="94" y="220"/>
                      </a:cubicBezTo>
                      <a:cubicBezTo>
                        <a:pt x="94" y="178"/>
                        <a:pt x="94" y="137"/>
                        <a:pt x="94" y="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137150" tIns="68575" rIns="137150" bIns="685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6" name="Google Shape;1166;p62"/>
                <p:cNvSpPr/>
                <p:nvPr/>
              </p:nvSpPr>
              <p:spPr>
                <a:xfrm>
                  <a:off x="6945313" y="6697663"/>
                  <a:ext cx="257175" cy="3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3" h="95" extrusionOk="0">
                      <a:moveTo>
                        <a:pt x="0" y="94"/>
                      </a:moveTo>
                      <a:cubicBezTo>
                        <a:pt x="241" y="94"/>
                        <a:pt x="481" y="94"/>
                        <a:pt x="722" y="94"/>
                      </a:cubicBezTo>
                      <a:cubicBezTo>
                        <a:pt x="722" y="63"/>
                        <a:pt x="722" y="31"/>
                        <a:pt x="722" y="0"/>
                      </a:cubicBezTo>
                      <a:cubicBezTo>
                        <a:pt x="481" y="0"/>
                        <a:pt x="241" y="0"/>
                        <a:pt x="0" y="0"/>
                      </a:cubicBezTo>
                      <a:cubicBezTo>
                        <a:pt x="0" y="31"/>
                        <a:pt x="0" y="63"/>
                        <a:pt x="0" y="94"/>
                      </a:cubicBez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137150" tIns="68575" rIns="137150" bIns="685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7" name="Google Shape;1167;p62"/>
                <p:cNvSpPr/>
                <p:nvPr/>
              </p:nvSpPr>
              <p:spPr>
                <a:xfrm>
                  <a:off x="6945313" y="6772275"/>
                  <a:ext cx="127000" cy="3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" h="95" extrusionOk="0">
                      <a:moveTo>
                        <a:pt x="361" y="0"/>
                      </a:moveTo>
                      <a:cubicBezTo>
                        <a:pt x="241" y="0"/>
                        <a:pt x="120" y="0"/>
                        <a:pt x="0" y="0"/>
                      </a:cubicBezTo>
                      <a:cubicBezTo>
                        <a:pt x="0" y="31"/>
                        <a:pt x="0" y="63"/>
                        <a:pt x="0" y="94"/>
                      </a:cubicBezTo>
                      <a:cubicBezTo>
                        <a:pt x="120" y="94"/>
                        <a:pt x="241" y="94"/>
                        <a:pt x="361" y="94"/>
                      </a:cubicBezTo>
                      <a:cubicBezTo>
                        <a:pt x="361" y="63"/>
                        <a:pt x="361" y="31"/>
                        <a:pt x="361" y="0"/>
                      </a:cubicBez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137150" tIns="68575" rIns="137150" bIns="685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8" name="Google Shape;1168;p62"/>
                <p:cNvSpPr/>
                <p:nvPr/>
              </p:nvSpPr>
              <p:spPr>
                <a:xfrm>
                  <a:off x="6786563" y="6846888"/>
                  <a:ext cx="109538" cy="109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" h="314" extrusionOk="0">
                      <a:moveTo>
                        <a:pt x="0" y="313"/>
                      </a:moveTo>
                      <a:cubicBezTo>
                        <a:pt x="105" y="313"/>
                        <a:pt x="209" y="313"/>
                        <a:pt x="314" y="313"/>
                      </a:cubicBezTo>
                      <a:cubicBezTo>
                        <a:pt x="314" y="209"/>
                        <a:pt x="314" y="104"/>
                        <a:pt x="314" y="0"/>
                      </a:cubicBezTo>
                      <a:cubicBezTo>
                        <a:pt x="209" y="0"/>
                        <a:pt x="105" y="0"/>
                        <a:pt x="0" y="0"/>
                      </a:cubicBezTo>
                      <a:cubicBezTo>
                        <a:pt x="0" y="104"/>
                        <a:pt x="0" y="209"/>
                        <a:pt x="0" y="313"/>
                      </a:cubicBezTo>
                      <a:close/>
                      <a:moveTo>
                        <a:pt x="94" y="94"/>
                      </a:moveTo>
                      <a:cubicBezTo>
                        <a:pt x="136" y="94"/>
                        <a:pt x="178" y="94"/>
                        <a:pt x="220" y="94"/>
                      </a:cubicBezTo>
                      <a:cubicBezTo>
                        <a:pt x="220" y="136"/>
                        <a:pt x="220" y="178"/>
                        <a:pt x="220" y="220"/>
                      </a:cubicBezTo>
                      <a:cubicBezTo>
                        <a:pt x="178" y="220"/>
                        <a:pt x="136" y="220"/>
                        <a:pt x="94" y="220"/>
                      </a:cubicBezTo>
                      <a:cubicBezTo>
                        <a:pt x="94" y="178"/>
                        <a:pt x="94" y="136"/>
                        <a:pt x="94" y="94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137150" tIns="68575" rIns="137150" bIns="685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9" name="Google Shape;1169;p62"/>
                <p:cNvSpPr/>
                <p:nvPr/>
              </p:nvSpPr>
              <p:spPr>
                <a:xfrm>
                  <a:off x="6945313" y="6848475"/>
                  <a:ext cx="257175" cy="3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3" h="95" extrusionOk="0">
                      <a:moveTo>
                        <a:pt x="0" y="94"/>
                      </a:moveTo>
                      <a:cubicBezTo>
                        <a:pt x="241" y="94"/>
                        <a:pt x="481" y="94"/>
                        <a:pt x="722" y="94"/>
                      </a:cubicBezTo>
                      <a:cubicBezTo>
                        <a:pt x="722" y="63"/>
                        <a:pt x="722" y="31"/>
                        <a:pt x="722" y="0"/>
                      </a:cubicBezTo>
                      <a:cubicBezTo>
                        <a:pt x="481" y="0"/>
                        <a:pt x="241" y="0"/>
                        <a:pt x="0" y="0"/>
                      </a:cubicBezTo>
                      <a:cubicBezTo>
                        <a:pt x="0" y="31"/>
                        <a:pt x="0" y="63"/>
                        <a:pt x="0" y="94"/>
                      </a:cubicBez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137150" tIns="68575" rIns="137150" bIns="685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0" name="Google Shape;1170;p62"/>
                <p:cNvSpPr/>
                <p:nvPr/>
              </p:nvSpPr>
              <p:spPr>
                <a:xfrm>
                  <a:off x="6945313" y="6924675"/>
                  <a:ext cx="127000" cy="30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" h="94" extrusionOk="0">
                      <a:moveTo>
                        <a:pt x="361" y="0"/>
                      </a:moveTo>
                      <a:cubicBezTo>
                        <a:pt x="241" y="0"/>
                        <a:pt x="120" y="0"/>
                        <a:pt x="0" y="0"/>
                      </a:cubicBezTo>
                      <a:cubicBezTo>
                        <a:pt x="0" y="31"/>
                        <a:pt x="0" y="62"/>
                        <a:pt x="0" y="93"/>
                      </a:cubicBezTo>
                      <a:cubicBezTo>
                        <a:pt x="120" y="93"/>
                        <a:pt x="241" y="93"/>
                        <a:pt x="361" y="93"/>
                      </a:cubicBezTo>
                      <a:cubicBezTo>
                        <a:pt x="361" y="62"/>
                        <a:pt x="361" y="31"/>
                        <a:pt x="361" y="0"/>
                      </a:cubicBez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137150" tIns="68575" rIns="137150" bIns="685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1" name="Google Shape;1171;p62"/>
                <p:cNvSpPr/>
                <p:nvPr/>
              </p:nvSpPr>
              <p:spPr>
                <a:xfrm>
                  <a:off x="6786563" y="6997700"/>
                  <a:ext cx="109538" cy="109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" h="315" extrusionOk="0">
                      <a:moveTo>
                        <a:pt x="0" y="314"/>
                      </a:moveTo>
                      <a:cubicBezTo>
                        <a:pt x="105" y="314"/>
                        <a:pt x="209" y="314"/>
                        <a:pt x="314" y="314"/>
                      </a:cubicBezTo>
                      <a:cubicBezTo>
                        <a:pt x="314" y="209"/>
                        <a:pt x="314" y="105"/>
                        <a:pt x="314" y="0"/>
                      </a:cubicBezTo>
                      <a:cubicBezTo>
                        <a:pt x="209" y="0"/>
                        <a:pt x="105" y="0"/>
                        <a:pt x="0" y="0"/>
                      </a:cubicBezTo>
                      <a:cubicBezTo>
                        <a:pt x="0" y="105"/>
                        <a:pt x="0" y="209"/>
                        <a:pt x="0" y="314"/>
                      </a:cubicBezTo>
                      <a:close/>
                      <a:moveTo>
                        <a:pt x="94" y="94"/>
                      </a:moveTo>
                      <a:cubicBezTo>
                        <a:pt x="136" y="94"/>
                        <a:pt x="178" y="94"/>
                        <a:pt x="220" y="94"/>
                      </a:cubicBezTo>
                      <a:cubicBezTo>
                        <a:pt x="220" y="136"/>
                        <a:pt x="220" y="178"/>
                        <a:pt x="220" y="220"/>
                      </a:cubicBezTo>
                      <a:cubicBezTo>
                        <a:pt x="178" y="220"/>
                        <a:pt x="136" y="220"/>
                        <a:pt x="94" y="220"/>
                      </a:cubicBezTo>
                      <a:cubicBezTo>
                        <a:pt x="94" y="178"/>
                        <a:pt x="94" y="136"/>
                        <a:pt x="94" y="94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137150" tIns="68575" rIns="137150" bIns="685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2" name="Google Shape;1172;p62"/>
                <p:cNvSpPr/>
                <p:nvPr/>
              </p:nvSpPr>
              <p:spPr>
                <a:xfrm>
                  <a:off x="6945313" y="6999288"/>
                  <a:ext cx="257175" cy="3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3" h="96" extrusionOk="0">
                      <a:moveTo>
                        <a:pt x="0" y="95"/>
                      </a:moveTo>
                      <a:cubicBezTo>
                        <a:pt x="241" y="95"/>
                        <a:pt x="481" y="95"/>
                        <a:pt x="722" y="95"/>
                      </a:cubicBezTo>
                      <a:cubicBezTo>
                        <a:pt x="722" y="63"/>
                        <a:pt x="722" y="32"/>
                        <a:pt x="722" y="0"/>
                      </a:cubicBezTo>
                      <a:cubicBezTo>
                        <a:pt x="481" y="0"/>
                        <a:pt x="241" y="0"/>
                        <a:pt x="0" y="0"/>
                      </a:cubicBezTo>
                      <a:cubicBezTo>
                        <a:pt x="0" y="32"/>
                        <a:pt x="0" y="63"/>
                        <a:pt x="0" y="95"/>
                      </a:cubicBez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137150" tIns="68575" rIns="137150" bIns="685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3" name="Google Shape;1173;p62"/>
                <p:cNvSpPr/>
                <p:nvPr/>
              </p:nvSpPr>
              <p:spPr>
                <a:xfrm>
                  <a:off x="6953635" y="7025318"/>
                  <a:ext cx="118677" cy="803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" h="95" extrusionOk="0">
                      <a:moveTo>
                        <a:pt x="361" y="0"/>
                      </a:moveTo>
                      <a:cubicBezTo>
                        <a:pt x="241" y="0"/>
                        <a:pt x="120" y="0"/>
                        <a:pt x="0" y="0"/>
                      </a:cubicBezTo>
                      <a:cubicBezTo>
                        <a:pt x="0" y="31"/>
                        <a:pt x="0" y="63"/>
                        <a:pt x="0" y="94"/>
                      </a:cubicBezTo>
                      <a:cubicBezTo>
                        <a:pt x="120" y="94"/>
                        <a:pt x="241" y="94"/>
                        <a:pt x="361" y="94"/>
                      </a:cubicBezTo>
                      <a:cubicBezTo>
                        <a:pt x="361" y="63"/>
                        <a:pt x="361" y="31"/>
                        <a:pt x="361" y="0"/>
                      </a:cubicBez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137150" tIns="68575" rIns="137150" bIns="685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4" name="Google Shape;1174;p62"/>
                <p:cNvSpPr/>
                <p:nvPr/>
              </p:nvSpPr>
              <p:spPr>
                <a:xfrm>
                  <a:off x="6786563" y="7148513"/>
                  <a:ext cx="109538" cy="109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" h="315" extrusionOk="0">
                      <a:moveTo>
                        <a:pt x="0" y="314"/>
                      </a:moveTo>
                      <a:cubicBezTo>
                        <a:pt x="105" y="314"/>
                        <a:pt x="209" y="314"/>
                        <a:pt x="314" y="314"/>
                      </a:cubicBezTo>
                      <a:cubicBezTo>
                        <a:pt x="314" y="209"/>
                        <a:pt x="314" y="105"/>
                        <a:pt x="314" y="0"/>
                      </a:cubicBezTo>
                      <a:cubicBezTo>
                        <a:pt x="209" y="0"/>
                        <a:pt x="105" y="0"/>
                        <a:pt x="0" y="0"/>
                      </a:cubicBezTo>
                      <a:cubicBezTo>
                        <a:pt x="0" y="105"/>
                        <a:pt x="0" y="209"/>
                        <a:pt x="0" y="314"/>
                      </a:cubicBezTo>
                      <a:close/>
                      <a:moveTo>
                        <a:pt x="94" y="94"/>
                      </a:moveTo>
                      <a:cubicBezTo>
                        <a:pt x="136" y="94"/>
                        <a:pt x="178" y="94"/>
                        <a:pt x="220" y="94"/>
                      </a:cubicBezTo>
                      <a:cubicBezTo>
                        <a:pt x="220" y="136"/>
                        <a:pt x="220" y="178"/>
                        <a:pt x="220" y="220"/>
                      </a:cubicBezTo>
                      <a:cubicBezTo>
                        <a:pt x="178" y="220"/>
                        <a:pt x="136" y="220"/>
                        <a:pt x="94" y="220"/>
                      </a:cubicBezTo>
                      <a:cubicBezTo>
                        <a:pt x="94" y="178"/>
                        <a:pt x="94" y="136"/>
                        <a:pt x="94" y="94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137150" tIns="68575" rIns="137150" bIns="685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5" name="Google Shape;1175;p62"/>
                <p:cNvSpPr/>
                <p:nvPr/>
              </p:nvSpPr>
              <p:spPr>
                <a:xfrm>
                  <a:off x="6945313" y="7150100"/>
                  <a:ext cx="257175" cy="3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3" h="95" extrusionOk="0">
                      <a:moveTo>
                        <a:pt x="0" y="94"/>
                      </a:moveTo>
                      <a:cubicBezTo>
                        <a:pt x="241" y="94"/>
                        <a:pt x="481" y="94"/>
                        <a:pt x="722" y="94"/>
                      </a:cubicBezTo>
                      <a:cubicBezTo>
                        <a:pt x="722" y="63"/>
                        <a:pt x="722" y="31"/>
                        <a:pt x="722" y="0"/>
                      </a:cubicBezTo>
                      <a:cubicBezTo>
                        <a:pt x="481" y="0"/>
                        <a:pt x="241" y="0"/>
                        <a:pt x="0" y="0"/>
                      </a:cubicBezTo>
                      <a:cubicBezTo>
                        <a:pt x="0" y="31"/>
                        <a:pt x="0" y="63"/>
                        <a:pt x="0" y="94"/>
                      </a:cubicBez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137150" tIns="68575" rIns="137150" bIns="685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6" name="Google Shape;1176;p62"/>
                <p:cNvSpPr/>
                <p:nvPr/>
              </p:nvSpPr>
              <p:spPr>
                <a:xfrm>
                  <a:off x="6945313" y="7224713"/>
                  <a:ext cx="127000" cy="3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" h="96" extrusionOk="0">
                      <a:moveTo>
                        <a:pt x="0" y="95"/>
                      </a:moveTo>
                      <a:cubicBezTo>
                        <a:pt x="120" y="95"/>
                        <a:pt x="241" y="95"/>
                        <a:pt x="361" y="95"/>
                      </a:cubicBezTo>
                      <a:cubicBezTo>
                        <a:pt x="361" y="63"/>
                        <a:pt x="361" y="32"/>
                        <a:pt x="361" y="0"/>
                      </a:cubicBezTo>
                      <a:cubicBezTo>
                        <a:pt x="241" y="0"/>
                        <a:pt x="120" y="0"/>
                        <a:pt x="0" y="0"/>
                      </a:cubicBezTo>
                      <a:cubicBezTo>
                        <a:pt x="0" y="32"/>
                        <a:pt x="0" y="63"/>
                        <a:pt x="0" y="95"/>
                      </a:cubicBez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137150" tIns="68575" rIns="137150" bIns="685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61" name="Freeform 178">
              <a:extLst>
                <a:ext uri="{FF2B5EF4-FFF2-40B4-BE49-F238E27FC236}">
                  <a16:creationId xmlns:a16="http://schemas.microsoft.com/office/drawing/2014/main" id="{6F71BBC7-10CE-442D-A429-911DCC9F09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57982" y="1950414"/>
              <a:ext cx="430616" cy="237267"/>
            </a:xfrm>
            <a:custGeom>
              <a:avLst/>
              <a:gdLst>
                <a:gd name="T0" fmla="*/ 689 w 800"/>
                <a:gd name="T1" fmla="*/ 0 h 396"/>
                <a:gd name="T2" fmla="*/ 577 w 800"/>
                <a:gd name="T3" fmla="*/ 111 h 396"/>
                <a:gd name="T4" fmla="*/ 602 w 800"/>
                <a:gd name="T5" fmla="*/ 180 h 396"/>
                <a:gd name="T6" fmla="*/ 538 w 800"/>
                <a:gd name="T7" fmla="*/ 245 h 396"/>
                <a:gd name="T8" fmla="*/ 491 w 800"/>
                <a:gd name="T9" fmla="*/ 230 h 396"/>
                <a:gd name="T10" fmla="*/ 440 w 800"/>
                <a:gd name="T11" fmla="*/ 248 h 396"/>
                <a:gd name="T12" fmla="*/ 373 w 800"/>
                <a:gd name="T13" fmla="*/ 180 h 396"/>
                <a:gd name="T14" fmla="*/ 398 w 800"/>
                <a:gd name="T15" fmla="*/ 111 h 396"/>
                <a:gd name="T16" fmla="*/ 286 w 800"/>
                <a:gd name="T17" fmla="*/ 0 h 396"/>
                <a:gd name="T18" fmla="*/ 175 w 800"/>
                <a:gd name="T19" fmla="*/ 111 h 396"/>
                <a:gd name="T20" fmla="*/ 199 w 800"/>
                <a:gd name="T21" fmla="*/ 180 h 396"/>
                <a:gd name="T22" fmla="*/ 133 w 800"/>
                <a:gd name="T23" fmla="*/ 246 h 396"/>
                <a:gd name="T24" fmla="*/ 83 w 800"/>
                <a:gd name="T25" fmla="*/ 230 h 396"/>
                <a:gd name="T26" fmla="*/ 0 w 800"/>
                <a:gd name="T27" fmla="*/ 313 h 396"/>
                <a:gd name="T28" fmla="*/ 83 w 800"/>
                <a:gd name="T29" fmla="*/ 396 h 396"/>
                <a:gd name="T30" fmla="*/ 167 w 800"/>
                <a:gd name="T31" fmla="*/ 313 h 396"/>
                <a:gd name="T32" fmla="*/ 150 w 800"/>
                <a:gd name="T33" fmla="*/ 264 h 396"/>
                <a:gd name="T34" fmla="*/ 217 w 800"/>
                <a:gd name="T35" fmla="*/ 197 h 396"/>
                <a:gd name="T36" fmla="*/ 286 w 800"/>
                <a:gd name="T37" fmla="*/ 222 h 396"/>
                <a:gd name="T38" fmla="*/ 355 w 800"/>
                <a:gd name="T39" fmla="*/ 198 h 396"/>
                <a:gd name="T40" fmla="*/ 423 w 800"/>
                <a:gd name="T41" fmla="*/ 266 h 396"/>
                <a:gd name="T42" fmla="*/ 407 w 800"/>
                <a:gd name="T43" fmla="*/ 313 h 396"/>
                <a:gd name="T44" fmla="*/ 491 w 800"/>
                <a:gd name="T45" fmla="*/ 396 h 396"/>
                <a:gd name="T46" fmla="*/ 574 w 800"/>
                <a:gd name="T47" fmla="*/ 313 h 396"/>
                <a:gd name="T48" fmla="*/ 556 w 800"/>
                <a:gd name="T49" fmla="*/ 262 h 396"/>
                <a:gd name="T50" fmla="*/ 620 w 800"/>
                <a:gd name="T51" fmla="*/ 198 h 396"/>
                <a:gd name="T52" fmla="*/ 689 w 800"/>
                <a:gd name="T53" fmla="*/ 222 h 396"/>
                <a:gd name="T54" fmla="*/ 800 w 800"/>
                <a:gd name="T55" fmla="*/ 111 h 396"/>
                <a:gd name="T56" fmla="*/ 689 w 800"/>
                <a:gd name="T57" fmla="*/ 0 h 396"/>
                <a:gd name="T58" fmla="*/ 83 w 800"/>
                <a:gd name="T59" fmla="*/ 340 h 396"/>
                <a:gd name="T60" fmla="*/ 57 w 800"/>
                <a:gd name="T61" fmla="*/ 313 h 396"/>
                <a:gd name="T62" fmla="*/ 83 w 800"/>
                <a:gd name="T63" fmla="*/ 287 h 396"/>
                <a:gd name="T64" fmla="*/ 110 w 800"/>
                <a:gd name="T65" fmla="*/ 313 h 396"/>
                <a:gd name="T66" fmla="*/ 83 w 800"/>
                <a:gd name="T67" fmla="*/ 340 h 396"/>
                <a:gd name="T68" fmla="*/ 286 w 800"/>
                <a:gd name="T69" fmla="*/ 167 h 396"/>
                <a:gd name="T70" fmla="*/ 230 w 800"/>
                <a:gd name="T71" fmla="*/ 111 h 396"/>
                <a:gd name="T72" fmla="*/ 286 w 800"/>
                <a:gd name="T73" fmla="*/ 55 h 396"/>
                <a:gd name="T74" fmla="*/ 342 w 800"/>
                <a:gd name="T75" fmla="*/ 111 h 396"/>
                <a:gd name="T76" fmla="*/ 286 w 800"/>
                <a:gd name="T77" fmla="*/ 167 h 396"/>
                <a:gd name="T78" fmla="*/ 491 w 800"/>
                <a:gd name="T79" fmla="*/ 340 h 396"/>
                <a:gd name="T80" fmla="*/ 464 w 800"/>
                <a:gd name="T81" fmla="*/ 313 h 396"/>
                <a:gd name="T82" fmla="*/ 491 w 800"/>
                <a:gd name="T83" fmla="*/ 287 h 396"/>
                <a:gd name="T84" fmla="*/ 517 w 800"/>
                <a:gd name="T85" fmla="*/ 313 h 396"/>
                <a:gd name="T86" fmla="*/ 491 w 800"/>
                <a:gd name="T87" fmla="*/ 340 h 396"/>
                <a:gd name="T88" fmla="*/ 689 w 800"/>
                <a:gd name="T89" fmla="*/ 167 h 396"/>
                <a:gd name="T90" fmla="*/ 633 w 800"/>
                <a:gd name="T91" fmla="*/ 111 h 396"/>
                <a:gd name="T92" fmla="*/ 689 w 800"/>
                <a:gd name="T93" fmla="*/ 55 h 396"/>
                <a:gd name="T94" fmla="*/ 745 w 800"/>
                <a:gd name="T95" fmla="*/ 111 h 396"/>
                <a:gd name="T96" fmla="*/ 689 w 800"/>
                <a:gd name="T97" fmla="*/ 167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0" h="396">
                  <a:moveTo>
                    <a:pt x="689" y="0"/>
                  </a:moveTo>
                  <a:cubicBezTo>
                    <a:pt x="627" y="0"/>
                    <a:pt x="577" y="49"/>
                    <a:pt x="577" y="111"/>
                  </a:cubicBezTo>
                  <a:cubicBezTo>
                    <a:pt x="577" y="137"/>
                    <a:pt x="587" y="161"/>
                    <a:pt x="602" y="180"/>
                  </a:cubicBezTo>
                  <a:lnTo>
                    <a:pt x="538" y="245"/>
                  </a:lnTo>
                  <a:cubicBezTo>
                    <a:pt x="525" y="235"/>
                    <a:pt x="508" y="230"/>
                    <a:pt x="491" y="230"/>
                  </a:cubicBezTo>
                  <a:cubicBezTo>
                    <a:pt x="472" y="230"/>
                    <a:pt x="454" y="237"/>
                    <a:pt x="440" y="248"/>
                  </a:cubicBezTo>
                  <a:lnTo>
                    <a:pt x="373" y="180"/>
                  </a:lnTo>
                  <a:cubicBezTo>
                    <a:pt x="388" y="161"/>
                    <a:pt x="398" y="137"/>
                    <a:pt x="398" y="111"/>
                  </a:cubicBezTo>
                  <a:cubicBezTo>
                    <a:pt x="398" y="49"/>
                    <a:pt x="348" y="0"/>
                    <a:pt x="286" y="0"/>
                  </a:cubicBezTo>
                  <a:cubicBezTo>
                    <a:pt x="225" y="0"/>
                    <a:pt x="175" y="49"/>
                    <a:pt x="175" y="111"/>
                  </a:cubicBezTo>
                  <a:cubicBezTo>
                    <a:pt x="175" y="137"/>
                    <a:pt x="184" y="161"/>
                    <a:pt x="199" y="180"/>
                  </a:cubicBezTo>
                  <a:lnTo>
                    <a:pt x="133" y="246"/>
                  </a:lnTo>
                  <a:cubicBezTo>
                    <a:pt x="119" y="236"/>
                    <a:pt x="102" y="230"/>
                    <a:pt x="83" y="230"/>
                  </a:cubicBezTo>
                  <a:cubicBezTo>
                    <a:pt x="37" y="230"/>
                    <a:pt x="0" y="267"/>
                    <a:pt x="0" y="313"/>
                  </a:cubicBezTo>
                  <a:cubicBezTo>
                    <a:pt x="0" y="359"/>
                    <a:pt x="37" y="396"/>
                    <a:pt x="83" y="396"/>
                  </a:cubicBezTo>
                  <a:cubicBezTo>
                    <a:pt x="129" y="396"/>
                    <a:pt x="167" y="359"/>
                    <a:pt x="167" y="313"/>
                  </a:cubicBezTo>
                  <a:cubicBezTo>
                    <a:pt x="167" y="295"/>
                    <a:pt x="161" y="278"/>
                    <a:pt x="150" y="264"/>
                  </a:cubicBezTo>
                  <a:lnTo>
                    <a:pt x="217" y="197"/>
                  </a:lnTo>
                  <a:cubicBezTo>
                    <a:pt x="236" y="213"/>
                    <a:pt x="260" y="222"/>
                    <a:pt x="286" y="222"/>
                  </a:cubicBezTo>
                  <a:cubicBezTo>
                    <a:pt x="312" y="222"/>
                    <a:pt x="336" y="213"/>
                    <a:pt x="355" y="198"/>
                  </a:cubicBezTo>
                  <a:lnTo>
                    <a:pt x="423" y="266"/>
                  </a:lnTo>
                  <a:cubicBezTo>
                    <a:pt x="413" y="279"/>
                    <a:pt x="407" y="295"/>
                    <a:pt x="407" y="313"/>
                  </a:cubicBezTo>
                  <a:cubicBezTo>
                    <a:pt x="407" y="359"/>
                    <a:pt x="445" y="396"/>
                    <a:pt x="491" y="396"/>
                  </a:cubicBezTo>
                  <a:cubicBezTo>
                    <a:pt x="537" y="396"/>
                    <a:pt x="574" y="359"/>
                    <a:pt x="574" y="313"/>
                  </a:cubicBezTo>
                  <a:cubicBezTo>
                    <a:pt x="574" y="294"/>
                    <a:pt x="567" y="276"/>
                    <a:pt x="556" y="262"/>
                  </a:cubicBezTo>
                  <a:lnTo>
                    <a:pt x="620" y="198"/>
                  </a:lnTo>
                  <a:cubicBezTo>
                    <a:pt x="639" y="213"/>
                    <a:pt x="663" y="222"/>
                    <a:pt x="689" y="222"/>
                  </a:cubicBezTo>
                  <a:cubicBezTo>
                    <a:pt x="750" y="222"/>
                    <a:pt x="800" y="172"/>
                    <a:pt x="800" y="111"/>
                  </a:cubicBezTo>
                  <a:cubicBezTo>
                    <a:pt x="800" y="49"/>
                    <a:pt x="750" y="0"/>
                    <a:pt x="689" y="0"/>
                  </a:cubicBezTo>
                  <a:close/>
                  <a:moveTo>
                    <a:pt x="83" y="340"/>
                  </a:moveTo>
                  <a:cubicBezTo>
                    <a:pt x="69" y="340"/>
                    <a:pt x="57" y="328"/>
                    <a:pt x="57" y="313"/>
                  </a:cubicBezTo>
                  <a:cubicBezTo>
                    <a:pt x="57" y="299"/>
                    <a:pt x="69" y="287"/>
                    <a:pt x="83" y="287"/>
                  </a:cubicBezTo>
                  <a:cubicBezTo>
                    <a:pt x="98" y="287"/>
                    <a:pt x="110" y="299"/>
                    <a:pt x="110" y="313"/>
                  </a:cubicBezTo>
                  <a:cubicBezTo>
                    <a:pt x="110" y="328"/>
                    <a:pt x="98" y="340"/>
                    <a:pt x="83" y="340"/>
                  </a:cubicBezTo>
                  <a:close/>
                  <a:moveTo>
                    <a:pt x="286" y="167"/>
                  </a:moveTo>
                  <a:cubicBezTo>
                    <a:pt x="256" y="167"/>
                    <a:pt x="230" y="141"/>
                    <a:pt x="230" y="111"/>
                  </a:cubicBezTo>
                  <a:cubicBezTo>
                    <a:pt x="230" y="80"/>
                    <a:pt x="256" y="55"/>
                    <a:pt x="286" y="55"/>
                  </a:cubicBezTo>
                  <a:cubicBezTo>
                    <a:pt x="317" y="55"/>
                    <a:pt x="342" y="80"/>
                    <a:pt x="342" y="111"/>
                  </a:cubicBezTo>
                  <a:cubicBezTo>
                    <a:pt x="342" y="141"/>
                    <a:pt x="317" y="167"/>
                    <a:pt x="286" y="167"/>
                  </a:cubicBezTo>
                  <a:close/>
                  <a:moveTo>
                    <a:pt x="491" y="340"/>
                  </a:moveTo>
                  <a:cubicBezTo>
                    <a:pt x="476" y="340"/>
                    <a:pt x="464" y="328"/>
                    <a:pt x="464" y="313"/>
                  </a:cubicBezTo>
                  <a:cubicBezTo>
                    <a:pt x="464" y="299"/>
                    <a:pt x="476" y="287"/>
                    <a:pt x="491" y="287"/>
                  </a:cubicBezTo>
                  <a:cubicBezTo>
                    <a:pt x="505" y="287"/>
                    <a:pt x="517" y="299"/>
                    <a:pt x="517" y="313"/>
                  </a:cubicBezTo>
                  <a:cubicBezTo>
                    <a:pt x="517" y="328"/>
                    <a:pt x="505" y="340"/>
                    <a:pt x="491" y="340"/>
                  </a:cubicBezTo>
                  <a:close/>
                  <a:moveTo>
                    <a:pt x="689" y="167"/>
                  </a:moveTo>
                  <a:cubicBezTo>
                    <a:pt x="658" y="167"/>
                    <a:pt x="633" y="141"/>
                    <a:pt x="633" y="111"/>
                  </a:cubicBezTo>
                  <a:cubicBezTo>
                    <a:pt x="633" y="80"/>
                    <a:pt x="658" y="55"/>
                    <a:pt x="689" y="55"/>
                  </a:cubicBezTo>
                  <a:cubicBezTo>
                    <a:pt x="720" y="55"/>
                    <a:pt x="745" y="80"/>
                    <a:pt x="745" y="111"/>
                  </a:cubicBezTo>
                  <a:cubicBezTo>
                    <a:pt x="745" y="141"/>
                    <a:pt x="720" y="167"/>
                    <a:pt x="689" y="167"/>
                  </a:cubicBezTo>
                  <a:close/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783A3584-2BB0-47D3-9A7E-3CD1C5AFFC62}"/>
              </a:ext>
            </a:extLst>
          </p:cNvPr>
          <p:cNvSpPr txBox="1"/>
          <p:nvPr/>
        </p:nvSpPr>
        <p:spPr>
          <a:xfrm>
            <a:off x="1285151" y="4964784"/>
            <a:ext cx="6094520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i="1" dirty="0">
                <a:cs typeface="Segoe UI"/>
              </a:rPr>
              <a:t>* Major updates on :</a:t>
            </a:r>
          </a:p>
          <a:p>
            <a:r>
              <a:rPr lang="en-US" sz="1400" i="1" dirty="0">
                <a:cs typeface="Segoe UI"/>
              </a:rPr>
              <a:t>   - Which company is expanding</a:t>
            </a:r>
          </a:p>
          <a:p>
            <a:r>
              <a:rPr lang="en-US" sz="1400" i="1" dirty="0">
                <a:cs typeface="Segoe UI"/>
              </a:rPr>
              <a:t>   - Which company getting Investment</a:t>
            </a:r>
          </a:p>
          <a:p>
            <a:r>
              <a:rPr lang="en-US" sz="1400" i="1" dirty="0">
                <a:cs typeface="Segoe UI"/>
              </a:rPr>
              <a:t>   - Which company looking for South Korea Market</a:t>
            </a:r>
          </a:p>
          <a:p>
            <a:r>
              <a:rPr lang="en-US" sz="1400" i="1" dirty="0">
                <a:cs typeface="Segoe UI"/>
              </a:rPr>
              <a:t>* Approach the company with Payment Solution</a:t>
            </a:r>
          </a:p>
          <a:p>
            <a:r>
              <a:rPr lang="en-US" sz="1400" i="1" dirty="0">
                <a:cs typeface="Segoe UI"/>
              </a:rPr>
              <a:t>   - Value Proposition Proposal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E96981E1-8ED9-4F51-BEBE-A6E109F4919E}"/>
              </a:ext>
            </a:extLst>
          </p:cNvPr>
          <p:cNvGrpSpPr/>
          <p:nvPr/>
        </p:nvGrpSpPr>
        <p:grpSpPr>
          <a:xfrm>
            <a:off x="0" y="6578354"/>
            <a:ext cx="12192000" cy="173111"/>
            <a:chOff x="0" y="6578354"/>
            <a:chExt cx="12192000" cy="17311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1AAB15B-7256-49D0-971F-0B67C026DAD9}"/>
                </a:ext>
              </a:extLst>
            </p:cNvPr>
            <p:cNvCxnSpPr/>
            <p:nvPr/>
          </p:nvCxnSpPr>
          <p:spPr>
            <a:xfrm>
              <a:off x="0" y="6578354"/>
              <a:ext cx="12192000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7672FF8-30F2-4FBC-8FFE-210B7288FDA9}"/>
                </a:ext>
              </a:extLst>
            </p:cNvPr>
            <p:cNvCxnSpPr>
              <a:cxnSpLocks/>
            </p:cNvCxnSpPr>
            <p:nvPr/>
          </p:nvCxnSpPr>
          <p:spPr>
            <a:xfrm>
              <a:off x="5334002" y="6714477"/>
              <a:ext cx="841898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808D0D9-C5CE-42D1-9D7B-3241E2DAB15B}"/>
                </a:ext>
              </a:extLst>
            </p:cNvPr>
            <p:cNvCxnSpPr>
              <a:cxnSpLocks/>
            </p:cNvCxnSpPr>
            <p:nvPr/>
          </p:nvCxnSpPr>
          <p:spPr>
            <a:xfrm>
              <a:off x="5502678" y="6751465"/>
              <a:ext cx="486791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3E237FE-660C-46AF-AB07-AD8F8B239F7E}"/>
                </a:ext>
              </a:extLst>
            </p:cNvPr>
            <p:cNvCxnSpPr>
              <a:cxnSpLocks/>
            </p:cNvCxnSpPr>
            <p:nvPr/>
          </p:nvCxnSpPr>
          <p:spPr>
            <a:xfrm>
              <a:off x="5502678" y="6673050"/>
              <a:ext cx="486791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3DD6599-812D-48D2-8722-41775176D2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106677"/>
              </p:ext>
            </p:extLst>
          </p:nvPr>
        </p:nvGraphicFramePr>
        <p:xfrm>
          <a:off x="-1" y="480279"/>
          <a:ext cx="12192000" cy="2349604"/>
        </p:xfrm>
        <a:graphic>
          <a:graphicData uri="http://schemas.openxmlformats.org/drawingml/2006/table">
            <a:tbl>
              <a:tblPr/>
              <a:tblGrid>
                <a:gridCol w="1061766">
                  <a:extLst>
                    <a:ext uri="{9D8B030D-6E8A-4147-A177-3AD203B41FA5}">
                      <a16:colId xmlns:a16="http://schemas.microsoft.com/office/drawing/2014/main" val="992046742"/>
                    </a:ext>
                  </a:extLst>
                </a:gridCol>
                <a:gridCol w="1055874">
                  <a:extLst>
                    <a:ext uri="{9D8B030D-6E8A-4147-A177-3AD203B41FA5}">
                      <a16:colId xmlns:a16="http://schemas.microsoft.com/office/drawing/2014/main" val="3862185980"/>
                    </a:ext>
                  </a:extLst>
                </a:gridCol>
                <a:gridCol w="5403095">
                  <a:extLst>
                    <a:ext uri="{9D8B030D-6E8A-4147-A177-3AD203B41FA5}">
                      <a16:colId xmlns:a16="http://schemas.microsoft.com/office/drawing/2014/main" val="1899853473"/>
                    </a:ext>
                  </a:extLst>
                </a:gridCol>
                <a:gridCol w="1401379">
                  <a:extLst>
                    <a:ext uri="{9D8B030D-6E8A-4147-A177-3AD203B41FA5}">
                      <a16:colId xmlns:a16="http://schemas.microsoft.com/office/drawing/2014/main" val="3192510810"/>
                    </a:ext>
                  </a:extLst>
                </a:gridCol>
                <a:gridCol w="1198958">
                  <a:extLst>
                    <a:ext uri="{9D8B030D-6E8A-4147-A177-3AD203B41FA5}">
                      <a16:colId xmlns:a16="http://schemas.microsoft.com/office/drawing/2014/main" val="3804574306"/>
                    </a:ext>
                  </a:extLst>
                </a:gridCol>
                <a:gridCol w="1105533">
                  <a:extLst>
                    <a:ext uri="{9D8B030D-6E8A-4147-A177-3AD203B41FA5}">
                      <a16:colId xmlns:a16="http://schemas.microsoft.com/office/drawing/2014/main" val="1976177705"/>
                    </a:ext>
                  </a:extLst>
                </a:gridCol>
                <a:gridCol w="965395">
                  <a:extLst>
                    <a:ext uri="{9D8B030D-6E8A-4147-A177-3AD203B41FA5}">
                      <a16:colId xmlns:a16="http://schemas.microsoft.com/office/drawing/2014/main" val="1114483228"/>
                    </a:ext>
                  </a:extLst>
                </a:gridCol>
              </a:tblGrid>
              <a:tr h="192256"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WBS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ADB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TASK TITLE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ADB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담당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ADB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START DATE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ADB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DUE DATE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ADB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DURATION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A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066395"/>
                  </a:ext>
                </a:extLst>
              </a:tr>
              <a:tr h="192256">
                <a:tc>
                  <a:txBody>
                    <a:bodyPr/>
                    <a:lstStyle/>
                    <a:p>
                      <a:pPr algn="l" fontAlgn="ctr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670052"/>
                  </a:ext>
                </a:extLst>
              </a:tr>
              <a:tr h="192256"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054164"/>
                  </a:ext>
                </a:extLst>
              </a:tr>
              <a:tr h="192256"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1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준비 자료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682462"/>
                  </a:ext>
                </a:extLst>
              </a:tr>
              <a:tr h="192256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Business </a:t>
                      </a:r>
                    </a:p>
                  </a:txBody>
                  <a:tcPr marL="7620" marR="7620" marT="762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1.1</a:t>
                      </a:r>
                    </a:p>
                  </a:txBody>
                  <a:tcPr marL="7620" marR="7620" marT="762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사업계획 </a:t>
                      </a:r>
                      <a:r>
                        <a:rPr lang="en-US" altLang="ko-KR" sz="800" b="1" i="0" u="none" strike="noStrike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(</a:t>
                      </a:r>
                      <a:r>
                        <a:rPr lang="ko-KR" alt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매출액 계획</a:t>
                      </a:r>
                      <a:r>
                        <a:rPr lang="en-US" altLang="ko-KR" sz="800" b="1" i="0" u="none" strike="noStrike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)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 err="1">
                          <a:solidFill>
                            <a:srgbClr val="7030A0"/>
                          </a:solidFill>
                          <a:effectLst/>
                          <a:latin typeface="Roboto"/>
                        </a:rPr>
                        <a:t>요엘</a:t>
                      </a:r>
                      <a:endParaRPr lang="ko-KR" altLang="en-US" sz="800" b="1" i="0" u="none" strike="noStrike" dirty="0">
                        <a:solidFill>
                          <a:srgbClr val="7030A0"/>
                        </a:solidFill>
                        <a:effectLst/>
                        <a:latin typeface="Roboto"/>
                      </a:endParaRP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7-1-21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7-6-21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5.00 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9165380"/>
                  </a:ext>
                </a:extLst>
              </a:tr>
              <a:tr h="2149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1.2</a:t>
                      </a:r>
                    </a:p>
                  </a:txBody>
                  <a:tcPr marL="7620" marR="7620" marT="762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비즈니스 모델 </a:t>
                      </a:r>
                      <a:r>
                        <a:rPr lang="en-US" altLang="ko-KR" sz="800" b="1" i="0" u="none" strike="noStrike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(</a:t>
                      </a:r>
                      <a:r>
                        <a:rPr lang="ko-KR" altLang="en-US" sz="800" b="1" i="0" u="none" strike="noStrike" err="1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당타발</a:t>
                      </a:r>
                      <a:r>
                        <a:rPr lang="en-US" altLang="ko-KR" sz="800" b="1" i="0" u="none" strike="noStrike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)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 err="1">
                          <a:solidFill>
                            <a:srgbClr val="7030A0"/>
                          </a:solidFill>
                          <a:effectLst/>
                          <a:latin typeface="Roboto"/>
                        </a:rPr>
                        <a:t>요엘</a:t>
                      </a:r>
                      <a:endParaRPr lang="ko-KR" altLang="en-US" sz="800" b="1" i="0" u="none" strike="noStrike" dirty="0">
                        <a:solidFill>
                          <a:srgbClr val="7030A0"/>
                        </a:solidFill>
                        <a:effectLst/>
                        <a:latin typeface="Roboto"/>
                      </a:endParaRP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7-15-21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7-30-21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15.00 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6183545"/>
                  </a:ext>
                </a:extLst>
              </a:tr>
              <a:tr h="2149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1.3</a:t>
                      </a:r>
                    </a:p>
                  </a:txBody>
                  <a:tcPr marL="7620" marR="7620" marT="762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Roadmap </a:t>
                      </a:r>
                      <a:r>
                        <a:rPr lang="ko-KR" alt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및 목표 확정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 err="1">
                          <a:solidFill>
                            <a:srgbClr val="7030A0"/>
                          </a:solidFill>
                          <a:effectLst/>
                          <a:latin typeface="Roboto"/>
                        </a:rPr>
                        <a:t>요엘</a:t>
                      </a:r>
                      <a:endParaRPr lang="ko-KR" altLang="en-US" sz="800" b="1" i="0" u="none" strike="noStrike" dirty="0">
                        <a:solidFill>
                          <a:srgbClr val="7030A0"/>
                        </a:solidFill>
                        <a:effectLst/>
                        <a:latin typeface="Roboto"/>
                      </a:endParaRP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7-1-21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7-30-21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29.00 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6931210"/>
                  </a:ext>
                </a:extLst>
              </a:tr>
              <a:tr h="2642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1.4</a:t>
                      </a:r>
                    </a:p>
                  </a:txBody>
                  <a:tcPr marL="7620" marR="7620" marT="762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마케팅 </a:t>
                      </a:r>
                      <a:r>
                        <a:rPr lang="en-US" altLang="ko-KR" sz="800" b="1" i="0" u="none" strike="noStrike" dirty="0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(</a:t>
                      </a:r>
                      <a:r>
                        <a:rPr lang="en-US" altLang="ko-KR" sz="800" b="1" i="0" u="none" strike="noStrike" dirty="0" err="1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Linkedin</a:t>
                      </a:r>
                      <a:r>
                        <a:rPr lang="en-US" altLang="ko-KR" sz="800" b="1" i="0" u="none" strike="noStrike" dirty="0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, </a:t>
                      </a:r>
                      <a:r>
                        <a:rPr lang="ko-KR" altLang="en-US" sz="800" b="1" i="0" u="none" strike="noStrike" dirty="0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경상거래 소개 페이지</a:t>
                      </a:r>
                      <a:r>
                        <a:rPr lang="en-US" altLang="ko-KR" sz="800" b="1" i="0" u="none" strike="noStrike" dirty="0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()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 err="1">
                          <a:solidFill>
                            <a:srgbClr val="7030A0"/>
                          </a:solidFill>
                          <a:effectLst/>
                          <a:latin typeface="Roboto"/>
                        </a:rPr>
                        <a:t>요엘</a:t>
                      </a:r>
                      <a:endParaRPr lang="ko-KR" altLang="en-US" sz="800" b="1" i="0" u="none" strike="noStrike" dirty="0">
                        <a:solidFill>
                          <a:srgbClr val="7030A0"/>
                        </a:solidFill>
                        <a:effectLst/>
                        <a:latin typeface="Roboto"/>
                      </a:endParaRP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7-15-21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7-30-21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15.00 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9727195"/>
                  </a:ext>
                </a:extLst>
              </a:tr>
              <a:tr h="2149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1.5</a:t>
                      </a:r>
                    </a:p>
                  </a:txBody>
                  <a:tcPr marL="7620" marR="7620" marT="762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KYC, AML Policy </a:t>
                      </a:r>
                      <a:r>
                        <a:rPr lang="ko-KR" alt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준비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 err="1">
                          <a:solidFill>
                            <a:srgbClr val="7030A0"/>
                          </a:solidFill>
                          <a:effectLst/>
                          <a:latin typeface="Roboto"/>
                        </a:rPr>
                        <a:t>요엘</a:t>
                      </a:r>
                      <a:endParaRPr lang="ko-KR" altLang="en-US" sz="800" b="1" i="0" u="none" strike="noStrike" dirty="0">
                        <a:solidFill>
                          <a:srgbClr val="7030A0"/>
                        </a:solidFill>
                        <a:effectLst/>
                        <a:latin typeface="Roboto"/>
                      </a:endParaRP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7-15-21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7-30-21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15.00 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877568"/>
                  </a:ext>
                </a:extLst>
              </a:tr>
              <a:tr h="2149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1.6</a:t>
                      </a:r>
                    </a:p>
                  </a:txBody>
                  <a:tcPr marL="7620" marR="7620" marT="762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1" i="0" u="none" strike="noStrike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NDA, DD </a:t>
                      </a:r>
                      <a:r>
                        <a:rPr lang="ko-KR" alt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서류를 준비 </a:t>
                      </a:r>
                      <a:r>
                        <a:rPr lang="en-US" altLang="ko-KR" sz="800" b="1" i="0" u="none" strike="noStrike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(wolfberg)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 err="1">
                          <a:solidFill>
                            <a:srgbClr val="7030A0"/>
                          </a:solidFill>
                          <a:effectLst/>
                          <a:latin typeface="Roboto"/>
                        </a:rPr>
                        <a:t>요엘</a:t>
                      </a:r>
                      <a:endParaRPr lang="ko-KR" altLang="en-US" sz="800" b="1" i="0" u="none" strike="noStrike" dirty="0">
                        <a:solidFill>
                          <a:srgbClr val="7030A0"/>
                        </a:solidFill>
                        <a:effectLst/>
                        <a:latin typeface="Roboto"/>
                      </a:endParaRP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7-15-21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7-30-21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15.00 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834328"/>
                  </a:ext>
                </a:extLst>
              </a:tr>
              <a:tr h="2642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1.7</a:t>
                      </a:r>
                    </a:p>
                  </a:txBody>
                  <a:tcPr marL="7620" marR="7620" marT="762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Customer Onboarding Questionnaire (</a:t>
                      </a:r>
                      <a:r>
                        <a:rPr lang="ko-KR" alt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준비</a:t>
                      </a:r>
                      <a:r>
                        <a:rPr lang="en-US" altLang="ko-KR" sz="800" b="1" i="0" u="none" strike="noStrike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)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 err="1">
                          <a:solidFill>
                            <a:srgbClr val="7030A0"/>
                          </a:solidFill>
                          <a:effectLst/>
                          <a:latin typeface="Roboto"/>
                        </a:rPr>
                        <a:t>요엘</a:t>
                      </a:r>
                      <a:endParaRPr lang="ko-KR" altLang="en-US" sz="800" b="1" i="0" u="none" strike="noStrike" dirty="0">
                        <a:solidFill>
                          <a:srgbClr val="7030A0"/>
                        </a:solidFill>
                        <a:effectLst/>
                        <a:latin typeface="Roboto"/>
                      </a:endParaRP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7-15-21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7-30-21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15.00 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50479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CCE0D27-E1B0-4BF0-9B99-AB117C099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291838"/>
              </p:ext>
            </p:extLst>
          </p:nvPr>
        </p:nvGraphicFramePr>
        <p:xfrm>
          <a:off x="0" y="2829883"/>
          <a:ext cx="12197946" cy="1900549"/>
        </p:xfrm>
        <a:graphic>
          <a:graphicData uri="http://schemas.openxmlformats.org/drawingml/2006/table">
            <a:tbl>
              <a:tblPr/>
              <a:tblGrid>
                <a:gridCol w="1062284">
                  <a:extLst>
                    <a:ext uri="{9D8B030D-6E8A-4147-A177-3AD203B41FA5}">
                      <a16:colId xmlns:a16="http://schemas.microsoft.com/office/drawing/2014/main" val="1707736543"/>
                    </a:ext>
                  </a:extLst>
                </a:gridCol>
                <a:gridCol w="1077601">
                  <a:extLst>
                    <a:ext uri="{9D8B030D-6E8A-4147-A177-3AD203B41FA5}">
                      <a16:colId xmlns:a16="http://schemas.microsoft.com/office/drawing/2014/main" val="21649247"/>
                    </a:ext>
                  </a:extLst>
                </a:gridCol>
                <a:gridCol w="5332333">
                  <a:extLst>
                    <a:ext uri="{9D8B030D-6E8A-4147-A177-3AD203B41FA5}">
                      <a16:colId xmlns:a16="http://schemas.microsoft.com/office/drawing/2014/main" val="3288778119"/>
                    </a:ext>
                  </a:extLst>
                </a:gridCol>
                <a:gridCol w="1433220">
                  <a:extLst>
                    <a:ext uri="{9D8B030D-6E8A-4147-A177-3AD203B41FA5}">
                      <a16:colId xmlns:a16="http://schemas.microsoft.com/office/drawing/2014/main" val="1875331458"/>
                    </a:ext>
                  </a:extLst>
                </a:gridCol>
                <a:gridCol w="1230699">
                  <a:extLst>
                    <a:ext uri="{9D8B030D-6E8A-4147-A177-3AD203B41FA5}">
                      <a16:colId xmlns:a16="http://schemas.microsoft.com/office/drawing/2014/main" val="1448846646"/>
                    </a:ext>
                  </a:extLst>
                </a:gridCol>
                <a:gridCol w="1106072">
                  <a:extLst>
                    <a:ext uri="{9D8B030D-6E8A-4147-A177-3AD203B41FA5}">
                      <a16:colId xmlns:a16="http://schemas.microsoft.com/office/drawing/2014/main" val="3716023869"/>
                    </a:ext>
                  </a:extLst>
                </a:gridCol>
                <a:gridCol w="955737">
                  <a:extLst>
                    <a:ext uri="{9D8B030D-6E8A-4147-A177-3AD203B41FA5}">
                      <a16:colId xmlns:a16="http://schemas.microsoft.com/office/drawing/2014/main" val="4092764975"/>
                    </a:ext>
                  </a:extLst>
                </a:gridCol>
              </a:tblGrid>
              <a:tr h="284136"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2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서비스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912156"/>
                  </a:ext>
                </a:extLst>
              </a:tr>
              <a:tr h="395685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Product </a:t>
                      </a:r>
                    </a:p>
                  </a:txBody>
                  <a:tcPr marL="7620" marR="7620" marT="762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2.1</a:t>
                      </a:r>
                    </a:p>
                  </a:txBody>
                  <a:tcPr marL="7620" marR="7620" marT="762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E-</a:t>
                      </a:r>
                      <a:r>
                        <a:rPr lang="ko-KR" altLang="en-US" sz="800" b="1" i="0" u="none" strike="noStrike" dirty="0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커머스 </a:t>
                      </a:r>
                      <a:r>
                        <a:rPr lang="en-US" altLang="ko-KR" sz="800" b="1" i="0" u="none" strike="noStrike" dirty="0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(</a:t>
                      </a:r>
                      <a:r>
                        <a:rPr lang="en-US" sz="800" b="1" i="0" u="none" strike="noStrike" dirty="0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Amazon, </a:t>
                      </a:r>
                      <a:r>
                        <a:rPr lang="en-US" sz="800" b="1" i="0" u="none" strike="noStrike" dirty="0" err="1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Ebay</a:t>
                      </a:r>
                      <a:r>
                        <a:rPr lang="en-US" sz="800" b="1" i="0" u="none" strike="noStrike" dirty="0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, </a:t>
                      </a:r>
                      <a:r>
                        <a:rPr lang="en-US" sz="800" b="1" i="0" u="none" strike="noStrike" dirty="0" err="1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Gmarket</a:t>
                      </a:r>
                      <a:r>
                        <a:rPr lang="en-US" sz="800" b="1" i="0" u="none" strike="noStrike" dirty="0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)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err="1">
                          <a:solidFill>
                            <a:srgbClr val="7030A0"/>
                          </a:solidFill>
                          <a:effectLst/>
                          <a:latin typeface="Roboto"/>
                        </a:rPr>
                        <a:t>요엘</a:t>
                      </a:r>
                      <a:endParaRPr lang="ko-KR" altLang="en-US" sz="800" b="1" i="0" u="none" strike="noStrike">
                        <a:solidFill>
                          <a:srgbClr val="7030A0"/>
                        </a:solidFill>
                        <a:effectLst/>
                        <a:latin typeface="Roboto"/>
                      </a:endParaRP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7-15-21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7-30-21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15.00 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461052"/>
                  </a:ext>
                </a:extLst>
              </a:tr>
              <a:tr h="3051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2.2</a:t>
                      </a:r>
                    </a:p>
                  </a:txBody>
                  <a:tcPr marL="7620" marR="7620" marT="762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학자금 </a:t>
                      </a:r>
                      <a:r>
                        <a:rPr lang="en-US" altLang="ko-KR" sz="800" b="1" i="0" u="none" strike="noStrike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(</a:t>
                      </a:r>
                      <a:r>
                        <a:rPr 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US, Canada, Australia)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err="1">
                          <a:solidFill>
                            <a:srgbClr val="7030A0"/>
                          </a:solidFill>
                          <a:effectLst/>
                          <a:latin typeface="Roboto"/>
                        </a:rPr>
                        <a:t>요엘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8-15-21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8-30-21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15.00 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9165236"/>
                  </a:ext>
                </a:extLst>
              </a:tr>
              <a:tr h="3157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2.3</a:t>
                      </a:r>
                    </a:p>
                  </a:txBody>
                  <a:tcPr marL="7620" marR="7620" marT="762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정산 및 </a:t>
                      </a:r>
                      <a:r>
                        <a:rPr lang="ko-KR" altLang="en-US" sz="800" b="1" i="0" u="none" strike="noStrike" dirty="0" err="1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직금</a:t>
                      </a:r>
                      <a:r>
                        <a:rPr lang="ko-KR" altLang="en-US" sz="800" b="1" i="0" u="none" strike="noStrike" dirty="0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 </a:t>
                      </a:r>
                      <a:r>
                        <a:rPr lang="en-US" altLang="ko-KR" sz="800" b="1" i="0" u="none" strike="noStrike" dirty="0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(</a:t>
                      </a:r>
                      <a:r>
                        <a:rPr lang="ko-KR" altLang="en-US" sz="800" b="1" i="0" u="none" strike="noStrike" dirty="0" err="1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머전트</a:t>
                      </a:r>
                      <a:r>
                        <a:rPr lang="en-US" altLang="ko-KR" sz="800" b="1" i="0" u="none" strike="noStrike" dirty="0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)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err="1">
                          <a:solidFill>
                            <a:srgbClr val="7030A0"/>
                          </a:solidFill>
                          <a:effectLst/>
                          <a:latin typeface="Roboto"/>
                        </a:rPr>
                        <a:t>요엘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7-15-21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7-30-21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15.00 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543633"/>
                  </a:ext>
                </a:extLst>
              </a:tr>
              <a:tr h="2736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2.4</a:t>
                      </a:r>
                    </a:p>
                  </a:txBody>
                  <a:tcPr marL="7620" marR="7620" marT="762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Malgun Gothic"/>
                          <a:ea typeface="Malgun Gothic"/>
                        </a:rPr>
                        <a:t>선불카드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err="1">
                          <a:solidFill>
                            <a:srgbClr val="7030A0"/>
                          </a:solidFill>
                          <a:effectLst/>
                          <a:latin typeface="Roboto"/>
                        </a:rPr>
                        <a:t>요엘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8-20-21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8-30-21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10.00 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2353998"/>
                  </a:ext>
                </a:extLst>
              </a:tr>
              <a:tr h="3262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2.5</a:t>
                      </a:r>
                    </a:p>
                  </a:txBody>
                  <a:tcPr marL="7620" marR="7620" marT="762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Arial"/>
                        </a:rPr>
                        <a:t>GME </a:t>
                      </a:r>
                      <a:r>
                        <a:rPr lang="ko-KR" altLang="en-US" sz="800" b="1" i="0" u="none" strike="noStrike" err="1">
                          <a:solidFill>
                            <a:srgbClr val="434343"/>
                          </a:solidFill>
                          <a:effectLst/>
                          <a:latin typeface="맑은 고딕"/>
                          <a:ea typeface="맑은 고딕"/>
                        </a:rPr>
                        <a:t>페이먼트</a:t>
                      </a:r>
                      <a:r>
                        <a:rPr lang="ko-KR" alt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ko-KR" alt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맑은 고딕"/>
                          <a:ea typeface="맑은 고딕"/>
                        </a:rPr>
                        <a:t>플랫폼</a:t>
                      </a:r>
                      <a:r>
                        <a:rPr lang="ko-KR" alt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 </a:t>
                      </a:r>
                      <a:r>
                        <a:rPr lang="en-US" altLang="ko-KR" sz="800" b="1" i="0" u="none" strike="noStrike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(</a:t>
                      </a:r>
                      <a:r>
                        <a:rPr lang="ko-KR" altLang="en-US" sz="800" b="1" i="0" u="none" strike="noStrike" err="1">
                          <a:solidFill>
                            <a:srgbClr val="434343"/>
                          </a:solidFill>
                          <a:effectLst/>
                          <a:latin typeface="바탕"/>
                          <a:ea typeface="바탕"/>
                        </a:rPr>
                        <a:t>당발</a:t>
                      </a:r>
                      <a:r>
                        <a:rPr lang="en-US" altLang="ko-KR" sz="800" b="1" i="0" u="none" strike="noStrike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)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 err="1">
                          <a:solidFill>
                            <a:srgbClr val="7030A0"/>
                          </a:solidFill>
                          <a:effectLst/>
                          <a:latin typeface="Roboto"/>
                        </a:rPr>
                        <a:t>요엘</a:t>
                      </a:r>
                      <a:endParaRPr lang="ko-KR" altLang="en-US" sz="800" b="1" i="0" u="none" strike="noStrike" dirty="0">
                        <a:solidFill>
                          <a:srgbClr val="7030A0"/>
                        </a:solidFill>
                        <a:effectLst/>
                        <a:latin typeface="Roboto"/>
                      </a:endParaRP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8-15-21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8-30-21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15.00 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48772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6D34894-FBCA-4D14-A585-6E32DD962E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890135"/>
              </p:ext>
            </p:extLst>
          </p:nvPr>
        </p:nvGraphicFramePr>
        <p:xfrm>
          <a:off x="-1" y="4730432"/>
          <a:ext cx="12191999" cy="2070501"/>
        </p:xfrm>
        <a:graphic>
          <a:graphicData uri="http://schemas.openxmlformats.org/drawingml/2006/table">
            <a:tbl>
              <a:tblPr/>
              <a:tblGrid>
                <a:gridCol w="1061765">
                  <a:extLst>
                    <a:ext uri="{9D8B030D-6E8A-4147-A177-3AD203B41FA5}">
                      <a16:colId xmlns:a16="http://schemas.microsoft.com/office/drawing/2014/main" val="3617852481"/>
                    </a:ext>
                  </a:extLst>
                </a:gridCol>
                <a:gridCol w="1059267">
                  <a:extLst>
                    <a:ext uri="{9D8B030D-6E8A-4147-A177-3AD203B41FA5}">
                      <a16:colId xmlns:a16="http://schemas.microsoft.com/office/drawing/2014/main" val="2385679408"/>
                    </a:ext>
                  </a:extLst>
                </a:gridCol>
                <a:gridCol w="5359202">
                  <a:extLst>
                    <a:ext uri="{9D8B030D-6E8A-4147-A177-3AD203B41FA5}">
                      <a16:colId xmlns:a16="http://schemas.microsoft.com/office/drawing/2014/main" val="1679808193"/>
                    </a:ext>
                  </a:extLst>
                </a:gridCol>
                <a:gridCol w="1402544">
                  <a:extLst>
                    <a:ext uri="{9D8B030D-6E8A-4147-A177-3AD203B41FA5}">
                      <a16:colId xmlns:a16="http://schemas.microsoft.com/office/drawing/2014/main" val="507160714"/>
                    </a:ext>
                  </a:extLst>
                </a:gridCol>
                <a:gridCol w="1168786">
                  <a:extLst>
                    <a:ext uri="{9D8B030D-6E8A-4147-A177-3AD203B41FA5}">
                      <a16:colId xmlns:a16="http://schemas.microsoft.com/office/drawing/2014/main" val="293880004"/>
                    </a:ext>
                  </a:extLst>
                </a:gridCol>
                <a:gridCol w="1199954">
                  <a:extLst>
                    <a:ext uri="{9D8B030D-6E8A-4147-A177-3AD203B41FA5}">
                      <a16:colId xmlns:a16="http://schemas.microsoft.com/office/drawing/2014/main" val="1977265934"/>
                    </a:ext>
                  </a:extLst>
                </a:gridCol>
                <a:gridCol w="940481">
                  <a:extLst>
                    <a:ext uri="{9D8B030D-6E8A-4147-A177-3AD203B41FA5}">
                      <a16:colId xmlns:a16="http://schemas.microsoft.com/office/drawing/2014/main" val="4236231042"/>
                    </a:ext>
                  </a:extLst>
                </a:gridCol>
              </a:tblGrid>
              <a:tr h="231157"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3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기술지원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520511"/>
                  </a:ext>
                </a:extLst>
              </a:tr>
              <a:tr h="289716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Technical</a:t>
                      </a:r>
                    </a:p>
                  </a:txBody>
                  <a:tcPr marL="7620" marR="7620" marT="762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3.1</a:t>
                      </a:r>
                    </a:p>
                  </a:txBody>
                  <a:tcPr marL="7620" marR="7620" marT="762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1" i="0" u="none" strike="noStrike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API </a:t>
                      </a:r>
                      <a:r>
                        <a:rPr lang="ko-KR" alt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개발 및 가이드라인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7030A0"/>
                          </a:solidFill>
                          <a:effectLst/>
                          <a:latin typeface="Roboto"/>
                        </a:rPr>
                        <a:t>요엘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9-1-21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10-20-21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49.00 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6299131"/>
                  </a:ext>
                </a:extLst>
              </a:tr>
              <a:tr h="2897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3.2</a:t>
                      </a:r>
                    </a:p>
                  </a:txBody>
                  <a:tcPr marL="7620" marR="7620" marT="762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Member ID (method and Info)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7030A0"/>
                          </a:solidFill>
                          <a:effectLst/>
                          <a:latin typeface="Roboto"/>
                        </a:rPr>
                        <a:t>요엘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9-1-21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10-20-21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49.00 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170500"/>
                  </a:ext>
                </a:extLst>
              </a:tr>
              <a:tr h="3402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3.3</a:t>
                      </a:r>
                    </a:p>
                  </a:txBody>
                  <a:tcPr marL="7620" marR="7620" marT="762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Designate Application Engineer for Integration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7030A0"/>
                          </a:solidFill>
                          <a:effectLst/>
                          <a:latin typeface="Roboto"/>
                        </a:rPr>
                        <a:t>요엘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9-1-21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10-20-21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49.00 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6843741"/>
                  </a:ext>
                </a:extLst>
              </a:tr>
              <a:tr h="3402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3.4</a:t>
                      </a:r>
                    </a:p>
                  </a:txBody>
                  <a:tcPr marL="7620" marR="7620" marT="762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parameters, Invoice, reason codes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7030A0"/>
                          </a:solidFill>
                          <a:effectLst/>
                          <a:latin typeface="Roboto"/>
                        </a:rPr>
                        <a:t>요엘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9-1-21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10-20-21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49.00 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5682983"/>
                  </a:ext>
                </a:extLst>
              </a:tr>
              <a:tr h="2897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3.5</a:t>
                      </a:r>
                    </a:p>
                  </a:txBody>
                  <a:tcPr marL="7620" marR="7620" marT="762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Mininum viable product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7030A0"/>
                          </a:solidFill>
                          <a:effectLst/>
                          <a:latin typeface="Roboto"/>
                        </a:rPr>
                        <a:t>요엘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9-1-21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10-20-21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49.00 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2179192"/>
                  </a:ext>
                </a:extLst>
              </a:tr>
              <a:tr h="2897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3.6</a:t>
                      </a:r>
                    </a:p>
                  </a:txBody>
                  <a:tcPr marL="7620" marR="7620" marT="762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Backoffice and Partner office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7030A0"/>
                          </a:solidFill>
                          <a:effectLst/>
                          <a:latin typeface="Roboto"/>
                        </a:rPr>
                        <a:t>요엘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11-1-21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11-30-21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29.00 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603960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0557DF50-18EA-40B3-BFEE-FF6DA07E80E2}"/>
              </a:ext>
            </a:extLst>
          </p:cNvPr>
          <p:cNvSpPr/>
          <p:nvPr/>
        </p:nvSpPr>
        <p:spPr>
          <a:xfrm>
            <a:off x="-1" y="0"/>
            <a:ext cx="12191999" cy="480279"/>
          </a:xfrm>
          <a:prstGeom prst="rect">
            <a:avLst/>
          </a:prstGeom>
          <a:solidFill>
            <a:srgbClr val="EE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>
              <a:defRPr/>
            </a:pPr>
            <a:r>
              <a:rPr lang="en-US" altLang="ko-KR" sz="28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Open Sans" panose="020B0606030504020204" pitchFamily="34" charset="0"/>
              </a:rPr>
              <a:t>4. Work Process</a:t>
            </a:r>
          </a:p>
        </p:txBody>
      </p:sp>
    </p:spTree>
    <p:extLst>
      <p:ext uri="{BB962C8B-B14F-4D97-AF65-F5344CB8AC3E}">
        <p14:creationId xmlns:p14="http://schemas.microsoft.com/office/powerpoint/2010/main" val="1508282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55B9763-7D1F-4D93-83C2-F967E7EE73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86166"/>
              </p:ext>
            </p:extLst>
          </p:nvPr>
        </p:nvGraphicFramePr>
        <p:xfrm>
          <a:off x="0" y="480279"/>
          <a:ext cx="12191999" cy="2004301"/>
        </p:xfrm>
        <a:graphic>
          <a:graphicData uri="http://schemas.openxmlformats.org/drawingml/2006/table">
            <a:tbl>
              <a:tblPr/>
              <a:tblGrid>
                <a:gridCol w="1061766">
                  <a:extLst>
                    <a:ext uri="{9D8B030D-6E8A-4147-A177-3AD203B41FA5}">
                      <a16:colId xmlns:a16="http://schemas.microsoft.com/office/drawing/2014/main" val="1955513670"/>
                    </a:ext>
                  </a:extLst>
                </a:gridCol>
                <a:gridCol w="1398630">
                  <a:extLst>
                    <a:ext uri="{9D8B030D-6E8A-4147-A177-3AD203B41FA5}">
                      <a16:colId xmlns:a16="http://schemas.microsoft.com/office/drawing/2014/main" val="1953402731"/>
                    </a:ext>
                  </a:extLst>
                </a:gridCol>
                <a:gridCol w="5156462">
                  <a:extLst>
                    <a:ext uri="{9D8B030D-6E8A-4147-A177-3AD203B41FA5}">
                      <a16:colId xmlns:a16="http://schemas.microsoft.com/office/drawing/2014/main" val="496495415"/>
                    </a:ext>
                  </a:extLst>
                </a:gridCol>
                <a:gridCol w="1810890">
                  <a:extLst>
                    <a:ext uri="{9D8B030D-6E8A-4147-A177-3AD203B41FA5}">
                      <a16:colId xmlns:a16="http://schemas.microsoft.com/office/drawing/2014/main" val="3862861137"/>
                    </a:ext>
                  </a:extLst>
                </a:gridCol>
                <a:gridCol w="988540">
                  <a:extLst>
                    <a:ext uri="{9D8B030D-6E8A-4147-A177-3AD203B41FA5}">
                      <a16:colId xmlns:a16="http://schemas.microsoft.com/office/drawing/2014/main" val="3825307990"/>
                    </a:ext>
                  </a:extLst>
                </a:gridCol>
                <a:gridCol w="988540">
                  <a:extLst>
                    <a:ext uri="{9D8B030D-6E8A-4147-A177-3AD203B41FA5}">
                      <a16:colId xmlns:a16="http://schemas.microsoft.com/office/drawing/2014/main" val="4272529636"/>
                    </a:ext>
                  </a:extLst>
                </a:gridCol>
                <a:gridCol w="787171">
                  <a:extLst>
                    <a:ext uri="{9D8B030D-6E8A-4147-A177-3AD203B41FA5}">
                      <a16:colId xmlns:a16="http://schemas.microsoft.com/office/drawing/2014/main" val="1676719939"/>
                    </a:ext>
                  </a:extLst>
                </a:gridCol>
              </a:tblGrid>
              <a:tr h="274831">
                <a:tc>
                  <a:txBody>
                    <a:bodyPr/>
                    <a:lstStyle/>
                    <a:p>
                      <a:pPr algn="l" fontAlgn="ctr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7620" marR="7620" marT="762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4</a:t>
                      </a:r>
                    </a:p>
                  </a:txBody>
                  <a:tcPr marL="7620" marR="7620" marT="762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내부 및 외부 준비 사항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657543"/>
                  </a:ext>
                </a:extLst>
              </a:tr>
              <a:tr h="284646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Operation</a:t>
                      </a:r>
                    </a:p>
                  </a:txBody>
                  <a:tcPr marL="7620" marR="7620" marT="762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4.1</a:t>
                      </a:r>
                    </a:p>
                  </a:txBody>
                  <a:tcPr marL="7620" marR="7620" marT="762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은행 협조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7030A0"/>
                          </a:solidFill>
                          <a:effectLst/>
                          <a:latin typeface="Roboto"/>
                        </a:rPr>
                        <a:t>회계</a:t>
                      </a:r>
                      <a:r>
                        <a:rPr lang="en-US" altLang="ko-KR" sz="800" b="1" i="0" u="none" strike="noStrike" dirty="0">
                          <a:solidFill>
                            <a:srgbClr val="7030A0"/>
                          </a:solidFill>
                          <a:effectLst/>
                          <a:latin typeface="Roboto"/>
                        </a:rPr>
                        <a:t>, </a:t>
                      </a:r>
                      <a:r>
                        <a:rPr lang="ko-KR" altLang="en-US" sz="800" b="1" i="0" u="none" strike="noStrike" dirty="0">
                          <a:solidFill>
                            <a:srgbClr val="7030A0"/>
                          </a:solidFill>
                          <a:effectLst/>
                          <a:latin typeface="Roboto"/>
                        </a:rPr>
                        <a:t>재무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9-20-21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10-20-21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30.00 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4930529"/>
                  </a:ext>
                </a:extLst>
              </a:tr>
              <a:tr h="2846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4.2</a:t>
                      </a:r>
                    </a:p>
                  </a:txBody>
                  <a:tcPr marL="7620" marR="7620" marT="762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계좌 </a:t>
                      </a:r>
                      <a:r>
                        <a:rPr lang="en-US" altLang="ko-KR" sz="800" b="1" i="0" u="none" strike="noStrike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(</a:t>
                      </a:r>
                      <a:r>
                        <a:rPr 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multicurrency account)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7030A0"/>
                          </a:solidFill>
                          <a:effectLst/>
                          <a:latin typeface="Roboto"/>
                        </a:rPr>
                        <a:t>회계</a:t>
                      </a:r>
                      <a:r>
                        <a:rPr lang="en-US" altLang="ko-KR" sz="800" b="1" i="0" u="none" strike="noStrike">
                          <a:solidFill>
                            <a:srgbClr val="7030A0"/>
                          </a:solidFill>
                          <a:effectLst/>
                          <a:latin typeface="Roboto"/>
                        </a:rPr>
                        <a:t>, </a:t>
                      </a:r>
                      <a:r>
                        <a:rPr lang="ko-KR" altLang="en-US" sz="800" b="1" i="0" u="none" strike="noStrike">
                          <a:solidFill>
                            <a:srgbClr val="7030A0"/>
                          </a:solidFill>
                          <a:effectLst/>
                          <a:latin typeface="Roboto"/>
                        </a:rPr>
                        <a:t>재무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11-1-21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11-20-21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19.00 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3665355"/>
                  </a:ext>
                </a:extLst>
              </a:tr>
              <a:tr h="2846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4.3</a:t>
                      </a:r>
                    </a:p>
                  </a:txBody>
                  <a:tcPr marL="7620" marR="7620" marT="762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Refund and communication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7030A0"/>
                          </a:solidFill>
                          <a:effectLst/>
                          <a:latin typeface="Roboto"/>
                        </a:rPr>
                        <a:t>운영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11-1-21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11-20-21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19.00 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3732967"/>
                  </a:ext>
                </a:extLst>
              </a:tr>
              <a:tr h="2846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4.4</a:t>
                      </a:r>
                    </a:p>
                  </a:txBody>
                  <a:tcPr marL="7620" marR="7620" marT="762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Error &amp; trouble shooting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7030A0"/>
                          </a:solidFill>
                          <a:effectLst/>
                          <a:latin typeface="Roboto"/>
                        </a:rPr>
                        <a:t>운영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11-1-21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11-20-21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19.00 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2229730"/>
                  </a:ext>
                </a:extLst>
              </a:tr>
              <a:tr h="2846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4.4</a:t>
                      </a:r>
                    </a:p>
                  </a:txBody>
                  <a:tcPr marL="7620" marR="7620" marT="762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compliance road-map (</a:t>
                      </a:r>
                      <a:r>
                        <a:rPr lang="ko-KR" alt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보고 등</a:t>
                      </a:r>
                      <a:r>
                        <a:rPr lang="en-US" altLang="ko-KR" sz="800" b="1" i="0" u="none" strike="noStrike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)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7030A0"/>
                          </a:solidFill>
                          <a:effectLst/>
                          <a:latin typeface="Roboto"/>
                        </a:rPr>
                        <a:t>운영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9-20-21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10-20-21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30.00 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3406667"/>
                  </a:ext>
                </a:extLst>
              </a:tr>
              <a:tr h="3062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4.4</a:t>
                      </a:r>
                    </a:p>
                  </a:txBody>
                  <a:tcPr marL="7620" marR="7620" marT="762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고객지원</a:t>
                      </a:r>
                      <a:r>
                        <a:rPr lang="en-US" altLang="ko-KR" sz="800" b="1" i="0" u="none" strike="noStrike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, </a:t>
                      </a:r>
                      <a:r>
                        <a:rPr 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Account Manager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7030A0"/>
                          </a:solidFill>
                          <a:effectLst/>
                          <a:latin typeface="Roboto"/>
                        </a:rPr>
                        <a:t>요엘</a:t>
                      </a:r>
                      <a:r>
                        <a:rPr lang="en-US" altLang="ko-KR" sz="800" b="1" i="0" u="none" strike="noStrike">
                          <a:solidFill>
                            <a:srgbClr val="7030A0"/>
                          </a:solidFill>
                          <a:effectLst/>
                          <a:latin typeface="Roboto"/>
                        </a:rPr>
                        <a:t>, </a:t>
                      </a:r>
                      <a:r>
                        <a:rPr lang="ko-KR" altLang="en-US" sz="800" b="1" i="0" u="none" strike="noStrike">
                          <a:solidFill>
                            <a:srgbClr val="7030A0"/>
                          </a:solidFill>
                          <a:effectLst/>
                          <a:latin typeface="Roboto"/>
                        </a:rPr>
                        <a:t>계획팀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11-1-21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12-30-21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434343"/>
                          </a:solidFill>
                          <a:effectLst/>
                          <a:latin typeface="Roboto"/>
                        </a:rPr>
                        <a:t>59.00 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5467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29DEAC1-41AB-4828-9F7F-525079BA20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262680"/>
              </p:ext>
            </p:extLst>
          </p:nvPr>
        </p:nvGraphicFramePr>
        <p:xfrm>
          <a:off x="0" y="2498103"/>
          <a:ext cx="12192002" cy="1658261"/>
        </p:xfrm>
        <a:graphic>
          <a:graphicData uri="http://schemas.openxmlformats.org/drawingml/2006/table">
            <a:tbl>
              <a:tblPr/>
              <a:tblGrid>
                <a:gridCol w="1061767">
                  <a:extLst>
                    <a:ext uri="{9D8B030D-6E8A-4147-A177-3AD203B41FA5}">
                      <a16:colId xmlns:a16="http://schemas.microsoft.com/office/drawing/2014/main" val="2936302004"/>
                    </a:ext>
                  </a:extLst>
                </a:gridCol>
                <a:gridCol w="1360922">
                  <a:extLst>
                    <a:ext uri="{9D8B030D-6E8A-4147-A177-3AD203B41FA5}">
                      <a16:colId xmlns:a16="http://schemas.microsoft.com/office/drawing/2014/main" val="2915141773"/>
                    </a:ext>
                  </a:extLst>
                </a:gridCol>
                <a:gridCol w="5184742">
                  <a:extLst>
                    <a:ext uri="{9D8B030D-6E8A-4147-A177-3AD203B41FA5}">
                      <a16:colId xmlns:a16="http://schemas.microsoft.com/office/drawing/2014/main" val="399988026"/>
                    </a:ext>
                  </a:extLst>
                </a:gridCol>
                <a:gridCol w="1820320">
                  <a:extLst>
                    <a:ext uri="{9D8B030D-6E8A-4147-A177-3AD203B41FA5}">
                      <a16:colId xmlns:a16="http://schemas.microsoft.com/office/drawing/2014/main" val="4264729422"/>
                    </a:ext>
                  </a:extLst>
                </a:gridCol>
                <a:gridCol w="988540">
                  <a:extLst>
                    <a:ext uri="{9D8B030D-6E8A-4147-A177-3AD203B41FA5}">
                      <a16:colId xmlns:a16="http://schemas.microsoft.com/office/drawing/2014/main" val="4211123384"/>
                    </a:ext>
                  </a:extLst>
                </a:gridCol>
                <a:gridCol w="988540">
                  <a:extLst>
                    <a:ext uri="{9D8B030D-6E8A-4147-A177-3AD203B41FA5}">
                      <a16:colId xmlns:a16="http://schemas.microsoft.com/office/drawing/2014/main" val="3354278928"/>
                    </a:ext>
                  </a:extLst>
                </a:gridCol>
                <a:gridCol w="787171">
                  <a:extLst>
                    <a:ext uri="{9D8B030D-6E8A-4147-A177-3AD203B41FA5}">
                      <a16:colId xmlns:a16="http://schemas.microsoft.com/office/drawing/2014/main" val="699441891"/>
                    </a:ext>
                  </a:extLst>
                </a:gridCol>
              </a:tblGrid>
              <a:tr h="271948"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/>
                      </a:endParaRP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/>
                        </a:rPr>
                        <a:t>5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/>
                        </a:rPr>
                        <a:t>운영 지원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/>
                      </a:endParaRP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/>
                      </a:endParaRP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/>
                      </a:endParaRP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/>
                      </a:endParaRP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026878"/>
                  </a:ext>
                </a:extLst>
              </a:tr>
              <a:tr h="276549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/>
                        </a:rPr>
                        <a:t>Testing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434343"/>
                          </a:solidFill>
                          <a:effectLst/>
                          <a:latin typeface="Roboto" panose="02000000000000000000"/>
                        </a:rPr>
                        <a:t>5.1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434343"/>
                          </a:solidFill>
                          <a:effectLst/>
                          <a:latin typeface="Roboto" panose="02000000000000000000"/>
                        </a:rPr>
                        <a:t>운영 지원 담당자 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7030A0"/>
                          </a:solidFill>
                          <a:effectLst/>
                          <a:latin typeface="Roboto" panose="02000000000000000000"/>
                        </a:rPr>
                        <a:t>운영팀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 panose="02000000000000000000"/>
                        </a:rPr>
                        <a:t>12-1-21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 panose="02000000000000000000"/>
                        </a:rPr>
                        <a:t>12-30-21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 panose="02000000000000000000"/>
                        </a:rPr>
                        <a:t>29.00 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2648116"/>
                  </a:ext>
                </a:extLst>
              </a:tr>
              <a:tr h="27654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434343"/>
                          </a:solidFill>
                          <a:effectLst/>
                          <a:latin typeface="Roboto" panose="02000000000000000000"/>
                        </a:rPr>
                        <a:t>5.2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434343"/>
                          </a:solidFill>
                          <a:effectLst/>
                          <a:latin typeface="Roboto" panose="02000000000000000000"/>
                        </a:rPr>
                        <a:t>Quality assurance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7030A0"/>
                          </a:solidFill>
                          <a:effectLst/>
                          <a:latin typeface="Roboto" panose="02000000000000000000"/>
                        </a:rPr>
                        <a:t>운영팀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 panose="02000000000000000000"/>
                        </a:rPr>
                        <a:t>12-1-21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 panose="02000000000000000000"/>
                        </a:rPr>
                        <a:t>12-30-21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 panose="02000000000000000000"/>
                        </a:rPr>
                        <a:t>29.00 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2075554"/>
                  </a:ext>
                </a:extLst>
              </a:tr>
              <a:tr h="2783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434343"/>
                          </a:solidFill>
                          <a:effectLst/>
                          <a:latin typeface="Roboto" panose="02000000000000000000"/>
                        </a:rPr>
                        <a:t>5.3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434343"/>
                          </a:solidFill>
                          <a:effectLst/>
                          <a:latin typeface="Roboto" panose="02000000000000000000"/>
                        </a:rPr>
                        <a:t>개발자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7030A0"/>
                          </a:solidFill>
                          <a:effectLst/>
                          <a:latin typeface="Roboto" panose="02000000000000000000"/>
                        </a:rPr>
                        <a:t>IT + Operation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 panose="02000000000000000000"/>
                        </a:rPr>
                        <a:t>9-20-21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 panose="02000000000000000000"/>
                        </a:rPr>
                        <a:t>12-30-21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 panose="02000000000000000000"/>
                        </a:rPr>
                        <a:t>101.00 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7291223"/>
                  </a:ext>
                </a:extLst>
              </a:tr>
              <a:tr h="2783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434343"/>
                          </a:solidFill>
                          <a:effectLst/>
                          <a:latin typeface="Roboto" panose="02000000000000000000"/>
                        </a:rPr>
                        <a:t>5.4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434343"/>
                          </a:solidFill>
                          <a:effectLst/>
                          <a:latin typeface="Roboto" panose="02000000000000000000"/>
                        </a:rPr>
                        <a:t>내부 </a:t>
                      </a:r>
                      <a:r>
                        <a:rPr lang="en-US" altLang="ko-KR" sz="800" b="1" i="0" u="none" strike="noStrike" dirty="0">
                          <a:solidFill>
                            <a:srgbClr val="434343"/>
                          </a:solidFill>
                          <a:effectLst/>
                          <a:latin typeface="Roboto" panose="02000000000000000000"/>
                        </a:rPr>
                        <a:t>ticket </a:t>
                      </a:r>
                      <a:r>
                        <a:rPr lang="ko-KR" altLang="en-US" sz="800" b="1" i="0" u="none" strike="noStrike" dirty="0">
                          <a:solidFill>
                            <a:srgbClr val="434343"/>
                          </a:solidFill>
                          <a:effectLst/>
                          <a:latin typeface="Roboto" panose="02000000000000000000"/>
                        </a:rPr>
                        <a:t>생선 및 운영자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7030A0"/>
                          </a:solidFill>
                          <a:effectLst/>
                          <a:latin typeface="Roboto" panose="02000000000000000000"/>
                        </a:rPr>
                        <a:t>IT + Operation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 panose="02000000000000000000"/>
                        </a:rPr>
                        <a:t>9-20-21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 panose="02000000000000000000"/>
                        </a:rPr>
                        <a:t>12-30-21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 panose="02000000000000000000"/>
                        </a:rPr>
                        <a:t>101.00 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095711"/>
                  </a:ext>
                </a:extLst>
              </a:tr>
              <a:tr h="27654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434343"/>
                          </a:solidFill>
                          <a:effectLst/>
                          <a:latin typeface="Roboto" panose="02000000000000000000"/>
                        </a:rPr>
                        <a:t>5.5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434343"/>
                          </a:solidFill>
                          <a:effectLst/>
                          <a:latin typeface="Roboto" panose="02000000000000000000"/>
                        </a:rPr>
                        <a:t>Implementation </a:t>
                      </a:r>
                      <a:r>
                        <a:rPr lang="ko-KR" altLang="en-US" sz="800" b="1" i="0" u="none" strike="noStrike" dirty="0">
                          <a:solidFill>
                            <a:srgbClr val="434343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확인자</a:t>
                      </a:r>
                      <a:endParaRPr lang="ko-KR" altLang="en-US" sz="800" b="1" i="0" u="none" strike="noStrike" dirty="0">
                        <a:solidFill>
                          <a:srgbClr val="434343"/>
                        </a:solidFill>
                        <a:effectLst/>
                        <a:latin typeface="Roboto" panose="02000000000000000000"/>
                      </a:endParaRP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7030A0"/>
                          </a:solidFill>
                          <a:effectLst/>
                          <a:latin typeface="Roboto" panose="02000000000000000000"/>
                        </a:rPr>
                        <a:t>PG Team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 panose="02000000000000000000"/>
                        </a:rPr>
                        <a:t>9-20-21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 panose="02000000000000000000"/>
                        </a:rPr>
                        <a:t>12-30-21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434343"/>
                          </a:solidFill>
                          <a:effectLst/>
                          <a:latin typeface="Roboto" panose="02000000000000000000"/>
                        </a:rPr>
                        <a:t>101.00 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0802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0C3FE76-1ABB-4E34-ADC3-86E593A350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78698"/>
              </p:ext>
            </p:extLst>
          </p:nvPr>
        </p:nvGraphicFramePr>
        <p:xfrm>
          <a:off x="0" y="4156365"/>
          <a:ext cx="12191997" cy="2692403"/>
        </p:xfrm>
        <a:graphic>
          <a:graphicData uri="http://schemas.openxmlformats.org/drawingml/2006/table">
            <a:tbl>
              <a:tblPr/>
              <a:tblGrid>
                <a:gridCol w="1061766">
                  <a:extLst>
                    <a:ext uri="{9D8B030D-6E8A-4147-A177-3AD203B41FA5}">
                      <a16:colId xmlns:a16="http://schemas.microsoft.com/office/drawing/2014/main" val="1180271508"/>
                    </a:ext>
                  </a:extLst>
                </a:gridCol>
                <a:gridCol w="1351496">
                  <a:extLst>
                    <a:ext uri="{9D8B030D-6E8A-4147-A177-3AD203B41FA5}">
                      <a16:colId xmlns:a16="http://schemas.microsoft.com/office/drawing/2014/main" val="1233852170"/>
                    </a:ext>
                  </a:extLst>
                </a:gridCol>
                <a:gridCol w="5184742">
                  <a:extLst>
                    <a:ext uri="{9D8B030D-6E8A-4147-A177-3AD203B41FA5}">
                      <a16:colId xmlns:a16="http://schemas.microsoft.com/office/drawing/2014/main" val="4023094919"/>
                    </a:ext>
                  </a:extLst>
                </a:gridCol>
                <a:gridCol w="1829742">
                  <a:extLst>
                    <a:ext uri="{9D8B030D-6E8A-4147-A177-3AD203B41FA5}">
                      <a16:colId xmlns:a16="http://schemas.microsoft.com/office/drawing/2014/main" val="3103786134"/>
                    </a:ext>
                  </a:extLst>
                </a:gridCol>
                <a:gridCol w="988540">
                  <a:extLst>
                    <a:ext uri="{9D8B030D-6E8A-4147-A177-3AD203B41FA5}">
                      <a16:colId xmlns:a16="http://schemas.microsoft.com/office/drawing/2014/main" val="2079543799"/>
                    </a:ext>
                  </a:extLst>
                </a:gridCol>
                <a:gridCol w="988540">
                  <a:extLst>
                    <a:ext uri="{9D8B030D-6E8A-4147-A177-3AD203B41FA5}">
                      <a16:colId xmlns:a16="http://schemas.microsoft.com/office/drawing/2014/main" val="2740185606"/>
                    </a:ext>
                  </a:extLst>
                </a:gridCol>
                <a:gridCol w="787171">
                  <a:extLst>
                    <a:ext uri="{9D8B030D-6E8A-4147-A177-3AD203B41FA5}">
                      <a16:colId xmlns:a16="http://schemas.microsoft.com/office/drawing/2014/main" val="2180920782"/>
                    </a:ext>
                  </a:extLst>
                </a:gridCol>
              </a:tblGrid>
              <a:tr h="217856"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/>
                        </a:rPr>
                        <a:t>6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/>
                        </a:rPr>
                        <a:t>Service Delivery 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/>
                      </a:endParaRP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/>
                      </a:endParaRP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/>
                      </a:endParaRP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/>
                      </a:endParaRP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767134"/>
                  </a:ext>
                </a:extLst>
              </a:tr>
              <a:tr h="24506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Production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434343"/>
                          </a:solidFill>
                          <a:effectLst/>
                          <a:latin typeface="Roboto" panose="02000000000000000000"/>
                        </a:rPr>
                        <a:t>6.1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 panose="02000000000000000000"/>
                        </a:rPr>
                        <a:t>review &amp; confirmation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7030A0"/>
                          </a:solidFill>
                          <a:effectLst/>
                          <a:latin typeface="Roboto" panose="02000000000000000000"/>
                        </a:rPr>
                        <a:t>요엘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434343"/>
                          </a:solidFill>
                          <a:effectLst/>
                          <a:latin typeface="Roboto" panose="02000000000000000000"/>
                        </a:rPr>
                        <a:t>10-1-21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 panose="02000000000000000000"/>
                        </a:rPr>
                        <a:t>10-30-21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 panose="02000000000000000000"/>
                        </a:rPr>
                        <a:t>29.00 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7105298"/>
                  </a:ext>
                </a:extLst>
              </a:tr>
              <a:tr h="2450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434343"/>
                          </a:solidFill>
                          <a:effectLst/>
                          <a:latin typeface="Roboto" panose="02000000000000000000"/>
                        </a:rPr>
                        <a:t>6.2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 panose="02000000000000000000"/>
                        </a:rPr>
                        <a:t>API, System, Data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7030A0"/>
                          </a:solidFill>
                          <a:effectLst/>
                          <a:latin typeface="Roboto" panose="02000000000000000000"/>
                        </a:rPr>
                        <a:t>기술팀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 panose="02000000000000000000"/>
                        </a:rPr>
                        <a:t>10-1-21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 panose="02000000000000000000"/>
                        </a:rPr>
                        <a:t>10-30-21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 panose="02000000000000000000"/>
                        </a:rPr>
                        <a:t>29.00 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5271776"/>
                  </a:ext>
                </a:extLst>
              </a:tr>
              <a:tr h="2450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434343"/>
                          </a:solidFill>
                          <a:effectLst/>
                          <a:latin typeface="Roboto" panose="02000000000000000000"/>
                        </a:rPr>
                        <a:t>6.3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 panose="02000000000000000000"/>
                        </a:rPr>
                        <a:t>Funding and kickoff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7030A0"/>
                          </a:solidFill>
                          <a:effectLst/>
                          <a:latin typeface="Roboto" panose="02000000000000000000"/>
                        </a:rPr>
                        <a:t>PG Team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 panose="02000000000000000000"/>
                        </a:rPr>
                        <a:t>10-1-21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 panose="02000000000000000000"/>
                        </a:rPr>
                        <a:t>10-30-21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 panose="02000000000000000000"/>
                        </a:rPr>
                        <a:t>29.00 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3568931"/>
                  </a:ext>
                </a:extLst>
              </a:tr>
              <a:tr h="193262"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/>
                      </a:endParaRP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/>
                        </a:rPr>
                        <a:t>7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/>
                        </a:rPr>
                        <a:t>Business Development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/>
                      </a:endParaRP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/>
                      </a:endParaRP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/>
                      </a:endParaRP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/>
                      </a:endParaRP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597639"/>
                  </a:ext>
                </a:extLst>
              </a:tr>
              <a:tr h="193262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/>
                        </a:rPr>
                        <a:t>Account Mgt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434343"/>
                          </a:solidFill>
                          <a:effectLst/>
                          <a:latin typeface="Roboto" panose="02000000000000000000"/>
                        </a:rPr>
                        <a:t>7.1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 panose="02000000000000000000"/>
                        </a:rPr>
                        <a:t>Airwallex 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7030A0"/>
                          </a:solidFill>
                          <a:effectLst/>
                          <a:latin typeface="Roboto" panose="02000000000000000000"/>
                        </a:rPr>
                        <a:t>요엘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 panose="02000000000000000000"/>
                        </a:rPr>
                        <a:t>8-1-21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 panose="02000000000000000000"/>
                        </a:rPr>
                        <a:t>10-30-21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 panose="02000000000000000000"/>
                        </a:rPr>
                        <a:t>90.00 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4340306"/>
                  </a:ext>
                </a:extLst>
              </a:tr>
              <a:tr h="1932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434343"/>
                          </a:solidFill>
                          <a:effectLst/>
                          <a:latin typeface="Roboto" panose="02000000000000000000"/>
                        </a:rPr>
                        <a:t>7.2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 panose="02000000000000000000"/>
                        </a:rPr>
                        <a:t>ipayLinks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7030A0"/>
                          </a:solidFill>
                          <a:effectLst/>
                          <a:latin typeface="Roboto" panose="02000000000000000000"/>
                        </a:rPr>
                        <a:t>요엘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 panose="02000000000000000000"/>
                        </a:rPr>
                        <a:t>8-1-21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 panose="02000000000000000000"/>
                        </a:rPr>
                        <a:t>10-30-21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 panose="02000000000000000000"/>
                        </a:rPr>
                        <a:t>90.00 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791298"/>
                  </a:ext>
                </a:extLst>
              </a:tr>
              <a:tr h="1932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 panose="02000000000000000000"/>
                        </a:rPr>
                        <a:t>7.3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 err="1">
                          <a:solidFill>
                            <a:srgbClr val="434343"/>
                          </a:solidFill>
                          <a:effectLst/>
                          <a:latin typeface="Roboto" panose="02000000000000000000"/>
                        </a:rPr>
                        <a:t>Payoneer</a:t>
                      </a:r>
                      <a:endParaRPr lang="en-US" sz="800" b="1" i="0" u="none" strike="noStrike" dirty="0">
                        <a:solidFill>
                          <a:srgbClr val="434343"/>
                        </a:solidFill>
                        <a:effectLst/>
                        <a:latin typeface="Roboto" panose="02000000000000000000"/>
                      </a:endParaRP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7030A0"/>
                          </a:solidFill>
                          <a:effectLst/>
                          <a:latin typeface="Roboto" panose="02000000000000000000"/>
                        </a:rPr>
                        <a:t>요엘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 panose="02000000000000000000"/>
                        </a:rPr>
                        <a:t>8-1-21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 panose="02000000000000000000"/>
                        </a:rPr>
                        <a:t>3-30-22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 panose="02000000000000000000"/>
                        </a:rPr>
                        <a:t>241.00 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534149"/>
                  </a:ext>
                </a:extLst>
              </a:tr>
              <a:tr h="1932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434343"/>
                          </a:solidFill>
                          <a:effectLst/>
                          <a:latin typeface="Roboto" panose="02000000000000000000"/>
                        </a:rPr>
                        <a:t>7.4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 err="1">
                          <a:solidFill>
                            <a:srgbClr val="434343"/>
                          </a:solidFill>
                          <a:effectLst/>
                          <a:latin typeface="Roboto" panose="02000000000000000000"/>
                        </a:rPr>
                        <a:t>PingPong</a:t>
                      </a:r>
                      <a:r>
                        <a:rPr lang="en-US" sz="800" b="1" i="0" u="none" strike="noStrike" dirty="0">
                          <a:solidFill>
                            <a:srgbClr val="434343"/>
                          </a:solidFill>
                          <a:effectLst/>
                          <a:latin typeface="Roboto" panose="02000000000000000000"/>
                        </a:rPr>
                        <a:t> 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7030A0"/>
                          </a:solidFill>
                          <a:effectLst/>
                          <a:latin typeface="Roboto" panose="02000000000000000000"/>
                        </a:rPr>
                        <a:t>요엘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 panose="02000000000000000000"/>
                        </a:rPr>
                        <a:t>8-1-21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 panose="02000000000000000000"/>
                        </a:rPr>
                        <a:t>3-30-22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 panose="02000000000000000000"/>
                        </a:rPr>
                        <a:t>241.00 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6119884"/>
                  </a:ext>
                </a:extLst>
              </a:tr>
              <a:tr h="1932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434343"/>
                          </a:solidFill>
                          <a:effectLst/>
                          <a:latin typeface="Roboto" panose="02000000000000000000"/>
                        </a:rPr>
                        <a:t>7.5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 err="1">
                          <a:solidFill>
                            <a:srgbClr val="434343"/>
                          </a:solidFill>
                          <a:effectLst/>
                          <a:latin typeface="Roboto" panose="02000000000000000000"/>
                        </a:rPr>
                        <a:t>Transfermate</a:t>
                      </a:r>
                      <a:endParaRPr lang="en-US" sz="800" b="1" i="0" u="none" strike="noStrike" dirty="0">
                        <a:solidFill>
                          <a:srgbClr val="434343"/>
                        </a:solidFill>
                        <a:effectLst/>
                        <a:latin typeface="Roboto" panose="02000000000000000000"/>
                      </a:endParaRP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7030A0"/>
                          </a:solidFill>
                          <a:effectLst/>
                          <a:latin typeface="Roboto" panose="02000000000000000000"/>
                        </a:rPr>
                        <a:t>요엘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 panose="02000000000000000000"/>
                        </a:rPr>
                        <a:t>8-1-21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 panose="02000000000000000000"/>
                        </a:rPr>
                        <a:t>3-30-22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 panose="02000000000000000000"/>
                        </a:rPr>
                        <a:t>241.00 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1309764"/>
                  </a:ext>
                </a:extLst>
              </a:tr>
              <a:tr h="1932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434343"/>
                          </a:solidFill>
                          <a:effectLst/>
                          <a:latin typeface="Roboto" panose="02000000000000000000"/>
                        </a:rPr>
                        <a:t>7.6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 panose="02000000000000000000"/>
                        </a:rPr>
                        <a:t>Transfereasy 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7030A0"/>
                          </a:solidFill>
                          <a:effectLst/>
                          <a:latin typeface="Roboto" panose="02000000000000000000"/>
                        </a:rPr>
                        <a:t>요엘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 panose="02000000000000000000"/>
                        </a:rPr>
                        <a:t>8-1-21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 panose="02000000000000000000"/>
                        </a:rPr>
                        <a:t>3-30-22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 panose="02000000000000000000"/>
                        </a:rPr>
                        <a:t>241.00 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6373928"/>
                  </a:ext>
                </a:extLst>
              </a:tr>
              <a:tr h="1932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434343"/>
                          </a:solidFill>
                          <a:effectLst/>
                          <a:latin typeface="Roboto" panose="02000000000000000000"/>
                        </a:rPr>
                        <a:t>7.8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 panose="02000000000000000000"/>
                        </a:rPr>
                        <a:t>Currencloud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7030A0"/>
                          </a:solidFill>
                          <a:effectLst/>
                          <a:latin typeface="Roboto" panose="02000000000000000000"/>
                        </a:rPr>
                        <a:t>요엘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 panose="02000000000000000000"/>
                        </a:rPr>
                        <a:t>8-1-21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 panose="02000000000000000000"/>
                        </a:rPr>
                        <a:t>3-30-22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 panose="02000000000000000000"/>
                        </a:rPr>
                        <a:t>241.00 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3958601"/>
                  </a:ext>
                </a:extLst>
              </a:tr>
              <a:tr h="1932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434343"/>
                          </a:solidFill>
                          <a:effectLst/>
                          <a:latin typeface="Roboto" panose="02000000000000000000"/>
                        </a:rPr>
                        <a:t>7.9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 panose="02000000000000000000"/>
                        </a:rPr>
                        <a:t>LianLianPay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7030A0"/>
                          </a:solidFill>
                          <a:effectLst/>
                          <a:latin typeface="Roboto" panose="02000000000000000000"/>
                        </a:rPr>
                        <a:t>요엘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 panose="02000000000000000000"/>
                        </a:rPr>
                        <a:t>8-1-21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434343"/>
                          </a:solidFill>
                          <a:effectLst/>
                          <a:latin typeface="Roboto" panose="02000000000000000000"/>
                        </a:rPr>
                        <a:t>3-30-22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434343"/>
                          </a:solidFill>
                          <a:effectLst/>
                          <a:latin typeface="Roboto" panose="02000000000000000000"/>
                        </a:rPr>
                        <a:t>241.00 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921753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0AE23DF-AC25-4B7A-8F00-3FED20802BBD}"/>
              </a:ext>
            </a:extLst>
          </p:cNvPr>
          <p:cNvSpPr/>
          <p:nvPr/>
        </p:nvSpPr>
        <p:spPr>
          <a:xfrm>
            <a:off x="-1" y="0"/>
            <a:ext cx="12191999" cy="480279"/>
          </a:xfrm>
          <a:prstGeom prst="rect">
            <a:avLst/>
          </a:prstGeom>
          <a:solidFill>
            <a:srgbClr val="EE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>
              <a:defRPr/>
            </a:pPr>
            <a:r>
              <a:rPr lang="en-US" altLang="ko-KR" sz="28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Open Sans" panose="020B0606030504020204" pitchFamily="34" charset="0"/>
              </a:rPr>
              <a:t>4. Work Process</a:t>
            </a:r>
          </a:p>
        </p:txBody>
      </p:sp>
    </p:spTree>
    <p:extLst>
      <p:ext uri="{BB962C8B-B14F-4D97-AF65-F5344CB8AC3E}">
        <p14:creationId xmlns:p14="http://schemas.microsoft.com/office/powerpoint/2010/main" val="2414639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E96981E1-8ED9-4F51-BEBE-A6E109F4919E}"/>
              </a:ext>
            </a:extLst>
          </p:cNvPr>
          <p:cNvGrpSpPr/>
          <p:nvPr/>
        </p:nvGrpSpPr>
        <p:grpSpPr>
          <a:xfrm>
            <a:off x="0" y="6578354"/>
            <a:ext cx="12192000" cy="173111"/>
            <a:chOff x="0" y="6578354"/>
            <a:chExt cx="12192000" cy="17311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1AAB15B-7256-49D0-971F-0B67C026DAD9}"/>
                </a:ext>
              </a:extLst>
            </p:cNvPr>
            <p:cNvCxnSpPr/>
            <p:nvPr/>
          </p:nvCxnSpPr>
          <p:spPr>
            <a:xfrm>
              <a:off x="0" y="6578354"/>
              <a:ext cx="12192000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7672FF8-30F2-4FBC-8FFE-210B7288FDA9}"/>
                </a:ext>
              </a:extLst>
            </p:cNvPr>
            <p:cNvCxnSpPr>
              <a:cxnSpLocks/>
            </p:cNvCxnSpPr>
            <p:nvPr/>
          </p:nvCxnSpPr>
          <p:spPr>
            <a:xfrm>
              <a:off x="5334002" y="6714477"/>
              <a:ext cx="841898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808D0D9-C5CE-42D1-9D7B-3241E2DAB15B}"/>
                </a:ext>
              </a:extLst>
            </p:cNvPr>
            <p:cNvCxnSpPr>
              <a:cxnSpLocks/>
            </p:cNvCxnSpPr>
            <p:nvPr/>
          </p:nvCxnSpPr>
          <p:spPr>
            <a:xfrm>
              <a:off x="5502678" y="6751465"/>
              <a:ext cx="486791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3E237FE-660C-46AF-AB07-AD8F8B239F7E}"/>
                </a:ext>
              </a:extLst>
            </p:cNvPr>
            <p:cNvCxnSpPr>
              <a:cxnSpLocks/>
            </p:cNvCxnSpPr>
            <p:nvPr/>
          </p:nvCxnSpPr>
          <p:spPr>
            <a:xfrm>
              <a:off x="5502678" y="6673050"/>
              <a:ext cx="486791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415266AF-CB32-45AF-91DF-35E0EE494944}"/>
              </a:ext>
            </a:extLst>
          </p:cNvPr>
          <p:cNvSpPr/>
          <p:nvPr/>
        </p:nvSpPr>
        <p:spPr>
          <a:xfrm>
            <a:off x="0" y="10829"/>
            <a:ext cx="12192000" cy="736600"/>
          </a:xfrm>
          <a:prstGeom prst="rect">
            <a:avLst/>
          </a:prstGeom>
          <a:solidFill>
            <a:srgbClr val="EE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defRPr/>
            </a:pPr>
            <a:r>
              <a:rPr lang="en-US" altLang="ko-KR" sz="28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Open Sans" panose="020B0606030504020204" pitchFamily="34" charset="0"/>
              </a:rPr>
              <a:t>Table of contents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E91F2F-10FA-498E-BA47-50E99EB25CC3}"/>
              </a:ext>
            </a:extLst>
          </p:cNvPr>
          <p:cNvSpPr txBox="1"/>
          <p:nvPr/>
        </p:nvSpPr>
        <p:spPr>
          <a:xfrm>
            <a:off x="1124489" y="1064409"/>
            <a:ext cx="9260923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b="1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en-US" altLang="ko-KR" sz="1400" b="1" dirty="0">
                <a:latin typeface="+mn-ea"/>
              </a:rPr>
              <a:t>Objective </a:t>
            </a:r>
          </a:p>
          <a:p>
            <a:endParaRPr lang="en-US" altLang="ko-KR" sz="1400" b="1" dirty="0">
              <a:latin typeface="+mn-ea"/>
            </a:endParaRPr>
          </a:p>
          <a:p>
            <a:r>
              <a:rPr lang="en-US" altLang="ko-KR" sz="1400" b="1" dirty="0">
                <a:latin typeface="+mn-ea"/>
              </a:rPr>
              <a:t>2. Industry </a:t>
            </a:r>
          </a:p>
          <a:p>
            <a:r>
              <a:rPr lang="en-US" altLang="ko-KR" sz="1400" b="1" dirty="0">
                <a:latin typeface="+mn-ea"/>
              </a:rPr>
              <a:t>      a) B2B Cross Border Market Size for GME </a:t>
            </a:r>
          </a:p>
          <a:p>
            <a:r>
              <a:rPr lang="en-US" altLang="ko-KR" sz="1400" b="1" dirty="0">
                <a:latin typeface="+mn-ea"/>
              </a:rPr>
              <a:t>      b) Online Shopping Payments in Korea</a:t>
            </a:r>
          </a:p>
          <a:p>
            <a:r>
              <a:rPr lang="en-US" altLang="ko-KR" sz="1400" b="1" dirty="0">
                <a:latin typeface="+mn-ea"/>
              </a:rPr>
              <a:t>           b-1) Top Online Shopping Marketplaces in Korea </a:t>
            </a:r>
          </a:p>
          <a:p>
            <a:r>
              <a:rPr lang="en-US" altLang="ko-KR" sz="1400" b="1" dirty="0">
                <a:latin typeface="+mn-ea"/>
              </a:rPr>
              <a:t>      c) Cross Border Transaction Size</a:t>
            </a:r>
          </a:p>
          <a:p>
            <a:r>
              <a:rPr lang="en-US" altLang="ko-KR" sz="1400" b="1" dirty="0">
                <a:latin typeface="+mn-ea"/>
              </a:rPr>
              <a:t>      d) Inbound E-commerce Transaction Volume 2020</a:t>
            </a:r>
          </a:p>
          <a:p>
            <a:r>
              <a:rPr lang="en-US" altLang="ko-KR" sz="1400" b="1" dirty="0">
                <a:latin typeface="+mn-ea"/>
              </a:rPr>
              <a:t>      e) Tuition Payments</a:t>
            </a:r>
          </a:p>
          <a:p>
            <a:r>
              <a:rPr lang="en-US" altLang="ko-KR" sz="1400" b="1" dirty="0">
                <a:latin typeface="+mn-ea"/>
              </a:rPr>
              <a:t>      f) Tuition Payments Market Size</a:t>
            </a:r>
          </a:p>
          <a:p>
            <a:endParaRPr lang="en-US" altLang="ko-KR" sz="1400" b="1" dirty="0">
              <a:latin typeface="+mn-ea"/>
            </a:endParaRPr>
          </a:p>
          <a:p>
            <a:r>
              <a:rPr lang="en-US" altLang="ko-KR" sz="1400" b="1" dirty="0">
                <a:latin typeface="+mn-ea"/>
              </a:rPr>
              <a:t>3. GME's Position : </a:t>
            </a:r>
          </a:p>
          <a:p>
            <a:r>
              <a:rPr lang="en-US" altLang="ko-KR" sz="1400" b="1" dirty="0">
                <a:latin typeface="+mn-ea"/>
              </a:rPr>
              <a:t>      3.1 GME’s Position in Flow</a:t>
            </a:r>
          </a:p>
          <a:p>
            <a:r>
              <a:rPr lang="en-US" altLang="ko-KR" sz="1400" b="1" dirty="0">
                <a:latin typeface="+mn-ea"/>
              </a:rPr>
              <a:t>      3.2 Local Competitors and Services </a:t>
            </a:r>
          </a:p>
          <a:p>
            <a:r>
              <a:rPr lang="en-US" altLang="ko-KR" sz="1400" b="1" dirty="0">
                <a:latin typeface="+mn-ea"/>
              </a:rPr>
              <a:t>      3.3 Volume, Revenue and GME's Share</a:t>
            </a:r>
          </a:p>
          <a:p>
            <a:r>
              <a:rPr lang="en-US" altLang="ko-KR" sz="1400" b="1" dirty="0">
                <a:latin typeface="+mn-ea"/>
              </a:rPr>
              <a:t>      3.4 Product &amp; Services </a:t>
            </a:r>
          </a:p>
          <a:p>
            <a:r>
              <a:rPr lang="en-US" altLang="ko-KR" sz="1400" b="1" dirty="0">
                <a:latin typeface="+mn-ea"/>
              </a:rPr>
              <a:t>      3.5 GME SWOT Analysis</a:t>
            </a:r>
          </a:p>
          <a:p>
            <a:r>
              <a:rPr lang="en-US" altLang="ko-KR" sz="1400" b="1" dirty="0">
                <a:latin typeface="+mn-ea"/>
              </a:rPr>
              <a:t>      3.6 Methods to Achieve the Target</a:t>
            </a:r>
          </a:p>
          <a:p>
            <a:endParaRPr lang="en-US" altLang="ko-KR" sz="1400" b="1" dirty="0">
              <a:latin typeface="+mn-ea"/>
            </a:endParaRPr>
          </a:p>
          <a:p>
            <a:pPr marL="342900" indent="-342900">
              <a:buAutoNum type="arabicPeriod" startAt="4"/>
            </a:pPr>
            <a:r>
              <a:rPr lang="en-US" altLang="ko-KR" sz="1400" b="1" dirty="0">
                <a:latin typeface="+mn-ea"/>
              </a:rPr>
              <a:t>Work Process</a:t>
            </a:r>
          </a:p>
          <a:p>
            <a:pPr marL="342900" indent="-342900">
              <a:buAutoNum type="arabicPeriod" startAt="4"/>
            </a:pPr>
            <a:endParaRPr lang="en-US" altLang="ko-KR" sz="1400" b="1" dirty="0">
              <a:latin typeface="+mn-ea"/>
            </a:endParaRPr>
          </a:p>
          <a:p>
            <a:pPr marL="342900" indent="-342900">
              <a:buAutoNum type="arabicPeriod" startAt="5"/>
            </a:pPr>
            <a:r>
              <a:rPr lang="en-US" altLang="ko-KR" sz="1400" b="1" dirty="0">
                <a:latin typeface="+mn-ea"/>
              </a:rPr>
              <a:t>RoadMap and Actions</a:t>
            </a:r>
          </a:p>
          <a:p>
            <a:pPr marL="342900" indent="-342900">
              <a:buAutoNum type="arabicPeriod" startAt="5"/>
            </a:pPr>
            <a:endParaRPr lang="en-US" altLang="ko-KR" sz="1400" b="1" dirty="0">
              <a:latin typeface="+mn-ea"/>
            </a:endParaRPr>
          </a:p>
          <a:p>
            <a:r>
              <a:rPr lang="en-US" altLang="ko-KR" sz="1400" b="1" dirty="0">
                <a:latin typeface="+mn-ea"/>
              </a:rPr>
              <a:t>6.   Conclusion</a:t>
            </a:r>
            <a:endParaRPr lang="ko-KR" altLang="en-US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16238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415266AF-CB32-45AF-91DF-35E0EE494944}"/>
              </a:ext>
            </a:extLst>
          </p:cNvPr>
          <p:cNvSpPr/>
          <p:nvPr/>
        </p:nvSpPr>
        <p:spPr>
          <a:xfrm>
            <a:off x="0" y="0"/>
            <a:ext cx="0" cy="91440"/>
          </a:xfrm>
          <a:prstGeom prst="rect">
            <a:avLst/>
          </a:prstGeom>
          <a:solidFill>
            <a:srgbClr val="EE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defRPr/>
            </a:pPr>
            <a:endParaRPr lang="en-US" altLang="ko-KR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Open Sans" panose="020B0606030504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65FE10F-FB14-4BA4-AD30-8E2AE68189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22281"/>
              </p:ext>
            </p:extLst>
          </p:nvPr>
        </p:nvGraphicFramePr>
        <p:xfrm>
          <a:off x="0" y="0"/>
          <a:ext cx="12191998" cy="6766561"/>
        </p:xfrm>
        <a:graphic>
          <a:graphicData uri="http://schemas.openxmlformats.org/drawingml/2006/table">
            <a:tbl>
              <a:tblPr/>
              <a:tblGrid>
                <a:gridCol w="1890120">
                  <a:extLst>
                    <a:ext uri="{9D8B030D-6E8A-4147-A177-3AD203B41FA5}">
                      <a16:colId xmlns:a16="http://schemas.microsoft.com/office/drawing/2014/main" val="3799935867"/>
                    </a:ext>
                  </a:extLst>
                </a:gridCol>
                <a:gridCol w="2928966">
                  <a:extLst>
                    <a:ext uri="{9D8B030D-6E8A-4147-A177-3AD203B41FA5}">
                      <a16:colId xmlns:a16="http://schemas.microsoft.com/office/drawing/2014/main" val="1623221697"/>
                    </a:ext>
                  </a:extLst>
                </a:gridCol>
                <a:gridCol w="2510542">
                  <a:extLst>
                    <a:ext uri="{9D8B030D-6E8A-4147-A177-3AD203B41FA5}">
                      <a16:colId xmlns:a16="http://schemas.microsoft.com/office/drawing/2014/main" val="1830087450"/>
                    </a:ext>
                  </a:extLst>
                </a:gridCol>
                <a:gridCol w="2423970">
                  <a:extLst>
                    <a:ext uri="{9D8B030D-6E8A-4147-A177-3AD203B41FA5}">
                      <a16:colId xmlns:a16="http://schemas.microsoft.com/office/drawing/2014/main" val="9390114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634377993"/>
                    </a:ext>
                  </a:extLst>
                </a:gridCol>
              </a:tblGrid>
              <a:tr h="417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5. RoadMap</a:t>
                      </a:r>
                    </a:p>
                  </a:txBody>
                  <a:tcPr marL="5364" marR="5364" marT="5364" marB="32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Next 3 months</a:t>
                      </a:r>
                    </a:p>
                  </a:txBody>
                  <a:tcPr marL="5364" marR="5364" marT="5364" marB="32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4 to 6 months</a:t>
                      </a:r>
                    </a:p>
                  </a:txBody>
                  <a:tcPr marL="5364" marR="5364" marT="5364" marB="32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7 to 9 months</a:t>
                      </a:r>
                    </a:p>
                  </a:txBody>
                  <a:tcPr marL="5364" marR="5364" marT="5364" marB="32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10 to 12 months</a:t>
                      </a:r>
                    </a:p>
                  </a:txBody>
                  <a:tcPr marL="5364" marR="5364" marT="5364" marB="32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977942"/>
                  </a:ext>
                </a:extLst>
              </a:tr>
              <a:tr h="8653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Acquire License &amp; Banking Partner</a:t>
                      </a:r>
                    </a:p>
                  </a:txBody>
                  <a:tcPr marL="5364" marR="5364" marT="5364" marB="32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4472C4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* Acquire PG License by the end of September</a:t>
                      </a:r>
                    </a:p>
                  </a:txBody>
                  <a:tcPr marL="5364" marR="5364" marT="5364" marB="32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4472C4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* Setup local Bank Account for Cross border payment (USD Account)</a:t>
                      </a:r>
                    </a:p>
                  </a:txBody>
                  <a:tcPr marL="5364" marR="5364" marT="5364" marB="32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5364" marR="5364" marT="5364" marB="32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5364" marR="5364" marT="5364" marB="32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087312"/>
                  </a:ext>
                </a:extLst>
              </a:tr>
              <a:tr h="917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Business Plan and Target</a:t>
                      </a:r>
                    </a:p>
                  </a:txBody>
                  <a:tcPr marL="5364" marR="5364" marT="5364" marB="32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sz="1000" b="1" i="0" u="none" strike="noStrike" dirty="0">
                          <a:solidFill>
                            <a:srgbClr val="4472C4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* Business Plan for acquiring License              </a:t>
                      </a:r>
                    </a:p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sz="1000" b="1" i="0" u="none" strike="noStrike" dirty="0">
                          <a:solidFill>
                            <a:srgbClr val="4472C4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* Business Plan for API development              </a:t>
                      </a:r>
                    </a:p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sz="1000" b="1" i="0" u="none" strike="noStrike" dirty="0">
                          <a:solidFill>
                            <a:srgbClr val="4472C4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* Business Plan to Partnership Proposal</a:t>
                      </a:r>
                    </a:p>
                  </a:txBody>
                  <a:tcPr marL="5364" marR="5364" marT="5364" marB="32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5364" marR="5364" marT="5364" marB="32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5364" marR="5364" marT="5364" marB="32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5364" marR="5364" marT="5364" marB="32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084744"/>
                  </a:ext>
                </a:extLst>
              </a:tr>
              <a:tr h="7298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Minimum viable Product for Service</a:t>
                      </a:r>
                    </a:p>
                  </a:txBody>
                  <a:tcPr marL="5364" marR="5364" marT="5364" marB="32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4472C4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* Batch processing Format API                                    * Local fund payout Channel agreement</a:t>
                      </a:r>
                    </a:p>
                  </a:txBody>
                  <a:tcPr marL="5364" marR="5364" marT="5364" marB="32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5364" marR="5364" marT="5364" marB="32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4472C4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* Develop </a:t>
                      </a:r>
                      <a:r>
                        <a:rPr lang="en-US" sz="1000" b="1" i="0" u="none" strike="noStrike" dirty="0">
                          <a:solidFill>
                            <a:srgbClr val="4472C4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API parameters, functionalities</a:t>
                      </a:r>
                    </a:p>
                  </a:txBody>
                  <a:tcPr marL="5364" marR="5364" marT="5364" marB="32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5364" marR="5364" marT="5364" marB="32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032373"/>
                  </a:ext>
                </a:extLst>
              </a:tr>
              <a:tr h="6985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API development</a:t>
                      </a:r>
                    </a:p>
                  </a:txBody>
                  <a:tcPr marL="5364" marR="5364" marT="5364" marB="32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5364" marR="5364" marT="5364" marB="32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4472C4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* GME Cross border payment API Development, Manual Guide</a:t>
                      </a:r>
                    </a:p>
                  </a:txBody>
                  <a:tcPr marL="5364" marR="5364" marT="5364" marB="32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5364" marR="5364" marT="5364" marB="32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5364" marR="5364" marT="5364" marB="32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9807884"/>
                  </a:ext>
                </a:extLst>
              </a:tr>
              <a:tr h="8028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Back office &amp; Partner Office</a:t>
                      </a:r>
                    </a:p>
                  </a:txBody>
                  <a:tcPr marL="5364" marR="5364" marT="5364" marB="32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5364" marR="5364" marT="5364" marB="32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4472C4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* Required Functionalities in Cross border payment Industry (Back office)</a:t>
                      </a:r>
                    </a:p>
                  </a:txBody>
                  <a:tcPr marL="5364" marR="5364" marT="5364" marB="32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4472C4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* Develop Partner Office</a:t>
                      </a:r>
                    </a:p>
                  </a:txBody>
                  <a:tcPr marL="5364" marR="5364" marT="5364" marB="32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4472C4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* Add Virtual Account Issuance</a:t>
                      </a:r>
                    </a:p>
                  </a:txBody>
                  <a:tcPr marL="5364" marR="5364" marT="5364" marB="32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089211"/>
                  </a:ext>
                </a:extLst>
              </a:tr>
              <a:tr h="8862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Cross border payment Page</a:t>
                      </a:r>
                    </a:p>
                  </a:txBody>
                  <a:tcPr marL="5364" marR="5364" marT="5364" marB="32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5364" marR="5364" marT="5364" marB="32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4472C4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* Introductory Page and Merchant Onboarding Platform for requesting payment and sending out Payment</a:t>
                      </a:r>
                    </a:p>
                  </a:txBody>
                  <a:tcPr marL="5364" marR="5364" marT="5364" marB="32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5364" marR="5364" marT="5364" marB="32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5364" marR="5364" marT="5364" marB="32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572110"/>
                  </a:ext>
                </a:extLst>
              </a:tr>
              <a:tr h="7194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Operation &amp; netting</a:t>
                      </a:r>
                    </a:p>
                  </a:txBody>
                  <a:tcPr marL="5364" marR="5364" marT="5364" marB="32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5364" marR="5364" marT="5364" marB="32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5364" marR="5364" marT="5364" marB="32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4472C4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* Local Netting process setup</a:t>
                      </a:r>
                    </a:p>
                  </a:txBody>
                  <a:tcPr marL="5364" marR="5364" marT="5364" marB="32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5364" marR="5364" marT="5364" marB="32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9105226"/>
                  </a:ext>
                </a:extLst>
              </a:tr>
              <a:tr h="7298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Cross border payment collection</a:t>
                      </a:r>
                    </a:p>
                  </a:txBody>
                  <a:tcPr marL="5364" marR="5364" marT="5364" marB="32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5364" marR="5364" marT="5364" marB="32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5364" marR="5364" marT="5364" marB="32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5364" marR="5364" marT="5364" marB="32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4472C4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* Offer Local collection payment method (compliance, regulatory check)</a:t>
                      </a:r>
                    </a:p>
                  </a:txBody>
                  <a:tcPr marL="5364" marR="5364" marT="5364" marB="32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91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9027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E96981E1-8ED9-4F51-BEBE-A6E109F4919E}"/>
              </a:ext>
            </a:extLst>
          </p:cNvPr>
          <p:cNvGrpSpPr/>
          <p:nvPr/>
        </p:nvGrpSpPr>
        <p:grpSpPr>
          <a:xfrm>
            <a:off x="0" y="6578354"/>
            <a:ext cx="12192000" cy="173111"/>
            <a:chOff x="0" y="6578354"/>
            <a:chExt cx="12192000" cy="17311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1AAB15B-7256-49D0-971F-0B67C026DAD9}"/>
                </a:ext>
              </a:extLst>
            </p:cNvPr>
            <p:cNvCxnSpPr/>
            <p:nvPr/>
          </p:nvCxnSpPr>
          <p:spPr>
            <a:xfrm>
              <a:off x="0" y="6578354"/>
              <a:ext cx="12192000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7672FF8-30F2-4FBC-8FFE-210B7288FDA9}"/>
                </a:ext>
              </a:extLst>
            </p:cNvPr>
            <p:cNvCxnSpPr>
              <a:cxnSpLocks/>
            </p:cNvCxnSpPr>
            <p:nvPr/>
          </p:nvCxnSpPr>
          <p:spPr>
            <a:xfrm>
              <a:off x="5334002" y="6714477"/>
              <a:ext cx="841898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808D0D9-C5CE-42D1-9D7B-3241E2DAB15B}"/>
                </a:ext>
              </a:extLst>
            </p:cNvPr>
            <p:cNvCxnSpPr>
              <a:cxnSpLocks/>
            </p:cNvCxnSpPr>
            <p:nvPr/>
          </p:nvCxnSpPr>
          <p:spPr>
            <a:xfrm>
              <a:off x="5502678" y="6751465"/>
              <a:ext cx="486791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3E237FE-660C-46AF-AB07-AD8F8B239F7E}"/>
                </a:ext>
              </a:extLst>
            </p:cNvPr>
            <p:cNvCxnSpPr>
              <a:cxnSpLocks/>
            </p:cNvCxnSpPr>
            <p:nvPr/>
          </p:nvCxnSpPr>
          <p:spPr>
            <a:xfrm>
              <a:off x="5502678" y="6673050"/>
              <a:ext cx="486791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415266AF-CB32-45AF-91DF-35E0EE494944}"/>
              </a:ext>
            </a:extLst>
          </p:cNvPr>
          <p:cNvSpPr/>
          <p:nvPr/>
        </p:nvSpPr>
        <p:spPr>
          <a:xfrm>
            <a:off x="0" y="438"/>
            <a:ext cx="12192000" cy="736600"/>
          </a:xfrm>
          <a:prstGeom prst="rect">
            <a:avLst/>
          </a:prstGeom>
          <a:solidFill>
            <a:srgbClr val="EE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>
              <a:defRPr/>
            </a:pPr>
            <a:r>
              <a:rPr lang="en-US" altLang="ko-KR" sz="28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Open Sans" panose="020B0606030504020204" pitchFamily="34" charset="0"/>
              </a:rPr>
              <a:t>6. Conclusion &amp; Goal</a:t>
            </a:r>
            <a:endParaRPr lang="en-US" altLang="ko-KR" sz="28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Open Sans" panose="020B0606030504020204" pitchFamily="34" charset="0"/>
            </a:endParaRP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D5521A90-42BE-4B31-BEAE-24740A1EC0F4}"/>
              </a:ext>
            </a:extLst>
          </p:cNvPr>
          <p:cNvSpPr txBox="1">
            <a:spLocks/>
          </p:cNvSpPr>
          <p:nvPr/>
        </p:nvSpPr>
        <p:spPr>
          <a:xfrm>
            <a:off x="3884989" y="4255395"/>
            <a:ext cx="4830623" cy="9836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Thank </a:t>
            </a:r>
            <a:r>
              <a:rPr kumimoji="0" lang="en-US" altLang="ko-KR" sz="6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you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Open Sans" panose="020B060603050402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FC4ED1-92E9-4CD3-AA6F-AF6C4FBFAB9D}"/>
              </a:ext>
            </a:extLst>
          </p:cNvPr>
          <p:cNvSpPr txBox="1"/>
          <p:nvPr/>
        </p:nvSpPr>
        <p:spPr>
          <a:xfrm>
            <a:off x="733558" y="2076321"/>
            <a:ext cx="11133484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800" b="1" dirty="0"/>
              <a:t>200Mil USD Volume by 2023 with 1.6% Market Share</a:t>
            </a:r>
          </a:p>
          <a:p>
            <a:pPr algn="ctr"/>
            <a:r>
              <a:rPr lang="en-US" sz="2800" b="1" dirty="0"/>
              <a:t>Starting with Inbound Online Shopping Settlement for Chinese Vendors.</a:t>
            </a:r>
          </a:p>
          <a:p>
            <a:pPr algn="ctr"/>
            <a:br>
              <a:rPr lang="en-US" sz="2800" b="1" dirty="0"/>
            </a:br>
            <a:endParaRPr lang="en-US" sz="28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2415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E96981E1-8ED9-4F51-BEBE-A6E109F4919E}"/>
              </a:ext>
            </a:extLst>
          </p:cNvPr>
          <p:cNvGrpSpPr/>
          <p:nvPr/>
        </p:nvGrpSpPr>
        <p:grpSpPr>
          <a:xfrm>
            <a:off x="0" y="6578354"/>
            <a:ext cx="12192000" cy="173111"/>
            <a:chOff x="0" y="6578354"/>
            <a:chExt cx="12192000" cy="17311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1AAB15B-7256-49D0-971F-0B67C026DAD9}"/>
                </a:ext>
              </a:extLst>
            </p:cNvPr>
            <p:cNvCxnSpPr/>
            <p:nvPr/>
          </p:nvCxnSpPr>
          <p:spPr>
            <a:xfrm>
              <a:off x="0" y="6578354"/>
              <a:ext cx="12192000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7672FF8-30F2-4FBC-8FFE-210B7288FDA9}"/>
                </a:ext>
              </a:extLst>
            </p:cNvPr>
            <p:cNvCxnSpPr>
              <a:cxnSpLocks/>
            </p:cNvCxnSpPr>
            <p:nvPr/>
          </p:nvCxnSpPr>
          <p:spPr>
            <a:xfrm>
              <a:off x="5334002" y="6714477"/>
              <a:ext cx="841898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808D0D9-C5CE-42D1-9D7B-3241E2DAB15B}"/>
                </a:ext>
              </a:extLst>
            </p:cNvPr>
            <p:cNvCxnSpPr>
              <a:cxnSpLocks/>
            </p:cNvCxnSpPr>
            <p:nvPr/>
          </p:nvCxnSpPr>
          <p:spPr>
            <a:xfrm>
              <a:off x="5502678" y="6751465"/>
              <a:ext cx="486791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3E237FE-660C-46AF-AB07-AD8F8B239F7E}"/>
                </a:ext>
              </a:extLst>
            </p:cNvPr>
            <p:cNvCxnSpPr>
              <a:cxnSpLocks/>
            </p:cNvCxnSpPr>
            <p:nvPr/>
          </p:nvCxnSpPr>
          <p:spPr>
            <a:xfrm>
              <a:off x="5502678" y="6673050"/>
              <a:ext cx="486791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415266AF-CB32-45AF-91DF-35E0EE494944}"/>
              </a:ext>
            </a:extLst>
          </p:cNvPr>
          <p:cNvSpPr/>
          <p:nvPr/>
        </p:nvSpPr>
        <p:spPr>
          <a:xfrm>
            <a:off x="0" y="10829"/>
            <a:ext cx="12192000" cy="736600"/>
          </a:xfrm>
          <a:prstGeom prst="rect">
            <a:avLst/>
          </a:prstGeom>
          <a:solidFill>
            <a:srgbClr val="EE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defRPr/>
            </a:pPr>
            <a:r>
              <a:rPr lang="en-US" altLang="ko-KR" sz="3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Open Sans" panose="020B0606030504020204" pitchFamily="34" charset="0"/>
              </a:rPr>
              <a:t>Appendix. 1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6EB1D91-75CD-4CD7-A7D0-23DFE23316F8}"/>
              </a:ext>
            </a:extLst>
          </p:cNvPr>
          <p:cNvGrpSpPr/>
          <p:nvPr/>
        </p:nvGrpSpPr>
        <p:grpSpPr>
          <a:xfrm>
            <a:off x="463650" y="1104415"/>
            <a:ext cx="5475332" cy="5178072"/>
            <a:chOff x="463649" y="960555"/>
            <a:chExt cx="5475332" cy="5178072"/>
          </a:xfrm>
        </p:grpSpPr>
        <p:sp>
          <p:nvSpPr>
            <p:cNvPr id="14" name="Google Shape;1128;p62">
              <a:extLst>
                <a:ext uri="{FF2B5EF4-FFF2-40B4-BE49-F238E27FC236}">
                  <a16:creationId xmlns:a16="http://schemas.microsoft.com/office/drawing/2014/main" id="{ED0E863D-D7EB-456D-8AE0-99F3C6387F1B}"/>
                </a:ext>
              </a:extLst>
            </p:cNvPr>
            <p:cNvSpPr/>
            <p:nvPr/>
          </p:nvSpPr>
          <p:spPr>
            <a:xfrm rot="16200000">
              <a:off x="610504" y="813700"/>
              <a:ext cx="4969190" cy="5262899"/>
            </a:xfrm>
            <a:prstGeom prst="rect">
              <a:avLst/>
            </a:prstGeom>
            <a:solidFill>
              <a:srgbClr val="5B9BD5">
                <a:alpha val="4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537ADD6-5628-4E8A-8852-74F9DBCBD6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9091" t="18332" r="19469" b="9083"/>
            <a:stretch/>
          </p:blipFill>
          <p:spPr>
            <a:xfrm>
              <a:off x="568953" y="1053741"/>
              <a:ext cx="5052291" cy="474749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535BB96-E372-4621-9E87-3A583E6FDA23}"/>
                </a:ext>
              </a:extLst>
            </p:cNvPr>
            <p:cNvSpPr txBox="1"/>
            <p:nvPr/>
          </p:nvSpPr>
          <p:spPr>
            <a:xfrm>
              <a:off x="4913688" y="5907795"/>
              <a:ext cx="1025293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900" b="1" dirty="0">
                  <a:highlight>
                    <a:srgbClr val="FFFF00"/>
                  </a:highlight>
                </a:rPr>
                <a:t>Source: </a:t>
              </a:r>
              <a:r>
                <a:rPr lang="ko-KR" altLang="en-US" sz="900" b="1" dirty="0">
                  <a:highlight>
                    <a:srgbClr val="FFFF00"/>
                  </a:highlight>
                </a:rPr>
                <a:t>통계청 </a:t>
              </a:r>
              <a:endParaRPr lang="en-US" sz="900" b="1" dirty="0">
                <a:highlight>
                  <a:srgbClr val="FFFF00"/>
                </a:highligh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4499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415266AF-CB32-45AF-91DF-35E0EE494944}"/>
              </a:ext>
            </a:extLst>
          </p:cNvPr>
          <p:cNvSpPr/>
          <p:nvPr/>
        </p:nvSpPr>
        <p:spPr>
          <a:xfrm>
            <a:off x="0" y="10829"/>
            <a:ext cx="12192000" cy="736600"/>
          </a:xfrm>
          <a:prstGeom prst="rect">
            <a:avLst/>
          </a:prstGeom>
          <a:solidFill>
            <a:srgbClr val="EE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defRPr/>
            </a:pPr>
            <a:r>
              <a:rPr lang="en-US" altLang="ko-KR" sz="3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Open Sans" panose="020B0606030504020204" pitchFamily="34" charset="0"/>
              </a:rPr>
              <a:t>Appendix 2.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12DA72-47B2-4FA8-A383-8B1F6A44B9C7}"/>
              </a:ext>
            </a:extLst>
          </p:cNvPr>
          <p:cNvSpPr txBox="1"/>
          <p:nvPr/>
        </p:nvSpPr>
        <p:spPr>
          <a:xfrm>
            <a:off x="204357" y="1003456"/>
            <a:ext cx="11761406" cy="307777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400" b="1" i="0" strike="noStrike" dirty="0">
                <a:effectLst/>
                <a:latin typeface="HY울릉도M"/>
              </a:rPr>
              <a:t>2020</a:t>
            </a:r>
            <a:r>
              <a:rPr lang="ko-KR" altLang="en-US" sz="1400" b="1" i="0" strike="noStrike" dirty="0">
                <a:effectLst/>
                <a:latin typeface="HY울릉도M"/>
              </a:rPr>
              <a:t>년 국외 고등교육기관 한국인 유학생 통계</a:t>
            </a:r>
            <a:r>
              <a:rPr lang="ko-KR" altLang="en-US" sz="1400" dirty="0"/>
              <a:t> </a:t>
            </a:r>
            <a:endParaRPr lang="en-US" sz="1400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ADBD6D26-5C85-4292-B84C-FBA2419A21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87296"/>
              </p:ext>
            </p:extLst>
          </p:nvPr>
        </p:nvGraphicFramePr>
        <p:xfrm>
          <a:off x="204357" y="1686499"/>
          <a:ext cx="4658592" cy="6347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1641">
                  <a:extLst>
                    <a:ext uri="{9D8B030D-6E8A-4147-A177-3AD203B41FA5}">
                      <a16:colId xmlns:a16="http://schemas.microsoft.com/office/drawing/2014/main" val="2707996997"/>
                    </a:ext>
                  </a:extLst>
                </a:gridCol>
                <a:gridCol w="801641">
                  <a:extLst>
                    <a:ext uri="{9D8B030D-6E8A-4147-A177-3AD203B41FA5}">
                      <a16:colId xmlns:a16="http://schemas.microsoft.com/office/drawing/2014/main" val="3391639430"/>
                    </a:ext>
                  </a:extLst>
                </a:gridCol>
                <a:gridCol w="801641">
                  <a:extLst>
                    <a:ext uri="{9D8B030D-6E8A-4147-A177-3AD203B41FA5}">
                      <a16:colId xmlns:a16="http://schemas.microsoft.com/office/drawing/2014/main" val="330334989"/>
                    </a:ext>
                  </a:extLst>
                </a:gridCol>
                <a:gridCol w="801641">
                  <a:extLst>
                    <a:ext uri="{9D8B030D-6E8A-4147-A177-3AD203B41FA5}">
                      <a16:colId xmlns:a16="http://schemas.microsoft.com/office/drawing/2014/main" val="3288017155"/>
                    </a:ext>
                  </a:extLst>
                </a:gridCol>
                <a:gridCol w="726014">
                  <a:extLst>
                    <a:ext uri="{9D8B030D-6E8A-4147-A177-3AD203B41FA5}">
                      <a16:colId xmlns:a16="http://schemas.microsoft.com/office/drawing/2014/main" val="537142180"/>
                    </a:ext>
                  </a:extLst>
                </a:gridCol>
                <a:gridCol w="726014">
                  <a:extLst>
                    <a:ext uri="{9D8B030D-6E8A-4147-A177-3AD203B41FA5}">
                      <a16:colId xmlns:a16="http://schemas.microsoft.com/office/drawing/2014/main" val="3891733338"/>
                    </a:ext>
                  </a:extLst>
                </a:gridCol>
              </a:tblGrid>
              <a:tr h="3173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2016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2017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2018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2019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2020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36251343"/>
                  </a:ext>
                </a:extLst>
              </a:tr>
              <a:tr h="3173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</a:t>
                      </a: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Students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223,908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239,824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220,930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213,000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194,916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25366645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54573D25-CBA4-4D26-B025-26B7879BBABA}"/>
              </a:ext>
            </a:extLst>
          </p:cNvPr>
          <p:cNvGraphicFramePr>
            <a:graphicFrameLocks noGrp="1"/>
          </p:cNvGraphicFramePr>
          <p:nvPr/>
        </p:nvGraphicFramePr>
        <p:xfrm>
          <a:off x="226235" y="2365232"/>
          <a:ext cx="4658590" cy="3020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8003">
                  <a:extLst>
                    <a:ext uri="{9D8B030D-6E8A-4147-A177-3AD203B41FA5}">
                      <a16:colId xmlns:a16="http://schemas.microsoft.com/office/drawing/2014/main" val="500723408"/>
                    </a:ext>
                  </a:extLst>
                </a:gridCol>
                <a:gridCol w="718003">
                  <a:extLst>
                    <a:ext uri="{9D8B030D-6E8A-4147-A177-3AD203B41FA5}">
                      <a16:colId xmlns:a16="http://schemas.microsoft.com/office/drawing/2014/main" val="725169023"/>
                    </a:ext>
                  </a:extLst>
                </a:gridCol>
                <a:gridCol w="718003">
                  <a:extLst>
                    <a:ext uri="{9D8B030D-6E8A-4147-A177-3AD203B41FA5}">
                      <a16:colId xmlns:a16="http://schemas.microsoft.com/office/drawing/2014/main" val="1447204505"/>
                    </a:ext>
                  </a:extLst>
                </a:gridCol>
                <a:gridCol w="718003">
                  <a:extLst>
                    <a:ext uri="{9D8B030D-6E8A-4147-A177-3AD203B41FA5}">
                      <a16:colId xmlns:a16="http://schemas.microsoft.com/office/drawing/2014/main" val="3320523692"/>
                    </a:ext>
                  </a:extLst>
                </a:gridCol>
                <a:gridCol w="893289">
                  <a:extLst>
                    <a:ext uri="{9D8B030D-6E8A-4147-A177-3AD203B41FA5}">
                      <a16:colId xmlns:a16="http://schemas.microsoft.com/office/drawing/2014/main" val="1470665755"/>
                    </a:ext>
                  </a:extLst>
                </a:gridCol>
                <a:gridCol w="893289">
                  <a:extLst>
                    <a:ext uri="{9D8B030D-6E8A-4147-A177-3AD203B41FA5}">
                      <a16:colId xmlns:a16="http://schemas.microsoft.com/office/drawing/2014/main" val="2903779636"/>
                    </a:ext>
                  </a:extLst>
                </a:gridCol>
              </a:tblGrid>
              <a:tr h="194259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   </a:t>
                      </a:r>
                      <a:r>
                        <a:rPr lang="ko-KR" altLang="en-US" sz="1400" b="1" u="none" strike="noStrike" dirty="0">
                          <a:effectLst/>
                        </a:rPr>
                        <a:t>지역별 유학생수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05152161"/>
                  </a:ext>
                </a:extLst>
              </a:tr>
              <a:tr h="194259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 dirty="0">
                          <a:effectLst/>
                        </a:rPr>
                        <a:t>(2020.4.1 </a:t>
                      </a:r>
                      <a:r>
                        <a:rPr lang="ko-KR" altLang="en-US" sz="900" u="none" strike="noStrike" dirty="0">
                          <a:effectLst/>
                        </a:rPr>
                        <a:t>기준</a:t>
                      </a:r>
                      <a:r>
                        <a:rPr lang="en-US" altLang="ko-KR" sz="900" u="none" strike="noStrike" dirty="0">
                          <a:effectLst/>
                        </a:rPr>
                        <a:t>, </a:t>
                      </a:r>
                      <a:r>
                        <a:rPr lang="ko-KR" altLang="en-US" sz="900" u="none" strike="noStrike" dirty="0">
                          <a:effectLst/>
                        </a:rPr>
                        <a:t>단위 </a:t>
                      </a:r>
                      <a:r>
                        <a:rPr lang="en-US" altLang="ko-KR" sz="900" u="none" strike="noStrike" dirty="0">
                          <a:effectLst/>
                        </a:rPr>
                        <a:t>: </a:t>
                      </a:r>
                      <a:r>
                        <a:rPr lang="ko-KR" altLang="en-US" sz="900" u="none" strike="noStrike" dirty="0">
                          <a:effectLst/>
                        </a:rPr>
                        <a:t>명</a:t>
                      </a:r>
                      <a:r>
                        <a:rPr lang="en-US" altLang="ko-KR" sz="900" u="none" strike="noStrike" dirty="0">
                          <a:effectLst/>
                        </a:rPr>
                        <a:t>)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923422"/>
                  </a:ext>
                </a:extLst>
              </a:tr>
              <a:tr h="21368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Area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학위과정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Others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Total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78890999"/>
                  </a:ext>
                </a:extLst>
              </a:tr>
              <a:tr h="2233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Undergrad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Grad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Total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753284"/>
                  </a:ext>
                </a:extLst>
              </a:tr>
              <a:tr h="3108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Asia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32,950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5,774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38,724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36,951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75,675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11210670"/>
                  </a:ext>
                </a:extLst>
              </a:tr>
              <a:tr h="3108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32,767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20,220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52,987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15,639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68,626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9503239"/>
                  </a:ext>
                </a:extLst>
              </a:tr>
              <a:tr h="3108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Europe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9,603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8,680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18,283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12,857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31,140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58475378"/>
                  </a:ext>
                </a:extLst>
              </a:tr>
              <a:tr h="3108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Oceania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14,045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743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14,788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3,681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18,469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0115452"/>
                  </a:ext>
                </a:extLst>
              </a:tr>
              <a:tr h="3108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Africa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22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30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513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543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22747343"/>
                  </a:ext>
                </a:extLst>
              </a:tr>
              <a:tr h="3108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Latin America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79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36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115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348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463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12164499"/>
                  </a:ext>
                </a:extLst>
              </a:tr>
              <a:tr h="3108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89,466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35,461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124,927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69,989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194,916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081817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8FC31402-94BD-4FCB-BAC1-E1A7BEB68DB0}"/>
              </a:ext>
            </a:extLst>
          </p:cNvPr>
          <p:cNvSpPr txBox="1"/>
          <p:nvPr/>
        </p:nvSpPr>
        <p:spPr>
          <a:xfrm>
            <a:off x="11166707" y="4909564"/>
            <a:ext cx="102529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b="1" dirty="0">
                <a:highlight>
                  <a:srgbClr val="FFFF00"/>
                </a:highlight>
              </a:rPr>
              <a:t>Source: </a:t>
            </a:r>
            <a:r>
              <a:rPr lang="ko-KR" altLang="en-US" sz="900" b="1" dirty="0">
                <a:highlight>
                  <a:srgbClr val="FFFF00"/>
                </a:highlight>
              </a:rPr>
              <a:t>교육부</a:t>
            </a:r>
            <a:endParaRPr lang="en-US" sz="900" b="1" dirty="0">
              <a:highlight>
                <a:srgbClr val="FFFF00"/>
              </a:highlight>
            </a:endParaRP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8949F6FD-B61E-4577-9888-E96C087259E5}"/>
              </a:ext>
            </a:extLst>
          </p:cNvPr>
          <p:cNvGraphicFramePr>
            <a:graphicFrameLocks noGrp="1"/>
          </p:cNvGraphicFramePr>
          <p:nvPr/>
        </p:nvGraphicFramePr>
        <p:xfrm>
          <a:off x="4995658" y="1690884"/>
          <a:ext cx="6970105" cy="36947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1185">
                  <a:extLst>
                    <a:ext uri="{9D8B030D-6E8A-4147-A177-3AD203B41FA5}">
                      <a16:colId xmlns:a16="http://schemas.microsoft.com/office/drawing/2014/main" val="3568072173"/>
                    </a:ext>
                  </a:extLst>
                </a:gridCol>
                <a:gridCol w="621185">
                  <a:extLst>
                    <a:ext uri="{9D8B030D-6E8A-4147-A177-3AD203B41FA5}">
                      <a16:colId xmlns:a16="http://schemas.microsoft.com/office/drawing/2014/main" val="1444383299"/>
                    </a:ext>
                  </a:extLst>
                </a:gridCol>
                <a:gridCol w="621185">
                  <a:extLst>
                    <a:ext uri="{9D8B030D-6E8A-4147-A177-3AD203B41FA5}">
                      <a16:colId xmlns:a16="http://schemas.microsoft.com/office/drawing/2014/main" val="2750707688"/>
                    </a:ext>
                  </a:extLst>
                </a:gridCol>
                <a:gridCol w="621185">
                  <a:extLst>
                    <a:ext uri="{9D8B030D-6E8A-4147-A177-3AD203B41FA5}">
                      <a16:colId xmlns:a16="http://schemas.microsoft.com/office/drawing/2014/main" val="3352039078"/>
                    </a:ext>
                  </a:extLst>
                </a:gridCol>
                <a:gridCol w="621185">
                  <a:extLst>
                    <a:ext uri="{9D8B030D-6E8A-4147-A177-3AD203B41FA5}">
                      <a16:colId xmlns:a16="http://schemas.microsoft.com/office/drawing/2014/main" val="166684185"/>
                    </a:ext>
                  </a:extLst>
                </a:gridCol>
                <a:gridCol w="772836">
                  <a:extLst>
                    <a:ext uri="{9D8B030D-6E8A-4147-A177-3AD203B41FA5}">
                      <a16:colId xmlns:a16="http://schemas.microsoft.com/office/drawing/2014/main" val="2295617342"/>
                    </a:ext>
                  </a:extLst>
                </a:gridCol>
                <a:gridCol w="772836">
                  <a:extLst>
                    <a:ext uri="{9D8B030D-6E8A-4147-A177-3AD203B41FA5}">
                      <a16:colId xmlns:a16="http://schemas.microsoft.com/office/drawing/2014/main" val="2552138569"/>
                    </a:ext>
                  </a:extLst>
                </a:gridCol>
                <a:gridCol w="772836">
                  <a:extLst>
                    <a:ext uri="{9D8B030D-6E8A-4147-A177-3AD203B41FA5}">
                      <a16:colId xmlns:a16="http://schemas.microsoft.com/office/drawing/2014/main" val="2262202758"/>
                    </a:ext>
                  </a:extLst>
                </a:gridCol>
                <a:gridCol w="772836">
                  <a:extLst>
                    <a:ext uri="{9D8B030D-6E8A-4147-A177-3AD203B41FA5}">
                      <a16:colId xmlns:a16="http://schemas.microsoft.com/office/drawing/2014/main" val="1997342887"/>
                    </a:ext>
                  </a:extLst>
                </a:gridCol>
                <a:gridCol w="772836">
                  <a:extLst>
                    <a:ext uri="{9D8B030D-6E8A-4147-A177-3AD203B41FA5}">
                      <a16:colId xmlns:a16="http://schemas.microsoft.com/office/drawing/2014/main" val="2357433723"/>
                    </a:ext>
                  </a:extLst>
                </a:gridCol>
              </a:tblGrid>
              <a:tr h="298027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    </a:t>
                      </a:r>
                      <a:r>
                        <a:rPr lang="ko-KR" altLang="en-US" sz="1400" b="1" u="none" strike="noStrike" dirty="0">
                          <a:effectLst/>
                        </a:rPr>
                        <a:t>다</a:t>
                      </a:r>
                      <a:r>
                        <a:rPr lang="en-US" altLang="ko-KR" sz="1400" b="1" u="none" strike="noStrike" dirty="0">
                          <a:effectLst/>
                        </a:rPr>
                        <a:t>.  </a:t>
                      </a:r>
                      <a:r>
                        <a:rPr lang="ko-KR" altLang="en-US" sz="1400" b="1" u="none" strike="noStrike" dirty="0">
                          <a:effectLst/>
                        </a:rPr>
                        <a:t>주요 국가별 현황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4640797"/>
                  </a:ext>
                </a:extLst>
              </a:tr>
              <a:tr h="2784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</a:rPr>
                        <a:t>매년 </a:t>
                      </a:r>
                      <a:r>
                        <a:rPr lang="en-US" altLang="ko-KR" sz="900" u="none" strike="noStrike">
                          <a:effectLst/>
                        </a:rPr>
                        <a:t>4.1 </a:t>
                      </a:r>
                      <a:r>
                        <a:rPr lang="ko-KR" altLang="en-US" sz="900" u="none" strike="noStrike">
                          <a:effectLst/>
                        </a:rPr>
                        <a:t>기준</a:t>
                      </a:r>
                      <a:r>
                        <a:rPr lang="en-US" altLang="ko-KR" sz="900" u="none" strike="noStrike">
                          <a:effectLst/>
                        </a:rPr>
                        <a:t>, </a:t>
                      </a:r>
                      <a:r>
                        <a:rPr lang="ko-KR" altLang="en-US" sz="900" u="none" strike="noStrike">
                          <a:effectLst/>
                        </a:rPr>
                        <a:t>단위 </a:t>
                      </a:r>
                      <a:r>
                        <a:rPr lang="en-US" altLang="ko-KR" sz="900" u="none" strike="noStrike">
                          <a:effectLst/>
                        </a:rPr>
                        <a:t>: </a:t>
                      </a:r>
                      <a:r>
                        <a:rPr lang="ko-KR" altLang="en-US" sz="900" u="none" strike="noStrike">
                          <a:effectLst/>
                        </a:rPr>
                        <a:t>명</a:t>
                      </a:r>
                      <a:r>
                        <a:rPr lang="en-US" altLang="ko-KR" sz="900" u="none" strike="noStrike">
                          <a:effectLst/>
                        </a:rPr>
                        <a:t>)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636616"/>
                  </a:ext>
                </a:extLst>
              </a:tr>
              <a:tr h="4454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USA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China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Australia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Japan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Canada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Germany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France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Others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Total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803878"/>
                  </a:ext>
                </a:extLst>
              </a:tr>
              <a:tr h="4454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2018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58,663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63,827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16,801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15,740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12,279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6,527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6,475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40,618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220,930 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80551341"/>
                  </a:ext>
                </a:extLst>
              </a:tr>
              <a:tr h="4454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Percentage(%)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26.6%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28.9%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7.6%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7.1%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5.6%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3.0%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2.9%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18.4%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100.0%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97145343"/>
                  </a:ext>
                </a:extLst>
              </a:tr>
              <a:tr h="4454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2019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54,555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50,600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18,766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17,012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16,495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6,835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6,948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41,789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213,000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91915187"/>
                  </a:ext>
                </a:extLst>
              </a:tr>
              <a:tr h="4454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Percentage(%)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25.6%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23.8%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8.8%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8.0%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7.7%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3.2%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3.3%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19.6%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100.0%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5800592"/>
                  </a:ext>
                </a:extLst>
              </a:tr>
              <a:tr h="4454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2020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52,250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47,146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13,026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18,338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16,325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7,066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7,090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33,675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194,916 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93152036"/>
                  </a:ext>
                </a:extLst>
              </a:tr>
              <a:tr h="4454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Percentage(%)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26.8%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24.2%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6.7%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9.4%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8.4%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3.6%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3.6%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17.3%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100.0%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3132440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027DC99-D2E9-448E-B5FA-7CB82833A54A}"/>
              </a:ext>
            </a:extLst>
          </p:cNvPr>
          <p:cNvSpPr txBox="1"/>
          <p:nvPr/>
        </p:nvSpPr>
        <p:spPr>
          <a:xfrm>
            <a:off x="11023593" y="5392829"/>
            <a:ext cx="102529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b="1" dirty="0">
                <a:highlight>
                  <a:srgbClr val="FFFF00"/>
                </a:highlight>
              </a:rPr>
              <a:t>Source: </a:t>
            </a:r>
            <a:r>
              <a:rPr lang="ko-KR" altLang="en-US" sz="900" b="1" dirty="0">
                <a:highlight>
                  <a:srgbClr val="FFFF00"/>
                </a:highlight>
              </a:rPr>
              <a:t>교육부</a:t>
            </a:r>
            <a:endParaRPr lang="en-US" sz="9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86901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E96981E1-8ED9-4F51-BEBE-A6E109F4919E}"/>
              </a:ext>
            </a:extLst>
          </p:cNvPr>
          <p:cNvGrpSpPr/>
          <p:nvPr/>
        </p:nvGrpSpPr>
        <p:grpSpPr>
          <a:xfrm>
            <a:off x="0" y="6578354"/>
            <a:ext cx="12192000" cy="173111"/>
            <a:chOff x="0" y="6578354"/>
            <a:chExt cx="12192000" cy="17311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1AAB15B-7256-49D0-971F-0B67C026DAD9}"/>
                </a:ext>
              </a:extLst>
            </p:cNvPr>
            <p:cNvCxnSpPr/>
            <p:nvPr/>
          </p:nvCxnSpPr>
          <p:spPr>
            <a:xfrm>
              <a:off x="0" y="6578354"/>
              <a:ext cx="12192000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7672FF8-30F2-4FBC-8FFE-210B7288FDA9}"/>
                </a:ext>
              </a:extLst>
            </p:cNvPr>
            <p:cNvCxnSpPr>
              <a:cxnSpLocks/>
            </p:cNvCxnSpPr>
            <p:nvPr/>
          </p:nvCxnSpPr>
          <p:spPr>
            <a:xfrm>
              <a:off x="5334002" y="6714477"/>
              <a:ext cx="841898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808D0D9-C5CE-42D1-9D7B-3241E2DAB15B}"/>
                </a:ext>
              </a:extLst>
            </p:cNvPr>
            <p:cNvCxnSpPr>
              <a:cxnSpLocks/>
            </p:cNvCxnSpPr>
            <p:nvPr/>
          </p:nvCxnSpPr>
          <p:spPr>
            <a:xfrm>
              <a:off x="5502678" y="6751465"/>
              <a:ext cx="486791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3E237FE-660C-46AF-AB07-AD8F8B239F7E}"/>
                </a:ext>
              </a:extLst>
            </p:cNvPr>
            <p:cNvCxnSpPr>
              <a:cxnSpLocks/>
            </p:cNvCxnSpPr>
            <p:nvPr/>
          </p:nvCxnSpPr>
          <p:spPr>
            <a:xfrm>
              <a:off x="5502678" y="6673050"/>
              <a:ext cx="486791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415266AF-CB32-45AF-91DF-35E0EE494944}"/>
              </a:ext>
            </a:extLst>
          </p:cNvPr>
          <p:cNvSpPr/>
          <p:nvPr/>
        </p:nvSpPr>
        <p:spPr>
          <a:xfrm>
            <a:off x="0" y="10829"/>
            <a:ext cx="12192000" cy="736600"/>
          </a:xfrm>
          <a:prstGeom prst="rect">
            <a:avLst/>
          </a:prstGeom>
          <a:solidFill>
            <a:srgbClr val="EE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>
              <a:buAutoNum type="arabicPeriod"/>
              <a:defRPr/>
            </a:pPr>
            <a:r>
              <a:rPr lang="en-US" altLang="ko-KR" sz="28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Open Sans" panose="020B0606030504020204" pitchFamily="34" charset="0"/>
              </a:rPr>
              <a:t> Objective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947289-351B-4CB1-85C8-1B5F0AF5386F}"/>
              </a:ext>
            </a:extLst>
          </p:cNvPr>
          <p:cNvSpPr txBox="1"/>
          <p:nvPr/>
        </p:nvSpPr>
        <p:spPr>
          <a:xfrm>
            <a:off x="695007" y="2671685"/>
            <a:ext cx="10961785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cs typeface="Calibri"/>
              </a:rPr>
              <a:t>To Identify GME’s Position in the Korean B2B Market and </a:t>
            </a:r>
          </a:p>
          <a:p>
            <a:pPr algn="ctr"/>
            <a:r>
              <a:rPr lang="en-US" sz="3200" b="1" dirty="0">
                <a:cs typeface="Calibri"/>
              </a:rPr>
              <a:t>set the goal for 2022 &amp; 2023</a:t>
            </a:r>
          </a:p>
        </p:txBody>
      </p:sp>
    </p:spTree>
    <p:extLst>
      <p:ext uri="{BB962C8B-B14F-4D97-AF65-F5344CB8AC3E}">
        <p14:creationId xmlns:p14="http://schemas.microsoft.com/office/powerpoint/2010/main" val="1399429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E96981E1-8ED9-4F51-BEBE-A6E109F4919E}"/>
              </a:ext>
            </a:extLst>
          </p:cNvPr>
          <p:cNvGrpSpPr/>
          <p:nvPr/>
        </p:nvGrpSpPr>
        <p:grpSpPr>
          <a:xfrm>
            <a:off x="0" y="6578354"/>
            <a:ext cx="12192000" cy="173111"/>
            <a:chOff x="0" y="6578354"/>
            <a:chExt cx="12192000" cy="17311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1AAB15B-7256-49D0-971F-0B67C026DAD9}"/>
                </a:ext>
              </a:extLst>
            </p:cNvPr>
            <p:cNvCxnSpPr/>
            <p:nvPr/>
          </p:nvCxnSpPr>
          <p:spPr>
            <a:xfrm>
              <a:off x="0" y="6578354"/>
              <a:ext cx="12192000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7672FF8-30F2-4FBC-8FFE-210B7288FDA9}"/>
                </a:ext>
              </a:extLst>
            </p:cNvPr>
            <p:cNvCxnSpPr>
              <a:cxnSpLocks/>
            </p:cNvCxnSpPr>
            <p:nvPr/>
          </p:nvCxnSpPr>
          <p:spPr>
            <a:xfrm>
              <a:off x="5334002" y="6714477"/>
              <a:ext cx="841898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808D0D9-C5CE-42D1-9D7B-3241E2DAB15B}"/>
                </a:ext>
              </a:extLst>
            </p:cNvPr>
            <p:cNvCxnSpPr>
              <a:cxnSpLocks/>
            </p:cNvCxnSpPr>
            <p:nvPr/>
          </p:nvCxnSpPr>
          <p:spPr>
            <a:xfrm>
              <a:off x="5502678" y="6751465"/>
              <a:ext cx="486791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3E237FE-660C-46AF-AB07-AD8F8B239F7E}"/>
                </a:ext>
              </a:extLst>
            </p:cNvPr>
            <p:cNvCxnSpPr>
              <a:cxnSpLocks/>
            </p:cNvCxnSpPr>
            <p:nvPr/>
          </p:nvCxnSpPr>
          <p:spPr>
            <a:xfrm>
              <a:off x="5502678" y="6673050"/>
              <a:ext cx="486791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415266AF-CB32-45AF-91DF-35E0EE494944}"/>
              </a:ext>
            </a:extLst>
          </p:cNvPr>
          <p:cNvSpPr/>
          <p:nvPr/>
        </p:nvSpPr>
        <p:spPr>
          <a:xfrm>
            <a:off x="0" y="10829"/>
            <a:ext cx="12192000" cy="736600"/>
          </a:xfrm>
          <a:prstGeom prst="rect">
            <a:avLst/>
          </a:prstGeom>
          <a:solidFill>
            <a:srgbClr val="EE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defRPr/>
            </a:pPr>
            <a:r>
              <a:rPr lang="en-US" altLang="ko-KR" sz="28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Open Sans" panose="020B0606030504020204" pitchFamily="34" charset="0"/>
              </a:rPr>
              <a:t>2. Industry : a) B2B Cross Border Market Size for GME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D60719-8474-4AFF-92A1-D882024E9BAF}"/>
              </a:ext>
            </a:extLst>
          </p:cNvPr>
          <p:cNvSpPr txBox="1"/>
          <p:nvPr/>
        </p:nvSpPr>
        <p:spPr>
          <a:xfrm>
            <a:off x="904451" y="3883172"/>
            <a:ext cx="1706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 1 USD= 1140</a:t>
            </a:r>
            <a:r>
              <a:rPr lang="ko-KR" altLang="en-US" sz="1200" dirty="0"/>
              <a:t>원</a:t>
            </a:r>
            <a:r>
              <a:rPr lang="en-US" sz="1200" dirty="0"/>
              <a:t> </a:t>
            </a:r>
            <a:r>
              <a:rPr lang="ko-KR" altLang="en-US" sz="1200" dirty="0"/>
              <a:t>기준</a:t>
            </a:r>
            <a:endParaRPr 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A1020D-4A3B-4BA2-88B2-6841406B44F4}"/>
              </a:ext>
            </a:extLst>
          </p:cNvPr>
          <p:cNvSpPr txBox="1"/>
          <p:nvPr/>
        </p:nvSpPr>
        <p:spPr>
          <a:xfrm>
            <a:off x="10171962" y="3834835"/>
            <a:ext cx="102529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b="1" dirty="0">
                <a:highlight>
                  <a:srgbClr val="FFFF00"/>
                </a:highlight>
              </a:rPr>
              <a:t>Source: </a:t>
            </a:r>
            <a:r>
              <a:rPr lang="ko-KR" altLang="en-US" sz="900" b="1" dirty="0">
                <a:highlight>
                  <a:srgbClr val="FFFF00"/>
                </a:highlight>
              </a:rPr>
              <a:t>통계청 </a:t>
            </a:r>
            <a:endParaRPr lang="en-US" sz="900" b="1" dirty="0">
              <a:highlight>
                <a:srgbClr val="FFFF00"/>
              </a:highlight>
            </a:endParaRP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69515E7F-9578-4EB9-9F02-755723F2AA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2886277"/>
              </p:ext>
            </p:extLst>
          </p:nvPr>
        </p:nvGraphicFramePr>
        <p:xfrm>
          <a:off x="546100" y="1274763"/>
          <a:ext cx="10888663" cy="2560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10889015" imgH="2560509" progId="Excel.Sheet.12">
                  <p:embed/>
                </p:oleObj>
              </mc:Choice>
              <mc:Fallback>
                <p:oleObj name="Worksheet" r:id="rId3" imgW="10889015" imgH="256050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6100" y="1274763"/>
                        <a:ext cx="10888663" cy="2560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1909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E96981E1-8ED9-4F51-BEBE-A6E109F4919E}"/>
              </a:ext>
            </a:extLst>
          </p:cNvPr>
          <p:cNvGrpSpPr/>
          <p:nvPr/>
        </p:nvGrpSpPr>
        <p:grpSpPr>
          <a:xfrm>
            <a:off x="0" y="6578354"/>
            <a:ext cx="12192000" cy="173111"/>
            <a:chOff x="0" y="6578354"/>
            <a:chExt cx="12192000" cy="17311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1AAB15B-7256-49D0-971F-0B67C026DAD9}"/>
                </a:ext>
              </a:extLst>
            </p:cNvPr>
            <p:cNvCxnSpPr/>
            <p:nvPr/>
          </p:nvCxnSpPr>
          <p:spPr>
            <a:xfrm>
              <a:off x="0" y="6578354"/>
              <a:ext cx="12192000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7672FF8-30F2-4FBC-8FFE-210B7288FDA9}"/>
                </a:ext>
              </a:extLst>
            </p:cNvPr>
            <p:cNvCxnSpPr>
              <a:cxnSpLocks/>
            </p:cNvCxnSpPr>
            <p:nvPr/>
          </p:nvCxnSpPr>
          <p:spPr>
            <a:xfrm>
              <a:off x="5334002" y="6714477"/>
              <a:ext cx="841898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808D0D9-C5CE-42D1-9D7B-3241E2DAB15B}"/>
                </a:ext>
              </a:extLst>
            </p:cNvPr>
            <p:cNvCxnSpPr>
              <a:cxnSpLocks/>
            </p:cNvCxnSpPr>
            <p:nvPr/>
          </p:nvCxnSpPr>
          <p:spPr>
            <a:xfrm>
              <a:off x="5502678" y="6751465"/>
              <a:ext cx="486791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3E237FE-660C-46AF-AB07-AD8F8B239F7E}"/>
                </a:ext>
              </a:extLst>
            </p:cNvPr>
            <p:cNvCxnSpPr>
              <a:cxnSpLocks/>
            </p:cNvCxnSpPr>
            <p:nvPr/>
          </p:nvCxnSpPr>
          <p:spPr>
            <a:xfrm>
              <a:off x="5502678" y="6673050"/>
              <a:ext cx="486791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415266AF-CB32-45AF-91DF-35E0EE494944}"/>
              </a:ext>
            </a:extLst>
          </p:cNvPr>
          <p:cNvSpPr/>
          <p:nvPr/>
        </p:nvSpPr>
        <p:spPr>
          <a:xfrm>
            <a:off x="0" y="10829"/>
            <a:ext cx="12192000" cy="736600"/>
          </a:xfrm>
          <a:prstGeom prst="rect">
            <a:avLst/>
          </a:prstGeom>
          <a:solidFill>
            <a:srgbClr val="EE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defRPr/>
            </a:pPr>
            <a:r>
              <a:rPr lang="en-US" altLang="ko-KR" sz="28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Open Sans" panose="020B0606030504020204" pitchFamily="34" charset="0"/>
              </a:rPr>
              <a:t>2. Industry : b) Online Shopping Payments in Korea </a:t>
            </a:r>
          </a:p>
        </p:txBody>
      </p:sp>
      <p:pic>
        <p:nvPicPr>
          <p:cNvPr id="13" name="Picture 12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FFD3999E-C864-45C1-965C-54358948A7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07" t="3639" r="10047" b="3561"/>
          <a:stretch/>
        </p:blipFill>
        <p:spPr>
          <a:xfrm>
            <a:off x="7377134" y="2001813"/>
            <a:ext cx="3946648" cy="3966447"/>
          </a:xfrm>
          <a:prstGeom prst="flowChartConnector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E2661D3A-52E2-41D5-B0B9-493BD02CE6C7}"/>
              </a:ext>
            </a:extLst>
          </p:cNvPr>
          <p:cNvGrpSpPr/>
          <p:nvPr/>
        </p:nvGrpSpPr>
        <p:grpSpPr>
          <a:xfrm>
            <a:off x="640329" y="1874909"/>
            <a:ext cx="4754610" cy="4425581"/>
            <a:chOff x="463651" y="960553"/>
            <a:chExt cx="5244426" cy="4978417"/>
          </a:xfrm>
        </p:grpSpPr>
        <p:sp>
          <p:nvSpPr>
            <p:cNvPr id="22" name="Google Shape;1128;p62">
              <a:extLst>
                <a:ext uri="{FF2B5EF4-FFF2-40B4-BE49-F238E27FC236}">
                  <a16:creationId xmlns:a16="http://schemas.microsoft.com/office/drawing/2014/main" id="{1030B3A1-2FBF-4201-A1FA-78B3F2715AE2}"/>
                </a:ext>
              </a:extLst>
            </p:cNvPr>
            <p:cNvSpPr/>
            <p:nvPr/>
          </p:nvSpPr>
          <p:spPr>
            <a:xfrm rot="16200000">
              <a:off x="596655" y="827549"/>
              <a:ext cx="4978417" cy="5244426"/>
            </a:xfrm>
            <a:prstGeom prst="rect">
              <a:avLst/>
            </a:prstGeom>
            <a:solidFill>
              <a:srgbClr val="5B9BD5">
                <a:alpha val="4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8B1CB60-F900-451F-9046-E61E1F588C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0360" t="20572" r="22178" b="8687"/>
            <a:stretch/>
          </p:blipFill>
          <p:spPr>
            <a:xfrm>
              <a:off x="543215" y="1024064"/>
              <a:ext cx="5085295" cy="4851396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7038C9C-ADEB-4E24-A322-231C525DB368}"/>
              </a:ext>
            </a:extLst>
          </p:cNvPr>
          <p:cNvSpPr txBox="1"/>
          <p:nvPr/>
        </p:nvSpPr>
        <p:spPr>
          <a:xfrm>
            <a:off x="407909" y="946235"/>
            <a:ext cx="11376181" cy="40011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Market size for Online Shopping 2020 was approximately $141.3 Billion including </a:t>
            </a:r>
            <a:r>
              <a:rPr lang="en-US" sz="2000" b="1" dirty="0">
                <a:solidFill>
                  <a:schemeClr val="bg1"/>
                </a:solidFill>
              </a:rPr>
              <a:t>Cross Border Payments.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65798A-4426-435A-8012-86586EFEE98C}"/>
              </a:ext>
            </a:extLst>
          </p:cNvPr>
          <p:cNvSpPr txBox="1"/>
          <p:nvPr/>
        </p:nvSpPr>
        <p:spPr>
          <a:xfrm>
            <a:off x="4601064" y="6278855"/>
            <a:ext cx="102529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b="1" dirty="0">
                <a:highlight>
                  <a:srgbClr val="FFFF00"/>
                </a:highlight>
              </a:rPr>
              <a:t>Source: </a:t>
            </a:r>
            <a:r>
              <a:rPr lang="ko-KR" altLang="en-US" sz="900" b="1" dirty="0">
                <a:highlight>
                  <a:srgbClr val="FFFF00"/>
                </a:highlight>
              </a:rPr>
              <a:t>통계청 </a:t>
            </a:r>
            <a:endParaRPr lang="en-US" sz="900" b="1" dirty="0">
              <a:highlight>
                <a:srgbClr val="FFFF00"/>
              </a:highligh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1DB965-0A0E-49CF-9A6D-59F1E4BF5D1F}"/>
              </a:ext>
            </a:extLst>
          </p:cNvPr>
          <p:cNvSpPr txBox="1"/>
          <p:nvPr/>
        </p:nvSpPr>
        <p:spPr>
          <a:xfrm>
            <a:off x="10698577" y="6062955"/>
            <a:ext cx="102529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b="1" dirty="0">
                <a:highlight>
                  <a:srgbClr val="FFFF00"/>
                </a:highlight>
              </a:rPr>
              <a:t>Source: </a:t>
            </a:r>
            <a:r>
              <a:rPr lang="en-US" altLang="ko-KR" sz="900" b="1" dirty="0" err="1">
                <a:highlight>
                  <a:srgbClr val="FFFF00"/>
                </a:highlight>
              </a:rPr>
              <a:t>Rapyd</a:t>
            </a:r>
            <a:r>
              <a:rPr lang="ko-KR" altLang="en-US" sz="900" b="1" dirty="0">
                <a:highlight>
                  <a:srgbClr val="FFFF00"/>
                </a:highlight>
              </a:rPr>
              <a:t> </a:t>
            </a:r>
            <a:endParaRPr lang="en-US" sz="900" b="1" dirty="0">
              <a:highlight>
                <a:srgbClr val="FFFF00"/>
              </a:highligh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FB32DB-D0C2-4DED-A9EC-0AC0CB8A1143}"/>
              </a:ext>
            </a:extLst>
          </p:cNvPr>
          <p:cNvSpPr txBox="1"/>
          <p:nvPr/>
        </p:nvSpPr>
        <p:spPr>
          <a:xfrm>
            <a:off x="677205" y="1441040"/>
            <a:ext cx="468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Product Wise Ratio for Total of 141 Billion USD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E053CF-419E-4437-83B3-27EBBD169EDD}"/>
              </a:ext>
            </a:extLst>
          </p:cNvPr>
          <p:cNvSpPr txBox="1"/>
          <p:nvPr/>
        </p:nvSpPr>
        <p:spPr>
          <a:xfrm>
            <a:off x="6883068" y="1523667"/>
            <a:ext cx="468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Payment Method wise for Total 141 Billion USD</a:t>
            </a:r>
          </a:p>
        </p:txBody>
      </p:sp>
    </p:spTree>
    <p:extLst>
      <p:ext uri="{BB962C8B-B14F-4D97-AF65-F5344CB8AC3E}">
        <p14:creationId xmlns:p14="http://schemas.microsoft.com/office/powerpoint/2010/main" val="2782127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E96981E1-8ED9-4F51-BEBE-A6E109F4919E}"/>
              </a:ext>
            </a:extLst>
          </p:cNvPr>
          <p:cNvGrpSpPr/>
          <p:nvPr/>
        </p:nvGrpSpPr>
        <p:grpSpPr>
          <a:xfrm>
            <a:off x="0" y="6578354"/>
            <a:ext cx="12192000" cy="173111"/>
            <a:chOff x="0" y="6578354"/>
            <a:chExt cx="12192000" cy="17311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1AAB15B-7256-49D0-971F-0B67C026DAD9}"/>
                </a:ext>
              </a:extLst>
            </p:cNvPr>
            <p:cNvCxnSpPr/>
            <p:nvPr/>
          </p:nvCxnSpPr>
          <p:spPr>
            <a:xfrm>
              <a:off x="0" y="6578354"/>
              <a:ext cx="12192000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7672FF8-30F2-4FBC-8FFE-210B7288FDA9}"/>
                </a:ext>
              </a:extLst>
            </p:cNvPr>
            <p:cNvCxnSpPr>
              <a:cxnSpLocks/>
            </p:cNvCxnSpPr>
            <p:nvPr/>
          </p:nvCxnSpPr>
          <p:spPr>
            <a:xfrm>
              <a:off x="5334002" y="6714477"/>
              <a:ext cx="841898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808D0D9-C5CE-42D1-9D7B-3241E2DAB15B}"/>
                </a:ext>
              </a:extLst>
            </p:cNvPr>
            <p:cNvCxnSpPr>
              <a:cxnSpLocks/>
            </p:cNvCxnSpPr>
            <p:nvPr/>
          </p:nvCxnSpPr>
          <p:spPr>
            <a:xfrm>
              <a:off x="5502678" y="6751465"/>
              <a:ext cx="486791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3E237FE-660C-46AF-AB07-AD8F8B239F7E}"/>
                </a:ext>
              </a:extLst>
            </p:cNvPr>
            <p:cNvCxnSpPr>
              <a:cxnSpLocks/>
            </p:cNvCxnSpPr>
            <p:nvPr/>
          </p:nvCxnSpPr>
          <p:spPr>
            <a:xfrm>
              <a:off x="5502678" y="6673050"/>
              <a:ext cx="486791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415266AF-CB32-45AF-91DF-35E0EE494944}"/>
              </a:ext>
            </a:extLst>
          </p:cNvPr>
          <p:cNvSpPr/>
          <p:nvPr/>
        </p:nvSpPr>
        <p:spPr>
          <a:xfrm>
            <a:off x="0" y="10829"/>
            <a:ext cx="12192000" cy="736600"/>
          </a:xfrm>
          <a:prstGeom prst="rect">
            <a:avLst/>
          </a:prstGeom>
          <a:solidFill>
            <a:srgbClr val="EE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defRPr/>
            </a:pPr>
            <a:r>
              <a:rPr lang="en-US" altLang="ko-KR" sz="28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Open Sans" panose="020B0606030504020204" pitchFamily="34" charset="0"/>
              </a:rPr>
              <a:t>2. Industry : b-1) Top Online Shopping Marketplaces in Korea 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0D545761-273A-40BC-A27F-CFEBE76212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782" y="883552"/>
            <a:ext cx="8512673" cy="40059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CD73FD-AF0F-4EE2-8F30-2679CD09C166}"/>
              </a:ext>
            </a:extLst>
          </p:cNvPr>
          <p:cNvSpPr txBox="1"/>
          <p:nvPr/>
        </p:nvSpPr>
        <p:spPr>
          <a:xfrm>
            <a:off x="1601146" y="5217456"/>
            <a:ext cx="9507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</a:t>
            </a:r>
            <a:r>
              <a:rPr lang="ko-KR" altLang="en-US" dirty="0"/>
              <a:t> </a:t>
            </a:r>
            <a:r>
              <a:rPr lang="en-US" altLang="ko-KR" dirty="0"/>
              <a:t>popular Marketplaces for Koreans : </a:t>
            </a:r>
            <a:r>
              <a:rPr lang="en-US" dirty="0">
                <a:hlinkClick r:id="rId4"/>
              </a:rPr>
              <a:t>https://www.seven-hub.com/homepage/integration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552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E96981E1-8ED9-4F51-BEBE-A6E109F4919E}"/>
              </a:ext>
            </a:extLst>
          </p:cNvPr>
          <p:cNvGrpSpPr/>
          <p:nvPr/>
        </p:nvGrpSpPr>
        <p:grpSpPr>
          <a:xfrm>
            <a:off x="0" y="6578354"/>
            <a:ext cx="12192000" cy="173111"/>
            <a:chOff x="0" y="6578354"/>
            <a:chExt cx="12192000" cy="17311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1AAB15B-7256-49D0-971F-0B67C026DAD9}"/>
                </a:ext>
              </a:extLst>
            </p:cNvPr>
            <p:cNvCxnSpPr/>
            <p:nvPr/>
          </p:nvCxnSpPr>
          <p:spPr>
            <a:xfrm>
              <a:off x="0" y="6578354"/>
              <a:ext cx="12192000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7672FF8-30F2-4FBC-8FFE-210B7288FDA9}"/>
                </a:ext>
              </a:extLst>
            </p:cNvPr>
            <p:cNvCxnSpPr>
              <a:cxnSpLocks/>
            </p:cNvCxnSpPr>
            <p:nvPr/>
          </p:nvCxnSpPr>
          <p:spPr>
            <a:xfrm>
              <a:off x="5334002" y="6714477"/>
              <a:ext cx="841898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808D0D9-C5CE-42D1-9D7B-3241E2DAB15B}"/>
                </a:ext>
              </a:extLst>
            </p:cNvPr>
            <p:cNvCxnSpPr>
              <a:cxnSpLocks/>
            </p:cNvCxnSpPr>
            <p:nvPr/>
          </p:nvCxnSpPr>
          <p:spPr>
            <a:xfrm>
              <a:off x="5502678" y="6751465"/>
              <a:ext cx="486791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3E237FE-660C-46AF-AB07-AD8F8B239F7E}"/>
                </a:ext>
              </a:extLst>
            </p:cNvPr>
            <p:cNvCxnSpPr>
              <a:cxnSpLocks/>
            </p:cNvCxnSpPr>
            <p:nvPr/>
          </p:nvCxnSpPr>
          <p:spPr>
            <a:xfrm>
              <a:off x="5502678" y="6673050"/>
              <a:ext cx="486791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415266AF-CB32-45AF-91DF-35E0EE494944}"/>
              </a:ext>
            </a:extLst>
          </p:cNvPr>
          <p:cNvSpPr/>
          <p:nvPr/>
        </p:nvSpPr>
        <p:spPr>
          <a:xfrm>
            <a:off x="0" y="10829"/>
            <a:ext cx="12192000" cy="736600"/>
          </a:xfrm>
          <a:prstGeom prst="rect">
            <a:avLst/>
          </a:prstGeom>
          <a:solidFill>
            <a:srgbClr val="EE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defRPr/>
            </a:pPr>
            <a:r>
              <a:rPr lang="en-US" altLang="ko-KR" sz="28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Open Sans" panose="020B0606030504020204" pitchFamily="34" charset="0"/>
              </a:rPr>
              <a:t>2. Industry : c) Cross Border Transaction Size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D60719-8474-4AFF-92A1-D882024E9BAF}"/>
              </a:ext>
            </a:extLst>
          </p:cNvPr>
          <p:cNvSpPr txBox="1"/>
          <p:nvPr/>
        </p:nvSpPr>
        <p:spPr>
          <a:xfrm>
            <a:off x="1016542" y="5371873"/>
            <a:ext cx="1706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 1 USD= 1140</a:t>
            </a:r>
            <a:r>
              <a:rPr lang="ko-KR" altLang="en-US" sz="1200" dirty="0"/>
              <a:t>원</a:t>
            </a:r>
            <a:r>
              <a:rPr lang="en-US" sz="1200" dirty="0"/>
              <a:t> </a:t>
            </a:r>
            <a:r>
              <a:rPr lang="ko-KR" altLang="en-US" sz="1200" dirty="0"/>
              <a:t>기준</a:t>
            </a:r>
            <a:endParaRPr 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A1020D-4A3B-4BA2-88B2-6841406B44F4}"/>
              </a:ext>
            </a:extLst>
          </p:cNvPr>
          <p:cNvSpPr txBox="1"/>
          <p:nvPr/>
        </p:nvSpPr>
        <p:spPr>
          <a:xfrm>
            <a:off x="10476763" y="5394956"/>
            <a:ext cx="102529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b="1" dirty="0">
                <a:highlight>
                  <a:srgbClr val="FFFF00"/>
                </a:highlight>
              </a:rPr>
              <a:t>Source: </a:t>
            </a:r>
            <a:r>
              <a:rPr lang="ko-KR" altLang="en-US" sz="900" b="1" dirty="0">
                <a:highlight>
                  <a:srgbClr val="FFFF00"/>
                </a:highlight>
              </a:rPr>
              <a:t>통계청 </a:t>
            </a:r>
            <a:endParaRPr lang="en-US" sz="900" b="1" dirty="0">
              <a:highlight>
                <a:srgbClr val="FFFF00"/>
              </a:highligh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FE4498-0483-42F5-A7D9-80B03F83342B}"/>
              </a:ext>
            </a:extLst>
          </p:cNvPr>
          <p:cNvSpPr txBox="1"/>
          <p:nvPr/>
        </p:nvSpPr>
        <p:spPr>
          <a:xfrm>
            <a:off x="1016542" y="976344"/>
            <a:ext cx="10318715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Cross Border Transaction Volume :  Online Selling and Buying Transaction Volume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48ED79D-F4E0-41A6-B82A-47B3D69B24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495158"/>
              </p:ext>
            </p:extLst>
          </p:nvPr>
        </p:nvGraphicFramePr>
        <p:xfrm>
          <a:off x="1016542" y="1517298"/>
          <a:ext cx="10318715" cy="383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3743">
                  <a:extLst>
                    <a:ext uri="{9D8B030D-6E8A-4147-A177-3AD203B41FA5}">
                      <a16:colId xmlns:a16="http://schemas.microsoft.com/office/drawing/2014/main" val="2656813926"/>
                    </a:ext>
                  </a:extLst>
                </a:gridCol>
                <a:gridCol w="2063743">
                  <a:extLst>
                    <a:ext uri="{9D8B030D-6E8A-4147-A177-3AD203B41FA5}">
                      <a16:colId xmlns:a16="http://schemas.microsoft.com/office/drawing/2014/main" val="1674940159"/>
                    </a:ext>
                  </a:extLst>
                </a:gridCol>
                <a:gridCol w="2063743">
                  <a:extLst>
                    <a:ext uri="{9D8B030D-6E8A-4147-A177-3AD203B41FA5}">
                      <a16:colId xmlns:a16="http://schemas.microsoft.com/office/drawing/2014/main" val="686225312"/>
                    </a:ext>
                  </a:extLst>
                </a:gridCol>
                <a:gridCol w="2063743">
                  <a:extLst>
                    <a:ext uri="{9D8B030D-6E8A-4147-A177-3AD203B41FA5}">
                      <a16:colId xmlns:a16="http://schemas.microsoft.com/office/drawing/2014/main" val="305589633"/>
                    </a:ext>
                  </a:extLst>
                </a:gridCol>
                <a:gridCol w="2063743">
                  <a:extLst>
                    <a:ext uri="{9D8B030D-6E8A-4147-A177-3AD203B41FA5}">
                      <a16:colId xmlns:a16="http://schemas.microsoft.com/office/drawing/2014/main" val="1770662296"/>
                    </a:ext>
                  </a:extLst>
                </a:gridCol>
              </a:tblGrid>
              <a:tr h="70633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Title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Year 2019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Year 2020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Growth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2021(Projected)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732311"/>
                  </a:ext>
                </a:extLst>
              </a:tr>
              <a:tr h="10414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8.89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9.32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4.84%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Billion USD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28315754"/>
                  </a:ext>
                </a:extLst>
              </a:tr>
              <a:tr h="104140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1" u="none" strike="noStrike" dirty="0">
                          <a:effectLst/>
                        </a:rPr>
                        <a:t>Selling Korean Goods (Inbound)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01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u="none" strike="noStrike" dirty="0">
                          <a:effectLst/>
                        </a:rPr>
                        <a:t>5.26 Billion USD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u="none" strike="noStrike" dirty="0">
                          <a:effectLst/>
                        </a:rPr>
                        <a:t>5.22 Billion USD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u="none" strike="noStrike" dirty="0">
                          <a:effectLst/>
                        </a:rPr>
                        <a:t>-0.63%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u="none" strike="noStrike" dirty="0">
                          <a:effectLst/>
                        </a:rPr>
                        <a:t>5.19 Billion USD</a:t>
                      </a:r>
                      <a:endParaRPr lang="en-US" sz="2000" b="1" i="0" u="none" strike="noStrike" dirty="0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592907321"/>
                  </a:ext>
                </a:extLst>
              </a:tr>
              <a:tr h="104140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Buying Foreign Goods (Outbound)</a:t>
                      </a:r>
                    </a:p>
                  </a:txBody>
                  <a:tcPr marL="10001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3.13 Billion USD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4.10 Billion USD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13%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4.74 Billion USD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161193402"/>
                  </a:ext>
                </a:extLst>
              </a:tr>
            </a:tbl>
          </a:graphicData>
        </a:graphic>
      </p:graphicFrame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B483D2D-5E68-4768-BE9C-7FE7F720C107}"/>
              </a:ext>
            </a:extLst>
          </p:cNvPr>
          <p:cNvSpPr/>
          <p:nvPr/>
        </p:nvSpPr>
        <p:spPr>
          <a:xfrm>
            <a:off x="932873" y="3275045"/>
            <a:ext cx="10501745" cy="982913"/>
          </a:xfrm>
          <a:prstGeom prst="roundRect">
            <a:avLst/>
          </a:prstGeom>
          <a:noFill/>
          <a:ln w="57150">
            <a:solidFill>
              <a:srgbClr val="EE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132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E96981E1-8ED9-4F51-BEBE-A6E109F4919E}"/>
              </a:ext>
            </a:extLst>
          </p:cNvPr>
          <p:cNvGrpSpPr/>
          <p:nvPr/>
        </p:nvGrpSpPr>
        <p:grpSpPr>
          <a:xfrm>
            <a:off x="0" y="6578354"/>
            <a:ext cx="12192000" cy="173111"/>
            <a:chOff x="0" y="6578354"/>
            <a:chExt cx="12192000" cy="17311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1AAB15B-7256-49D0-971F-0B67C026DAD9}"/>
                </a:ext>
              </a:extLst>
            </p:cNvPr>
            <p:cNvCxnSpPr/>
            <p:nvPr/>
          </p:nvCxnSpPr>
          <p:spPr>
            <a:xfrm>
              <a:off x="0" y="6578354"/>
              <a:ext cx="12192000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7672FF8-30F2-4FBC-8FFE-210B7288FDA9}"/>
                </a:ext>
              </a:extLst>
            </p:cNvPr>
            <p:cNvCxnSpPr>
              <a:cxnSpLocks/>
            </p:cNvCxnSpPr>
            <p:nvPr/>
          </p:nvCxnSpPr>
          <p:spPr>
            <a:xfrm>
              <a:off x="5334002" y="6714477"/>
              <a:ext cx="841898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808D0D9-C5CE-42D1-9D7B-3241E2DAB15B}"/>
                </a:ext>
              </a:extLst>
            </p:cNvPr>
            <p:cNvCxnSpPr>
              <a:cxnSpLocks/>
            </p:cNvCxnSpPr>
            <p:nvPr/>
          </p:nvCxnSpPr>
          <p:spPr>
            <a:xfrm>
              <a:off x="5502678" y="6751465"/>
              <a:ext cx="486791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3E237FE-660C-46AF-AB07-AD8F8B239F7E}"/>
                </a:ext>
              </a:extLst>
            </p:cNvPr>
            <p:cNvCxnSpPr>
              <a:cxnSpLocks/>
            </p:cNvCxnSpPr>
            <p:nvPr/>
          </p:nvCxnSpPr>
          <p:spPr>
            <a:xfrm>
              <a:off x="5502678" y="6673050"/>
              <a:ext cx="486791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415266AF-CB32-45AF-91DF-35E0EE494944}"/>
              </a:ext>
            </a:extLst>
          </p:cNvPr>
          <p:cNvSpPr/>
          <p:nvPr/>
        </p:nvSpPr>
        <p:spPr>
          <a:xfrm>
            <a:off x="0" y="10829"/>
            <a:ext cx="12192000" cy="736600"/>
          </a:xfrm>
          <a:prstGeom prst="rect">
            <a:avLst/>
          </a:prstGeom>
          <a:solidFill>
            <a:srgbClr val="EE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defRPr/>
            </a:pPr>
            <a:r>
              <a:rPr lang="en-US" altLang="ko-KR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Open Sans" panose="020B0606030504020204" pitchFamily="34" charset="0"/>
              </a:rPr>
              <a:t>2. Industry : d) Inbound Online E-commerce </a:t>
            </a:r>
            <a:r>
              <a:rPr lang="en-US" altLang="ko-KR" sz="2400" b="1" dirty="0">
                <a:solidFill>
                  <a:schemeClr val="bg1"/>
                </a:solidFill>
              </a:rPr>
              <a:t>Transaction Volume for 2020, 4</a:t>
            </a:r>
            <a:r>
              <a:rPr lang="en-US" altLang="ko-KR" sz="2400" b="1" baseline="30000" dirty="0">
                <a:solidFill>
                  <a:schemeClr val="bg1"/>
                </a:solidFill>
              </a:rPr>
              <a:t>th</a:t>
            </a:r>
            <a:r>
              <a:rPr lang="en-US" altLang="ko-KR" sz="2400" b="1" dirty="0">
                <a:solidFill>
                  <a:schemeClr val="bg1"/>
                </a:solidFill>
              </a:rPr>
              <a:t> Quarter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43165C-466C-4C28-B329-42D3C10183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318" t="48081" r="20803" b="18249"/>
          <a:stretch/>
        </p:blipFill>
        <p:spPr>
          <a:xfrm>
            <a:off x="200838" y="1284108"/>
            <a:ext cx="7243671" cy="381871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DA1020D-4A3B-4BA2-88B2-6841406B44F4}"/>
              </a:ext>
            </a:extLst>
          </p:cNvPr>
          <p:cNvSpPr txBox="1"/>
          <p:nvPr/>
        </p:nvSpPr>
        <p:spPr>
          <a:xfrm>
            <a:off x="10730741" y="6637967"/>
            <a:ext cx="102529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b="1" dirty="0">
                <a:highlight>
                  <a:srgbClr val="FFFF00"/>
                </a:highlight>
              </a:rPr>
              <a:t>Source: </a:t>
            </a:r>
            <a:r>
              <a:rPr lang="ko-KR" altLang="en-US" sz="900" b="1" dirty="0">
                <a:highlight>
                  <a:srgbClr val="FFFF00"/>
                </a:highlight>
              </a:rPr>
              <a:t>통계청 </a:t>
            </a:r>
            <a:endParaRPr lang="en-US" sz="900" b="1" dirty="0">
              <a:highlight>
                <a:srgbClr val="FFFF00"/>
              </a:highlight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549A0E9-F492-47EF-91FE-87E0BEAEBB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149573"/>
              </p:ext>
            </p:extLst>
          </p:nvPr>
        </p:nvGraphicFramePr>
        <p:xfrm>
          <a:off x="7610764" y="1625722"/>
          <a:ext cx="4145270" cy="2643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3672911" imgH="2118486" progId="Excel.Sheet.12">
                  <p:embed/>
                </p:oleObj>
              </mc:Choice>
              <mc:Fallback>
                <p:oleObj name="Worksheet" r:id="rId4" imgW="3672911" imgH="211848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10764" y="1625722"/>
                        <a:ext cx="4145270" cy="26436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5368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415266AF-CB32-45AF-91DF-35E0EE494944}"/>
              </a:ext>
            </a:extLst>
          </p:cNvPr>
          <p:cNvSpPr/>
          <p:nvPr/>
        </p:nvSpPr>
        <p:spPr>
          <a:xfrm>
            <a:off x="0" y="-35353"/>
            <a:ext cx="12192000" cy="736600"/>
          </a:xfrm>
          <a:prstGeom prst="rect">
            <a:avLst/>
          </a:prstGeom>
          <a:solidFill>
            <a:srgbClr val="EE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defRPr/>
            </a:pPr>
            <a:r>
              <a:rPr lang="en-US" altLang="ko-KR" sz="28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Open Sans" panose="020B0606030504020204" pitchFamily="34" charset="0"/>
              </a:rPr>
              <a:t>2. Industry : e) Outbound Tuition Payments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12DA72-47B2-4FA8-A383-8B1F6A44B9C7}"/>
              </a:ext>
            </a:extLst>
          </p:cNvPr>
          <p:cNvSpPr txBox="1"/>
          <p:nvPr/>
        </p:nvSpPr>
        <p:spPr>
          <a:xfrm>
            <a:off x="204356" y="735314"/>
            <a:ext cx="11761406" cy="61555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anchor="t">
            <a:spAutoFit/>
          </a:bodyPr>
          <a:lstStyle/>
          <a:p>
            <a:pPr algn="ctr"/>
            <a:endParaRPr lang="en-US" altLang="ko-KR" sz="1400" b="1" i="0" strike="noStrike" dirty="0">
              <a:solidFill>
                <a:schemeClr val="bg1"/>
              </a:solidFill>
              <a:effectLst/>
              <a:latin typeface="HY울릉도M"/>
            </a:endParaRPr>
          </a:p>
          <a:p>
            <a:pPr algn="ctr"/>
            <a:r>
              <a:rPr lang="en-US" altLang="ko-KR" sz="2000" b="1" i="0" strike="noStrike" dirty="0">
                <a:solidFill>
                  <a:schemeClr val="bg1"/>
                </a:solidFill>
                <a:effectLst/>
                <a:latin typeface="HY울릉도M"/>
              </a:rPr>
              <a:t>2020</a:t>
            </a:r>
            <a:r>
              <a:rPr lang="ko-KR" altLang="en-US" sz="2000" b="1" i="0" strike="noStrike" dirty="0">
                <a:solidFill>
                  <a:schemeClr val="bg1"/>
                </a:solidFill>
                <a:effectLst/>
                <a:latin typeface="HY울릉도M"/>
              </a:rPr>
              <a:t>년 국외 고등교육기관 한국인 유학생 통계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endParaRPr lang="en-US" sz="2000" dirty="0">
              <a:solidFill>
                <a:schemeClr val="bg1"/>
              </a:solidFill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ADBD6D26-5C85-4292-B84C-FBA2419A21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975971"/>
              </p:ext>
            </p:extLst>
          </p:nvPr>
        </p:nvGraphicFramePr>
        <p:xfrm>
          <a:off x="204355" y="1383791"/>
          <a:ext cx="11761404" cy="11914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23878">
                  <a:extLst>
                    <a:ext uri="{9D8B030D-6E8A-4147-A177-3AD203B41FA5}">
                      <a16:colId xmlns:a16="http://schemas.microsoft.com/office/drawing/2014/main" val="2707996997"/>
                    </a:ext>
                  </a:extLst>
                </a:gridCol>
                <a:gridCol w="2023878">
                  <a:extLst>
                    <a:ext uri="{9D8B030D-6E8A-4147-A177-3AD203B41FA5}">
                      <a16:colId xmlns:a16="http://schemas.microsoft.com/office/drawing/2014/main" val="3391639430"/>
                    </a:ext>
                  </a:extLst>
                </a:gridCol>
                <a:gridCol w="2023878">
                  <a:extLst>
                    <a:ext uri="{9D8B030D-6E8A-4147-A177-3AD203B41FA5}">
                      <a16:colId xmlns:a16="http://schemas.microsoft.com/office/drawing/2014/main" val="330334989"/>
                    </a:ext>
                  </a:extLst>
                </a:gridCol>
                <a:gridCol w="2023878">
                  <a:extLst>
                    <a:ext uri="{9D8B030D-6E8A-4147-A177-3AD203B41FA5}">
                      <a16:colId xmlns:a16="http://schemas.microsoft.com/office/drawing/2014/main" val="3288017155"/>
                    </a:ext>
                  </a:extLst>
                </a:gridCol>
                <a:gridCol w="1832946">
                  <a:extLst>
                    <a:ext uri="{9D8B030D-6E8A-4147-A177-3AD203B41FA5}">
                      <a16:colId xmlns:a16="http://schemas.microsoft.com/office/drawing/2014/main" val="537142180"/>
                    </a:ext>
                  </a:extLst>
                </a:gridCol>
                <a:gridCol w="1832946">
                  <a:extLst>
                    <a:ext uri="{9D8B030D-6E8A-4147-A177-3AD203B41FA5}">
                      <a16:colId xmlns:a16="http://schemas.microsoft.com/office/drawing/2014/main" val="3891733338"/>
                    </a:ext>
                  </a:extLst>
                </a:gridCol>
              </a:tblGrid>
              <a:tr h="5957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  <a:endParaRPr lang="ko-KR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1" u="none" strike="noStrike" dirty="0">
                          <a:effectLst/>
                        </a:rPr>
                        <a:t>2016</a:t>
                      </a:r>
                      <a:endParaRPr lang="ko-KR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1" u="none" strike="noStrike" dirty="0">
                          <a:effectLst/>
                        </a:rPr>
                        <a:t>2017</a:t>
                      </a:r>
                      <a:endParaRPr lang="ko-KR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1" u="none" strike="noStrike" dirty="0">
                          <a:effectLst/>
                        </a:rPr>
                        <a:t>2018</a:t>
                      </a:r>
                      <a:endParaRPr lang="ko-KR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1" u="none" strike="noStrike" dirty="0">
                          <a:effectLst/>
                        </a:rPr>
                        <a:t>2019</a:t>
                      </a:r>
                      <a:endParaRPr lang="ko-KR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1" u="none" strike="noStrike" dirty="0">
                          <a:effectLst/>
                        </a:rPr>
                        <a:t>2020</a:t>
                      </a:r>
                      <a:endParaRPr lang="ko-KR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6251343"/>
                  </a:ext>
                </a:extLst>
              </a:tr>
              <a:tr h="5957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r>
                        <a:rPr lang="ko-KR" alt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ko-KR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</a:t>
                      </a:r>
                      <a:r>
                        <a:rPr lang="ko-KR" alt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ko-KR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Students</a:t>
                      </a:r>
                      <a:endParaRPr lang="ko-KR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effectLst/>
                        </a:rPr>
                        <a:t>223,908 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effectLst/>
                        </a:rPr>
                        <a:t>239,824 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effectLst/>
                        </a:rPr>
                        <a:t>220,930 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effectLst/>
                        </a:rPr>
                        <a:t>213,000 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effectLst/>
                        </a:rPr>
                        <a:t>194,916 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5366645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8FC31402-94BD-4FCB-BAC1-E1A7BEB68DB0}"/>
              </a:ext>
            </a:extLst>
          </p:cNvPr>
          <p:cNvSpPr txBox="1"/>
          <p:nvPr/>
        </p:nvSpPr>
        <p:spPr>
          <a:xfrm>
            <a:off x="10940466" y="6122686"/>
            <a:ext cx="102529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b="1" dirty="0">
                <a:highlight>
                  <a:srgbClr val="FFFF00"/>
                </a:highlight>
              </a:rPr>
              <a:t>Source: </a:t>
            </a:r>
            <a:r>
              <a:rPr lang="ko-KR" altLang="en-US" sz="900" b="1" dirty="0">
                <a:highlight>
                  <a:srgbClr val="FFFF00"/>
                </a:highlight>
              </a:rPr>
              <a:t>교육부</a:t>
            </a:r>
            <a:endParaRPr lang="en-US" sz="900" b="1" dirty="0">
              <a:highlight>
                <a:srgbClr val="FFFF00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5A2DD7-9C15-4F18-8FC8-C3AD86527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54" y="2823003"/>
            <a:ext cx="11761405" cy="326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124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2835</TotalTime>
  <Words>1883</Words>
  <Application>Microsoft Office PowerPoint</Application>
  <PresentationFormat>Widescreen</PresentationFormat>
  <Paragraphs>776</Paragraphs>
  <Slides>23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7" baseType="lpstr">
      <vt:lpstr>바탕</vt:lpstr>
      <vt:lpstr>Dotum</vt:lpstr>
      <vt:lpstr>HY울릉도M</vt:lpstr>
      <vt:lpstr>맑은 고딕</vt:lpstr>
      <vt:lpstr>맑은 고딕</vt:lpstr>
      <vt:lpstr>Arial</vt:lpstr>
      <vt:lpstr>Arial Narrow</vt:lpstr>
      <vt:lpstr>Calibri</vt:lpstr>
      <vt:lpstr>Calibri Light</vt:lpstr>
      <vt:lpstr>Cambria</vt:lpstr>
      <vt:lpstr>Roboto</vt:lpstr>
      <vt:lpstr>Wingdings</vt:lpstr>
      <vt:lpstr>Office Theme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 HERE</dc:title>
  <dc:creator>ramesh khanal</dc:creator>
  <cp:lastModifiedBy>Yoel Thapa</cp:lastModifiedBy>
  <cp:revision>84</cp:revision>
  <cp:lastPrinted>2020-10-28T06:44:05Z</cp:lastPrinted>
  <dcterms:created xsi:type="dcterms:W3CDTF">2017-06-26T09:09:14Z</dcterms:created>
  <dcterms:modified xsi:type="dcterms:W3CDTF">2021-07-20T00:19:28Z</dcterms:modified>
</cp:coreProperties>
</file>