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293" r:id="rId2"/>
    <p:sldId id="1377" r:id="rId3"/>
    <p:sldId id="1422" r:id="rId4"/>
    <p:sldId id="1431" r:id="rId5"/>
    <p:sldId id="1435" r:id="rId6"/>
    <p:sldId id="1434" r:id="rId7"/>
    <p:sldId id="1413" r:id="rId8"/>
    <p:sldId id="1429" r:id="rId9"/>
    <p:sldId id="1432" r:id="rId10"/>
    <p:sldId id="1425" r:id="rId11"/>
    <p:sldId id="1438" r:id="rId12"/>
    <p:sldId id="1407" r:id="rId13"/>
    <p:sldId id="1411" r:id="rId14"/>
    <p:sldId id="1408" r:id="rId15"/>
    <p:sldId id="1424" r:id="rId16"/>
    <p:sldId id="1433" r:id="rId17"/>
    <p:sldId id="1426" r:id="rId18"/>
    <p:sldId id="1437" r:id="rId19"/>
    <p:sldId id="1436" r:id="rId20"/>
    <p:sldId id="1286" r:id="rId21"/>
  </p:sldIdLst>
  <p:sldSz cx="12192000" cy="6858000"/>
  <p:notesSz cx="6797675" cy="9926638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#00. 초안" id="{E5C7CEB1-F35C-42D7-A3B6-F48F75ED6CD8}">
          <p14:sldIdLst>
            <p14:sldId id="1293"/>
            <p14:sldId id="1377"/>
            <p14:sldId id="1422"/>
            <p14:sldId id="1431"/>
            <p14:sldId id="1435"/>
            <p14:sldId id="1434"/>
            <p14:sldId id="1413"/>
            <p14:sldId id="1429"/>
            <p14:sldId id="1432"/>
            <p14:sldId id="1425"/>
            <p14:sldId id="1438"/>
            <p14:sldId id="1407"/>
            <p14:sldId id="1411"/>
            <p14:sldId id="1408"/>
            <p14:sldId id="1424"/>
            <p14:sldId id="1433"/>
            <p14:sldId id="1426"/>
            <p14:sldId id="1437"/>
            <p14:sldId id="1436"/>
            <p14:sldId id="1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4339" userDrawn="1">
          <p15:clr>
            <a:srgbClr val="A4A3A4"/>
          </p15:clr>
        </p15:guide>
        <p15:guide id="8" pos="6199" userDrawn="1">
          <p15:clr>
            <a:srgbClr val="A4A3A4"/>
          </p15:clr>
        </p15:guide>
        <p15:guide id="9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Support Office HANPASS" initials="ISOH" lastIdx="2" clrIdx="0">
    <p:extLst>
      <p:ext uri="{19B8F6BF-5375-455C-9EA6-DF929625EA0E}">
        <p15:presenceInfo xmlns:p15="http://schemas.microsoft.com/office/powerpoint/2012/main" userId="IT Support Office HANPASS" providerId="None"/>
      </p:ext>
    </p:extLst>
  </p:cmAuthor>
  <p:cmAuthor id="2" name="HANPASS IT Support Office" initials="HISO" lastIdx="2" clrIdx="1">
    <p:extLst>
      <p:ext uri="{19B8F6BF-5375-455C-9EA6-DF929625EA0E}">
        <p15:presenceInfo xmlns:p15="http://schemas.microsoft.com/office/powerpoint/2012/main" userId="HANPASS IT Support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785EA"/>
    <a:srgbClr val="91B8E9"/>
    <a:srgbClr val="4F81BD"/>
    <a:srgbClr val="E5F2FE"/>
    <a:srgbClr val="3333FF"/>
    <a:srgbClr val="0066FF"/>
    <a:srgbClr val="0000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882" y="108"/>
      </p:cViewPr>
      <p:guideLst>
        <p:guide orient="horz" pos="527"/>
        <p:guide pos="2026"/>
        <p:guide orient="horz" pos="3929"/>
        <p:guide pos="4067"/>
        <p:guide pos="4339"/>
        <p:guide pos="6199"/>
        <p:guide pos="211"/>
      </p:guideLst>
    </p:cSldViewPr>
  </p:slideViewPr>
  <p:notesTextViewPr>
    <p:cViewPr>
      <p:scale>
        <a:sx n="3" d="2"/>
        <a:sy n="3" d="2"/>
      </p:scale>
      <p:origin x="0" y="-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AA1ABD76-5A1A-45AA-9640-991EF499CE4B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0" rIns="91321" bIns="456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5193"/>
            <a:ext cx="5437187" cy="4466274"/>
          </a:xfrm>
          <a:prstGeom prst="rect">
            <a:avLst/>
          </a:prstGeom>
        </p:spPr>
        <p:txBody>
          <a:bodyPr vert="horz" lIns="91321" tIns="45660" rIns="91321" bIns="456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5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CCC35E79-E521-4463-BCAD-20A629C04E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6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073471"/>
              </p:ext>
            </p:extLst>
          </p:nvPr>
        </p:nvGraphicFramePr>
        <p:xfrm>
          <a:off x="47326" y="68629"/>
          <a:ext cx="12097349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47326" y="6626088"/>
            <a:ext cx="11809314" cy="2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GME </a:t>
            </a:r>
            <a:r>
              <a:rPr kumimoji="0" lang="ko-KR" altLang="en-US" sz="1000" b="0" i="0" u="none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경상거래타발</a:t>
            </a:r>
            <a:r>
              <a:rPr kumimoji="0" lang="ko-KR" altLang="en-US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 </a:t>
            </a:r>
          </a:p>
        </p:txBody>
      </p:sp>
    </p:spTree>
    <p:extLst>
      <p:ext uri="{BB962C8B-B14F-4D97-AF65-F5344CB8AC3E}">
        <p14:creationId xmlns:p14="http://schemas.microsoft.com/office/powerpoint/2010/main" val="9381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0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8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6840650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2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0162505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2021-07-27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7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060D51E-65F6-48CA-BE61-7FCA88F0AF4A}" type="datetimeFigureOut">
              <a:rPr lang="ko-KR" altLang="en-US" smtClean="0"/>
              <a:pPr/>
              <a:t>2021-07-27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4132983-AF90-4346-AD31-D4F7A01D6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0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om" TargetMode="External"/><Relationship Id="rId2" Type="http://schemas.openxmlformats.org/officeDocument/2006/relationships/hyperlink" Target="mailto:abccorp@test.com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C9E3E-0816-4D91-B78B-C4F84317B50D}"/>
              </a:ext>
            </a:extLst>
          </p:cNvPr>
          <p:cNvSpPr/>
          <p:nvPr/>
        </p:nvSpPr>
        <p:spPr>
          <a:xfrm>
            <a:off x="695400" y="1628800"/>
            <a:ext cx="10585176" cy="724975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4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44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5A7EB-7157-45E9-831C-004F8C0FDD72}"/>
              </a:ext>
            </a:extLst>
          </p:cNvPr>
          <p:cNvSpPr/>
          <p:nvPr/>
        </p:nvSpPr>
        <p:spPr>
          <a:xfrm>
            <a:off x="695400" y="2492896"/>
            <a:ext cx="10585176" cy="138227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경상거래 </a:t>
            </a:r>
            <a:r>
              <a:rPr lang="ko-KR" altLang="en-US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타발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기획</a:t>
            </a:r>
            <a:endParaRPr lang="en-US" altLang="ko-KR" sz="36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B2B Inbound </a:t>
            </a:r>
            <a:r>
              <a:rPr lang="en-US" altLang="ko-KR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Dashboard_Version</a:t>
            </a: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</a:p>
        </p:txBody>
      </p:sp>
    </p:spTree>
    <p:extLst>
      <p:ext uri="{BB962C8B-B14F-4D97-AF65-F5344CB8AC3E}">
        <p14:creationId xmlns:p14="http://schemas.microsoft.com/office/powerpoint/2010/main" val="2045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17433"/>
              </p:ext>
            </p:extLst>
          </p:nvPr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57855"/>
              </p:ext>
            </p:extLst>
          </p:nvPr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A2E6D4-1A45-4244-849E-1EA2B126E2A5}"/>
              </a:ext>
            </a:extLst>
          </p:cNvPr>
          <p:cNvSpPr/>
          <p:nvPr/>
        </p:nvSpPr>
        <p:spPr>
          <a:xfrm>
            <a:off x="108163" y="1260020"/>
            <a:ext cx="1109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Dashboard</a:t>
            </a:r>
            <a:endParaRPr lang="ko-KR" altLang="en-US" sz="1400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D302EC-A137-42F2-BBA7-5C8DA87FD401}"/>
              </a:ext>
            </a:extLst>
          </p:cNvPr>
          <p:cNvCxnSpPr>
            <a:cxnSpLocks/>
          </p:cNvCxnSpPr>
          <p:nvPr/>
        </p:nvCxnSpPr>
        <p:spPr>
          <a:xfrm>
            <a:off x="2207568" y="1937571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1B8-7345-401D-881C-A611AD863A8D}"/>
              </a:ext>
            </a:extLst>
          </p:cNvPr>
          <p:cNvCxnSpPr>
            <a:cxnSpLocks/>
          </p:cNvCxnSpPr>
          <p:nvPr/>
        </p:nvCxnSpPr>
        <p:spPr>
          <a:xfrm>
            <a:off x="2207568" y="3809779"/>
            <a:ext cx="683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8103840" y="4113993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29912"/>
              </p:ext>
            </p:extLst>
          </p:nvPr>
        </p:nvGraphicFramePr>
        <p:xfrm>
          <a:off x="2156199" y="4547359"/>
          <a:ext cx="6172048" cy="191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1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970115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328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Balance Available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원하자금액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USD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달라 자금 액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Not Available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Not Available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Not Available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Not Available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710251-B5E6-45A5-88C1-E64069E04260}"/>
              </a:ext>
            </a:extLst>
          </p:cNvPr>
          <p:cNvSpPr/>
          <p:nvPr/>
        </p:nvSpPr>
        <p:spPr>
          <a:xfrm>
            <a:off x="2734251" y="3089700"/>
            <a:ext cx="625442" cy="72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DF088-8B2A-4E01-9FF8-64EC489D7BEC}"/>
              </a:ext>
            </a:extLst>
          </p:cNvPr>
          <p:cNvSpPr/>
          <p:nvPr/>
        </p:nvSpPr>
        <p:spPr>
          <a:xfrm>
            <a:off x="3494948" y="2529664"/>
            <a:ext cx="625442" cy="128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147B44-5A79-4DAC-8224-0F325682AF60}"/>
              </a:ext>
            </a:extLst>
          </p:cNvPr>
          <p:cNvSpPr/>
          <p:nvPr/>
        </p:nvSpPr>
        <p:spPr>
          <a:xfrm>
            <a:off x="4255645" y="2801704"/>
            <a:ext cx="625442" cy="10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78B100-8C2A-4103-932A-36A339D8F3EE}"/>
              </a:ext>
            </a:extLst>
          </p:cNvPr>
          <p:cNvSpPr/>
          <p:nvPr/>
        </p:nvSpPr>
        <p:spPr>
          <a:xfrm>
            <a:off x="5016342" y="3161710"/>
            <a:ext cx="625442" cy="648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61EE4-48E7-44D2-A046-DF90A63CE784}"/>
              </a:ext>
            </a:extLst>
          </p:cNvPr>
          <p:cNvSpPr/>
          <p:nvPr/>
        </p:nvSpPr>
        <p:spPr>
          <a:xfrm>
            <a:off x="5777039" y="2529666"/>
            <a:ext cx="625442" cy="128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D43C8-EB05-4999-83F7-F55DC05840D9}"/>
              </a:ext>
            </a:extLst>
          </p:cNvPr>
          <p:cNvSpPr/>
          <p:nvPr/>
        </p:nvSpPr>
        <p:spPr>
          <a:xfrm>
            <a:off x="6537736" y="1928252"/>
            <a:ext cx="625442" cy="1881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2BE55-DAE6-4F55-B439-B599404379EB}"/>
              </a:ext>
            </a:extLst>
          </p:cNvPr>
          <p:cNvSpPr/>
          <p:nvPr/>
        </p:nvSpPr>
        <p:spPr>
          <a:xfrm>
            <a:off x="7298433" y="2297622"/>
            <a:ext cx="625442" cy="151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63D92-3F54-461F-8BEF-936BBF59F10A}"/>
              </a:ext>
            </a:extLst>
          </p:cNvPr>
          <p:cNvSpPr/>
          <p:nvPr/>
        </p:nvSpPr>
        <p:spPr>
          <a:xfrm>
            <a:off x="2743069" y="3839734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21-08-15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D62CB5-60E8-4D9B-94D8-976515B4771B}"/>
              </a:ext>
            </a:extLst>
          </p:cNvPr>
          <p:cNvSpPr/>
          <p:nvPr/>
        </p:nvSpPr>
        <p:spPr>
          <a:xfrm rot="16200000">
            <a:off x="669786" y="2290580"/>
            <a:ext cx="1975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KRW Balance Available</a:t>
            </a:r>
            <a:endParaRPr lang="ko-KR" altLang="en-US" sz="1200" dirty="0"/>
          </a:p>
        </p:txBody>
      </p:sp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29746"/>
              </p:ext>
            </p:extLst>
          </p:nvPr>
        </p:nvGraphicFramePr>
        <p:xfrm>
          <a:off x="7518968" y="1262351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7F6EEE-A294-448B-A8FE-A697398DED1D}"/>
              </a:ext>
            </a:extLst>
          </p:cNvPr>
          <p:cNvSpPr/>
          <p:nvPr/>
        </p:nvSpPr>
        <p:spPr>
          <a:xfrm>
            <a:off x="1767366" y="244270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40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182CE9-5761-40AF-9071-380E42DC96A6}"/>
              </a:ext>
            </a:extLst>
          </p:cNvPr>
          <p:cNvSpPr/>
          <p:nvPr/>
        </p:nvSpPr>
        <p:spPr>
          <a:xfrm>
            <a:off x="1767366" y="192904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8B86EE-4F26-4986-B5D9-0477FAF23443}"/>
              </a:ext>
            </a:extLst>
          </p:cNvPr>
          <p:cNvSpPr/>
          <p:nvPr/>
        </p:nvSpPr>
        <p:spPr>
          <a:xfrm>
            <a:off x="1774950" y="303859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2938411" y="1306188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검색기간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3529446" y="1314624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2021-07-26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4734795" y="1312275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4478881" y="1314624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5F7185-EDED-4F2B-8838-DF03D6BF8CFE}"/>
              </a:ext>
            </a:extLst>
          </p:cNvPr>
          <p:cNvSpPr/>
          <p:nvPr/>
        </p:nvSpPr>
        <p:spPr>
          <a:xfrm>
            <a:off x="5365877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C1866-4E0A-46D1-ADF8-53AC15EF1677}"/>
              </a:ext>
            </a:extLst>
          </p:cNvPr>
          <p:cNvSpPr/>
          <p:nvPr/>
        </p:nvSpPr>
        <p:spPr>
          <a:xfrm>
            <a:off x="4474495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F9E11-4D64-4A20-B463-38B798F37E8F}"/>
              </a:ext>
            </a:extLst>
          </p:cNvPr>
          <p:cNvSpPr/>
          <p:nvPr/>
        </p:nvSpPr>
        <p:spPr>
          <a:xfrm>
            <a:off x="5932565" y="129374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933D03-50CE-40BD-9F19-5F6985ED236F}"/>
              </a:ext>
            </a:extLst>
          </p:cNvPr>
          <p:cNvSpPr/>
          <p:nvPr/>
        </p:nvSpPr>
        <p:spPr>
          <a:xfrm>
            <a:off x="6305287" y="1302183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0EE15B-C483-421C-9F9B-B01BD34A0DBE}"/>
              </a:ext>
            </a:extLst>
          </p:cNvPr>
          <p:cNvSpPr/>
          <p:nvPr/>
        </p:nvSpPr>
        <p:spPr>
          <a:xfrm>
            <a:off x="7032102" y="1302183"/>
            <a:ext cx="228253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4E129C49-360F-41EA-A431-C1D41089C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480"/>
              </p:ext>
            </p:extLst>
          </p:nvPr>
        </p:nvGraphicFramePr>
        <p:xfrm>
          <a:off x="1359602" y="738897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Dashboard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3" name="직사각형 50">
            <a:extLst>
              <a:ext uri="{FF2B5EF4-FFF2-40B4-BE49-F238E27FC236}">
                <a16:creationId xmlns:a16="http://schemas.microsoft.com/office/drawing/2014/main" id="{1A28410B-09CA-4346-81FD-5CC683EAD3EA}"/>
              </a:ext>
            </a:extLst>
          </p:cNvPr>
          <p:cNvSpPr/>
          <p:nvPr/>
        </p:nvSpPr>
        <p:spPr>
          <a:xfrm>
            <a:off x="3452680" y="3842039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21-08-16</a:t>
            </a:r>
            <a:endParaRPr lang="ko-KR" altLang="en-US" dirty="0"/>
          </a:p>
        </p:txBody>
      </p:sp>
      <p:sp>
        <p:nvSpPr>
          <p:cNvPr id="75" name="직사각형 50">
            <a:extLst>
              <a:ext uri="{FF2B5EF4-FFF2-40B4-BE49-F238E27FC236}">
                <a16:creationId xmlns:a16="http://schemas.microsoft.com/office/drawing/2014/main" id="{C78D82BC-41D8-45D1-872C-D3E4ADC62E3C}"/>
              </a:ext>
            </a:extLst>
          </p:cNvPr>
          <p:cNvSpPr/>
          <p:nvPr/>
        </p:nvSpPr>
        <p:spPr>
          <a:xfrm>
            <a:off x="4216283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21-08-17</a:t>
            </a:r>
            <a:endParaRPr lang="ko-KR" altLang="en-US" dirty="0"/>
          </a:p>
        </p:txBody>
      </p:sp>
      <p:sp>
        <p:nvSpPr>
          <p:cNvPr id="77" name="직사각형 50">
            <a:extLst>
              <a:ext uri="{FF2B5EF4-FFF2-40B4-BE49-F238E27FC236}">
                <a16:creationId xmlns:a16="http://schemas.microsoft.com/office/drawing/2014/main" id="{C5DDF431-E0C4-44A7-ACF0-AA838E79F3D1}"/>
              </a:ext>
            </a:extLst>
          </p:cNvPr>
          <p:cNvSpPr/>
          <p:nvPr/>
        </p:nvSpPr>
        <p:spPr>
          <a:xfrm>
            <a:off x="5022001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21-08-18</a:t>
            </a:r>
            <a:endParaRPr lang="ko-KR" altLang="en-US" dirty="0"/>
          </a:p>
        </p:txBody>
      </p:sp>
      <p:sp>
        <p:nvSpPr>
          <p:cNvPr id="78" name="직사각형 50">
            <a:extLst>
              <a:ext uri="{FF2B5EF4-FFF2-40B4-BE49-F238E27FC236}">
                <a16:creationId xmlns:a16="http://schemas.microsoft.com/office/drawing/2014/main" id="{A07FFEBC-E597-475C-BD10-01274FB71182}"/>
              </a:ext>
            </a:extLst>
          </p:cNvPr>
          <p:cNvSpPr/>
          <p:nvPr/>
        </p:nvSpPr>
        <p:spPr>
          <a:xfrm>
            <a:off x="577937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21-08-19</a:t>
            </a:r>
            <a:endParaRPr lang="ko-KR" altLang="en-US" dirty="0"/>
          </a:p>
        </p:txBody>
      </p:sp>
      <p:sp>
        <p:nvSpPr>
          <p:cNvPr id="79" name="직사각형 50">
            <a:extLst>
              <a:ext uri="{FF2B5EF4-FFF2-40B4-BE49-F238E27FC236}">
                <a16:creationId xmlns:a16="http://schemas.microsoft.com/office/drawing/2014/main" id="{EE3BA223-B75B-4622-B668-567C62937FDD}"/>
              </a:ext>
            </a:extLst>
          </p:cNvPr>
          <p:cNvSpPr/>
          <p:nvPr/>
        </p:nvSpPr>
        <p:spPr>
          <a:xfrm>
            <a:off x="649945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21-08-22</a:t>
            </a:r>
            <a:endParaRPr lang="ko-KR" altLang="en-US" dirty="0"/>
          </a:p>
        </p:txBody>
      </p:sp>
      <p:sp>
        <p:nvSpPr>
          <p:cNvPr id="80" name="직사각형 50">
            <a:extLst>
              <a:ext uri="{FF2B5EF4-FFF2-40B4-BE49-F238E27FC236}">
                <a16:creationId xmlns:a16="http://schemas.microsoft.com/office/drawing/2014/main" id="{769ABBC4-EB09-47D3-A0CB-4B8A4734AEC1}"/>
              </a:ext>
            </a:extLst>
          </p:cNvPr>
          <p:cNvSpPr/>
          <p:nvPr/>
        </p:nvSpPr>
        <p:spPr>
          <a:xfrm>
            <a:off x="7322259" y="383454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21-08-23</a:t>
            </a:r>
            <a:endParaRPr lang="ko-KR" alt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2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Exchange Fund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환전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A2E6D4-1A45-4244-849E-1EA2B126E2A5}"/>
              </a:ext>
            </a:extLst>
          </p:cNvPr>
          <p:cNvSpPr/>
          <p:nvPr/>
        </p:nvSpPr>
        <p:spPr>
          <a:xfrm>
            <a:off x="108163" y="1260020"/>
            <a:ext cx="1109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Dashboard</a:t>
            </a:r>
            <a:endParaRPr lang="ko-KR" altLang="en-US" sz="1400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D302EC-A137-42F2-BBA7-5C8DA87FD401}"/>
              </a:ext>
            </a:extLst>
          </p:cNvPr>
          <p:cNvCxnSpPr>
            <a:cxnSpLocks/>
          </p:cNvCxnSpPr>
          <p:nvPr/>
        </p:nvCxnSpPr>
        <p:spPr>
          <a:xfrm>
            <a:off x="2207568" y="1937571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1B8-7345-401D-881C-A611AD863A8D}"/>
              </a:ext>
            </a:extLst>
          </p:cNvPr>
          <p:cNvCxnSpPr>
            <a:cxnSpLocks/>
          </p:cNvCxnSpPr>
          <p:nvPr/>
        </p:nvCxnSpPr>
        <p:spPr>
          <a:xfrm>
            <a:off x="2207568" y="3809779"/>
            <a:ext cx="683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8387152" y="5558876"/>
            <a:ext cx="1741296" cy="32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 you want to Proceed ?</a:t>
            </a:r>
            <a:endParaRPr lang="ko-KR" altLang="en-US" sz="700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20801"/>
              </p:ext>
            </p:extLst>
          </p:nvPr>
        </p:nvGraphicFramePr>
        <p:xfrm>
          <a:off x="2156199" y="4547359"/>
          <a:ext cx="61720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61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970115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540772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32809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Available Balance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00.00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Live Rate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USD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1101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2021.07.26 (17:30.30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Exchange Amount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1,000,000</a:t>
                      </a: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USD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1,101,000,000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710251-B5E6-45A5-88C1-E64069E04260}"/>
              </a:ext>
            </a:extLst>
          </p:cNvPr>
          <p:cNvSpPr/>
          <p:nvPr/>
        </p:nvSpPr>
        <p:spPr>
          <a:xfrm>
            <a:off x="2734251" y="3089700"/>
            <a:ext cx="625442" cy="72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DF088-8B2A-4E01-9FF8-64EC489D7BEC}"/>
              </a:ext>
            </a:extLst>
          </p:cNvPr>
          <p:cNvSpPr/>
          <p:nvPr/>
        </p:nvSpPr>
        <p:spPr>
          <a:xfrm>
            <a:off x="3494948" y="2529664"/>
            <a:ext cx="625442" cy="128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147B44-5A79-4DAC-8224-0F325682AF60}"/>
              </a:ext>
            </a:extLst>
          </p:cNvPr>
          <p:cNvSpPr/>
          <p:nvPr/>
        </p:nvSpPr>
        <p:spPr>
          <a:xfrm>
            <a:off x="4255645" y="2801704"/>
            <a:ext cx="625442" cy="10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78B100-8C2A-4103-932A-36A339D8F3EE}"/>
              </a:ext>
            </a:extLst>
          </p:cNvPr>
          <p:cNvSpPr/>
          <p:nvPr/>
        </p:nvSpPr>
        <p:spPr>
          <a:xfrm>
            <a:off x="5016342" y="3161710"/>
            <a:ext cx="625442" cy="648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61EE4-48E7-44D2-A046-DF90A63CE784}"/>
              </a:ext>
            </a:extLst>
          </p:cNvPr>
          <p:cNvSpPr/>
          <p:nvPr/>
        </p:nvSpPr>
        <p:spPr>
          <a:xfrm>
            <a:off x="5777039" y="2529666"/>
            <a:ext cx="625442" cy="128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D43C8-EB05-4999-83F7-F55DC05840D9}"/>
              </a:ext>
            </a:extLst>
          </p:cNvPr>
          <p:cNvSpPr/>
          <p:nvPr/>
        </p:nvSpPr>
        <p:spPr>
          <a:xfrm>
            <a:off x="6537736" y="1928252"/>
            <a:ext cx="625442" cy="1881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2BE55-DAE6-4F55-B439-B599404379EB}"/>
              </a:ext>
            </a:extLst>
          </p:cNvPr>
          <p:cNvSpPr/>
          <p:nvPr/>
        </p:nvSpPr>
        <p:spPr>
          <a:xfrm>
            <a:off x="7298433" y="2297622"/>
            <a:ext cx="625442" cy="151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63D92-3F54-461F-8BEF-936BBF59F10A}"/>
              </a:ext>
            </a:extLst>
          </p:cNvPr>
          <p:cNvSpPr/>
          <p:nvPr/>
        </p:nvSpPr>
        <p:spPr>
          <a:xfrm>
            <a:off x="2743069" y="3839734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21-08-15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D62CB5-60E8-4D9B-94D8-976515B4771B}"/>
              </a:ext>
            </a:extLst>
          </p:cNvPr>
          <p:cNvSpPr/>
          <p:nvPr/>
        </p:nvSpPr>
        <p:spPr>
          <a:xfrm rot="16200000">
            <a:off x="669786" y="2290580"/>
            <a:ext cx="1975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KRW Balance Available</a:t>
            </a:r>
            <a:endParaRPr lang="ko-KR" altLang="en-US" sz="1200" dirty="0"/>
          </a:p>
        </p:txBody>
      </p:sp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/>
        </p:nvGraphicFramePr>
        <p:xfrm>
          <a:off x="7518968" y="1262351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7F6EEE-A294-448B-A8FE-A697398DED1D}"/>
              </a:ext>
            </a:extLst>
          </p:cNvPr>
          <p:cNvSpPr/>
          <p:nvPr/>
        </p:nvSpPr>
        <p:spPr>
          <a:xfrm>
            <a:off x="1767366" y="244270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40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182CE9-5761-40AF-9071-380E42DC96A6}"/>
              </a:ext>
            </a:extLst>
          </p:cNvPr>
          <p:cNvSpPr/>
          <p:nvPr/>
        </p:nvSpPr>
        <p:spPr>
          <a:xfrm>
            <a:off x="1767366" y="192904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8B86EE-4F26-4986-B5D9-0477FAF23443}"/>
              </a:ext>
            </a:extLst>
          </p:cNvPr>
          <p:cNvSpPr/>
          <p:nvPr/>
        </p:nvSpPr>
        <p:spPr>
          <a:xfrm>
            <a:off x="1774950" y="303859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2938411" y="1306188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검색기간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3529446" y="1314624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2021-07-26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4734795" y="1312275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4478881" y="1314624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5F7185-EDED-4F2B-8838-DF03D6BF8CFE}"/>
              </a:ext>
            </a:extLst>
          </p:cNvPr>
          <p:cNvSpPr/>
          <p:nvPr/>
        </p:nvSpPr>
        <p:spPr>
          <a:xfrm>
            <a:off x="5365877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C1866-4E0A-46D1-ADF8-53AC15EF1677}"/>
              </a:ext>
            </a:extLst>
          </p:cNvPr>
          <p:cNvSpPr/>
          <p:nvPr/>
        </p:nvSpPr>
        <p:spPr>
          <a:xfrm>
            <a:off x="4474495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F9E11-4D64-4A20-B463-38B798F37E8F}"/>
              </a:ext>
            </a:extLst>
          </p:cNvPr>
          <p:cNvSpPr/>
          <p:nvPr/>
        </p:nvSpPr>
        <p:spPr>
          <a:xfrm>
            <a:off x="5932565" y="129374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933D03-50CE-40BD-9F19-5F6985ED236F}"/>
              </a:ext>
            </a:extLst>
          </p:cNvPr>
          <p:cNvSpPr/>
          <p:nvPr/>
        </p:nvSpPr>
        <p:spPr>
          <a:xfrm>
            <a:off x="6305287" y="1302183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0EE15B-C483-421C-9F9B-B01BD34A0DBE}"/>
              </a:ext>
            </a:extLst>
          </p:cNvPr>
          <p:cNvSpPr/>
          <p:nvPr/>
        </p:nvSpPr>
        <p:spPr>
          <a:xfrm>
            <a:off x="7032102" y="1302183"/>
            <a:ext cx="228253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4E129C49-360F-41EA-A431-C1D41089C9C9}"/>
              </a:ext>
            </a:extLst>
          </p:cNvPr>
          <p:cNvGraphicFramePr>
            <a:graphicFrameLocks noGrp="1"/>
          </p:cNvGraphicFramePr>
          <p:nvPr/>
        </p:nvGraphicFramePr>
        <p:xfrm>
          <a:off x="1359602" y="738897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Dashboard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3" name="직사각형 50">
            <a:extLst>
              <a:ext uri="{FF2B5EF4-FFF2-40B4-BE49-F238E27FC236}">
                <a16:creationId xmlns:a16="http://schemas.microsoft.com/office/drawing/2014/main" id="{1A28410B-09CA-4346-81FD-5CC683EAD3EA}"/>
              </a:ext>
            </a:extLst>
          </p:cNvPr>
          <p:cNvSpPr/>
          <p:nvPr/>
        </p:nvSpPr>
        <p:spPr>
          <a:xfrm>
            <a:off x="3452680" y="3842039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21-08-16</a:t>
            </a:r>
            <a:endParaRPr lang="ko-KR" altLang="en-US" dirty="0"/>
          </a:p>
        </p:txBody>
      </p:sp>
      <p:sp>
        <p:nvSpPr>
          <p:cNvPr id="75" name="직사각형 50">
            <a:extLst>
              <a:ext uri="{FF2B5EF4-FFF2-40B4-BE49-F238E27FC236}">
                <a16:creationId xmlns:a16="http://schemas.microsoft.com/office/drawing/2014/main" id="{C78D82BC-41D8-45D1-872C-D3E4ADC62E3C}"/>
              </a:ext>
            </a:extLst>
          </p:cNvPr>
          <p:cNvSpPr/>
          <p:nvPr/>
        </p:nvSpPr>
        <p:spPr>
          <a:xfrm>
            <a:off x="4216283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21-08-17</a:t>
            </a:r>
            <a:endParaRPr lang="ko-KR" altLang="en-US" dirty="0"/>
          </a:p>
        </p:txBody>
      </p:sp>
      <p:sp>
        <p:nvSpPr>
          <p:cNvPr id="77" name="직사각형 50">
            <a:extLst>
              <a:ext uri="{FF2B5EF4-FFF2-40B4-BE49-F238E27FC236}">
                <a16:creationId xmlns:a16="http://schemas.microsoft.com/office/drawing/2014/main" id="{C5DDF431-E0C4-44A7-ACF0-AA838E79F3D1}"/>
              </a:ext>
            </a:extLst>
          </p:cNvPr>
          <p:cNvSpPr/>
          <p:nvPr/>
        </p:nvSpPr>
        <p:spPr>
          <a:xfrm>
            <a:off x="5022001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21-08-18</a:t>
            </a:r>
            <a:endParaRPr lang="ko-KR" altLang="en-US" dirty="0"/>
          </a:p>
        </p:txBody>
      </p:sp>
      <p:sp>
        <p:nvSpPr>
          <p:cNvPr id="78" name="직사각형 50">
            <a:extLst>
              <a:ext uri="{FF2B5EF4-FFF2-40B4-BE49-F238E27FC236}">
                <a16:creationId xmlns:a16="http://schemas.microsoft.com/office/drawing/2014/main" id="{A07FFEBC-E597-475C-BD10-01274FB71182}"/>
              </a:ext>
            </a:extLst>
          </p:cNvPr>
          <p:cNvSpPr/>
          <p:nvPr/>
        </p:nvSpPr>
        <p:spPr>
          <a:xfrm>
            <a:off x="577937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21-08-19</a:t>
            </a:r>
            <a:endParaRPr lang="ko-KR" altLang="en-US" dirty="0"/>
          </a:p>
        </p:txBody>
      </p:sp>
      <p:sp>
        <p:nvSpPr>
          <p:cNvPr id="79" name="직사각형 50">
            <a:extLst>
              <a:ext uri="{FF2B5EF4-FFF2-40B4-BE49-F238E27FC236}">
                <a16:creationId xmlns:a16="http://schemas.microsoft.com/office/drawing/2014/main" id="{EE3BA223-B75B-4622-B668-567C62937FDD}"/>
              </a:ext>
            </a:extLst>
          </p:cNvPr>
          <p:cNvSpPr/>
          <p:nvPr/>
        </p:nvSpPr>
        <p:spPr>
          <a:xfrm>
            <a:off x="649945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21-08-22</a:t>
            </a:r>
            <a:endParaRPr lang="ko-KR" altLang="en-US" dirty="0"/>
          </a:p>
        </p:txBody>
      </p:sp>
      <p:sp>
        <p:nvSpPr>
          <p:cNvPr id="80" name="직사각형 50">
            <a:extLst>
              <a:ext uri="{FF2B5EF4-FFF2-40B4-BE49-F238E27FC236}">
                <a16:creationId xmlns:a16="http://schemas.microsoft.com/office/drawing/2014/main" id="{769ABBC4-EB09-47D3-A0CB-4B8A4734AEC1}"/>
              </a:ext>
            </a:extLst>
          </p:cNvPr>
          <p:cNvSpPr/>
          <p:nvPr/>
        </p:nvSpPr>
        <p:spPr>
          <a:xfrm>
            <a:off x="7322259" y="383454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21-08-23</a:t>
            </a:r>
            <a:endParaRPr lang="ko-KR" alt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8387152" y="5961871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9268028" y="5970193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5119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통계</a:t>
            </a:r>
            <a:endParaRPr lang="ko-KR" altLang="en-US" sz="2400" b="1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14E219-6BC7-4852-998E-033910D9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29177"/>
              </p:ext>
            </p:extLst>
          </p:nvPr>
        </p:nvGraphicFramePr>
        <p:xfrm>
          <a:off x="114829" y="1802979"/>
          <a:ext cx="12234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465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</a:tbl>
          </a:graphicData>
        </a:graphic>
      </p:graphicFrame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79637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345800" y="1344855"/>
            <a:ext cx="1804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Transaction Details</a:t>
            </a:r>
            <a:endParaRPr lang="ko-KR" altLang="en-US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445F1-1F3E-4292-9CDF-ED25F1329D07}"/>
              </a:ext>
            </a:extLst>
          </p:cNvPr>
          <p:cNvSpPr/>
          <p:nvPr/>
        </p:nvSpPr>
        <p:spPr>
          <a:xfrm>
            <a:off x="1547471" y="1708061"/>
            <a:ext cx="7494011" cy="48540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0BAD19-D1B7-4F33-9335-1367168DEAD8}"/>
              </a:ext>
            </a:extLst>
          </p:cNvPr>
          <p:cNvSpPr/>
          <p:nvPr/>
        </p:nvSpPr>
        <p:spPr>
          <a:xfrm>
            <a:off x="89217" y="1359183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거래내역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30408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16" name="직사각형 25">
            <a:extLst>
              <a:ext uri="{FF2B5EF4-FFF2-40B4-BE49-F238E27FC236}">
                <a16:creationId xmlns:a16="http://schemas.microsoft.com/office/drawing/2014/main" id="{EB86EB67-8132-4367-899E-8BBFDEAEE77F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F8CB135-2463-4162-9496-35318E677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graphicFrame>
        <p:nvGraphicFramePr>
          <p:cNvPr id="21" name="표 28">
            <a:extLst>
              <a:ext uri="{FF2B5EF4-FFF2-40B4-BE49-F238E27FC236}">
                <a16:creationId xmlns:a16="http://schemas.microsoft.com/office/drawing/2014/main" id="{67C63D85-8A24-4B00-B2AC-6539D2228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86486"/>
              </p:ext>
            </p:extLst>
          </p:nvPr>
        </p:nvGraphicFramePr>
        <p:xfrm>
          <a:off x="125154" y="1767106"/>
          <a:ext cx="105543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431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9BFFF1B-6716-44BB-A86C-9507E031516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D2278-1218-41BB-A342-7A3A34E1A51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65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납입정보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80724" y="1383711"/>
            <a:ext cx="178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Transaction Search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4873535" y="5537119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D8271A-A5B9-47F0-B5D8-BB4328D8477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1330F3-E6D9-42AA-A2BD-C9D1FD2931C5}"/>
              </a:ext>
            </a:extLst>
          </p:cNvPr>
          <p:cNvSpPr/>
          <p:nvPr/>
        </p:nvSpPr>
        <p:spPr>
          <a:xfrm>
            <a:off x="5365877" y="3358072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7180E5-165D-4540-8D16-5B312A377282}"/>
              </a:ext>
            </a:extLst>
          </p:cNvPr>
          <p:cNvSpPr/>
          <p:nvPr/>
        </p:nvSpPr>
        <p:spPr>
          <a:xfrm>
            <a:off x="4474495" y="3358072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806D45-932C-40C9-B863-906630F0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04166"/>
              </p:ext>
            </p:extLst>
          </p:nvPr>
        </p:nvGraphicFramePr>
        <p:xfrm>
          <a:off x="1548189" y="1840711"/>
          <a:ext cx="7494010" cy="144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7605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417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661E-C0B9-44B8-B2B3-ECA4A336EF6B}"/>
              </a:ext>
            </a:extLst>
          </p:cNvPr>
          <p:cNvSpPr/>
          <p:nvPr/>
        </p:nvSpPr>
        <p:spPr>
          <a:xfrm>
            <a:off x="3352915" y="1899735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15684-D519-42B7-81E7-EDF0D097BA17}"/>
              </a:ext>
            </a:extLst>
          </p:cNvPr>
          <p:cNvSpPr/>
          <p:nvPr/>
        </p:nvSpPr>
        <p:spPr>
          <a:xfrm>
            <a:off x="4968826" y="1885862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2B2CB-35B0-49D6-AFC5-5C85A90755B8}"/>
              </a:ext>
            </a:extLst>
          </p:cNvPr>
          <p:cNvSpPr/>
          <p:nvPr/>
        </p:nvSpPr>
        <p:spPr>
          <a:xfrm>
            <a:off x="4698020" y="1902985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FE0D11-703C-4F9A-955B-0FEBB4CF82C0}"/>
              </a:ext>
            </a:extLst>
          </p:cNvPr>
          <p:cNvSpPr/>
          <p:nvPr/>
        </p:nvSpPr>
        <p:spPr>
          <a:xfrm>
            <a:off x="3352914" y="2175817"/>
            <a:ext cx="2965249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53D954-B0BC-49F4-9792-B19531A46702}"/>
              </a:ext>
            </a:extLst>
          </p:cNvPr>
          <p:cNvSpPr/>
          <p:nvPr/>
        </p:nvSpPr>
        <p:spPr>
          <a:xfrm>
            <a:off x="3347152" y="2465772"/>
            <a:ext cx="297677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ED54D-89A0-46F4-B7AC-13AC1E82AE8A}"/>
              </a:ext>
            </a:extLst>
          </p:cNvPr>
          <p:cNvSpPr/>
          <p:nvPr/>
        </p:nvSpPr>
        <p:spPr>
          <a:xfrm>
            <a:off x="3234730" y="2738674"/>
            <a:ext cx="3143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○ 전체 ○ 정산 ○ </a:t>
            </a:r>
            <a:r>
              <a:rPr lang="ko-KR" altLang="en-US" sz="800" dirty="0" err="1"/>
              <a:t>미정산</a:t>
            </a:r>
            <a:r>
              <a:rPr lang="ko-KR" altLang="en-US" sz="800" dirty="0"/>
              <a:t> ○ 취소 </a:t>
            </a:r>
            <a:r>
              <a:rPr lang="en-US" altLang="ko-KR" sz="800" dirty="0"/>
              <a:t>/ </a:t>
            </a:r>
            <a:r>
              <a:rPr lang="ko-KR" altLang="en-US" sz="800" dirty="0"/>
              <a:t>실패  ○ 정산완료 </a:t>
            </a:r>
            <a:r>
              <a:rPr lang="en-US" altLang="ko-KR" sz="800" dirty="0"/>
              <a:t>(Settled)</a:t>
            </a:r>
            <a:endParaRPr lang="ko-KR" altLang="en-US" sz="800" dirty="0"/>
          </a:p>
        </p:txBody>
      </p:sp>
      <p:graphicFrame>
        <p:nvGraphicFramePr>
          <p:cNvPr id="34" name="표 114">
            <a:extLst>
              <a:ext uri="{FF2B5EF4-FFF2-40B4-BE49-F238E27FC236}">
                <a16:creationId xmlns:a16="http://schemas.microsoft.com/office/drawing/2014/main" id="{DDBB9EBB-FFFE-4676-BF8D-D04AC99A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76791"/>
              </p:ext>
            </p:extLst>
          </p:nvPr>
        </p:nvGraphicFramePr>
        <p:xfrm>
          <a:off x="1556016" y="4182079"/>
          <a:ext cx="749401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16">
                  <a:extLst>
                    <a:ext uri="{9D8B030D-6E8A-4147-A177-3AD203B41FA5}">
                      <a16:colId xmlns:a16="http://schemas.microsoft.com/office/drawing/2014/main" val="3618400535"/>
                    </a:ext>
                  </a:extLst>
                </a:gridCol>
                <a:gridCol w="488351">
                  <a:extLst>
                    <a:ext uri="{9D8B030D-6E8A-4147-A177-3AD203B41FA5}">
                      <a16:colId xmlns:a16="http://schemas.microsoft.com/office/drawing/2014/main" val="3318447849"/>
                    </a:ext>
                  </a:extLst>
                </a:gridCol>
                <a:gridCol w="795327">
                  <a:extLst>
                    <a:ext uri="{9D8B030D-6E8A-4147-A177-3AD203B41FA5}">
                      <a16:colId xmlns:a16="http://schemas.microsoft.com/office/drawing/2014/main" val="3717010350"/>
                    </a:ext>
                  </a:extLst>
                </a:gridCol>
                <a:gridCol w="1126999">
                  <a:extLst>
                    <a:ext uri="{9D8B030D-6E8A-4147-A177-3AD203B41FA5}">
                      <a16:colId xmlns:a16="http://schemas.microsoft.com/office/drawing/2014/main" val="3335404678"/>
                    </a:ext>
                  </a:extLst>
                </a:gridCol>
                <a:gridCol w="901691">
                  <a:extLst>
                    <a:ext uri="{9D8B030D-6E8A-4147-A177-3AD203B41FA5}">
                      <a16:colId xmlns:a16="http://schemas.microsoft.com/office/drawing/2014/main" val="1939103021"/>
                    </a:ext>
                  </a:extLst>
                </a:gridCol>
                <a:gridCol w="1134881">
                  <a:extLst>
                    <a:ext uri="{9D8B030D-6E8A-4147-A177-3AD203B41FA5}">
                      <a16:colId xmlns:a16="http://schemas.microsoft.com/office/drawing/2014/main" val="4267314487"/>
                    </a:ext>
                  </a:extLst>
                </a:gridCol>
                <a:gridCol w="1025359">
                  <a:extLst>
                    <a:ext uri="{9D8B030D-6E8A-4147-A177-3AD203B41FA5}">
                      <a16:colId xmlns:a16="http://schemas.microsoft.com/office/drawing/2014/main" val="3639559158"/>
                    </a:ext>
                  </a:extLst>
                </a:gridCol>
                <a:gridCol w="793787">
                  <a:extLst>
                    <a:ext uri="{9D8B030D-6E8A-4147-A177-3AD203B41FA5}">
                      <a16:colId xmlns:a16="http://schemas.microsoft.com/office/drawing/2014/main" val="3463252227"/>
                    </a:ext>
                  </a:extLst>
                </a:gridCol>
              </a:tblGrid>
              <a:tr h="218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amount_received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settlement_amount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송금시간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69233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19,548,000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68,418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19,479,582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90744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2020032312340001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0003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Paymytuition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792,217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Failed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0144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0002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Transferwise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2,732,000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9,562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2,722,438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92386"/>
                  </a:ext>
                </a:extLst>
              </a:tr>
              <a:tr h="191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2020032312340000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 err="1">
                          <a:solidFill>
                            <a:schemeClr val="tx1"/>
                          </a:solidFill>
                        </a:rPr>
                        <a:t>Payonneer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18,155,000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63,543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18,091,457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2021-08-27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1062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2641FC-6E1E-49F6-880D-F541ABBFA66F}"/>
              </a:ext>
            </a:extLst>
          </p:cNvPr>
          <p:cNvSpPr/>
          <p:nvPr/>
        </p:nvSpPr>
        <p:spPr>
          <a:xfrm>
            <a:off x="89217" y="1359183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거래내역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8351588-8C77-466C-B799-C004743D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57269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9" name="직사각형 25">
            <a:extLst>
              <a:ext uri="{FF2B5EF4-FFF2-40B4-BE49-F238E27FC236}">
                <a16:creationId xmlns:a16="http://schemas.microsoft.com/office/drawing/2014/main" id="{DBA14984-18A3-43FD-8FBB-E7B5CC36A5E7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97E522B-566C-4213-B9E2-E7333A109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6" name="TextBox 14">
            <a:extLst>
              <a:ext uri="{FF2B5EF4-FFF2-40B4-BE49-F238E27FC236}">
                <a16:creationId xmlns:a16="http://schemas.microsoft.com/office/drawing/2014/main" id="{57205D5B-FB98-42BF-8753-1F13331D440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3BEFE-038C-4535-9725-9062C571C9B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28">
            <a:extLst>
              <a:ext uri="{FF2B5EF4-FFF2-40B4-BE49-F238E27FC236}">
                <a16:creationId xmlns:a16="http://schemas.microsoft.com/office/drawing/2014/main" id="{719E141C-BC78-4F3D-882E-83E99AC2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46436"/>
              </p:ext>
            </p:extLst>
          </p:nvPr>
        </p:nvGraphicFramePr>
        <p:xfrm>
          <a:off x="154728" y="1602712"/>
          <a:ext cx="109705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51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1">
            <a:extLst>
              <a:ext uri="{FF2B5EF4-FFF2-40B4-BE49-F238E27FC236}">
                <a16:creationId xmlns:a16="http://schemas.microsoft.com/office/drawing/2014/main" id="{15AA053E-804F-4B3A-A78C-05F4626C6CA8}"/>
              </a:ext>
            </a:extLst>
          </p:cNvPr>
          <p:cNvSpPr/>
          <p:nvPr/>
        </p:nvSpPr>
        <p:spPr>
          <a:xfrm>
            <a:off x="8112224" y="375884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in Excel </a:t>
            </a:r>
            <a:r>
              <a:rPr lang="ko-KR" altLang="en-US" sz="700" dirty="0"/>
              <a:t>엑셀로 내보내기</a:t>
            </a:r>
          </a:p>
        </p:txBody>
      </p:sp>
    </p:spTree>
    <p:extLst>
      <p:ext uri="{BB962C8B-B14F-4D97-AF65-F5344CB8AC3E}">
        <p14:creationId xmlns:p14="http://schemas.microsoft.com/office/powerpoint/2010/main" val="1872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 상세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2922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Per Transaction Details </a:t>
            </a:r>
            <a:r>
              <a:rPr lang="ko-KR" altLang="en-US" sz="1400" b="1" dirty="0"/>
              <a:t>거래상세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4D256E-AE5D-4A1D-99E4-65235DF4F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83955"/>
              </p:ext>
            </p:extLst>
          </p:nvPr>
        </p:nvGraphicFramePr>
        <p:xfrm>
          <a:off x="1530279" y="2110136"/>
          <a:ext cx="7644211" cy="117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3890780426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XXXXEFFXXX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ReferXXSXXXX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결제요청금액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Paidout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정산액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30,000 KRW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8417970" y="1806439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Invoice </a:t>
            </a:r>
            <a:r>
              <a:rPr lang="ko-KR" altLang="en-US" sz="700" dirty="0"/>
              <a:t>출력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68D0CB-2145-4B4E-99C1-AD580BC4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94221"/>
              </p:ext>
            </p:extLst>
          </p:nvPr>
        </p:nvGraphicFramePr>
        <p:xfrm>
          <a:off x="1530278" y="4667765"/>
          <a:ext cx="7662066" cy="13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D00000001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947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정산기관명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Wish Korea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XX-XXXX-XXX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Code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한국의 은행코드명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Account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123-123-123458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요청일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6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62283" y="1826797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Basic Info </a:t>
            </a:r>
            <a:r>
              <a:rPr lang="ko-KR" altLang="en-US" sz="1000" b="1" dirty="0"/>
              <a:t>기본정보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1DA1F-12AE-481A-A66D-A93419F3B34E}"/>
              </a:ext>
            </a:extLst>
          </p:cNvPr>
          <p:cNvSpPr/>
          <p:nvPr/>
        </p:nvSpPr>
        <p:spPr>
          <a:xfrm>
            <a:off x="1482707" y="4421544"/>
            <a:ext cx="1588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Destination Information</a:t>
            </a:r>
            <a:endParaRPr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E9A9E23-7B0D-4C81-9756-9D4E8CFE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97518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3C83DD-0316-452B-9ACA-40D7C5B6439B}"/>
              </a:ext>
            </a:extLst>
          </p:cNvPr>
          <p:cNvSpPr/>
          <p:nvPr/>
        </p:nvSpPr>
        <p:spPr>
          <a:xfrm>
            <a:off x="89217" y="1359183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거래내역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85F2C7-0EE0-4AAF-A809-A1D6C5A1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52166"/>
              </p:ext>
            </p:extLst>
          </p:nvPr>
        </p:nvGraphicFramePr>
        <p:xfrm>
          <a:off x="1542458" y="3675221"/>
          <a:ext cx="7644211" cy="56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413997593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1171017792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3340042314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402084827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Store name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9507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Reason for Payout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 사유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E-Commerce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00-000-0000-0000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439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9356E-41ED-4362-8312-93F783B512F3}"/>
              </a:ext>
            </a:extLst>
          </p:cNvPr>
          <p:cNvSpPr/>
          <p:nvPr/>
        </p:nvSpPr>
        <p:spPr>
          <a:xfrm>
            <a:off x="1515407" y="3429000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Request Information</a:t>
            </a:r>
            <a:endParaRPr lang="ko-KR" altLang="en-US" sz="10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86652"/>
              </p:ext>
            </p:extLst>
          </p:nvPr>
        </p:nvGraphicFramePr>
        <p:xfrm>
          <a:off x="154728" y="1602712"/>
          <a:ext cx="112410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8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83602" y="1383711"/>
            <a:ext cx="1550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Query </a:t>
            </a:r>
            <a:r>
              <a:rPr lang="ko-KR" altLang="en-US" sz="1400" b="1" dirty="0"/>
              <a:t>문의 관리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4873535" y="643778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B18C495-8151-4CB3-BE25-636D29F98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86639"/>
              </p:ext>
            </p:extLst>
          </p:nvPr>
        </p:nvGraphicFramePr>
        <p:xfrm>
          <a:off x="1427994" y="3097256"/>
          <a:ext cx="7614207" cy="2780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26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3611771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92771">
                  <a:extLst>
                    <a:ext uri="{9D8B030D-6E8A-4147-A177-3AD203B41FA5}">
                      <a16:colId xmlns:a16="http://schemas.microsoft.com/office/drawing/2014/main" val="1117621179"/>
                    </a:ext>
                  </a:extLst>
                </a:gridCol>
                <a:gridCol w="812737">
                  <a:extLst>
                    <a:ext uri="{9D8B030D-6E8A-4147-A177-3AD203B41FA5}">
                      <a16:colId xmlns:a16="http://schemas.microsoft.com/office/drawing/2014/main" val="1041253571"/>
                    </a:ext>
                  </a:extLst>
                </a:gridCol>
                <a:gridCol w="874701">
                  <a:extLst>
                    <a:ext uri="{9D8B030D-6E8A-4147-A177-3AD203B41FA5}">
                      <a16:colId xmlns:a16="http://schemas.microsoft.com/office/drawing/2014/main" val="2573024525"/>
                    </a:ext>
                  </a:extLst>
                </a:gridCol>
                <a:gridCol w="874701">
                  <a:extLst>
                    <a:ext uri="{9D8B030D-6E8A-4147-A177-3AD203B41FA5}">
                      <a16:colId xmlns:a16="http://schemas.microsoft.com/office/drawing/2014/main" val="3753746297"/>
                    </a:ext>
                  </a:extLst>
                </a:gridCol>
              </a:tblGrid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>
                          <a:solidFill>
                            <a:schemeClr val="tx1"/>
                          </a:solidFill>
                        </a:rPr>
                        <a:t>문의관리 제목 테스트입니다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답변 대기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답변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답변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답변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답변 대기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2021-02-05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답변 대기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14333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답변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88758"/>
                  </a:ext>
                </a:extLst>
              </a:tr>
              <a:tr h="308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T123456789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2021-02-05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답변 대기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963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01841CF-4565-4E7F-AF24-9EC08DB8EA51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공지사항관리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2327757-EB1E-4DBD-ACA8-650566C8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6794"/>
              </p:ext>
            </p:extLst>
          </p:nvPr>
        </p:nvGraphicFramePr>
        <p:xfrm>
          <a:off x="1427994" y="1806439"/>
          <a:ext cx="7614206" cy="915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694">
                  <a:extLst>
                    <a:ext uri="{9D8B030D-6E8A-4147-A177-3AD203B41FA5}">
                      <a16:colId xmlns:a16="http://schemas.microsoft.com/office/drawing/2014/main" val="183286814"/>
                    </a:ext>
                  </a:extLst>
                </a:gridCol>
                <a:gridCol w="5754512">
                  <a:extLst>
                    <a:ext uri="{9D8B030D-6E8A-4147-A177-3AD203B41FA5}">
                      <a16:colId xmlns:a16="http://schemas.microsoft.com/office/drawing/2014/main" val="2311292320"/>
                    </a:ext>
                  </a:extLst>
                </a:gridCol>
              </a:tblGrid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파트너 </a:t>
                      </a:r>
                      <a:r>
                        <a:rPr lang="en-US" altLang="ko-KR" sz="800" dirty="0"/>
                        <a:t>ID (Partner ID)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461659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거래 </a:t>
                      </a:r>
                      <a:r>
                        <a:rPr lang="en-US" altLang="ko-KR" sz="800" dirty="0"/>
                        <a:t>ID (Transaction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ID)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374078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(Registration Date)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96278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상태 </a:t>
                      </a:r>
                      <a:r>
                        <a:rPr lang="en-US" altLang="ko-KR" sz="800" dirty="0"/>
                        <a:t>(Status)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○ 전체 </a:t>
                      </a:r>
                      <a:r>
                        <a:rPr lang="en-US" altLang="ko-KR" sz="800" dirty="0"/>
                        <a:t>All</a:t>
                      </a:r>
                      <a:r>
                        <a:rPr lang="ko-KR" altLang="en-US" sz="800" dirty="0"/>
                        <a:t> ○ 답변 대기 </a:t>
                      </a:r>
                      <a:r>
                        <a:rPr lang="en-US" altLang="ko-KR" sz="800" dirty="0"/>
                        <a:t>Pending</a:t>
                      </a:r>
                      <a:r>
                        <a:rPr lang="ko-KR" altLang="en-US" sz="800" dirty="0"/>
                        <a:t> ○ 답변 완료 </a:t>
                      </a:r>
                      <a:r>
                        <a:rPr lang="en-US" altLang="ko-KR" sz="800" dirty="0"/>
                        <a:t>Approved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98602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399CA4-D678-4BD1-A9E9-4102946A8C3C}"/>
              </a:ext>
            </a:extLst>
          </p:cNvPr>
          <p:cNvSpPr/>
          <p:nvPr/>
        </p:nvSpPr>
        <p:spPr>
          <a:xfrm>
            <a:off x="3359696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시작일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51ACC7-236D-4C7C-B40B-3F9B8827459E}"/>
              </a:ext>
            </a:extLst>
          </p:cNvPr>
          <p:cNvSpPr/>
          <p:nvPr/>
        </p:nvSpPr>
        <p:spPr>
          <a:xfrm>
            <a:off x="4217061" y="2303515"/>
            <a:ext cx="842059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00:00 ~23:59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7FC3C9-E3F9-4B99-A961-DB663620B99E}"/>
              </a:ext>
            </a:extLst>
          </p:cNvPr>
          <p:cNvSpPr/>
          <p:nvPr/>
        </p:nvSpPr>
        <p:spPr>
          <a:xfrm>
            <a:off x="5229833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종료일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093297-897F-44D1-AC69-89CD266618CD}"/>
              </a:ext>
            </a:extLst>
          </p:cNvPr>
          <p:cNvSpPr/>
          <p:nvPr/>
        </p:nvSpPr>
        <p:spPr>
          <a:xfrm>
            <a:off x="6087198" y="2303515"/>
            <a:ext cx="842059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00:00 ~23:59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215A76-3345-4CCA-8E53-98AFBA6DA251}"/>
              </a:ext>
            </a:extLst>
          </p:cNvPr>
          <p:cNvSpPr/>
          <p:nvPr/>
        </p:nvSpPr>
        <p:spPr>
          <a:xfrm>
            <a:off x="5018598" y="22600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8F874D-5708-44D7-9B5F-696F5DF56205}"/>
              </a:ext>
            </a:extLst>
          </p:cNvPr>
          <p:cNvSpPr/>
          <p:nvPr/>
        </p:nvSpPr>
        <p:spPr>
          <a:xfrm>
            <a:off x="3359695" y="1845100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BB2B2C-8668-4AAC-82FB-0735C99EB972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E3C56E-9FB9-434D-B549-CA9B67169B83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FA3011-D9A9-4DB6-9841-95460713F916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83B719C-C477-4FF7-B813-D5558E1C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61892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C4B846-2F5C-4905-92E9-14E5CBCF0B76}"/>
              </a:ext>
            </a:extLst>
          </p:cNvPr>
          <p:cNvSpPr/>
          <p:nvPr/>
        </p:nvSpPr>
        <p:spPr>
          <a:xfrm>
            <a:off x="96723" y="1359183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문의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4D475A-A693-449B-8663-BB2EF6767753}"/>
              </a:ext>
            </a:extLst>
          </p:cNvPr>
          <p:cNvSpPr/>
          <p:nvPr/>
        </p:nvSpPr>
        <p:spPr>
          <a:xfrm>
            <a:off x="3359695" y="2075116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D109B6-4699-4993-BAC7-F0CAD918C4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FAB6753E-BB91-4198-80FC-7A791BB9A9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F0C40F1D-6E9B-451B-A6C3-A76B9FCEC90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BB5722-8FF1-442C-8210-92705486EDD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F9B503BD-4DD3-4FB6-BD4B-47B0C4EF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76479"/>
              </p:ext>
            </p:extLst>
          </p:nvPr>
        </p:nvGraphicFramePr>
        <p:xfrm>
          <a:off x="154728" y="1602712"/>
          <a:ext cx="110255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06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49300" y="138371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공지사항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C674D-CE57-40C4-9EA6-3E945D09033F}"/>
              </a:ext>
            </a:extLst>
          </p:cNvPr>
          <p:cNvSpPr/>
          <p:nvPr/>
        </p:nvSpPr>
        <p:spPr>
          <a:xfrm>
            <a:off x="8437742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7574474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515407" y="1835177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기본정보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BE589E-DA74-4396-A6F9-38EB8F41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01918"/>
              </p:ext>
            </p:extLst>
          </p:nvPr>
        </p:nvGraphicFramePr>
        <p:xfrm>
          <a:off x="1554318" y="2117827"/>
          <a:ext cx="7662066" cy="15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46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11:33:45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1295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 여부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○ 답변완료 ○ 답변 미완료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pic>
        <p:nvPicPr>
          <p:cNvPr id="1026" name="Picture 2" descr="게시판 에디터 이미지 검색결과">
            <a:extLst>
              <a:ext uri="{FF2B5EF4-FFF2-40B4-BE49-F238E27FC236}">
                <a16:creationId xmlns:a16="http://schemas.microsoft.com/office/drawing/2014/main" id="{5972C497-FFEB-419A-9686-B41657AA5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43"/>
          <a:stretch/>
        </p:blipFill>
        <p:spPr bwMode="auto">
          <a:xfrm>
            <a:off x="1635383" y="4668038"/>
            <a:ext cx="7581001" cy="10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546EC2-C491-49EB-B47F-54D85263946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공지사항관리</a:t>
            </a:r>
          </a:p>
        </p:txBody>
      </p:sp>
      <p:pic>
        <p:nvPicPr>
          <p:cNvPr id="30" name="Picture 2" descr="게시판 에디터 이미지 검색결과">
            <a:extLst>
              <a:ext uri="{FF2B5EF4-FFF2-40B4-BE49-F238E27FC236}">
                <a16:creationId xmlns:a16="http://schemas.microsoft.com/office/drawing/2014/main" id="{9BA9CFA4-B906-49D5-9ACB-027E8AC9A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03"/>
          <a:stretch/>
        </p:blipFill>
        <p:spPr bwMode="auto">
          <a:xfrm>
            <a:off x="1520865" y="5626660"/>
            <a:ext cx="7695519" cy="59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F5FC1E-871A-4315-9FD5-319CE3097707}"/>
              </a:ext>
            </a:extLst>
          </p:cNvPr>
          <p:cNvSpPr/>
          <p:nvPr/>
        </p:nvSpPr>
        <p:spPr>
          <a:xfrm>
            <a:off x="4273621" y="5416550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해당 게시글의 답변입니다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58939B2-804C-4A73-88A1-668C66B9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93108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247364-B00B-4D8F-A8AB-6CB2687D4426}"/>
              </a:ext>
            </a:extLst>
          </p:cNvPr>
          <p:cNvSpPr/>
          <p:nvPr/>
        </p:nvSpPr>
        <p:spPr>
          <a:xfrm>
            <a:off x="96723" y="1359183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문의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0262D5-732F-4BC2-A7B3-49360A3CF24A}"/>
              </a:ext>
            </a:extLst>
          </p:cNvPr>
          <p:cNvSpPr/>
          <p:nvPr/>
        </p:nvSpPr>
        <p:spPr>
          <a:xfrm>
            <a:off x="1600778" y="3789040"/>
            <a:ext cx="7614207" cy="744039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해당글의</a:t>
            </a:r>
            <a:r>
              <a:rPr lang="ko-KR" altLang="en-US" sz="1050" dirty="0">
                <a:solidFill>
                  <a:schemeClr val="tx1"/>
                </a:solidFill>
              </a:rPr>
              <a:t> 원문입니다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2346A464-66E2-410B-B93D-77BE1CB858E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E5E002C-9BB0-4F19-B178-076D62EEC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B6D9C2A9-B9B7-4B26-B84B-64B66307BCC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E587A-FC3F-4F61-9DB2-4245C9C49D5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id="{6DEF1E00-5B85-4A55-9020-C5AA00BA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06756"/>
              </p:ext>
            </p:extLst>
          </p:nvPr>
        </p:nvGraphicFramePr>
        <p:xfrm>
          <a:off x="154729" y="1602712"/>
          <a:ext cx="11025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23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납입정보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91349CA-A9DD-4FA9-9F44-467C1BC38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21856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420303" y="1496781"/>
            <a:ext cx="30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Partner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89577"/>
              </p:ext>
            </p:extLst>
          </p:nvPr>
        </p:nvGraphicFramePr>
        <p:xfrm>
          <a:off x="1554318" y="3258354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정상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정상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Paymytutuion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정상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E95790-57AD-431A-8403-3AE7BC09CCAB}"/>
              </a:ext>
            </a:extLst>
          </p:cNvPr>
          <p:cNvSpPr/>
          <p:nvPr/>
        </p:nvSpPr>
        <p:spPr>
          <a:xfrm>
            <a:off x="5080095" y="504518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253983" y="2868098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63A1A2-EA40-42C6-B839-6A3B486C1100}"/>
              </a:ext>
            </a:extLst>
          </p:cNvPr>
          <p:cNvSpPr/>
          <p:nvPr/>
        </p:nvSpPr>
        <p:spPr>
          <a:xfrm>
            <a:off x="7204545" y="2868098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파트너 </a:t>
            </a:r>
            <a:r>
              <a:rPr lang="en-US" altLang="ko-KR" sz="700" dirty="0"/>
              <a:t> </a:t>
            </a:r>
            <a:r>
              <a:rPr lang="ko-KR" altLang="en-US" sz="700" dirty="0"/>
              <a:t>추가</a:t>
            </a:r>
          </a:p>
        </p:txBody>
      </p:sp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9F7C26C7-81CA-4A2E-B75D-645B8BD1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64271"/>
              </p:ext>
            </p:extLst>
          </p:nvPr>
        </p:nvGraphicFramePr>
        <p:xfrm>
          <a:off x="1554318" y="1806439"/>
          <a:ext cx="7614206" cy="915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694">
                  <a:extLst>
                    <a:ext uri="{9D8B030D-6E8A-4147-A177-3AD203B41FA5}">
                      <a16:colId xmlns:a16="http://schemas.microsoft.com/office/drawing/2014/main" val="183286814"/>
                    </a:ext>
                  </a:extLst>
                </a:gridCol>
                <a:gridCol w="5754512">
                  <a:extLst>
                    <a:ext uri="{9D8B030D-6E8A-4147-A177-3AD203B41FA5}">
                      <a16:colId xmlns:a16="http://schemas.microsoft.com/office/drawing/2014/main" val="2311292320"/>
                    </a:ext>
                  </a:extLst>
                </a:gridCol>
              </a:tblGrid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GUID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461659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Partner’s Name </a:t>
                      </a:r>
                      <a:r>
                        <a:rPr lang="ko-KR" altLang="en-US" sz="800" dirty="0"/>
                        <a:t>파트너명</a:t>
                      </a:r>
                      <a:endParaRPr lang="en-US" altLang="ko-KR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374078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Date </a:t>
                      </a:r>
                      <a:r>
                        <a:rPr lang="ko-KR" altLang="en-US" sz="800" dirty="0"/>
                        <a:t>등록일자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796278"/>
                  </a:ext>
                </a:extLst>
              </a:tr>
              <a:tr h="228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Status </a:t>
                      </a:r>
                      <a:r>
                        <a:rPr lang="ko-KR" altLang="en-US" sz="800" dirty="0"/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○ 전체 ○ 정상 ○ 정지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98602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BAD021-7382-499F-82E8-3B077788D8F3}"/>
              </a:ext>
            </a:extLst>
          </p:cNvPr>
          <p:cNvSpPr/>
          <p:nvPr/>
        </p:nvSpPr>
        <p:spPr>
          <a:xfrm>
            <a:off x="3486020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시작일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A2A057-49D7-4030-8A31-D63EB3611920}"/>
              </a:ext>
            </a:extLst>
          </p:cNvPr>
          <p:cNvSpPr/>
          <p:nvPr/>
        </p:nvSpPr>
        <p:spPr>
          <a:xfrm>
            <a:off x="4343385" y="2303515"/>
            <a:ext cx="842059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00:00 ~23:59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AEA307-CCD9-4BF0-9F4C-418F89F4FFE0}"/>
              </a:ext>
            </a:extLst>
          </p:cNvPr>
          <p:cNvSpPr/>
          <p:nvPr/>
        </p:nvSpPr>
        <p:spPr>
          <a:xfrm>
            <a:off x="5356157" y="2303515"/>
            <a:ext cx="842058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종료일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2752BC-2F1A-4BC6-B5BB-18122A1D0C90}"/>
              </a:ext>
            </a:extLst>
          </p:cNvPr>
          <p:cNvSpPr/>
          <p:nvPr/>
        </p:nvSpPr>
        <p:spPr>
          <a:xfrm>
            <a:off x="6213522" y="2303515"/>
            <a:ext cx="842059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00:00 ~23:59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4DC782-A634-4875-BB42-5407CEF44312}"/>
              </a:ext>
            </a:extLst>
          </p:cNvPr>
          <p:cNvSpPr/>
          <p:nvPr/>
        </p:nvSpPr>
        <p:spPr>
          <a:xfrm>
            <a:off x="5144922" y="22600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C9F0AF-DE72-4CA4-8023-F52B06FB9645}"/>
              </a:ext>
            </a:extLst>
          </p:cNvPr>
          <p:cNvSpPr/>
          <p:nvPr/>
        </p:nvSpPr>
        <p:spPr>
          <a:xfrm>
            <a:off x="3486019" y="1845100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E77F83-A777-438C-B03F-37F6453FD115}"/>
              </a:ext>
            </a:extLst>
          </p:cNvPr>
          <p:cNvSpPr/>
          <p:nvPr/>
        </p:nvSpPr>
        <p:spPr>
          <a:xfrm>
            <a:off x="3486019" y="2075116"/>
            <a:ext cx="3569562" cy="14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CB8FE3-499D-43F3-BC98-6E1894BE4D26}"/>
              </a:ext>
            </a:extLst>
          </p:cNvPr>
          <p:cNvSpPr/>
          <p:nvPr/>
        </p:nvSpPr>
        <p:spPr>
          <a:xfrm>
            <a:off x="114829" y="13591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파트너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80949"/>
              </p:ext>
            </p:extLst>
          </p:nvPr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646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360" y="2420888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 (</a:t>
            </a:r>
            <a:r>
              <a:rPr lang="en-US" altLang="ko-KR" sz="48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Draft_Version</a:t>
            </a: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1)</a:t>
            </a:r>
            <a:endParaRPr lang="ko-KR" altLang="en-US" sz="48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0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outbound_001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대시보드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/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BFCA38D7-CE6A-4E3A-AA74-3DDADD30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7"/>
          <a:stretch/>
        </p:blipFill>
        <p:spPr>
          <a:xfrm>
            <a:off x="1450963" y="1683976"/>
            <a:ext cx="6445238" cy="46056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4E82EE4-6A9A-44EA-8738-73A9F0F8AEAE}"/>
              </a:ext>
            </a:extLst>
          </p:cNvPr>
          <p:cNvSpPr/>
          <p:nvPr/>
        </p:nvSpPr>
        <p:spPr>
          <a:xfrm>
            <a:off x="1574649" y="2350289"/>
            <a:ext cx="61978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 볼륨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분기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연간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B8F16D-AC4D-4E5B-A11F-5B4A917D7837}"/>
              </a:ext>
            </a:extLst>
          </p:cNvPr>
          <p:cNvSpPr/>
          <p:nvPr/>
        </p:nvSpPr>
        <p:spPr>
          <a:xfrm>
            <a:off x="1568795" y="3547375"/>
            <a:ext cx="6197866" cy="1064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거래 건수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분기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연간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157327-84DB-402A-BF1C-0DB450F6BB56}"/>
              </a:ext>
            </a:extLst>
          </p:cNvPr>
          <p:cNvSpPr/>
          <p:nvPr/>
        </p:nvSpPr>
        <p:spPr>
          <a:xfrm>
            <a:off x="1582965" y="4824953"/>
            <a:ext cx="6197866" cy="12683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수수료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분기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반기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연간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직사각형 25">
            <a:extLst>
              <a:ext uri="{FF2B5EF4-FFF2-40B4-BE49-F238E27FC236}">
                <a16:creationId xmlns:a16="http://schemas.microsoft.com/office/drawing/2014/main" id="{1117BF63-B49F-41ED-BDEA-CC45BF324C2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65285473-49CD-4796-8C9F-B65C73CF2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4A3039-898B-4CE2-9884-2F923784880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8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1444185C-A47A-4FA7-B2C4-5EFB067F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15009"/>
              </p:ext>
            </p:extLst>
          </p:nvPr>
        </p:nvGraphicFramePr>
        <p:xfrm>
          <a:off x="519854" y="836712"/>
          <a:ext cx="10904738" cy="2304252"/>
        </p:xfrm>
        <a:graphic>
          <a:graphicData uri="http://schemas.openxmlformats.org/drawingml/2006/table">
            <a:tbl>
              <a:tblPr/>
              <a:tblGrid>
                <a:gridCol w="2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440908478"/>
                    </a:ext>
                  </a:extLst>
                </a:gridCol>
                <a:gridCol w="3983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Drafted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Details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Drafted by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1st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July 26</a:t>
                      </a: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th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06">
            <a:extLst>
              <a:ext uri="{FF2B5EF4-FFF2-40B4-BE49-F238E27FC236}">
                <a16:creationId xmlns:a16="http://schemas.microsoft.com/office/drawing/2014/main" id="{2387C672-4474-4CA4-B7AC-33E60AC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733" y="325184"/>
            <a:ext cx="8986309" cy="4103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Revision Update Record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9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289" y="1412776"/>
            <a:ext cx="12192000" cy="69144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3200" dirty="0">
                <a:solidFill>
                  <a:srgbClr val="58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#00</a:t>
            </a:r>
            <a:endParaRPr lang="ko-KR" altLang="en-US" sz="32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04" y="2372883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198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0099-90FD-48D8-BF59-5C4C92A62B9C}"/>
              </a:ext>
            </a:extLst>
          </p:cNvPr>
          <p:cNvGrpSpPr/>
          <p:nvPr/>
        </p:nvGrpSpPr>
        <p:grpSpPr>
          <a:xfrm>
            <a:off x="1055440" y="1556792"/>
            <a:ext cx="10314059" cy="2890572"/>
            <a:chOff x="1091979" y="208922"/>
            <a:chExt cx="10314059" cy="28905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241D12-4299-4436-9D44-BD79BBB140F1}"/>
                </a:ext>
              </a:extLst>
            </p:cNvPr>
            <p:cNvSpPr/>
            <p:nvPr/>
          </p:nvSpPr>
          <p:spPr>
            <a:xfrm>
              <a:off x="1091979" y="795040"/>
              <a:ext cx="1223912" cy="19443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C950B9-63C0-4DCF-A827-A9FF8380504A}"/>
                </a:ext>
              </a:extLst>
            </p:cNvPr>
            <p:cNvGrpSpPr/>
            <p:nvPr/>
          </p:nvGrpSpPr>
          <p:grpSpPr>
            <a:xfrm>
              <a:off x="1451795" y="1659334"/>
              <a:ext cx="493204" cy="1440160"/>
              <a:chOff x="880846" y="1412776"/>
              <a:chExt cx="493204" cy="144016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2885438-EC80-45AB-B37A-53ECA6360E6D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현 7">
                <a:extLst>
                  <a:ext uri="{FF2B5EF4-FFF2-40B4-BE49-F238E27FC236}">
                    <a16:creationId xmlns:a16="http://schemas.microsoft.com/office/drawing/2014/main" id="{D225F98F-718B-4DB6-88D2-6C4D4D80704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CD47801-54C5-40AD-BA4D-F54E6CECB86B}"/>
                </a:ext>
              </a:extLst>
            </p:cNvPr>
            <p:cNvSpPr/>
            <p:nvPr/>
          </p:nvSpPr>
          <p:spPr>
            <a:xfrm>
              <a:off x="6259853" y="80409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Global PSP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해외 </a:t>
              </a:r>
              <a:r>
                <a:rPr lang="en-US" altLang="ko-KR" sz="1100" dirty="0">
                  <a:solidFill>
                    <a:schemeClr val="tx1"/>
                  </a:solidFill>
                </a:rPr>
                <a:t>PG</a:t>
              </a:r>
              <a:r>
                <a:rPr lang="ko-KR" altLang="en-US" sz="1100" dirty="0">
                  <a:solidFill>
                    <a:schemeClr val="tx1"/>
                  </a:solidFill>
                </a:rPr>
                <a:t>사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447A3C0-F41B-4F83-908E-EE4C3656DD23}"/>
                </a:ext>
              </a:extLst>
            </p:cNvPr>
            <p:cNvSpPr/>
            <p:nvPr/>
          </p:nvSpPr>
          <p:spPr>
            <a:xfrm>
              <a:off x="1104324" y="909587"/>
              <a:ext cx="1188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Korean Merchant</a:t>
              </a:r>
              <a:br>
                <a:rPr lang="en-US" altLang="ko-KR" sz="1000" dirty="0"/>
              </a:br>
              <a:r>
                <a:rPr lang="ko-KR" altLang="en-US" sz="1000" dirty="0"/>
                <a:t>한국 판매자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3A6611-B43C-4ED9-BF40-506BAFF94E85}"/>
                </a:ext>
              </a:extLst>
            </p:cNvPr>
            <p:cNvSpPr/>
            <p:nvPr/>
          </p:nvSpPr>
          <p:spPr>
            <a:xfrm>
              <a:off x="3543479" y="81774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Foreign Marketplace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해외 쇼핑몰 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5B52F4F-0F57-4E8A-98ED-80BF18D19F70}"/>
                </a:ext>
              </a:extLst>
            </p:cNvPr>
            <p:cNvCxnSpPr>
              <a:cxnSpLocks/>
            </p:cNvCxnSpPr>
            <p:nvPr/>
          </p:nvCxnSpPr>
          <p:spPr>
            <a:xfrm>
              <a:off x="2315891" y="1159831"/>
              <a:ext cx="1227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06414FB-E96E-4652-BEAE-F084D95F9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562" y="1146181"/>
              <a:ext cx="1531291" cy="1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198584-38A9-4EBC-9DB8-EFBF0D6CF084}"/>
                </a:ext>
              </a:extLst>
            </p:cNvPr>
            <p:cNvSpPr/>
            <p:nvPr/>
          </p:nvSpPr>
          <p:spPr>
            <a:xfrm>
              <a:off x="8640440" y="331727"/>
              <a:ext cx="1228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Gateway</a:t>
              </a:r>
              <a:br>
                <a:rPr lang="en-US" altLang="ko-KR" sz="1000" dirty="0"/>
              </a:br>
              <a:r>
                <a:rPr lang="ko-KR" altLang="en-US" sz="1000" dirty="0" err="1"/>
                <a:t>결제창</a:t>
              </a:r>
              <a:r>
                <a:rPr lang="ko-KR" altLang="en-US" sz="1000" dirty="0"/>
                <a:t> 표시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A86F27-A2CF-47B5-829D-46811138346E}"/>
                </a:ext>
              </a:extLst>
            </p:cNvPr>
            <p:cNvSpPr/>
            <p:nvPr/>
          </p:nvSpPr>
          <p:spPr>
            <a:xfrm>
              <a:off x="2425852" y="817743"/>
              <a:ext cx="9717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Selling online</a:t>
              </a:r>
            </a:p>
            <a:p>
              <a:r>
                <a:rPr lang="ko-KR" altLang="en-US" sz="1000" dirty="0"/>
                <a:t>서비스 이용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4747FE7-8F1D-4501-B9D7-B1A8A0D0D6AF}"/>
                </a:ext>
              </a:extLst>
            </p:cNvPr>
            <p:cNvGrpSpPr/>
            <p:nvPr/>
          </p:nvGrpSpPr>
          <p:grpSpPr>
            <a:xfrm>
              <a:off x="9020869" y="1980189"/>
              <a:ext cx="1308390" cy="1079591"/>
              <a:chOff x="5147973" y="2056802"/>
              <a:chExt cx="1488712" cy="122838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56FA0D1-E61A-4FCB-B518-FF3C0664A0A5}"/>
                  </a:ext>
                </a:extLst>
              </p:cNvPr>
              <p:cNvGrpSpPr/>
              <p:nvPr/>
            </p:nvGrpSpPr>
            <p:grpSpPr>
              <a:xfrm>
                <a:off x="5159896" y="2060947"/>
                <a:ext cx="691277" cy="432048"/>
                <a:chOff x="4151784" y="1412776"/>
                <a:chExt cx="1584176" cy="86409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189ECE8-9A13-4775-ADA8-E59DFD1A7189}"/>
                    </a:ext>
                  </a:extLst>
                </p:cNvPr>
                <p:cNvSpPr/>
                <p:nvPr/>
              </p:nvSpPr>
              <p:spPr>
                <a:xfrm>
                  <a:off x="4151784" y="1412776"/>
                  <a:ext cx="1584176" cy="86409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4059587-6B1E-491C-8C3F-2C00639E89A3}"/>
                    </a:ext>
                  </a:extLst>
                </p:cNvPr>
                <p:cNvSpPr/>
                <p:nvPr/>
              </p:nvSpPr>
              <p:spPr>
                <a:xfrm>
                  <a:off x="4154098" y="1556792"/>
                  <a:ext cx="1581862" cy="2160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BDCEA5D-2658-4CFD-8960-C697E6F38CDB}"/>
                  </a:ext>
                </a:extLst>
              </p:cNvPr>
              <p:cNvGrpSpPr/>
              <p:nvPr/>
            </p:nvGrpSpPr>
            <p:grpSpPr>
              <a:xfrm>
                <a:off x="5147973" y="2709118"/>
                <a:ext cx="727637" cy="576064"/>
                <a:chOff x="6104359" y="1619085"/>
                <a:chExt cx="1116000" cy="88352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747C0FA-60D4-4533-B0C1-58ECF319AB89}"/>
                    </a:ext>
                  </a:extLst>
                </p:cNvPr>
                <p:cNvSpPr/>
                <p:nvPr/>
              </p:nvSpPr>
              <p:spPr>
                <a:xfrm>
                  <a:off x="6206108" y="1619085"/>
                  <a:ext cx="907529" cy="44176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9A0E2D44-6FE0-4722-8782-8C4A082D2C46}"/>
                    </a:ext>
                  </a:extLst>
                </p:cNvPr>
                <p:cNvSpPr/>
                <p:nvPr/>
              </p:nvSpPr>
              <p:spPr>
                <a:xfrm>
                  <a:off x="6104359" y="2060848"/>
                  <a:ext cx="1116000" cy="441764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6208EAD2-70DF-4842-8997-0BDCCB84AE30}"/>
                  </a:ext>
                </a:extLst>
              </p:cNvPr>
              <p:cNvSpPr/>
              <p:nvPr/>
            </p:nvSpPr>
            <p:spPr>
              <a:xfrm>
                <a:off x="6044973" y="2056802"/>
                <a:ext cx="591712" cy="1228379"/>
              </a:xfrm>
              <a:prstGeom prst="roundRect">
                <a:avLst>
                  <a:gd name="adj" fmla="val 24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oo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pay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D64B09B-1213-4D3C-B5A2-8ADED01D812D}"/>
                </a:ext>
              </a:extLst>
            </p:cNvPr>
            <p:cNvSpPr/>
            <p:nvPr/>
          </p:nvSpPr>
          <p:spPr>
            <a:xfrm>
              <a:off x="8630019" y="814247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결제 수단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89295888-4FDF-42E7-A544-7FA44A5B7725}"/>
                </a:ext>
              </a:extLst>
            </p:cNvPr>
            <p:cNvCxnSpPr>
              <a:cxnSpLocks/>
            </p:cNvCxnSpPr>
            <p:nvPr/>
          </p:nvCxnSpPr>
          <p:spPr>
            <a:xfrm>
              <a:off x="7444936" y="1146181"/>
              <a:ext cx="1137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7A4F08-CCE5-406E-818F-1B988D8FA886}"/>
                </a:ext>
              </a:extLst>
            </p:cNvPr>
            <p:cNvSpPr/>
            <p:nvPr/>
          </p:nvSpPr>
          <p:spPr>
            <a:xfrm>
              <a:off x="7409475" y="741991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method</a:t>
              </a:r>
            </a:p>
            <a:p>
              <a:r>
                <a:rPr lang="ko-KR" altLang="en-US" sz="1000" dirty="0"/>
                <a:t>결제수단 선택 제공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47BD4A10-25D7-4577-B41D-C6216276F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347" y="1146181"/>
              <a:ext cx="592541" cy="342088"/>
            </a:xfrm>
            <a:prstGeom prst="bentConnector4">
              <a:avLst>
                <a:gd name="adj1" fmla="val -38580"/>
                <a:gd name="adj2" fmla="val 166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37E200A-9C11-449F-B149-5E20E6564FAD}"/>
                </a:ext>
              </a:extLst>
            </p:cNvPr>
            <p:cNvSpPr/>
            <p:nvPr/>
          </p:nvSpPr>
          <p:spPr>
            <a:xfrm>
              <a:off x="9950703" y="1257436"/>
              <a:ext cx="14553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Payment Methods</a:t>
              </a:r>
            </a:p>
            <a:p>
              <a:r>
                <a:rPr lang="ko-KR" altLang="en-US" sz="1200" dirty="0"/>
                <a:t>결제 상태 값 전달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AE266614-1727-4668-A362-1B5DD578F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7156" y="1281692"/>
              <a:ext cx="1145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09C8146-3B7D-4E6A-A951-4900B3DBCF6A}"/>
                </a:ext>
              </a:extLst>
            </p:cNvPr>
            <p:cNvSpPr/>
            <p:nvPr/>
          </p:nvSpPr>
          <p:spPr>
            <a:xfrm>
              <a:off x="7611786" y="1311297"/>
              <a:ext cx="8258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</a:t>
              </a:r>
            </a:p>
            <a:p>
              <a:r>
                <a:rPr lang="ko-KR" altLang="en-US" sz="1000" dirty="0"/>
                <a:t>결제서비스</a:t>
              </a:r>
              <a:endParaRPr lang="en-US" altLang="ko-KR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544BC6-E7BD-468D-B74B-8C0A0D8E1380}"/>
                </a:ext>
              </a:extLst>
            </p:cNvPr>
            <p:cNvSpPr/>
            <p:nvPr/>
          </p:nvSpPr>
          <p:spPr>
            <a:xfrm>
              <a:off x="5703189" y="1550371"/>
              <a:ext cx="14553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Payments Info</a:t>
              </a:r>
            </a:p>
            <a:p>
              <a:pPr algn="ctr"/>
              <a:r>
                <a:rPr lang="ko-KR" altLang="en-US" sz="1000" dirty="0"/>
                <a:t>결제 결과값 전송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결제정보 전달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957D7847-0369-47AB-B031-DA70C0CF1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329" y="1303168"/>
              <a:ext cx="701525" cy="68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70">
              <a:extLst>
                <a:ext uri="{FF2B5EF4-FFF2-40B4-BE49-F238E27FC236}">
                  <a16:creationId xmlns:a16="http://schemas.microsoft.com/office/drawing/2014/main" id="{7EBF56E5-314B-4EFB-A319-09EB61DD8953}"/>
                </a:ext>
              </a:extLst>
            </p:cNvPr>
            <p:cNvSpPr/>
            <p:nvPr/>
          </p:nvSpPr>
          <p:spPr>
            <a:xfrm>
              <a:off x="4856806" y="2055179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101">
              <a:extLst>
                <a:ext uri="{FF2B5EF4-FFF2-40B4-BE49-F238E27FC236}">
                  <a16:creationId xmlns:a16="http://schemas.microsoft.com/office/drawing/2014/main" id="{DE8BCC0A-F0E0-4B55-9732-D60CF82EE2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9956" y="1322916"/>
              <a:ext cx="787778" cy="73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100">
              <a:extLst>
                <a:ext uri="{FF2B5EF4-FFF2-40B4-BE49-F238E27FC236}">
                  <a16:creationId xmlns:a16="http://schemas.microsoft.com/office/drawing/2014/main" id="{C6B2B4BD-1425-46B2-8480-02A59310B757}"/>
                </a:ext>
              </a:extLst>
            </p:cNvPr>
            <p:cNvSpPr/>
            <p:nvPr/>
          </p:nvSpPr>
          <p:spPr>
            <a:xfrm>
              <a:off x="3963009" y="1643952"/>
              <a:ext cx="13612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Payment Settlement</a:t>
              </a:r>
            </a:p>
            <a:p>
              <a:pPr algn="ctr"/>
              <a:r>
                <a:rPr lang="ko-KR" altLang="en-US" sz="1000" dirty="0"/>
                <a:t>해외 결제대금 정산</a:t>
              </a:r>
            </a:p>
          </p:txBody>
        </p:sp>
        <p:grpSp>
          <p:nvGrpSpPr>
            <p:cNvPr id="41" name="그룹 8">
              <a:extLst>
                <a:ext uri="{FF2B5EF4-FFF2-40B4-BE49-F238E27FC236}">
                  <a16:creationId xmlns:a16="http://schemas.microsoft.com/office/drawing/2014/main" id="{5612C323-B507-4724-A30C-0227989ACA0C}"/>
                </a:ext>
              </a:extLst>
            </p:cNvPr>
            <p:cNvGrpSpPr/>
            <p:nvPr/>
          </p:nvGrpSpPr>
          <p:grpSpPr>
            <a:xfrm>
              <a:off x="3789505" y="208922"/>
              <a:ext cx="171325" cy="442236"/>
              <a:chOff x="880846" y="1412776"/>
              <a:chExt cx="493204" cy="1440160"/>
            </a:xfrm>
          </p:grpSpPr>
          <p:sp>
            <p:nvSpPr>
              <p:cNvPr id="42" name="타원 6">
                <a:extLst>
                  <a:ext uri="{FF2B5EF4-FFF2-40B4-BE49-F238E27FC236}">
                    <a16:creationId xmlns:a16="http://schemas.microsoft.com/office/drawing/2014/main" id="{D6EF8822-F0F4-42ED-A33E-01C9465F285E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현 7">
                <a:extLst>
                  <a:ext uri="{FF2B5EF4-FFF2-40B4-BE49-F238E27FC236}">
                    <a16:creationId xmlns:a16="http://schemas.microsoft.com/office/drawing/2014/main" id="{E5447D25-D758-4052-8DF5-EB6E5BE53DF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09002CE-E036-4BD9-AB68-1943C9FB6BC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54532" y="425779"/>
              <a:ext cx="475559" cy="262962"/>
            </a:xfrm>
            <a:prstGeom prst="bentConnector3">
              <a:avLst>
                <a:gd name="adj1" fmla="val 3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73">
              <a:extLst>
                <a:ext uri="{FF2B5EF4-FFF2-40B4-BE49-F238E27FC236}">
                  <a16:creationId xmlns:a16="http://schemas.microsoft.com/office/drawing/2014/main" id="{D5EEA228-5505-4EBE-B3D7-C9DA6A39984C}"/>
                </a:ext>
              </a:extLst>
            </p:cNvPr>
            <p:cNvSpPr/>
            <p:nvPr/>
          </p:nvSpPr>
          <p:spPr>
            <a:xfrm>
              <a:off x="4210475" y="303840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Buyer</a:t>
              </a:r>
            </a:p>
            <a:p>
              <a:pPr algn="ctr"/>
              <a:r>
                <a:rPr lang="ko-KR" altLang="en-US" sz="1000" dirty="0"/>
                <a:t>구매자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854862-74D6-45F5-A8E2-D24D06FA999C}"/>
              </a:ext>
            </a:extLst>
          </p:cNvPr>
          <p:cNvSpPr txBox="1"/>
          <p:nvPr/>
        </p:nvSpPr>
        <p:spPr>
          <a:xfrm>
            <a:off x="912781" y="891335"/>
            <a:ext cx="467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Business Understanding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9EA5F8B-CD96-4CB3-BC5A-A3F5C0778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16" y="3523012"/>
            <a:ext cx="48205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35B9F5-CED0-4043-B451-1BA73930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79327"/>
              </p:ext>
            </p:extLst>
          </p:nvPr>
        </p:nvGraphicFramePr>
        <p:xfrm>
          <a:off x="479376" y="1052736"/>
          <a:ext cx="11233248" cy="344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9327901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83213441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4453228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21767052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40626978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3577372"/>
                    </a:ext>
                  </a:extLst>
                </a:gridCol>
              </a:tblGrid>
              <a:tr h="512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Dashboard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Partner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Fund MGT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Settings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Others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73843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 Volume (Amount check) 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거래볼륨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거래금액 조회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list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파트너목록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Fund Balance </a:t>
                      </a:r>
                    </a:p>
                    <a:p>
                      <a:pPr latinLnBrk="1"/>
                      <a:r>
                        <a:rPr lang="ko-KR" altLang="en-US" sz="1000" dirty="0"/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Settlement Management</a:t>
                      </a:r>
                    </a:p>
                    <a:p>
                      <a:pPr latinLnBrk="1"/>
                      <a:r>
                        <a:rPr lang="ko-KR" altLang="en-US" sz="1000" dirty="0"/>
                        <a:t>정산관리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Notifications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 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10765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Number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거래건수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 new Partner 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파트너추가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Deposit</a:t>
                      </a:r>
                    </a:p>
                    <a:p>
                      <a:pPr latinLnBrk="1"/>
                      <a:r>
                        <a:rPr lang="ko-KR" altLang="en-US" sz="1000" dirty="0"/>
                        <a:t>입금 충전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Transactions Details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거래상세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Management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Updates</a:t>
                      </a:r>
                    </a:p>
                    <a:p>
                      <a:pPr latinLnBrk="1"/>
                      <a:r>
                        <a:rPr lang="ko-KR" altLang="en-US" sz="1000" dirty="0"/>
                        <a:t>업데이트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61788"/>
                  </a:ext>
                </a:extLst>
              </a:tr>
              <a:tr h="705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Transaction Details </a:t>
                      </a:r>
                    </a:p>
                    <a:p>
                      <a:pPr latinLnBrk="1"/>
                      <a:r>
                        <a:rPr lang="ko-KR" altLang="en-US" sz="1000" dirty="0"/>
                        <a:t>해외 파트너사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파트너사별 거래액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거래 찼기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Partner’s Details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 상세 </a:t>
                      </a:r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Deposit Confirmation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입금 확인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Search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 찾기</a:t>
                      </a: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Administrator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settings (user registration, deletion etc.)</a:t>
                      </a:r>
                    </a:p>
                    <a:p>
                      <a:pPr latinLnBrk="1"/>
                      <a:r>
                        <a:rPr lang="ko-KR" altLang="en-US" sz="1000" dirty="0"/>
                        <a:t>관리자 설정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사용자 등록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/>
                        <a:t>삭제 등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3298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Check FX rate (</a:t>
                      </a:r>
                      <a:r>
                        <a:rPr lang="ko-KR" altLang="en-US" sz="1000" dirty="0"/>
                        <a:t>환율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921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Exchange Fund (</a:t>
                      </a:r>
                      <a:r>
                        <a:rPr lang="ko-KR" altLang="en-US" sz="1000" dirty="0"/>
                        <a:t>환전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07290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895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86E40DD-946D-4B00-9272-700ED5D26A7F}"/>
              </a:ext>
            </a:extLst>
          </p:cNvPr>
          <p:cNvSpPr/>
          <p:nvPr/>
        </p:nvSpPr>
        <p:spPr>
          <a:xfrm>
            <a:off x="438478" y="404664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Admin Menu (GME</a:t>
            </a:r>
            <a:r>
              <a:rPr lang="ko-KR" altLang="en-US" dirty="0"/>
              <a:t> </a:t>
            </a:r>
            <a:r>
              <a:rPr lang="en-US" altLang="ko-KR" dirty="0"/>
              <a:t>Admin)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2141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GUID is issued after all the details have been entered and submitted.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 Page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인트로페이지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448666" y="1329308"/>
            <a:ext cx="342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Register new Partner </a:t>
            </a:r>
            <a:r>
              <a:rPr lang="ko-KR" altLang="en-US" sz="1400" b="1" dirty="0"/>
              <a:t>파트너 신규 등록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813820"/>
              </p:ext>
            </p:extLst>
          </p:nvPr>
        </p:nvGraphicFramePr>
        <p:xfrm>
          <a:off x="1530278" y="1687131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Company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Biz. Registration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58219"/>
              </p:ext>
            </p:extLst>
          </p:nvPr>
        </p:nvGraphicFramePr>
        <p:xfrm>
          <a:off x="1505499" y="4551402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Banking Details 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Represetative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Position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/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114829" y="13591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파트너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02398"/>
              </p:ext>
            </p:extLst>
          </p:nvPr>
        </p:nvGraphicFramePr>
        <p:xfrm>
          <a:off x="1519356" y="2965378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Jurisdiction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5991066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220994-ECFA-4AF0-BDA6-7BFB98F401B5}"/>
              </a:ext>
            </a:extLst>
          </p:cNvPr>
          <p:cNvSpPr/>
          <p:nvPr/>
        </p:nvSpPr>
        <p:spPr>
          <a:xfrm>
            <a:off x="3426826" y="211135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4C578A-9C71-44EF-8313-B19C333E4E51}"/>
              </a:ext>
            </a:extLst>
          </p:cNvPr>
          <p:cNvSpPr/>
          <p:nvPr/>
        </p:nvSpPr>
        <p:spPr>
          <a:xfrm>
            <a:off x="3424941" y="241860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E9C88C-078A-472D-A979-CFFE00C4F2A6}"/>
              </a:ext>
            </a:extLst>
          </p:cNvPr>
          <p:cNvSpPr/>
          <p:nvPr/>
        </p:nvSpPr>
        <p:spPr>
          <a:xfrm>
            <a:off x="7362104" y="211135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F0247D-C799-4379-8DCF-50544F34A0CA}"/>
              </a:ext>
            </a:extLst>
          </p:cNvPr>
          <p:cNvSpPr/>
          <p:nvPr/>
        </p:nvSpPr>
        <p:spPr>
          <a:xfrm>
            <a:off x="7360219" y="241860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728F78-3034-4A23-A3C9-71E9B9E34E8D}"/>
              </a:ext>
            </a:extLst>
          </p:cNvPr>
          <p:cNvSpPr/>
          <p:nvPr/>
        </p:nvSpPr>
        <p:spPr>
          <a:xfrm>
            <a:off x="7360219" y="2727306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4D639D-67E2-4E05-98E7-668C416584B5}"/>
              </a:ext>
            </a:extLst>
          </p:cNvPr>
          <p:cNvSpPr/>
          <p:nvPr/>
        </p:nvSpPr>
        <p:spPr>
          <a:xfrm>
            <a:off x="3424940" y="1816923"/>
            <a:ext cx="3823187" cy="179299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FFBE3D-AD61-4200-A823-AA4CB4E94687}"/>
              </a:ext>
            </a:extLst>
          </p:cNvPr>
          <p:cNvSpPr/>
          <p:nvPr/>
        </p:nvSpPr>
        <p:spPr>
          <a:xfrm>
            <a:off x="3424939" y="4018416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6BAFE-142C-4EEE-B0A9-42614846EF7E}"/>
              </a:ext>
            </a:extLst>
          </p:cNvPr>
          <p:cNvSpPr/>
          <p:nvPr/>
        </p:nvSpPr>
        <p:spPr>
          <a:xfrm>
            <a:off x="3424941" y="2728068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3BF2D2-CB88-4DD6-939D-A4018B031D30}"/>
              </a:ext>
            </a:extLst>
          </p:cNvPr>
          <p:cNvSpPr/>
          <p:nvPr/>
        </p:nvSpPr>
        <p:spPr>
          <a:xfrm>
            <a:off x="3424941" y="3099824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9B417-44E8-49C2-8BF6-FFCCE87DE3C1}"/>
              </a:ext>
            </a:extLst>
          </p:cNvPr>
          <p:cNvSpPr/>
          <p:nvPr/>
        </p:nvSpPr>
        <p:spPr>
          <a:xfrm>
            <a:off x="3424941" y="3399579"/>
            <a:ext cx="1086883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B71CF6-7ED5-4875-95BF-3EEC985C92A0}"/>
              </a:ext>
            </a:extLst>
          </p:cNvPr>
          <p:cNvSpPr/>
          <p:nvPr/>
        </p:nvSpPr>
        <p:spPr>
          <a:xfrm>
            <a:off x="3424941" y="371069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5F2495-64BE-494D-8C5E-9E6CC0DA3B7F}"/>
              </a:ext>
            </a:extLst>
          </p:cNvPr>
          <p:cNvSpPr/>
          <p:nvPr/>
        </p:nvSpPr>
        <p:spPr>
          <a:xfrm>
            <a:off x="3424939" y="4318171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7F1FDB-B3A6-479F-8D9E-A40BD224765F}"/>
              </a:ext>
            </a:extLst>
          </p:cNvPr>
          <p:cNvSpPr/>
          <p:nvPr/>
        </p:nvSpPr>
        <p:spPr>
          <a:xfrm>
            <a:off x="3424939" y="472117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DA48C2-6606-4451-960A-6352ABA2B7A0}"/>
              </a:ext>
            </a:extLst>
          </p:cNvPr>
          <p:cNvSpPr/>
          <p:nvPr/>
        </p:nvSpPr>
        <p:spPr>
          <a:xfrm>
            <a:off x="7307436" y="4721172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320AE4-3D7E-49C0-8E84-E1FEBECA9E2D}"/>
              </a:ext>
            </a:extLst>
          </p:cNvPr>
          <p:cNvSpPr/>
          <p:nvPr/>
        </p:nvSpPr>
        <p:spPr>
          <a:xfrm>
            <a:off x="3424939" y="502138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A7BCF6-5562-445B-A9F1-192F894665CD}"/>
              </a:ext>
            </a:extLst>
          </p:cNvPr>
          <p:cNvSpPr/>
          <p:nvPr/>
        </p:nvSpPr>
        <p:spPr>
          <a:xfrm>
            <a:off x="3424939" y="533134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599CC0-8BD1-449A-858F-C159784FE81A}"/>
              </a:ext>
            </a:extLst>
          </p:cNvPr>
          <p:cNvSpPr/>
          <p:nvPr/>
        </p:nvSpPr>
        <p:spPr>
          <a:xfrm>
            <a:off x="3424939" y="5632096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95FAFD-7BF4-47F4-8F15-35CBE842BB26}"/>
              </a:ext>
            </a:extLst>
          </p:cNvPr>
          <p:cNvSpPr/>
          <p:nvPr/>
        </p:nvSpPr>
        <p:spPr>
          <a:xfrm>
            <a:off x="7307436" y="5343438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71"/>
              </p:ext>
            </p:extLst>
          </p:nvPr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38294" y="1395870"/>
            <a:ext cx="2672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Partner’s Details </a:t>
            </a:r>
            <a:r>
              <a:rPr lang="ko-KR" altLang="en-US" sz="1400" b="1" dirty="0"/>
              <a:t>파트너 상세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4981"/>
              </p:ext>
            </p:extLst>
          </p:nvPr>
        </p:nvGraphicFramePr>
        <p:xfrm>
          <a:off x="1530278" y="1740765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1234XXXXDDFDDXXX56789 (GUID)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1234561234567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abccorp@test.com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82-2-1234-1234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13354" y="143706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프린트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00485"/>
              </p:ext>
            </p:extLst>
          </p:nvPr>
        </p:nvGraphicFramePr>
        <p:xfrm>
          <a:off x="1505116" y="4657561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BNY Mellon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123-456-78901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linkClick r:id="rId3"/>
                        </a:rPr>
                        <a:t>test@test.com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82-10-1234-1234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90320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1669"/>
              </p:ext>
            </p:extLst>
          </p:nvPr>
        </p:nvGraphicFramePr>
        <p:xfrm>
          <a:off x="1521225" y="3020636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United States of America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01234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도시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York, 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 Tower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F065D-C149-4392-9263-041A919E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87518"/>
              </p:ext>
            </p:extLst>
          </p:nvPr>
        </p:nvGraphicFramePr>
        <p:xfrm>
          <a:off x="1505116" y="5957595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37298497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4592847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토큰정보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1Qfj952fjvmwsk249asd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037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○ 정상 ○ 정지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84037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57993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95C0E7-9257-46A3-8483-8B64644570CB}"/>
              </a:ext>
            </a:extLst>
          </p:cNvPr>
          <p:cNvSpPr/>
          <p:nvPr/>
        </p:nvSpPr>
        <p:spPr>
          <a:xfrm>
            <a:off x="114829" y="13591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파트너</a:t>
            </a:r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72190"/>
              </p:ext>
            </p:extLst>
          </p:nvPr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7CB72-252F-42D2-AEBB-2B25C4EBDE6F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 Page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인트로페이지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88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63305" y="1471641"/>
            <a:ext cx="249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Partner’s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List </a:t>
            </a:r>
            <a:r>
              <a:rPr lang="ko-KR" altLang="en-US" sz="1400" b="1" dirty="0"/>
              <a:t>파트너의 목록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C674D-CE57-40C4-9EA6-3E945D09033F}"/>
              </a:ext>
            </a:extLst>
          </p:cNvPr>
          <p:cNvSpPr/>
          <p:nvPr/>
        </p:nvSpPr>
        <p:spPr>
          <a:xfrm>
            <a:off x="7076513" y="1509755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신규 등록하기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E3CB3C-C714-4ACB-B7B9-2129818B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97197"/>
              </p:ext>
            </p:extLst>
          </p:nvPr>
        </p:nvGraphicFramePr>
        <p:xfrm>
          <a:off x="1553954" y="1855360"/>
          <a:ext cx="6435141" cy="225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80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965565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354906">
                  <a:extLst>
                    <a:ext uri="{9D8B030D-6E8A-4147-A177-3AD203B41FA5}">
                      <a16:colId xmlns:a16="http://schemas.microsoft.com/office/drawing/2014/main" val="3098070344"/>
                    </a:ext>
                  </a:extLst>
                </a:gridCol>
                <a:gridCol w="69882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6146986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73024525"/>
                    </a:ext>
                  </a:extLst>
                </a:gridCol>
                <a:gridCol w="885347">
                  <a:extLst>
                    <a:ext uri="{9D8B030D-6E8A-4147-A177-3AD203B41FA5}">
                      <a16:colId xmlns:a16="http://schemas.microsoft.com/office/drawing/2014/main" val="3252650750"/>
                    </a:ext>
                  </a:extLst>
                </a:gridCol>
              </a:tblGrid>
              <a:tr h="273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404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2021.02.12 12:44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94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2021.02.12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94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2021.02.11 07:24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94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13:11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94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12991-60C3-4442-8E0D-1656FB599188}"/>
              </a:ext>
            </a:extLst>
          </p:cNvPr>
          <p:cNvSpPr/>
          <p:nvPr/>
        </p:nvSpPr>
        <p:spPr>
          <a:xfrm>
            <a:off x="4940358" y="4387166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9E788C-CE3D-4DD6-81D7-9415D9FAF7FE}"/>
              </a:ext>
            </a:extLst>
          </p:cNvPr>
          <p:cNvSpPr/>
          <p:nvPr/>
        </p:nvSpPr>
        <p:spPr>
          <a:xfrm>
            <a:off x="1553954" y="4509120"/>
            <a:ext cx="2980233" cy="20910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1C0D4-64C4-4232-A637-0EA7BAABB708}"/>
              </a:ext>
            </a:extLst>
          </p:cNvPr>
          <p:cNvGrpSpPr/>
          <p:nvPr/>
        </p:nvGrpSpPr>
        <p:grpSpPr>
          <a:xfrm>
            <a:off x="5806301" y="4243517"/>
            <a:ext cx="2881987" cy="1222757"/>
            <a:chOff x="5253113" y="4868274"/>
            <a:chExt cx="2980234" cy="129405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9627E3-BA46-4D8E-B5D5-7EFCF11298A5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9FE25BA-13E6-4A77-82B9-33630961F7EF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AA910F-9813-4745-8133-0484524953E0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등록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8CA6EB-D4CE-441A-853E-CAACEF776C93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441BBD5-84D5-46D5-B5E1-B5262D5A53DD}"/>
                </a:ext>
              </a:extLst>
            </p:cNvPr>
            <p:cNvSpPr/>
            <p:nvPr/>
          </p:nvSpPr>
          <p:spPr>
            <a:xfrm>
              <a:off x="5574479" y="5339493"/>
              <a:ext cx="25106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수수료 설정을 변경하시겠습니까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11270C-9FF3-4CFB-AED9-43742F8B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43217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792983-29A5-4259-97B4-338AB3D4091A}"/>
              </a:ext>
            </a:extLst>
          </p:cNvPr>
          <p:cNvSpPr/>
          <p:nvPr/>
        </p:nvSpPr>
        <p:spPr>
          <a:xfrm>
            <a:off x="114828" y="1359183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설정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0A3FA2-CACE-4123-A630-F3A028B2829A}"/>
              </a:ext>
            </a:extLst>
          </p:cNvPr>
          <p:cNvGrpSpPr/>
          <p:nvPr/>
        </p:nvGrpSpPr>
        <p:grpSpPr>
          <a:xfrm>
            <a:off x="7247763" y="2204298"/>
            <a:ext cx="595859" cy="1810526"/>
            <a:chOff x="8499422" y="2444728"/>
            <a:chExt cx="595859" cy="181052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9F7F95-CCF3-4579-BC30-AE0A849B74B5}"/>
                </a:ext>
              </a:extLst>
            </p:cNvPr>
            <p:cNvSpPr/>
            <p:nvPr/>
          </p:nvSpPr>
          <p:spPr>
            <a:xfrm>
              <a:off x="8499422" y="2444728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921966-F384-40E8-9DF2-2391F49AE6D7}"/>
                </a:ext>
              </a:extLst>
            </p:cNvPr>
            <p:cNvSpPr/>
            <p:nvPr/>
          </p:nvSpPr>
          <p:spPr>
            <a:xfrm>
              <a:off x="8499422" y="2835804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3FDF9F-E50F-4CD5-B884-97E42E112567}"/>
                </a:ext>
              </a:extLst>
            </p:cNvPr>
            <p:cNvSpPr/>
            <p:nvPr/>
          </p:nvSpPr>
          <p:spPr>
            <a:xfrm>
              <a:off x="8499422" y="3226880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35B884-710A-4C7D-8B4D-4BC01C5C6B8D}"/>
                </a:ext>
              </a:extLst>
            </p:cNvPr>
            <p:cNvSpPr/>
            <p:nvPr/>
          </p:nvSpPr>
          <p:spPr>
            <a:xfrm>
              <a:off x="8499422" y="3617956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ECF2E6-1BCD-4A2B-8DFB-706C2A701EAF}"/>
                </a:ext>
              </a:extLst>
            </p:cNvPr>
            <p:cNvSpPr/>
            <p:nvPr/>
          </p:nvSpPr>
          <p:spPr>
            <a:xfrm>
              <a:off x="8499422" y="4009032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0C44B8-97BD-488F-990B-B39D8984B6B6}"/>
              </a:ext>
            </a:extLst>
          </p:cNvPr>
          <p:cNvGrpSpPr/>
          <p:nvPr/>
        </p:nvGrpSpPr>
        <p:grpSpPr>
          <a:xfrm>
            <a:off x="1551070" y="4245718"/>
            <a:ext cx="2980233" cy="1906005"/>
            <a:chOff x="1553954" y="4516251"/>
            <a:chExt cx="2980233" cy="190600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36CA2A5-D1E4-422B-A55A-2F2EBD663598}"/>
                </a:ext>
              </a:extLst>
            </p:cNvPr>
            <p:cNvSpPr/>
            <p:nvPr/>
          </p:nvSpPr>
          <p:spPr>
            <a:xfrm>
              <a:off x="1983094" y="5359748"/>
              <a:ext cx="78258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/>
                <a:t>수수료율 </a:t>
              </a:r>
              <a:r>
                <a:rPr lang="en-US" altLang="ko-KR" sz="800" dirty="0"/>
                <a:t>(%)</a:t>
              </a:r>
              <a:endParaRPr lang="ko-KR" altLang="en-US" sz="8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586309-526E-4CED-A5C6-39EE66BAD7D8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EED43F-E95A-4C67-B59A-754D54743BEB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B23866-6A03-47EB-AB31-512198EB92D0}"/>
                </a:ext>
              </a:extLst>
            </p:cNvPr>
            <p:cNvSpPr/>
            <p:nvPr/>
          </p:nvSpPr>
          <p:spPr>
            <a:xfrm>
              <a:off x="2621357" y="6176034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868F7E-67A2-4284-84B9-78AF7864A7FE}"/>
                </a:ext>
              </a:extLst>
            </p:cNvPr>
            <p:cNvSpPr/>
            <p:nvPr/>
          </p:nvSpPr>
          <p:spPr>
            <a:xfrm>
              <a:off x="3393551" y="6176034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2CBC51B-4DCF-4A29-AB41-A8B55A25CABC}"/>
                </a:ext>
              </a:extLst>
            </p:cNvPr>
            <p:cNvSpPr/>
            <p:nvPr/>
          </p:nvSpPr>
          <p:spPr>
            <a:xfrm>
              <a:off x="1983094" y="5075612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6CC0FBD-DF79-4972-ACF4-EEE02F719038}"/>
                </a:ext>
              </a:extLst>
            </p:cNvPr>
            <p:cNvSpPr/>
            <p:nvPr/>
          </p:nvSpPr>
          <p:spPr>
            <a:xfrm>
              <a:off x="2916361" y="5428451"/>
              <a:ext cx="998309" cy="16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4617FB-24A9-4445-8257-EA049052540E}"/>
                </a:ext>
              </a:extLst>
            </p:cNvPr>
            <p:cNvSpPr/>
            <p:nvPr/>
          </p:nvSpPr>
          <p:spPr>
            <a:xfrm>
              <a:off x="3904600" y="5374830"/>
              <a:ext cx="33214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%</a:t>
              </a:r>
              <a:endParaRPr lang="ko-KR" altLang="en-US" sz="105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B5342BE-B455-4667-88A1-45508799F5ED}"/>
                </a:ext>
              </a:extLst>
            </p:cNvPr>
            <p:cNvSpPr/>
            <p:nvPr/>
          </p:nvSpPr>
          <p:spPr>
            <a:xfrm>
              <a:off x="1983094" y="5684424"/>
              <a:ext cx="66556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정산기준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0214EAA-560F-428D-A420-8048DE0F2B82}"/>
                </a:ext>
              </a:extLst>
            </p:cNvPr>
            <p:cNvSpPr/>
            <p:nvPr/>
          </p:nvSpPr>
          <p:spPr>
            <a:xfrm>
              <a:off x="2894396" y="5736807"/>
              <a:ext cx="465299" cy="16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입금 후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>
                  <a:solidFill>
                    <a:schemeClr val="tx1"/>
                  </a:solidFill>
                </a:rPr>
                <a:t>매월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2927A30-25B0-4642-A6A3-F49EF268BFC8}"/>
                </a:ext>
              </a:extLst>
            </p:cNvPr>
            <p:cNvSpPr/>
            <p:nvPr/>
          </p:nvSpPr>
          <p:spPr>
            <a:xfrm>
              <a:off x="3393551" y="5737210"/>
              <a:ext cx="521118" cy="16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713D2D-01A5-469F-960B-707CC733CC00}"/>
                </a:ext>
              </a:extLst>
            </p:cNvPr>
            <p:cNvSpPr/>
            <p:nvPr/>
          </p:nvSpPr>
          <p:spPr>
            <a:xfrm>
              <a:off x="3170303" y="5696999"/>
              <a:ext cx="2808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/>
                <a:t>▼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8F614F-8AC0-44FF-87B3-4EC4513414F2}"/>
                </a:ext>
              </a:extLst>
            </p:cNvPr>
            <p:cNvSpPr/>
            <p:nvPr/>
          </p:nvSpPr>
          <p:spPr>
            <a:xfrm>
              <a:off x="3384232" y="5718400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1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D90F1A9-E76C-45EB-82EF-3F38F71C609A}"/>
                </a:ext>
              </a:extLst>
            </p:cNvPr>
            <p:cNvSpPr/>
            <p:nvPr/>
          </p:nvSpPr>
          <p:spPr>
            <a:xfrm>
              <a:off x="3915572" y="5718400"/>
              <a:ext cx="2808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/>
                <a:t>일</a:t>
              </a:r>
              <a:endParaRPr lang="ko-KR" altLang="en-US" dirty="0"/>
            </a:p>
          </p:txBody>
        </p:sp>
      </p:grpSp>
      <p:sp>
        <p:nvSpPr>
          <p:cNvPr id="49" name="직사각형 25">
            <a:extLst>
              <a:ext uri="{FF2B5EF4-FFF2-40B4-BE49-F238E27FC236}">
                <a16:creationId xmlns:a16="http://schemas.microsoft.com/office/drawing/2014/main" id="{1E0823B9-C0E6-4408-B3BD-C5CEBCB8DD9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202F4533-F3FC-4ECB-B9A9-0B2C3AF7B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990FA531-D77E-4BE8-A44B-379E5CCC20F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C7EB70-22E4-41A8-A7CC-B8BCBC521A5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28">
            <a:extLst>
              <a:ext uri="{FF2B5EF4-FFF2-40B4-BE49-F238E27FC236}">
                <a16:creationId xmlns:a16="http://schemas.microsoft.com/office/drawing/2014/main" id="{B1550762-460D-4E03-8C9E-DC1C8436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06571"/>
              </p:ext>
            </p:extLst>
          </p:nvPr>
        </p:nvGraphicFramePr>
        <p:xfrm>
          <a:off x="154729" y="1602712"/>
          <a:ext cx="104472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72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4AF084F3-5CAE-4C58-AB10-E40270479731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 Page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인트로페이지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9CB6BB-89C1-4006-A41A-580559037854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파트너사별 정산 상세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402-F3F1-4922-95EB-B174F4CEF31A}"/>
              </a:ext>
            </a:extLst>
          </p:cNvPr>
          <p:cNvSpPr/>
          <p:nvPr/>
        </p:nvSpPr>
        <p:spPr>
          <a:xfrm>
            <a:off x="4932905" y="627262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D14236D-5B4F-4845-BB53-A1FFBD55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44595"/>
              </p:ext>
            </p:extLst>
          </p:nvPr>
        </p:nvGraphicFramePr>
        <p:xfrm>
          <a:off x="1548183" y="4395441"/>
          <a:ext cx="7644162" cy="156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994743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965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511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정산타입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정산요청일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통화명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자동이체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123-456-789012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SC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자동이체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오류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HN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자동이체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NH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자동이체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자동이체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16283D-561F-4087-906E-E4AB1D7D488C}"/>
              </a:ext>
            </a:extLst>
          </p:cNvPr>
          <p:cNvSpPr/>
          <p:nvPr/>
        </p:nvSpPr>
        <p:spPr>
          <a:xfrm>
            <a:off x="114828" y="1359183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정산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4A5088-9430-41A1-9FAA-1C6C7AC3A969}"/>
              </a:ext>
            </a:extLst>
          </p:cNvPr>
          <p:cNvSpPr/>
          <p:nvPr/>
        </p:nvSpPr>
        <p:spPr>
          <a:xfrm>
            <a:off x="1440341" y="1383711"/>
            <a:ext cx="3199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Settlement Details by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Parnter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정산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A6E66-F5F8-467B-856D-BEDC41967BCD}"/>
              </a:ext>
            </a:extLst>
          </p:cNvPr>
          <p:cNvSpPr/>
          <p:nvPr/>
        </p:nvSpPr>
        <p:spPr>
          <a:xfrm>
            <a:off x="8103834" y="3981826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95D1D39-A27C-4675-9E7A-B51B615D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90627"/>
              </p:ext>
            </p:extLst>
          </p:nvPr>
        </p:nvGraphicFramePr>
        <p:xfrm>
          <a:off x="1548189" y="1695260"/>
          <a:ext cx="7494010" cy="86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Company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 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73442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16DAB3-C253-4518-A012-B56125B11FB6}"/>
              </a:ext>
            </a:extLst>
          </p:cNvPr>
          <p:cNvSpPr/>
          <p:nvPr/>
        </p:nvSpPr>
        <p:spPr>
          <a:xfrm>
            <a:off x="3352915" y="1754284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E842F9-D2DD-44E0-AE32-55C134F7B788}"/>
              </a:ext>
            </a:extLst>
          </p:cNvPr>
          <p:cNvSpPr/>
          <p:nvPr/>
        </p:nvSpPr>
        <p:spPr>
          <a:xfrm>
            <a:off x="4950012" y="1757464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B55629-9B9F-4FD7-A1FB-62D3F6DA6A78}"/>
              </a:ext>
            </a:extLst>
          </p:cNvPr>
          <p:cNvSpPr/>
          <p:nvPr/>
        </p:nvSpPr>
        <p:spPr>
          <a:xfrm>
            <a:off x="4698020" y="1757534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FEA1BA-C7F1-4DA5-A682-9521DB6B4184}"/>
              </a:ext>
            </a:extLst>
          </p:cNvPr>
          <p:cNvSpPr/>
          <p:nvPr/>
        </p:nvSpPr>
        <p:spPr>
          <a:xfrm>
            <a:off x="5365877" y="2689687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5B6A79-2BE1-4E6B-8C64-12CEE0B2DD53}"/>
              </a:ext>
            </a:extLst>
          </p:cNvPr>
          <p:cNvSpPr/>
          <p:nvPr/>
        </p:nvSpPr>
        <p:spPr>
          <a:xfrm>
            <a:off x="4474495" y="2689687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3C68549C-8817-4AF4-9D1B-B7D8287F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58461"/>
              </p:ext>
            </p:extLst>
          </p:nvPr>
        </p:nvGraphicFramePr>
        <p:xfrm>
          <a:off x="1548182" y="3055205"/>
          <a:ext cx="7494012" cy="86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03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1873503">
                  <a:extLst>
                    <a:ext uri="{9D8B030D-6E8A-4147-A177-3AD203B41FA5}">
                      <a16:colId xmlns:a16="http://schemas.microsoft.com/office/drawing/2014/main" val="1261803439"/>
                    </a:ext>
                  </a:extLst>
                </a:gridCol>
                <a:gridCol w="1873503">
                  <a:extLst>
                    <a:ext uri="{9D8B030D-6E8A-4147-A177-3AD203B41FA5}">
                      <a16:colId xmlns:a16="http://schemas.microsoft.com/office/drawing/2014/main" val="744877294"/>
                    </a:ext>
                  </a:extLst>
                </a:gridCol>
                <a:gridCol w="1873503">
                  <a:extLst>
                    <a:ext uri="{9D8B030D-6E8A-4147-A177-3AD203B41FA5}">
                      <a16:colId xmlns:a16="http://schemas.microsoft.com/office/drawing/2014/main" val="802571701"/>
                    </a:ext>
                  </a:extLst>
                </a:gridCol>
              </a:tblGrid>
              <a:tr h="28868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Total Amount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 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740,000,000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GME Fees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수수료 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7,400,000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4507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수수료 분배율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0.3%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Balance in KRW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2,960,000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1480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33B9995-3855-4C1C-8CAF-A4D6257E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83943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47ED3-11F2-4057-AE61-8779A8C2A258}"/>
              </a:ext>
            </a:extLst>
          </p:cNvPr>
          <p:cNvSpPr/>
          <p:nvPr/>
        </p:nvSpPr>
        <p:spPr>
          <a:xfrm>
            <a:off x="3352915" y="2023390"/>
            <a:ext cx="211539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00B7D0-DE2F-4CC0-BBD5-4006C1D7C44A}"/>
              </a:ext>
            </a:extLst>
          </p:cNvPr>
          <p:cNvSpPr/>
          <p:nvPr/>
        </p:nvSpPr>
        <p:spPr>
          <a:xfrm>
            <a:off x="5221697" y="2024004"/>
            <a:ext cx="254830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5028D3-0BF1-496C-A465-5CABCF573034}"/>
              </a:ext>
            </a:extLst>
          </p:cNvPr>
          <p:cNvSpPr/>
          <p:nvPr/>
        </p:nvSpPr>
        <p:spPr>
          <a:xfrm>
            <a:off x="3366606" y="2289316"/>
            <a:ext cx="18036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○ 전체 ○ </a:t>
            </a:r>
            <a:r>
              <a:rPr lang="ko-KR" altLang="en-US" sz="1000" dirty="0" err="1"/>
              <a:t>미정산</a:t>
            </a:r>
            <a:r>
              <a:rPr lang="ko-KR" altLang="en-US" sz="1000" dirty="0"/>
              <a:t> ○ 정산완료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374A4E18-45F9-4773-8AD3-3A42F214859A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0ACF2B12-AC94-41C2-9E30-C91F6BBB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BE786D0D-B748-4C10-8E99-6B1F8DDD25B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0419-7469-4B8B-BE6E-CF68FB968CD1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CA6A79B8-7D36-4F1F-9477-D3843597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53833"/>
              </p:ext>
            </p:extLst>
          </p:nvPr>
        </p:nvGraphicFramePr>
        <p:xfrm>
          <a:off x="154729" y="1602712"/>
          <a:ext cx="10566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6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E1ED1C0-2F2B-4E31-9999-FE9078AD3724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9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Deposit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충전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73736C-9CF3-4DA0-9E1E-F1FDF8E9FC6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59" name="표 47">
            <a:extLst>
              <a:ext uri="{FF2B5EF4-FFF2-40B4-BE49-F238E27FC236}">
                <a16:creationId xmlns:a16="http://schemas.microsoft.com/office/drawing/2014/main" id="{46B72402-F4A8-47CF-B5A4-00CD2179FEC6}"/>
              </a:ext>
            </a:extLst>
          </p:cNvPr>
          <p:cNvGraphicFramePr>
            <a:graphicFrameLocks noGrp="1"/>
          </p:cNvGraphicFramePr>
          <p:nvPr/>
        </p:nvGraphicFramePr>
        <p:xfrm>
          <a:off x="7518968" y="1423859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1992852" y="1439909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검색기간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2583887" y="1448345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3789236" y="1445996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2021-08-19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3521218" y="1448798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3059F1-D588-4FC2-8DEA-1A25112099C3}"/>
              </a:ext>
            </a:extLst>
          </p:cNvPr>
          <p:cNvGrpSpPr/>
          <p:nvPr/>
        </p:nvGrpSpPr>
        <p:grpSpPr>
          <a:xfrm>
            <a:off x="1775520" y="1737269"/>
            <a:ext cx="7274833" cy="2126926"/>
            <a:chOff x="1767366" y="2089760"/>
            <a:chExt cx="7274833" cy="212692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D463D92-3F54-461F-8BEF-936BBF59F10A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6DF2E0F-1D78-4E43-A9BC-B8E39C5F9633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AF355EC-FCFA-4EA9-BEAF-DFF74AD91A1F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F4352B5-C1C2-48EF-A334-508CA8044B23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503A9C9-7C42-446F-BCE8-14A0C06453D1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74BFEB6-2EE2-4CB1-B052-98333FCD36E1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70A3DBD-EEEA-4538-BE85-527E34F22544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3A3FB-459A-43ED-82DE-9E9A1D2DE7A5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B6D302EC-A137-42F2-BBA7-5C8DA87FD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D5491B8-7345-401D-881C-A611AD863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8710251-B5E6-45A5-88C1-E64069E04260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40DF088-8B2A-4E01-9FF8-64EC489D7BEC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5147B44-5A79-4DAC-8224-0F325682AF60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A78B100-8C2A-4103-932A-36A339D8F3EE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0861EE4-48E7-44D2-A046-DF90A63CE784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7BD43C8-EB05-4999-83F7-F55DC05840D9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BF2BE55-DAE6-4F55-B439-B599404379EB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97F6EEE-A294-448B-A8FE-A697398DED1D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A182CE9-5761-40AF-9071-380E42DC96A6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78B86EE-4F26-4986-B5D9-0477FAF23443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BE59C9E-687F-4ED8-B6F5-16FB953F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81299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0" name="직사각형 25">
            <a:extLst>
              <a:ext uri="{FF2B5EF4-FFF2-40B4-BE49-F238E27FC236}">
                <a16:creationId xmlns:a16="http://schemas.microsoft.com/office/drawing/2014/main" id="{EBA8F310-106D-46B2-94B9-3CFC9DDDE9F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8622F283-484A-4962-8826-17E380A25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graphicFrame>
        <p:nvGraphicFramePr>
          <p:cNvPr id="73" name="표 28">
            <a:extLst>
              <a:ext uri="{FF2B5EF4-FFF2-40B4-BE49-F238E27FC236}">
                <a16:creationId xmlns:a16="http://schemas.microsoft.com/office/drawing/2014/main" id="{56075353-3294-41CC-AEDC-055D9C57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96160"/>
              </p:ext>
            </p:extLst>
          </p:nvPr>
        </p:nvGraphicFramePr>
        <p:xfrm>
          <a:off x="125155" y="1767106"/>
          <a:ext cx="10851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42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75" name="직사각형 37">
            <a:extLst>
              <a:ext uri="{FF2B5EF4-FFF2-40B4-BE49-F238E27FC236}">
                <a16:creationId xmlns:a16="http://schemas.microsoft.com/office/drawing/2014/main" id="{20C98E93-6C57-499F-8F8D-87E280F097D5}"/>
              </a:ext>
            </a:extLst>
          </p:cNvPr>
          <p:cNvSpPr/>
          <p:nvPr/>
        </p:nvSpPr>
        <p:spPr>
          <a:xfrm>
            <a:off x="100505" y="1369275"/>
            <a:ext cx="11097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Dashboard</a:t>
            </a:r>
          </a:p>
          <a:p>
            <a:pPr algn="ctr"/>
            <a:r>
              <a:rPr lang="ko-KR" altLang="en-US" sz="1400" b="1" dirty="0"/>
              <a:t>통계</a:t>
            </a:r>
          </a:p>
          <a:p>
            <a:pPr algn="ctr"/>
            <a:endParaRPr lang="ko-KR" altLang="en-US" sz="14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5A3FA0-AEA8-4C20-B7A9-66D3789C89AC}"/>
              </a:ext>
            </a:extLst>
          </p:cNvPr>
          <p:cNvSpPr/>
          <p:nvPr/>
        </p:nvSpPr>
        <p:spPr>
          <a:xfrm>
            <a:off x="128416" y="232268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F66D3-616F-412F-9DAE-8476FD04B239}"/>
              </a:ext>
            </a:extLst>
          </p:cNvPr>
          <p:cNvGrpSpPr/>
          <p:nvPr/>
        </p:nvGrpSpPr>
        <p:grpSpPr>
          <a:xfrm>
            <a:off x="2156281" y="3999301"/>
            <a:ext cx="4569365" cy="2457943"/>
            <a:chOff x="2013068" y="3999299"/>
            <a:chExt cx="4569365" cy="2457943"/>
          </a:xfrm>
        </p:grpSpPr>
        <p:sp>
          <p:nvSpPr>
            <p:cNvPr id="78" name="직사각형 17">
              <a:extLst>
                <a:ext uri="{FF2B5EF4-FFF2-40B4-BE49-F238E27FC236}">
                  <a16:creationId xmlns:a16="http://schemas.microsoft.com/office/drawing/2014/main" id="{0B3E424B-E058-4A28-809A-AC19809BF5A3}"/>
                </a:ext>
              </a:extLst>
            </p:cNvPr>
            <p:cNvSpPr/>
            <p:nvPr/>
          </p:nvSpPr>
          <p:spPr>
            <a:xfrm>
              <a:off x="2013068" y="4005569"/>
              <a:ext cx="4521569" cy="23078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5DF931-6160-4D72-AEED-F91C158F2AFA}"/>
                </a:ext>
              </a:extLst>
            </p:cNvPr>
            <p:cNvGrpSpPr/>
            <p:nvPr/>
          </p:nvGrpSpPr>
          <p:grpSpPr>
            <a:xfrm>
              <a:off x="2013069" y="3999299"/>
              <a:ext cx="4569364" cy="2457943"/>
              <a:chOff x="1404223" y="4516251"/>
              <a:chExt cx="3181301" cy="2161655"/>
            </a:xfrm>
          </p:grpSpPr>
          <p:sp>
            <p:nvSpPr>
              <p:cNvPr id="80" name="직사각형 1">
                <a:extLst>
                  <a:ext uri="{FF2B5EF4-FFF2-40B4-BE49-F238E27FC236}">
                    <a16:creationId xmlns:a16="http://schemas.microsoft.com/office/drawing/2014/main" id="{5FFF9D76-CCCD-40D8-98B2-7E8BBB3AD11F}"/>
                  </a:ext>
                </a:extLst>
              </p:cNvPr>
              <p:cNvSpPr/>
              <p:nvPr/>
            </p:nvSpPr>
            <p:spPr>
              <a:xfrm>
                <a:off x="1626085" y="5258775"/>
                <a:ext cx="320529" cy="18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/>
                  <a:t>Name</a:t>
                </a:r>
                <a:endParaRPr lang="ko-KR" altLang="en-US" sz="800" dirty="0"/>
              </a:p>
            </p:txBody>
          </p:sp>
          <p:sp>
            <p:nvSpPr>
              <p:cNvPr id="81" name="직사각형 18">
                <a:extLst>
                  <a:ext uri="{FF2B5EF4-FFF2-40B4-BE49-F238E27FC236}">
                    <a16:creationId xmlns:a16="http://schemas.microsoft.com/office/drawing/2014/main" id="{2CDBD927-196A-43EE-BCCE-CD027C81DF22}"/>
                  </a:ext>
                </a:extLst>
              </p:cNvPr>
              <p:cNvSpPr/>
              <p:nvPr/>
            </p:nvSpPr>
            <p:spPr>
              <a:xfrm>
                <a:off x="1404223" y="4516251"/>
                <a:ext cx="3129965" cy="268284"/>
              </a:xfrm>
              <a:prstGeom prst="rect">
                <a:avLst/>
              </a:prstGeom>
              <a:solidFill>
                <a:srgbClr val="4F81BD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Add Deposit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19">
                <a:extLst>
                  <a:ext uri="{FF2B5EF4-FFF2-40B4-BE49-F238E27FC236}">
                    <a16:creationId xmlns:a16="http://schemas.microsoft.com/office/drawing/2014/main" id="{BDAF0993-5686-4108-BA48-512B6B73B8DB}"/>
                  </a:ext>
                </a:extLst>
              </p:cNvPr>
              <p:cNvSpPr/>
              <p:nvPr/>
            </p:nvSpPr>
            <p:spPr>
              <a:xfrm>
                <a:off x="2262198" y="4986285"/>
                <a:ext cx="1934220" cy="194815"/>
              </a:xfrm>
              <a:prstGeom prst="rect">
                <a:avLst/>
              </a:prstGeom>
              <a:solidFill>
                <a:srgbClr val="D9D9D9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POYXXXXXDDFDXXX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23">
                <a:extLst>
                  <a:ext uri="{FF2B5EF4-FFF2-40B4-BE49-F238E27FC236}">
                    <a16:creationId xmlns:a16="http://schemas.microsoft.com/office/drawing/2014/main" id="{DC42D0C0-F21A-4625-B941-9EFCB3D5D407}"/>
                  </a:ext>
                </a:extLst>
              </p:cNvPr>
              <p:cNvSpPr/>
              <p:nvPr/>
            </p:nvSpPr>
            <p:spPr>
              <a:xfrm>
                <a:off x="3927003" y="6431684"/>
                <a:ext cx="658521" cy="246222"/>
              </a:xfrm>
              <a:prstGeom prst="rect">
                <a:avLst/>
              </a:prstGeom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Proceed</a:t>
                </a:r>
                <a:endParaRPr lang="ko-KR" altLang="en-US" sz="700" dirty="0"/>
              </a:p>
            </p:txBody>
          </p:sp>
          <p:sp>
            <p:nvSpPr>
              <p:cNvPr id="85" name="직사각형 42">
                <a:extLst>
                  <a:ext uri="{FF2B5EF4-FFF2-40B4-BE49-F238E27FC236}">
                    <a16:creationId xmlns:a16="http://schemas.microsoft.com/office/drawing/2014/main" id="{F6F231DC-CFED-4DCE-A0E0-982F5A6B1475}"/>
                  </a:ext>
                </a:extLst>
              </p:cNvPr>
              <p:cNvSpPr/>
              <p:nvPr/>
            </p:nvSpPr>
            <p:spPr>
              <a:xfrm>
                <a:off x="1626085" y="4989287"/>
                <a:ext cx="341735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GUID</a:t>
                </a:r>
                <a:endParaRPr lang="ko-KR" altLang="en-US" sz="1000" dirty="0"/>
              </a:p>
            </p:txBody>
          </p:sp>
          <p:sp>
            <p:nvSpPr>
              <p:cNvPr id="89" name="직사각형 44">
                <a:extLst>
                  <a:ext uri="{FF2B5EF4-FFF2-40B4-BE49-F238E27FC236}">
                    <a16:creationId xmlns:a16="http://schemas.microsoft.com/office/drawing/2014/main" id="{DDB01F6D-77BB-4531-84DC-B9F57D0EDDEC}"/>
                  </a:ext>
                </a:extLst>
              </p:cNvPr>
              <p:cNvSpPr/>
              <p:nvPr/>
            </p:nvSpPr>
            <p:spPr>
              <a:xfrm>
                <a:off x="1590603" y="5550443"/>
                <a:ext cx="484589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 Amount</a:t>
                </a:r>
                <a:endParaRPr lang="ko-KR" altLang="en-US" sz="1000" dirty="0"/>
              </a:p>
            </p:txBody>
          </p:sp>
        </p:grpSp>
        <p:sp>
          <p:nvSpPr>
            <p:cNvPr id="95" name="직사각형 19">
              <a:extLst>
                <a:ext uri="{FF2B5EF4-FFF2-40B4-BE49-F238E27FC236}">
                  <a16:creationId xmlns:a16="http://schemas.microsoft.com/office/drawing/2014/main" id="{B3722C99-9695-4BD8-9D44-C799665C6DE4}"/>
                </a:ext>
              </a:extLst>
            </p:cNvPr>
            <p:cNvSpPr/>
            <p:nvPr/>
          </p:nvSpPr>
          <p:spPr>
            <a:xfrm>
              <a:off x="3245393" y="4857623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19">
              <a:extLst>
                <a:ext uri="{FF2B5EF4-FFF2-40B4-BE49-F238E27FC236}">
                  <a16:creationId xmlns:a16="http://schemas.microsoft.com/office/drawing/2014/main" id="{4DEF033A-6EB7-4F03-A93F-D12EB80D523A}"/>
                </a:ext>
              </a:extLst>
            </p:cNvPr>
            <p:cNvSpPr/>
            <p:nvPr/>
          </p:nvSpPr>
          <p:spPr>
            <a:xfrm>
              <a:off x="3231053" y="5228947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44">
              <a:extLst>
                <a:ext uri="{FF2B5EF4-FFF2-40B4-BE49-F238E27FC236}">
                  <a16:creationId xmlns:a16="http://schemas.microsoft.com/office/drawing/2014/main" id="{7ABDC376-F393-4DFB-8AE5-037ED2C0E6BA}"/>
                </a:ext>
              </a:extLst>
            </p:cNvPr>
            <p:cNvSpPr/>
            <p:nvPr/>
          </p:nvSpPr>
          <p:spPr>
            <a:xfrm>
              <a:off x="2013068" y="5465912"/>
              <a:ext cx="12314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Re Enter Amount</a:t>
              </a:r>
              <a:endParaRPr lang="ko-KR" altLang="en-US" sz="1000" dirty="0"/>
            </a:p>
          </p:txBody>
        </p:sp>
        <p:sp>
          <p:nvSpPr>
            <p:cNvPr id="98" name="직사각형 19">
              <a:extLst>
                <a:ext uri="{FF2B5EF4-FFF2-40B4-BE49-F238E27FC236}">
                  <a16:creationId xmlns:a16="http://schemas.microsoft.com/office/drawing/2014/main" id="{E293563F-8528-4F24-A5DC-74A4F30C6DA7}"/>
                </a:ext>
              </a:extLst>
            </p:cNvPr>
            <p:cNvSpPr/>
            <p:nvPr/>
          </p:nvSpPr>
          <p:spPr>
            <a:xfrm>
              <a:off x="3231053" y="5533240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44">
              <a:extLst>
                <a:ext uri="{FF2B5EF4-FFF2-40B4-BE49-F238E27FC236}">
                  <a16:creationId xmlns:a16="http://schemas.microsoft.com/office/drawing/2014/main" id="{E3030F7B-52CA-464A-8330-4CDD8C9B3F11}"/>
                </a:ext>
              </a:extLst>
            </p:cNvPr>
            <p:cNvSpPr/>
            <p:nvPr/>
          </p:nvSpPr>
          <p:spPr>
            <a:xfrm>
              <a:off x="2030047" y="5847592"/>
              <a:ext cx="740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Currency</a:t>
              </a:r>
              <a:endParaRPr lang="ko-KR" altLang="en-US" sz="1000" dirty="0"/>
            </a:p>
          </p:txBody>
        </p:sp>
        <p:sp>
          <p:nvSpPr>
            <p:cNvPr id="100" name="직사각형 19">
              <a:extLst>
                <a:ext uri="{FF2B5EF4-FFF2-40B4-BE49-F238E27FC236}">
                  <a16:creationId xmlns:a16="http://schemas.microsoft.com/office/drawing/2014/main" id="{2B3FE4CD-41F6-4EB6-AD21-7B05BAEC7432}"/>
                </a:ext>
              </a:extLst>
            </p:cNvPr>
            <p:cNvSpPr/>
            <p:nvPr/>
          </p:nvSpPr>
          <p:spPr>
            <a:xfrm>
              <a:off x="3235381" y="5871364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USD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75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12919</TotalTime>
  <Words>1710</Words>
  <Application>Microsoft Office PowerPoint</Application>
  <PresentationFormat>Widescreen</PresentationFormat>
  <Paragraphs>995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맑은 고딕</vt:lpstr>
      <vt:lpstr>나눔고딕</vt:lpstr>
      <vt:lpstr>Arial</vt:lpstr>
      <vt:lpstr>Office 테마</vt:lpstr>
      <vt:lpstr>PowerPoint Presentation</vt:lpstr>
      <vt:lpstr>Revision Update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병수</dc:creator>
  <cp:lastModifiedBy>Yoel Thapa</cp:lastModifiedBy>
  <cp:revision>1118</cp:revision>
  <cp:lastPrinted>2020-03-26T05:00:19Z</cp:lastPrinted>
  <dcterms:created xsi:type="dcterms:W3CDTF">2019-01-07T07:06:12Z</dcterms:created>
  <dcterms:modified xsi:type="dcterms:W3CDTF">2021-07-27T04:03:51Z</dcterms:modified>
</cp:coreProperties>
</file>