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293" r:id="rId2"/>
    <p:sldId id="1377" r:id="rId3"/>
    <p:sldId id="1422" r:id="rId4"/>
    <p:sldId id="1431" r:id="rId5"/>
    <p:sldId id="1407" r:id="rId6"/>
    <p:sldId id="1440" r:id="rId7"/>
    <p:sldId id="1413" r:id="rId8"/>
    <p:sldId id="1435" r:id="rId9"/>
    <p:sldId id="1434" r:id="rId10"/>
    <p:sldId id="1444" r:id="rId11"/>
    <p:sldId id="1429" r:id="rId12"/>
    <p:sldId id="1439" r:id="rId13"/>
    <p:sldId id="1432" r:id="rId14"/>
    <p:sldId id="1425" r:id="rId15"/>
    <p:sldId id="1438" r:id="rId16"/>
    <p:sldId id="1441" r:id="rId17"/>
    <p:sldId id="1411" r:id="rId18"/>
    <p:sldId id="1408" r:id="rId19"/>
    <p:sldId id="1442" r:id="rId20"/>
    <p:sldId id="1445" r:id="rId21"/>
    <p:sldId id="1424" r:id="rId22"/>
    <p:sldId id="1426" r:id="rId23"/>
    <p:sldId id="1443" r:id="rId24"/>
    <p:sldId id="1433" r:id="rId25"/>
    <p:sldId id="1437" r:id="rId26"/>
    <p:sldId id="1286" r:id="rId27"/>
  </p:sldIdLst>
  <p:sldSz cx="12192000" cy="6858000"/>
  <p:notesSz cx="6797675" cy="9926638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00. 초안" id="{E5C7CEB1-F35C-42D7-A3B6-F48F75ED6CD8}">
          <p14:sldIdLst>
            <p14:sldId id="1293"/>
            <p14:sldId id="1377"/>
            <p14:sldId id="1422"/>
            <p14:sldId id="1431"/>
            <p14:sldId id="1407"/>
            <p14:sldId id="1440"/>
            <p14:sldId id="1413"/>
            <p14:sldId id="1435"/>
            <p14:sldId id="1434"/>
            <p14:sldId id="1444"/>
            <p14:sldId id="1429"/>
            <p14:sldId id="1439"/>
            <p14:sldId id="1432"/>
            <p14:sldId id="1425"/>
            <p14:sldId id="1438"/>
            <p14:sldId id="1441"/>
            <p14:sldId id="1411"/>
            <p14:sldId id="1408"/>
            <p14:sldId id="1442"/>
            <p14:sldId id="1445"/>
            <p14:sldId id="1424"/>
            <p14:sldId id="1426"/>
            <p14:sldId id="1443"/>
            <p14:sldId id="1433"/>
            <p14:sldId id="1437"/>
            <p14:sldId id="1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4339" userDrawn="1">
          <p15:clr>
            <a:srgbClr val="A4A3A4"/>
          </p15:clr>
        </p15:guide>
        <p15:guide id="8" pos="6199" userDrawn="1">
          <p15:clr>
            <a:srgbClr val="A4A3A4"/>
          </p15:clr>
        </p15:guide>
        <p15:guide id="9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Support Office HANPASS" initials="ISOH" lastIdx="2" clrIdx="0">
    <p:extLst>
      <p:ext uri="{19B8F6BF-5375-455C-9EA6-DF929625EA0E}">
        <p15:presenceInfo xmlns:p15="http://schemas.microsoft.com/office/powerpoint/2012/main" userId="IT Support Office HANPASS" providerId="None"/>
      </p:ext>
    </p:extLst>
  </p:cmAuthor>
  <p:cmAuthor id="2" name="HANPASS IT Support Office" initials="HISO" lastIdx="2" clrIdx="1">
    <p:extLst>
      <p:ext uri="{19B8F6BF-5375-455C-9EA6-DF929625EA0E}">
        <p15:presenceInfo xmlns:p15="http://schemas.microsoft.com/office/powerpoint/2012/main" userId="HANPASS IT Support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785EA"/>
    <a:srgbClr val="91B8E9"/>
    <a:srgbClr val="4F81BD"/>
    <a:srgbClr val="E5F2FE"/>
    <a:srgbClr val="3333FF"/>
    <a:srgbClr val="0066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77330" autoAdjust="0"/>
  </p:normalViewPr>
  <p:slideViewPr>
    <p:cSldViewPr>
      <p:cViewPr>
        <p:scale>
          <a:sx n="100" d="100"/>
          <a:sy n="100" d="100"/>
        </p:scale>
        <p:origin x="154" y="-878"/>
      </p:cViewPr>
      <p:guideLst>
        <p:guide orient="horz" pos="527"/>
        <p:guide pos="2026"/>
        <p:guide orient="horz" pos="3929"/>
        <p:guide pos="4067"/>
        <p:guide pos="4339"/>
        <p:guide pos="6199"/>
        <p:guide pos="2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AA1ABD76-5A1A-45AA-9640-991EF499CE4B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5193"/>
            <a:ext cx="5437187" cy="4466274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5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CCC35E79-E521-4463-BCAD-20A629C04E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6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GUID : 32byte</a:t>
            </a:r>
          </a:p>
          <a:p>
            <a:r>
              <a:rPr lang="en-US" altLang="ko-KR" dirty="0" err="1"/>
              <a:t>Licence</a:t>
            </a:r>
            <a:r>
              <a:rPr lang="en-US" altLang="ko-KR" dirty="0"/>
              <a:t> </a:t>
            </a:r>
            <a:r>
              <a:rPr lang="en-US" altLang="ko-KR" dirty="0" err="1"/>
              <a:t>TYpe</a:t>
            </a:r>
            <a:r>
              <a:rPr lang="en-US" altLang="ko-KR" dirty="0"/>
              <a:t>: Combo</a:t>
            </a: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License Jurisdiction : Combo</a:t>
            </a:r>
            <a:endParaRPr lang="en-US" altLang="ko-KR" dirty="0"/>
          </a:p>
          <a:p>
            <a:r>
              <a:rPr lang="en-US" altLang="ko-KR" dirty="0"/>
              <a:t>banking</a:t>
            </a:r>
            <a:r>
              <a:rPr lang="ko-KR" altLang="en-US" dirty="0"/>
              <a:t> </a:t>
            </a:r>
            <a:r>
              <a:rPr lang="en-US" altLang="ko-KR" dirty="0"/>
              <a:t>Details </a:t>
            </a:r>
            <a:r>
              <a:rPr lang="ko-KR" altLang="en-US" dirty="0"/>
              <a:t>거래은행</a:t>
            </a:r>
            <a:r>
              <a:rPr lang="en-US" altLang="ko-KR" dirty="0"/>
              <a:t>: 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9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Amazon</a:t>
            </a:r>
          </a:p>
          <a:p>
            <a:r>
              <a:rPr lang="en-US" altLang="ko-KR" dirty="0"/>
              <a:t>Destination Information: Receiver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75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페이지 영수증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80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r>
              <a:rPr lang="ko-KR" altLang="en-US" dirty="0"/>
              <a:t>번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83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Active/</a:t>
            </a:r>
            <a:r>
              <a:rPr lang="en-US" altLang="ko-KR" dirty="0" err="1"/>
              <a:t>Deactive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, Margin</a:t>
            </a:r>
            <a:r>
              <a:rPr lang="ko-KR" altLang="en-US" dirty="0"/>
              <a:t>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608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Active/</a:t>
            </a:r>
            <a:r>
              <a:rPr lang="en-US" altLang="ko-KR" dirty="0" err="1"/>
              <a:t>Deactive</a:t>
            </a:r>
            <a:r>
              <a:rPr lang="ko-KR" altLang="en-US" dirty="0"/>
              <a:t>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49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Partner</a:t>
            </a:r>
            <a:r>
              <a:rPr lang="ko-KR" altLang="en-US" dirty="0"/>
              <a:t>별로 </a:t>
            </a:r>
            <a:r>
              <a:rPr lang="en-US" altLang="ko-KR" dirty="0"/>
              <a:t>Credentials</a:t>
            </a:r>
            <a:r>
              <a:rPr lang="ko-KR" altLang="en-US" dirty="0"/>
              <a:t>은 </a:t>
            </a:r>
            <a:r>
              <a:rPr lang="ko-KR" altLang="en-US" dirty="0" err="1"/>
              <a:t>여러개</a:t>
            </a:r>
            <a:r>
              <a:rPr lang="ko-KR" altLang="en-US" dirty="0"/>
              <a:t> 입력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2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해외파트너가 </a:t>
            </a:r>
            <a:r>
              <a:rPr lang="ko-KR" altLang="en-US" dirty="0" err="1"/>
              <a:t>우리한테</a:t>
            </a:r>
            <a:r>
              <a:rPr lang="ko-KR" altLang="en-US" dirty="0"/>
              <a:t> </a:t>
            </a:r>
            <a:r>
              <a:rPr lang="en-US" altLang="ko-KR" dirty="0"/>
              <a:t>Prefund</a:t>
            </a:r>
            <a:r>
              <a:rPr lang="ko-KR" altLang="en-US" dirty="0"/>
              <a:t>를 하고</a:t>
            </a:r>
            <a:r>
              <a:rPr lang="en-US" altLang="ko-KR" dirty="0"/>
              <a:t>, </a:t>
            </a:r>
            <a:r>
              <a:rPr lang="ko-KR" altLang="en-US" dirty="0"/>
              <a:t>해외파트너의 잔액</a:t>
            </a:r>
            <a:endParaRPr lang="en-US" altLang="ko-KR" dirty="0"/>
          </a:p>
          <a:p>
            <a:r>
              <a:rPr lang="ko-KR" altLang="en-US" dirty="0"/>
              <a:t>일별</a:t>
            </a:r>
            <a:r>
              <a:rPr lang="en-US" altLang="ko-KR" dirty="0"/>
              <a:t>,</a:t>
            </a:r>
            <a:r>
              <a:rPr lang="ko-KR" altLang="en-US" dirty="0"/>
              <a:t>주별</a:t>
            </a:r>
            <a:r>
              <a:rPr lang="en-US" altLang="ko-KR" dirty="0"/>
              <a:t>,</a:t>
            </a:r>
            <a:r>
              <a:rPr lang="ko-KR" altLang="en-US" dirty="0"/>
              <a:t>월별은 제외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68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Prefunding</a:t>
            </a:r>
            <a:r>
              <a:rPr lang="ko-KR" altLang="en-US" dirty="0"/>
              <a:t>확인이 되면 </a:t>
            </a:r>
            <a:r>
              <a:rPr lang="ko-KR" altLang="en-US" dirty="0" err="1"/>
              <a:t>입금등록하는</a:t>
            </a:r>
            <a:r>
              <a:rPr lang="ko-KR" altLang="en-US" dirty="0"/>
              <a:t> 화면</a:t>
            </a:r>
            <a:endParaRPr lang="en-US" altLang="ko-KR" dirty="0"/>
          </a:p>
          <a:p>
            <a:r>
              <a:rPr lang="en-US" altLang="ko-KR" dirty="0"/>
              <a:t>Currency</a:t>
            </a:r>
            <a:r>
              <a:rPr lang="ko-KR" altLang="en-US" dirty="0"/>
              <a:t>는 선택</a:t>
            </a:r>
            <a:r>
              <a:rPr lang="en-US" altLang="ko-KR" dirty="0"/>
              <a:t>(USD, KRW)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5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USD Amount Exchanged to KRW</a:t>
            </a:r>
            <a:r>
              <a:rPr lang="ko-KR" altLang="en-US" dirty="0"/>
              <a:t>는 삭제</a:t>
            </a:r>
            <a:endParaRPr lang="en-US" altLang="ko-KR" dirty="0"/>
          </a:p>
          <a:p>
            <a:r>
              <a:rPr lang="ko-KR" altLang="en-US" dirty="0"/>
              <a:t>일별</a:t>
            </a:r>
            <a:r>
              <a:rPr lang="en-US" altLang="ko-KR" dirty="0"/>
              <a:t>,</a:t>
            </a:r>
            <a:r>
              <a:rPr lang="ko-KR" altLang="en-US" dirty="0"/>
              <a:t>주별</a:t>
            </a:r>
            <a:r>
              <a:rPr lang="en-US" altLang="ko-KR" dirty="0"/>
              <a:t>,</a:t>
            </a:r>
            <a:r>
              <a:rPr lang="ko-KR" altLang="en-US" dirty="0"/>
              <a:t>월별은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5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계산식 </a:t>
            </a:r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68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환전금액</a:t>
            </a:r>
            <a:r>
              <a:rPr lang="en-US" altLang="ko-KR" dirty="0"/>
              <a:t>: USD</a:t>
            </a:r>
          </a:p>
          <a:p>
            <a:r>
              <a:rPr lang="en-US" altLang="ko-KR" dirty="0"/>
              <a:t>KRW</a:t>
            </a:r>
            <a:r>
              <a:rPr lang="ko-KR" altLang="en-US" dirty="0"/>
              <a:t>잔액</a:t>
            </a:r>
            <a:r>
              <a:rPr lang="en-US" altLang="ko-KR" dirty="0"/>
              <a:t>: </a:t>
            </a:r>
            <a:r>
              <a:rPr lang="ko-KR" altLang="en-US" dirty="0"/>
              <a:t>환전금액</a:t>
            </a:r>
            <a:r>
              <a:rPr lang="en-US" altLang="ko-KR" dirty="0"/>
              <a:t>*</a:t>
            </a:r>
            <a:r>
              <a:rPr lang="ko-KR" altLang="en-US" dirty="0"/>
              <a:t>적용환율</a:t>
            </a:r>
            <a:endParaRPr lang="en-US" altLang="ko-KR" dirty="0"/>
          </a:p>
          <a:p>
            <a:r>
              <a:rPr lang="en-US" altLang="ko-KR" dirty="0"/>
              <a:t>KRW</a:t>
            </a:r>
            <a:r>
              <a:rPr lang="ko-KR" altLang="en-US" dirty="0"/>
              <a:t>잔고금액</a:t>
            </a:r>
            <a:r>
              <a:rPr lang="en-US" altLang="ko-KR" dirty="0"/>
              <a:t>: KRW</a:t>
            </a:r>
            <a:r>
              <a:rPr lang="ko-KR" altLang="en-US" dirty="0"/>
              <a:t>잔액합계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11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취소</a:t>
            </a:r>
            <a:r>
              <a:rPr lang="en-US" altLang="ko-KR" dirty="0"/>
              <a:t>/</a:t>
            </a:r>
            <a:r>
              <a:rPr lang="ko-KR" altLang="en-US" dirty="0"/>
              <a:t>실패</a:t>
            </a:r>
            <a:r>
              <a:rPr lang="en-US" altLang="ko-KR" dirty="0"/>
              <a:t>, </a:t>
            </a:r>
            <a:r>
              <a:rPr lang="ko-KR" altLang="en-US" dirty="0"/>
              <a:t>정산완료는 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3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미정산의 타입은 대기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조회조건 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35E79-E521-4463-BCAD-20A629C04E9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07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073471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DC3772-E529-45BC-B6C7-D00A50BC52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" y="6559535"/>
            <a:ext cx="29846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0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6840650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0162505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060D51E-65F6-48CA-BE61-7FCA88F0AF4A}" type="datetimeFigureOut">
              <a:rPr lang="ko-KR" altLang="en-US" smtClean="0"/>
              <a:pPr/>
              <a:t>2021-08-09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4132983-AF90-4346-AD31-D4F7A01D6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abccorp@test.com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C9E3E-0816-4D91-B78B-C4F84317B50D}"/>
              </a:ext>
            </a:extLst>
          </p:cNvPr>
          <p:cNvSpPr/>
          <p:nvPr/>
        </p:nvSpPr>
        <p:spPr>
          <a:xfrm>
            <a:off x="695400" y="1628800"/>
            <a:ext cx="10585176" cy="724975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4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44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5A7EB-7157-45E9-831C-004F8C0FDD72}"/>
              </a:ext>
            </a:extLst>
          </p:cNvPr>
          <p:cNvSpPr/>
          <p:nvPr/>
        </p:nvSpPr>
        <p:spPr>
          <a:xfrm>
            <a:off x="695400" y="2492896"/>
            <a:ext cx="10585176" cy="138227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경상거래 </a:t>
            </a:r>
            <a:r>
              <a:rPr lang="ko-KR" altLang="en-US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타발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기획</a:t>
            </a:r>
            <a:endParaRPr lang="en-US" altLang="ko-KR" sz="36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B2B Inbound </a:t>
            </a:r>
            <a:r>
              <a:rPr lang="en-US" altLang="ko-KR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Dashboard_Version</a:t>
            </a: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2045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44195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This request will generate Temporary PW and Username is defined. 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PW and Key subject to reset also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50066" y="1395870"/>
            <a:ext cx="2649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Generate User Login Details</a:t>
            </a:r>
            <a:endParaRPr lang="ko-KR" altLang="en-US" sz="14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46372"/>
              </p:ext>
            </p:extLst>
          </p:nvPr>
        </p:nvGraphicFramePr>
        <p:xfrm>
          <a:off x="1530278" y="1740765"/>
          <a:ext cx="7662066" cy="151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DFJKDSJFKSDJGKASDJG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8059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Create User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Email address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pay@pay.net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Username :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654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38516" y="3289584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/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17266"/>
              </p:ext>
            </p:extLst>
          </p:nvPr>
        </p:nvGraphicFramePr>
        <p:xfrm>
          <a:off x="1329869" y="903401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37" name="표 23">
            <a:extLst>
              <a:ext uri="{FF2B5EF4-FFF2-40B4-BE49-F238E27FC236}">
                <a16:creationId xmlns:a16="http://schemas.microsoft.com/office/drawing/2014/main" id="{FB8CB667-37D8-4873-8480-8D516E673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77307"/>
              </p:ext>
            </p:extLst>
          </p:nvPr>
        </p:nvGraphicFramePr>
        <p:xfrm>
          <a:off x="1518537" y="3746533"/>
          <a:ext cx="7662066" cy="151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DFJDAJSFDFASLDFJJDFGA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8059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Create User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Email address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payo@payoneer.com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sdfdfasiodfjkladfhghaerXDfdhfgakjdfhadsfsdf2465412dfhoidhf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6540"/>
                  </a:ext>
                </a:extLst>
              </a:tr>
            </a:tbl>
          </a:graphicData>
        </a:graphic>
      </p:graphicFrame>
      <p:sp>
        <p:nvSpPr>
          <p:cNvPr id="38" name="직사각형 22">
            <a:extLst>
              <a:ext uri="{FF2B5EF4-FFF2-40B4-BE49-F238E27FC236}">
                <a16:creationId xmlns:a16="http://schemas.microsoft.com/office/drawing/2014/main" id="{EDE2747F-D23B-47E8-82E7-13DDB3182399}"/>
              </a:ext>
            </a:extLst>
          </p:cNvPr>
          <p:cNvSpPr/>
          <p:nvPr/>
        </p:nvSpPr>
        <p:spPr>
          <a:xfrm>
            <a:off x="1343472" y="3356992"/>
            <a:ext cx="343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Generate Key for Application &amp; API  </a:t>
            </a:r>
            <a:endParaRPr lang="ko-KR" altLang="en-US" sz="1400" b="1" dirty="0"/>
          </a:p>
        </p:txBody>
      </p:sp>
      <p:sp>
        <p:nvSpPr>
          <p:cNvPr id="39" name="직사각형 32">
            <a:extLst>
              <a:ext uri="{FF2B5EF4-FFF2-40B4-BE49-F238E27FC236}">
                <a16:creationId xmlns:a16="http://schemas.microsoft.com/office/drawing/2014/main" id="{4B5803AC-9920-4D12-9185-F83A45A9D17E}"/>
              </a:ext>
            </a:extLst>
          </p:cNvPr>
          <p:cNvSpPr/>
          <p:nvPr/>
        </p:nvSpPr>
        <p:spPr>
          <a:xfrm>
            <a:off x="8426775" y="534301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40" name="직사각형 22">
            <a:extLst>
              <a:ext uri="{FF2B5EF4-FFF2-40B4-BE49-F238E27FC236}">
                <a16:creationId xmlns:a16="http://schemas.microsoft.com/office/drawing/2014/main" id="{BB8B11F7-0CFB-46B3-8D1E-BD636155C282}"/>
              </a:ext>
            </a:extLst>
          </p:cNvPr>
          <p:cNvSpPr/>
          <p:nvPr/>
        </p:nvSpPr>
        <p:spPr>
          <a:xfrm>
            <a:off x="1436854" y="5405554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Login as a User</a:t>
            </a:r>
            <a:endParaRPr lang="ko-KR" altLang="en-US" sz="1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5994E5-9E66-411E-AA49-07E79610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62526"/>
              </p:ext>
            </p:extLst>
          </p:nvPr>
        </p:nvGraphicFramePr>
        <p:xfrm>
          <a:off x="1542298" y="5711417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714458543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1511500449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Dfsdfsdljfkl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8080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dfjdlkjfldsj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1393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A51DD3E1-21F2-4AE1-94B5-33A1FAFD2FBD}"/>
              </a:ext>
            </a:extLst>
          </p:cNvPr>
          <p:cNvSpPr/>
          <p:nvPr/>
        </p:nvSpPr>
        <p:spPr>
          <a:xfrm>
            <a:off x="5949087" y="911570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1EFDF-DA05-46F2-8B3E-5B478098D77A}"/>
              </a:ext>
            </a:extLst>
          </p:cNvPr>
          <p:cNvSpPr txBox="1"/>
          <p:nvPr/>
        </p:nvSpPr>
        <p:spPr>
          <a:xfrm>
            <a:off x="5949087" y="91125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7664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95560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8253"/>
              </p:ext>
            </p:extLst>
          </p:nvPr>
        </p:nvGraphicFramePr>
        <p:xfrm>
          <a:off x="1548183" y="4395441"/>
          <a:ext cx="7644162" cy="180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994743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965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511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정산타입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정산요청일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day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통화명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123-456-789012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HN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4A5088-9430-41A1-9FAA-1C6C7AC3A969}"/>
              </a:ext>
            </a:extLst>
          </p:cNvPr>
          <p:cNvSpPr/>
          <p:nvPr/>
        </p:nvSpPr>
        <p:spPr>
          <a:xfrm>
            <a:off x="1440341" y="1383711"/>
            <a:ext cx="2890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Transaction Details by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Partner 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8181976" y="3981826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95D1D39-A27C-4675-9E7A-B51B615D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7390"/>
              </p:ext>
            </p:extLst>
          </p:nvPr>
        </p:nvGraphicFramePr>
        <p:xfrm>
          <a:off x="1548188" y="1770869"/>
          <a:ext cx="7617225" cy="93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849126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361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16DAB3-C253-4518-A012-B56125B11FB6}"/>
              </a:ext>
            </a:extLst>
          </p:cNvPr>
          <p:cNvSpPr/>
          <p:nvPr/>
        </p:nvSpPr>
        <p:spPr>
          <a:xfrm>
            <a:off x="3352915" y="1844824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842F9-D2DD-44E0-AE32-55C134F7B788}"/>
              </a:ext>
            </a:extLst>
          </p:cNvPr>
          <p:cNvSpPr/>
          <p:nvPr/>
        </p:nvSpPr>
        <p:spPr>
          <a:xfrm>
            <a:off x="4950012" y="1857579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B55629-9B9F-4FD7-A1FB-62D3F6DA6A78}"/>
              </a:ext>
            </a:extLst>
          </p:cNvPr>
          <p:cNvSpPr/>
          <p:nvPr/>
        </p:nvSpPr>
        <p:spPr>
          <a:xfrm>
            <a:off x="4698020" y="1776066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FEA1BA-C7F1-4DA5-A682-9521DB6B4184}"/>
              </a:ext>
            </a:extLst>
          </p:cNvPr>
          <p:cNvSpPr/>
          <p:nvPr/>
        </p:nvSpPr>
        <p:spPr>
          <a:xfrm>
            <a:off x="5365877" y="2689687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5B6A79-2BE1-4E6B-8C64-12CEE0B2DD53}"/>
              </a:ext>
            </a:extLst>
          </p:cNvPr>
          <p:cNvSpPr/>
          <p:nvPr/>
        </p:nvSpPr>
        <p:spPr>
          <a:xfrm>
            <a:off x="4474495" y="2689687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C68549C-8817-4AF4-9D1B-B7D8287F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72552"/>
              </p:ext>
            </p:extLst>
          </p:nvPr>
        </p:nvGraphicFramePr>
        <p:xfrm>
          <a:off x="1548182" y="3055205"/>
          <a:ext cx="7617224" cy="91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306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1261803439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744877294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802571701"/>
                    </a:ext>
                  </a:extLst>
                </a:gridCol>
              </a:tblGrid>
              <a:tr h="288681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for GUID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DFJKDSJFKSDJGKASDJG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 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740,000,000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GME Fees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수수료 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4507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수수료 분배율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0.3%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Balance in KRW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2,960,000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480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47ED3-11F2-4057-AE61-8779A8C2A258}"/>
              </a:ext>
            </a:extLst>
          </p:cNvPr>
          <p:cNvSpPr/>
          <p:nvPr/>
        </p:nvSpPr>
        <p:spPr>
          <a:xfrm>
            <a:off x="3352915" y="2143691"/>
            <a:ext cx="211539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DFJKDSJFKSDJGKASDJG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00B7D0-DE2F-4CC0-BBD5-4006C1D7C44A}"/>
              </a:ext>
            </a:extLst>
          </p:cNvPr>
          <p:cNvSpPr/>
          <p:nvPr/>
        </p:nvSpPr>
        <p:spPr>
          <a:xfrm>
            <a:off x="5221697" y="2145611"/>
            <a:ext cx="254830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5028D3-0BF1-496C-A465-5CABCF573034}"/>
              </a:ext>
            </a:extLst>
          </p:cNvPr>
          <p:cNvSpPr/>
          <p:nvPr/>
        </p:nvSpPr>
        <p:spPr>
          <a:xfrm>
            <a:off x="3366606" y="2390691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 </a:t>
            </a:r>
            <a:r>
              <a:rPr lang="en-US" altLang="ko-KR" sz="900" dirty="0"/>
              <a:t>All</a:t>
            </a:r>
            <a:r>
              <a:rPr lang="ko-KR" altLang="en-US" sz="900" dirty="0"/>
              <a:t> ○ </a:t>
            </a:r>
            <a:r>
              <a:rPr lang="en-US" altLang="ko-KR" sz="900" dirty="0"/>
              <a:t>pending</a:t>
            </a:r>
            <a:r>
              <a:rPr lang="ko-KR" altLang="en-US" sz="900" dirty="0"/>
              <a:t> ○ </a:t>
            </a:r>
            <a:r>
              <a:rPr lang="en-US" altLang="ko-KR" sz="900" dirty="0"/>
              <a:t>settlement complete</a:t>
            </a:r>
            <a:endParaRPr lang="ko-KR" altLang="en-US" sz="9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CA6A79B8-7D36-4F1F-9477-D3843597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53833"/>
              </p:ext>
            </p:extLst>
          </p:nvPr>
        </p:nvGraphicFramePr>
        <p:xfrm>
          <a:off x="154729" y="1602712"/>
          <a:ext cx="10566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6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E1ED1C0-2F2B-4E31-9999-FE9078AD3724}"/>
              </a:ext>
            </a:extLst>
          </p:cNvPr>
          <p:cNvSpPr/>
          <p:nvPr/>
        </p:nvSpPr>
        <p:spPr>
          <a:xfrm>
            <a:off x="154729" y="1810335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표 32">
            <a:extLst>
              <a:ext uri="{FF2B5EF4-FFF2-40B4-BE49-F238E27FC236}">
                <a16:creationId xmlns:a16="http://schemas.microsoft.com/office/drawing/2014/main" id="{563754F1-C077-4836-BFAD-8F7EF02E5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95381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Partners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AF75CE6F-A5DA-4685-ABCA-E123F59DDBD7}"/>
              </a:ext>
            </a:extLst>
          </p:cNvPr>
          <p:cNvSpPr/>
          <p:nvPr/>
        </p:nvSpPr>
        <p:spPr>
          <a:xfrm>
            <a:off x="7392144" y="935742"/>
            <a:ext cx="1498237" cy="33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97326-E866-49C3-B05F-0A2B9841795C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26">
            <a:extLst>
              <a:ext uri="{FF2B5EF4-FFF2-40B4-BE49-F238E27FC236}">
                <a16:creationId xmlns:a16="http://schemas.microsoft.com/office/drawing/2014/main" id="{0391A0CF-9735-40B7-BE7A-568D2188CF6B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7DBD0-C567-48F7-97CA-91A1B3DF9115}"/>
              </a:ext>
            </a:extLst>
          </p:cNvPr>
          <p:cNvSpPr txBox="1"/>
          <p:nvPr/>
        </p:nvSpPr>
        <p:spPr>
          <a:xfrm>
            <a:off x="6151670" y="96094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153869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63">
            <a:extLst>
              <a:ext uri="{FF2B5EF4-FFF2-40B4-BE49-F238E27FC236}">
                <a16:creationId xmlns:a16="http://schemas.microsoft.com/office/drawing/2014/main" id="{0F3DFECE-8024-44F6-A721-E546914582B5}"/>
              </a:ext>
            </a:extLst>
          </p:cNvPr>
          <p:cNvSpPr/>
          <p:nvPr/>
        </p:nvSpPr>
        <p:spPr>
          <a:xfrm>
            <a:off x="1487488" y="1593744"/>
            <a:ext cx="7704856" cy="9470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8432"/>
              </p:ext>
            </p:extLst>
          </p:nvPr>
        </p:nvGraphicFramePr>
        <p:xfrm>
          <a:off x="1501481" y="2869415"/>
          <a:ext cx="7690865" cy="217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5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70410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91896873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585391234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35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Registered 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PAYXXXOOO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AIRXXXSOSSX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Airwallex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GREEEEEXXXX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XYDFDHKXS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Xross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SDJFDKGAJ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Swotsss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0343"/>
              </p:ext>
            </p:extLst>
          </p:nvPr>
        </p:nvGraphicFramePr>
        <p:xfrm>
          <a:off x="7518968" y="1244163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78134-F89F-4D87-A7FD-3DE80992B754}"/>
              </a:ext>
            </a:extLst>
          </p:cNvPr>
          <p:cNvGrpSpPr/>
          <p:nvPr/>
        </p:nvGrpSpPr>
        <p:grpSpPr>
          <a:xfrm>
            <a:off x="1746255" y="1794477"/>
            <a:ext cx="6437977" cy="528143"/>
            <a:chOff x="1698641" y="3009870"/>
            <a:chExt cx="6248747" cy="52814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D38C90-BEFD-4790-B7BB-99A84746F8DD}"/>
                </a:ext>
              </a:extLst>
            </p:cNvPr>
            <p:cNvSpPr/>
            <p:nvPr/>
          </p:nvSpPr>
          <p:spPr>
            <a:xfrm>
              <a:off x="1698641" y="3045064"/>
              <a:ext cx="930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 Total USD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BB5C9C-2FB5-478F-9AE3-2776F0EF716C}"/>
                </a:ext>
              </a:extLst>
            </p:cNvPr>
            <p:cNvSpPr/>
            <p:nvPr/>
          </p:nvSpPr>
          <p:spPr>
            <a:xfrm>
              <a:off x="1809014" y="3311352"/>
              <a:ext cx="2270762" cy="226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23,000,000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79AE1-930A-4AEE-AD3C-7BE74487B156}"/>
                </a:ext>
              </a:extLst>
            </p:cNvPr>
            <p:cNvSpPr/>
            <p:nvPr/>
          </p:nvSpPr>
          <p:spPr>
            <a:xfrm>
              <a:off x="4550495" y="3311637"/>
              <a:ext cx="1754791" cy="2263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500,000,000</a:t>
              </a:r>
            </a:p>
          </p:txBody>
        </p:sp>
        <p:sp>
          <p:nvSpPr>
            <p:cNvPr id="53" name="직사각형 62">
              <a:extLst>
                <a:ext uri="{FF2B5EF4-FFF2-40B4-BE49-F238E27FC236}">
                  <a16:creationId xmlns:a16="http://schemas.microsoft.com/office/drawing/2014/main" id="{8624EA87-F847-4354-9B58-68BEA8ECA1EA}"/>
                </a:ext>
              </a:extLst>
            </p:cNvPr>
            <p:cNvSpPr/>
            <p:nvPr/>
          </p:nvSpPr>
          <p:spPr>
            <a:xfrm>
              <a:off x="4500017" y="3070807"/>
              <a:ext cx="9213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Total KRW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56" name="직사각형 62">
              <a:extLst>
                <a:ext uri="{FF2B5EF4-FFF2-40B4-BE49-F238E27FC236}">
                  <a16:creationId xmlns:a16="http://schemas.microsoft.com/office/drawing/2014/main" id="{3ED1B982-3C9B-4F57-8C14-9A215EBA95CA}"/>
                </a:ext>
              </a:extLst>
            </p:cNvPr>
            <p:cNvSpPr/>
            <p:nvPr/>
          </p:nvSpPr>
          <p:spPr>
            <a:xfrm>
              <a:off x="6850613" y="3009870"/>
              <a:ext cx="10967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VAN</a:t>
              </a:r>
              <a:r>
                <a:rPr lang="ko-KR" altLang="en-US" sz="800" b="1" dirty="0"/>
                <a:t>사 예치금 잔액</a:t>
              </a:r>
            </a:p>
          </p:txBody>
        </p:sp>
      </p:grpSp>
      <p:graphicFrame>
        <p:nvGraphicFramePr>
          <p:cNvPr id="76" name="표 68">
            <a:extLst>
              <a:ext uri="{FF2B5EF4-FFF2-40B4-BE49-F238E27FC236}">
                <a16:creationId xmlns:a16="http://schemas.microsoft.com/office/drawing/2014/main" id="{E72092BE-977E-4ED1-88B4-4F9C43D6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5549"/>
              </p:ext>
            </p:extLst>
          </p:nvPr>
        </p:nvGraphicFramePr>
        <p:xfrm>
          <a:off x="1442276" y="736433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AB31CD60-F212-4045-9F94-2C941B67C2F7}"/>
              </a:ext>
            </a:extLst>
          </p:cNvPr>
          <p:cNvSpPr/>
          <p:nvPr/>
        </p:nvSpPr>
        <p:spPr>
          <a:xfrm>
            <a:off x="1495047" y="732013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64">
            <a:extLst>
              <a:ext uri="{FF2B5EF4-FFF2-40B4-BE49-F238E27FC236}">
                <a16:creationId xmlns:a16="http://schemas.microsoft.com/office/drawing/2014/main" id="{897DDEE1-292C-43DD-B34E-2824F8741A5D}"/>
              </a:ext>
            </a:extLst>
          </p:cNvPr>
          <p:cNvSpPr/>
          <p:nvPr/>
        </p:nvSpPr>
        <p:spPr>
          <a:xfrm>
            <a:off x="7106082" y="2083363"/>
            <a:ext cx="1807931" cy="22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50,000,000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0DEFDF-1D6E-4972-ADED-E3804BF97774}"/>
              </a:ext>
            </a:extLst>
          </p:cNvPr>
          <p:cNvSpPr/>
          <p:nvPr/>
        </p:nvSpPr>
        <p:spPr>
          <a:xfrm>
            <a:off x="347953" y="1260562"/>
            <a:ext cx="675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97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07904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User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“Add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Deposit” request to be approved by “User 2”.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73736C-9CF3-4DA0-9E1E-F1FDF8E9FC6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0" name="직사각형 25">
            <a:extLst>
              <a:ext uri="{FF2B5EF4-FFF2-40B4-BE49-F238E27FC236}">
                <a16:creationId xmlns:a16="http://schemas.microsoft.com/office/drawing/2014/main" id="{EBA8F310-106D-46B2-94B9-3CFC9DDDE9F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8622F283-484A-4962-8826-17E380A25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graphicFrame>
        <p:nvGraphicFramePr>
          <p:cNvPr id="73" name="표 28">
            <a:extLst>
              <a:ext uri="{FF2B5EF4-FFF2-40B4-BE49-F238E27FC236}">
                <a16:creationId xmlns:a16="http://schemas.microsoft.com/office/drawing/2014/main" id="{56075353-3294-41CC-AEDC-055D9C57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96160"/>
              </p:ext>
            </p:extLst>
          </p:nvPr>
        </p:nvGraphicFramePr>
        <p:xfrm>
          <a:off x="125155" y="1767106"/>
          <a:ext cx="10851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42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C75A3FA0-AEA8-4C20-B7A9-66D3789C89AC}"/>
              </a:ext>
            </a:extLst>
          </p:cNvPr>
          <p:cNvSpPr/>
          <p:nvPr/>
        </p:nvSpPr>
        <p:spPr>
          <a:xfrm>
            <a:off x="128416" y="232268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F66D3-616F-412F-9DAE-8476FD04B239}"/>
              </a:ext>
            </a:extLst>
          </p:cNvPr>
          <p:cNvGrpSpPr/>
          <p:nvPr/>
        </p:nvGrpSpPr>
        <p:grpSpPr>
          <a:xfrm>
            <a:off x="1773023" y="1412776"/>
            <a:ext cx="4521569" cy="2622415"/>
            <a:chOff x="2013068" y="3999299"/>
            <a:chExt cx="4521569" cy="2622415"/>
          </a:xfrm>
        </p:grpSpPr>
        <p:sp>
          <p:nvSpPr>
            <p:cNvPr id="78" name="직사각형 17">
              <a:extLst>
                <a:ext uri="{FF2B5EF4-FFF2-40B4-BE49-F238E27FC236}">
                  <a16:creationId xmlns:a16="http://schemas.microsoft.com/office/drawing/2014/main" id="{0B3E424B-E058-4A28-809A-AC19809BF5A3}"/>
                </a:ext>
              </a:extLst>
            </p:cNvPr>
            <p:cNvSpPr/>
            <p:nvPr/>
          </p:nvSpPr>
          <p:spPr>
            <a:xfrm>
              <a:off x="2013068" y="4005569"/>
              <a:ext cx="4521569" cy="2307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5DF931-6160-4D72-AEED-F91C158F2AFA}"/>
                </a:ext>
              </a:extLst>
            </p:cNvPr>
            <p:cNvGrpSpPr/>
            <p:nvPr/>
          </p:nvGrpSpPr>
          <p:grpSpPr>
            <a:xfrm>
              <a:off x="2013069" y="3999299"/>
              <a:ext cx="4495629" cy="2622415"/>
              <a:chOff x="1404223" y="4516251"/>
              <a:chExt cx="3129965" cy="2306301"/>
            </a:xfrm>
          </p:grpSpPr>
          <p:sp>
            <p:nvSpPr>
              <p:cNvPr id="80" name="직사각형 1">
                <a:extLst>
                  <a:ext uri="{FF2B5EF4-FFF2-40B4-BE49-F238E27FC236}">
                    <a16:creationId xmlns:a16="http://schemas.microsoft.com/office/drawing/2014/main" id="{5FFF9D76-CCCD-40D8-98B2-7E8BBB3AD11F}"/>
                  </a:ext>
                </a:extLst>
              </p:cNvPr>
              <p:cNvSpPr/>
              <p:nvPr/>
            </p:nvSpPr>
            <p:spPr>
              <a:xfrm>
                <a:off x="1626085" y="5258775"/>
                <a:ext cx="320529" cy="18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Name</a:t>
                </a:r>
                <a:endParaRPr lang="ko-KR" altLang="en-US" sz="800" dirty="0"/>
              </a:p>
            </p:txBody>
          </p:sp>
          <p:sp>
            <p:nvSpPr>
              <p:cNvPr id="81" name="직사각형 18">
                <a:extLst>
                  <a:ext uri="{FF2B5EF4-FFF2-40B4-BE49-F238E27FC236}">
                    <a16:creationId xmlns:a16="http://schemas.microsoft.com/office/drawing/2014/main" id="{2CDBD927-196A-43EE-BCCE-CD027C81DF22}"/>
                  </a:ext>
                </a:extLst>
              </p:cNvPr>
              <p:cNvSpPr/>
              <p:nvPr/>
            </p:nvSpPr>
            <p:spPr>
              <a:xfrm>
                <a:off x="1404223" y="4516251"/>
                <a:ext cx="3129965" cy="268284"/>
              </a:xfrm>
              <a:prstGeom prst="rect">
                <a:avLst/>
              </a:prstGeom>
              <a:solidFill>
                <a:srgbClr val="4F81BD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Add Deposit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19">
                <a:extLst>
                  <a:ext uri="{FF2B5EF4-FFF2-40B4-BE49-F238E27FC236}">
                    <a16:creationId xmlns:a16="http://schemas.microsoft.com/office/drawing/2014/main" id="{BDAF0993-5686-4108-BA48-512B6B73B8DB}"/>
                  </a:ext>
                </a:extLst>
              </p:cNvPr>
              <p:cNvSpPr/>
              <p:nvPr/>
            </p:nvSpPr>
            <p:spPr>
              <a:xfrm>
                <a:off x="2262198" y="4986285"/>
                <a:ext cx="1934220" cy="194815"/>
              </a:xfrm>
              <a:prstGeom prst="rect">
                <a:avLst/>
              </a:prstGeom>
              <a:solidFill>
                <a:srgbClr val="D9D9D9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POYXXXXXDDFDXXX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23">
                <a:extLst>
                  <a:ext uri="{FF2B5EF4-FFF2-40B4-BE49-F238E27FC236}">
                    <a16:creationId xmlns:a16="http://schemas.microsoft.com/office/drawing/2014/main" id="{DC42D0C0-F21A-4625-B941-9EFCB3D5D407}"/>
                  </a:ext>
                </a:extLst>
              </p:cNvPr>
              <p:cNvSpPr/>
              <p:nvPr/>
            </p:nvSpPr>
            <p:spPr>
              <a:xfrm>
                <a:off x="3875667" y="6576330"/>
                <a:ext cx="658521" cy="246222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Add Balance</a:t>
                </a:r>
                <a:endParaRPr lang="ko-KR" altLang="en-US" sz="700" dirty="0"/>
              </a:p>
            </p:txBody>
          </p:sp>
          <p:sp>
            <p:nvSpPr>
              <p:cNvPr id="85" name="직사각형 42">
                <a:extLst>
                  <a:ext uri="{FF2B5EF4-FFF2-40B4-BE49-F238E27FC236}">
                    <a16:creationId xmlns:a16="http://schemas.microsoft.com/office/drawing/2014/main" id="{F6F231DC-CFED-4DCE-A0E0-982F5A6B1475}"/>
                  </a:ext>
                </a:extLst>
              </p:cNvPr>
              <p:cNvSpPr/>
              <p:nvPr/>
            </p:nvSpPr>
            <p:spPr>
              <a:xfrm>
                <a:off x="1626085" y="4989287"/>
                <a:ext cx="341735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GUID</a:t>
                </a:r>
                <a:endParaRPr lang="ko-KR" altLang="en-US" sz="1000" dirty="0"/>
              </a:p>
            </p:txBody>
          </p:sp>
          <p:sp>
            <p:nvSpPr>
              <p:cNvPr id="89" name="직사각형 44">
                <a:extLst>
                  <a:ext uri="{FF2B5EF4-FFF2-40B4-BE49-F238E27FC236}">
                    <a16:creationId xmlns:a16="http://schemas.microsoft.com/office/drawing/2014/main" id="{DDB01F6D-77BB-4531-84DC-B9F57D0EDDEC}"/>
                  </a:ext>
                </a:extLst>
              </p:cNvPr>
              <p:cNvSpPr/>
              <p:nvPr/>
            </p:nvSpPr>
            <p:spPr>
              <a:xfrm>
                <a:off x="1590603" y="5550443"/>
                <a:ext cx="484589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 Amount</a:t>
                </a:r>
                <a:endParaRPr lang="ko-KR" altLang="en-US" sz="1000" dirty="0"/>
              </a:p>
            </p:txBody>
          </p:sp>
        </p:grpSp>
        <p:sp>
          <p:nvSpPr>
            <p:cNvPr id="95" name="직사각형 19">
              <a:extLst>
                <a:ext uri="{FF2B5EF4-FFF2-40B4-BE49-F238E27FC236}">
                  <a16:creationId xmlns:a16="http://schemas.microsoft.com/office/drawing/2014/main" id="{B3722C99-9695-4BD8-9D44-C799665C6DE4}"/>
                </a:ext>
              </a:extLst>
            </p:cNvPr>
            <p:cNvSpPr/>
            <p:nvPr/>
          </p:nvSpPr>
          <p:spPr>
            <a:xfrm>
              <a:off x="3245393" y="4857623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19">
              <a:extLst>
                <a:ext uri="{FF2B5EF4-FFF2-40B4-BE49-F238E27FC236}">
                  <a16:creationId xmlns:a16="http://schemas.microsoft.com/office/drawing/2014/main" id="{4DEF033A-6EB7-4F03-A93F-D12EB80D523A}"/>
                </a:ext>
              </a:extLst>
            </p:cNvPr>
            <p:cNvSpPr/>
            <p:nvPr/>
          </p:nvSpPr>
          <p:spPr>
            <a:xfrm>
              <a:off x="3231053" y="5228947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44">
              <a:extLst>
                <a:ext uri="{FF2B5EF4-FFF2-40B4-BE49-F238E27FC236}">
                  <a16:creationId xmlns:a16="http://schemas.microsoft.com/office/drawing/2014/main" id="{7ABDC376-F393-4DFB-8AE5-037ED2C0E6BA}"/>
                </a:ext>
              </a:extLst>
            </p:cNvPr>
            <p:cNvSpPr/>
            <p:nvPr/>
          </p:nvSpPr>
          <p:spPr>
            <a:xfrm>
              <a:off x="2013068" y="5465912"/>
              <a:ext cx="1231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Re Enter Amount</a:t>
              </a:r>
              <a:endParaRPr lang="ko-KR" altLang="en-US" sz="1000" dirty="0"/>
            </a:p>
          </p:txBody>
        </p:sp>
        <p:sp>
          <p:nvSpPr>
            <p:cNvPr id="98" name="직사각형 19">
              <a:extLst>
                <a:ext uri="{FF2B5EF4-FFF2-40B4-BE49-F238E27FC236}">
                  <a16:creationId xmlns:a16="http://schemas.microsoft.com/office/drawing/2014/main" id="{E293563F-8528-4F24-A5DC-74A4F30C6DA7}"/>
                </a:ext>
              </a:extLst>
            </p:cNvPr>
            <p:cNvSpPr/>
            <p:nvPr/>
          </p:nvSpPr>
          <p:spPr>
            <a:xfrm>
              <a:off x="3231053" y="5533240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44">
              <a:extLst>
                <a:ext uri="{FF2B5EF4-FFF2-40B4-BE49-F238E27FC236}">
                  <a16:creationId xmlns:a16="http://schemas.microsoft.com/office/drawing/2014/main" id="{E3030F7B-52CA-464A-8330-4CDD8C9B3F11}"/>
                </a:ext>
              </a:extLst>
            </p:cNvPr>
            <p:cNvSpPr/>
            <p:nvPr/>
          </p:nvSpPr>
          <p:spPr>
            <a:xfrm>
              <a:off x="2030047" y="5847592"/>
              <a:ext cx="740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Currency</a:t>
              </a:r>
              <a:endParaRPr lang="ko-KR" altLang="en-US" sz="1000" dirty="0"/>
            </a:p>
          </p:txBody>
        </p:sp>
        <p:sp>
          <p:nvSpPr>
            <p:cNvPr id="100" name="직사각형 19">
              <a:extLst>
                <a:ext uri="{FF2B5EF4-FFF2-40B4-BE49-F238E27FC236}">
                  <a16:creationId xmlns:a16="http://schemas.microsoft.com/office/drawing/2014/main" id="{2B3FE4CD-41F6-4EB6-AD21-7B05BAEC7432}"/>
                </a:ext>
              </a:extLst>
            </p:cNvPr>
            <p:cNvSpPr/>
            <p:nvPr/>
          </p:nvSpPr>
          <p:spPr>
            <a:xfrm>
              <a:off x="3235381" y="5871364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USD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표 68">
            <a:extLst>
              <a:ext uri="{FF2B5EF4-FFF2-40B4-BE49-F238E27FC236}">
                <a16:creationId xmlns:a16="http://schemas.microsoft.com/office/drawing/2014/main" id="{E9B163FE-C772-478D-BFDB-062C4906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92256"/>
              </p:ext>
            </p:extLst>
          </p:nvPr>
        </p:nvGraphicFramePr>
        <p:xfrm>
          <a:off x="1442276" y="924526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EF9AF9A2-865C-41A2-93DE-0F0D08596815}"/>
              </a:ext>
            </a:extLst>
          </p:cNvPr>
          <p:cNvSpPr/>
          <p:nvPr/>
        </p:nvSpPr>
        <p:spPr>
          <a:xfrm>
            <a:off x="2727599" y="909556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2A1B-81AA-496E-A050-46A2FEDE12B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33" name="직사각형 33">
            <a:extLst>
              <a:ext uri="{FF2B5EF4-FFF2-40B4-BE49-F238E27FC236}">
                <a16:creationId xmlns:a16="http://schemas.microsoft.com/office/drawing/2014/main" id="{DBDCABF8-D63C-4B0D-BBC0-B5ED74DA4569}"/>
              </a:ext>
            </a:extLst>
          </p:cNvPr>
          <p:cNvSpPr/>
          <p:nvPr/>
        </p:nvSpPr>
        <p:spPr>
          <a:xfrm>
            <a:off x="5563963" y="1948248"/>
            <a:ext cx="219542" cy="220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id="{C8EC0C32-DADA-4E7B-A407-B52DE1CE9E72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875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17433"/>
              </p:ext>
            </p:extLst>
          </p:nvPr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7855"/>
              </p:ext>
            </p:extLst>
          </p:nvPr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103840" y="4113993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80307"/>
              </p:ext>
            </p:extLst>
          </p:nvPr>
        </p:nvGraphicFramePr>
        <p:xfrm>
          <a:off x="2063551" y="4536118"/>
          <a:ext cx="7128789" cy="184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1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5711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74161539"/>
                    </a:ext>
                  </a:extLst>
                </a:gridCol>
                <a:gridCol w="1800196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328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Amount Exchanged </a:t>
                      </a: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입금액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KRW Balance Available</a:t>
            </a:r>
            <a:endParaRPr lang="ko-KR" altLang="en-US" sz="1200" dirty="0"/>
          </a:p>
        </p:txBody>
      </p:sp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9746"/>
              </p:ext>
            </p:extLst>
          </p:nvPr>
        </p:nvGraphicFramePr>
        <p:xfrm>
          <a:off x="7518968" y="1262351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938411" y="1306188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검색기간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529446" y="131462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734795" y="131227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478881" y="131462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932565" y="129374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305287" y="130218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7032102" y="130218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68">
            <a:extLst>
              <a:ext uri="{FF2B5EF4-FFF2-40B4-BE49-F238E27FC236}">
                <a16:creationId xmlns:a16="http://schemas.microsoft.com/office/drawing/2014/main" id="{0B4CA00F-FB26-46F9-AC3A-347A7BAD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80561"/>
              </p:ext>
            </p:extLst>
          </p:nvPr>
        </p:nvGraphicFramePr>
        <p:xfrm>
          <a:off x="1415480" y="780510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AF8A593-3FC3-49E3-B4CE-49861DA2AB95}"/>
              </a:ext>
            </a:extLst>
          </p:cNvPr>
          <p:cNvSpPr/>
          <p:nvPr/>
        </p:nvSpPr>
        <p:spPr>
          <a:xfrm>
            <a:off x="4007768" y="764704"/>
            <a:ext cx="1102563" cy="3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26">
            <a:extLst>
              <a:ext uri="{FF2B5EF4-FFF2-40B4-BE49-F238E27FC236}">
                <a16:creationId xmlns:a16="http://schemas.microsoft.com/office/drawing/2014/main" id="{A197485B-25B9-4F41-BA5A-3941E1D4E98E}"/>
              </a:ext>
            </a:extLst>
          </p:cNvPr>
          <p:cNvSpPr/>
          <p:nvPr/>
        </p:nvSpPr>
        <p:spPr>
          <a:xfrm>
            <a:off x="308247" y="1196752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322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8235"/>
              </p:ext>
            </p:extLst>
          </p:nvPr>
        </p:nvGraphicFramePr>
        <p:xfrm>
          <a:off x="1757493" y="1712903"/>
          <a:ext cx="4914571" cy="8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00.00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62069" y="5715682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27117" y="5715682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680"/>
              </p:ext>
            </p:extLst>
          </p:nvPr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5303912" y="764696"/>
            <a:ext cx="2304256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98744"/>
              </p:ext>
            </p:extLst>
          </p:nvPr>
        </p:nvGraphicFramePr>
        <p:xfrm>
          <a:off x="1725300" y="5094167"/>
          <a:ext cx="6602947" cy="51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3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86634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79503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Exchange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 USD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2021.07.26 (17:30.31)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</a:tbl>
          </a:graphicData>
        </a:graphic>
      </p:graphicFrame>
      <p:sp>
        <p:nvSpPr>
          <p:cNvPr id="81" name="직사각형 69">
            <a:extLst>
              <a:ext uri="{FF2B5EF4-FFF2-40B4-BE49-F238E27FC236}">
                <a16:creationId xmlns:a16="http://schemas.microsoft.com/office/drawing/2014/main" id="{C17E76E8-A0B8-470A-9769-AA8F63E6891B}"/>
              </a:ext>
            </a:extLst>
          </p:cNvPr>
          <p:cNvSpPr/>
          <p:nvPr/>
        </p:nvSpPr>
        <p:spPr>
          <a:xfrm>
            <a:off x="2043832" y="2875246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Live Exchange Rate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5">
            <a:extLst>
              <a:ext uri="{FF2B5EF4-FFF2-40B4-BE49-F238E27FC236}">
                <a16:creationId xmlns:a16="http://schemas.microsoft.com/office/drawing/2014/main" id="{A9A31B4E-6566-4520-8980-B097700F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91191"/>
              </p:ext>
            </p:extLst>
          </p:nvPr>
        </p:nvGraphicFramePr>
        <p:xfrm>
          <a:off x="1756999" y="3260375"/>
          <a:ext cx="4914571" cy="12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9767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Exchange Rate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2021.07.26 (17:30.30)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83797"/>
                  </a:ext>
                </a:extLst>
              </a:tr>
            </a:tbl>
          </a:graphicData>
        </a:graphic>
      </p:graphicFrame>
      <p:sp>
        <p:nvSpPr>
          <p:cNvPr id="83" name="직사각형 69">
            <a:extLst>
              <a:ext uri="{FF2B5EF4-FFF2-40B4-BE49-F238E27FC236}">
                <a16:creationId xmlns:a16="http://schemas.microsoft.com/office/drawing/2014/main" id="{49054C17-B819-4E6C-BC0F-174668DC6A8A}"/>
              </a:ext>
            </a:extLst>
          </p:cNvPr>
          <p:cNvSpPr/>
          <p:nvPr/>
        </p:nvSpPr>
        <p:spPr>
          <a:xfrm>
            <a:off x="1725301" y="4760593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Exchange Amount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32BD-8834-4BAD-995E-FC3D2BACB060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2ABC3E-6B20-4A6E-882E-9C35D10372B7}"/>
              </a:ext>
            </a:extLst>
          </p:cNvPr>
          <p:cNvGrpSpPr/>
          <p:nvPr/>
        </p:nvGrpSpPr>
        <p:grpSpPr>
          <a:xfrm>
            <a:off x="1671110" y="1375534"/>
            <a:ext cx="1327790" cy="215444"/>
            <a:chOff x="5932565" y="1293747"/>
            <a:chExt cx="1327790" cy="215444"/>
          </a:xfrm>
        </p:grpSpPr>
        <p:sp>
          <p:nvSpPr>
            <p:cNvPr id="28" name="직사각형 68">
              <a:extLst>
                <a:ext uri="{FF2B5EF4-FFF2-40B4-BE49-F238E27FC236}">
                  <a16:creationId xmlns:a16="http://schemas.microsoft.com/office/drawing/2014/main" id="{5B60C667-9B36-4DBA-AE3F-C96E03CBD264}"/>
                </a:ext>
              </a:extLst>
            </p:cNvPr>
            <p:cNvSpPr/>
            <p:nvPr/>
          </p:nvSpPr>
          <p:spPr>
            <a:xfrm>
              <a:off x="5932565" y="1293747"/>
              <a:ext cx="4411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GUID</a:t>
              </a:r>
              <a:endParaRPr lang="ko-KR" altLang="en-US" sz="800" b="1" dirty="0"/>
            </a:p>
          </p:txBody>
        </p:sp>
        <p:sp>
          <p:nvSpPr>
            <p:cNvPr id="30" name="직사각형 69">
              <a:extLst>
                <a:ext uri="{FF2B5EF4-FFF2-40B4-BE49-F238E27FC236}">
                  <a16:creationId xmlns:a16="http://schemas.microsoft.com/office/drawing/2014/main" id="{CB93621D-0C76-46CE-996E-2888AC8BB723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70">
              <a:extLst>
                <a:ext uri="{FF2B5EF4-FFF2-40B4-BE49-F238E27FC236}">
                  <a16:creationId xmlns:a16="http://schemas.microsoft.com/office/drawing/2014/main" id="{D98B21F0-099A-47D1-A828-5DA56DDA706A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32" name="직사각형 68">
            <a:extLst>
              <a:ext uri="{FF2B5EF4-FFF2-40B4-BE49-F238E27FC236}">
                <a16:creationId xmlns:a16="http://schemas.microsoft.com/office/drawing/2014/main" id="{CFB4C4D7-C130-41F7-8F3F-15CED68840A8}"/>
              </a:ext>
            </a:extLst>
          </p:cNvPr>
          <p:cNvSpPr/>
          <p:nvPr/>
        </p:nvSpPr>
        <p:spPr>
          <a:xfrm>
            <a:off x="1725301" y="2931323"/>
            <a:ext cx="306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FX</a:t>
            </a:r>
            <a:endParaRPr lang="ko-KR" altLang="en-US" sz="800" b="1" dirty="0"/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557F802A-2754-4852-B559-51132D5C3667}"/>
              </a:ext>
            </a:extLst>
          </p:cNvPr>
          <p:cNvSpPr/>
          <p:nvPr/>
        </p:nvSpPr>
        <p:spPr>
          <a:xfrm>
            <a:off x="386481" y="1205360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1735133" y="1334639"/>
            <a:ext cx="1763656" cy="329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Balance Details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71882" y="597842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36930" y="5978420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/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7824580" y="775438"/>
            <a:ext cx="1054982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9158"/>
              </p:ext>
            </p:extLst>
          </p:nvPr>
        </p:nvGraphicFramePr>
        <p:xfrm>
          <a:off x="1735133" y="1772816"/>
          <a:ext cx="7457211" cy="255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58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7208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185431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4615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9452470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1663951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5412998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잔고금액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환전금액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적용 환율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잔고금액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1,492,735,254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(200,000)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1,500,067,949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600,004,564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702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(1,000,000)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1,100,000,000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2261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703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19378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704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82809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u="sng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63451"/>
                  </a:ext>
                </a:extLst>
              </a:tr>
            </a:tbl>
          </a:graphicData>
        </a:graphic>
      </p:graphicFrame>
      <p:sp>
        <p:nvSpPr>
          <p:cNvPr id="57" name="직사각형 68">
            <a:extLst>
              <a:ext uri="{FF2B5EF4-FFF2-40B4-BE49-F238E27FC236}">
                <a16:creationId xmlns:a16="http://schemas.microsoft.com/office/drawing/2014/main" id="{F4E3F778-EFC0-43A8-A343-B8D901868AC9}"/>
              </a:ext>
            </a:extLst>
          </p:cNvPr>
          <p:cNvSpPr/>
          <p:nvPr/>
        </p:nvSpPr>
        <p:spPr>
          <a:xfrm>
            <a:off x="3644293" y="1338922"/>
            <a:ext cx="635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GUID</a:t>
            </a:r>
            <a:endParaRPr lang="ko-KR" altLang="en-US" sz="1000" b="1" dirty="0"/>
          </a:p>
        </p:txBody>
      </p:sp>
      <p:sp>
        <p:nvSpPr>
          <p:cNvPr id="76" name="직사각형 69">
            <a:extLst>
              <a:ext uri="{FF2B5EF4-FFF2-40B4-BE49-F238E27FC236}">
                <a16:creationId xmlns:a16="http://schemas.microsoft.com/office/drawing/2014/main" id="{D788F75D-5E15-4159-94AC-4CA041DB951B}"/>
              </a:ext>
            </a:extLst>
          </p:cNvPr>
          <p:cNvSpPr/>
          <p:nvPr/>
        </p:nvSpPr>
        <p:spPr>
          <a:xfrm>
            <a:off x="4261330" y="1334639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B10EB-DA28-4E27-93E0-6B606124BFCA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4000E15B-28DD-4588-9B39-4F9E523473E7}"/>
              </a:ext>
            </a:extLst>
          </p:cNvPr>
          <p:cNvSpPr/>
          <p:nvPr/>
        </p:nvSpPr>
        <p:spPr>
          <a:xfrm>
            <a:off x="350656" y="117087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995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4" y="875877"/>
            <a:ext cx="8953304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25558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to be searched by duration, Transaction ID, GUID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80724" y="1383711"/>
            <a:ext cx="178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Search Transaction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5537119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8271A-A5B9-47F0-B5D8-BB4328D8477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1330F3-E6D9-42AA-A2BD-C9D1FD2931C5}"/>
              </a:ext>
            </a:extLst>
          </p:cNvPr>
          <p:cNvSpPr/>
          <p:nvPr/>
        </p:nvSpPr>
        <p:spPr>
          <a:xfrm>
            <a:off x="5365877" y="314096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7180E5-165D-4540-8D16-5B312A377282}"/>
              </a:ext>
            </a:extLst>
          </p:cNvPr>
          <p:cNvSpPr/>
          <p:nvPr/>
        </p:nvSpPr>
        <p:spPr>
          <a:xfrm>
            <a:off x="4474495" y="314096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806D45-932C-40C9-B863-906630F0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00790"/>
              </p:ext>
            </p:extLst>
          </p:nvPr>
        </p:nvGraphicFramePr>
        <p:xfrm>
          <a:off x="1548189" y="1840711"/>
          <a:ext cx="7494010" cy="11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605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61E-C0B9-44B8-B2B3-ECA4A336EF6B}"/>
              </a:ext>
            </a:extLst>
          </p:cNvPr>
          <p:cNvSpPr/>
          <p:nvPr/>
        </p:nvSpPr>
        <p:spPr>
          <a:xfrm>
            <a:off x="3352915" y="1899735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15684-D519-42B7-81E7-EDF0D097BA17}"/>
              </a:ext>
            </a:extLst>
          </p:cNvPr>
          <p:cNvSpPr/>
          <p:nvPr/>
        </p:nvSpPr>
        <p:spPr>
          <a:xfrm>
            <a:off x="4968826" y="1885862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2B2CB-35B0-49D6-AFC5-5C85A90755B8}"/>
              </a:ext>
            </a:extLst>
          </p:cNvPr>
          <p:cNvSpPr/>
          <p:nvPr/>
        </p:nvSpPr>
        <p:spPr>
          <a:xfrm>
            <a:off x="4698020" y="1902985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FE0D11-703C-4F9A-955B-0FEBB4CF82C0}"/>
              </a:ext>
            </a:extLst>
          </p:cNvPr>
          <p:cNvSpPr/>
          <p:nvPr/>
        </p:nvSpPr>
        <p:spPr>
          <a:xfrm>
            <a:off x="3352914" y="2175817"/>
            <a:ext cx="2965249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53D954-B0BC-49F4-9792-B19531A46702}"/>
              </a:ext>
            </a:extLst>
          </p:cNvPr>
          <p:cNvSpPr/>
          <p:nvPr/>
        </p:nvSpPr>
        <p:spPr>
          <a:xfrm>
            <a:off x="3347152" y="2465772"/>
            <a:ext cx="297677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ED54D-89A0-46F4-B7AC-13AC1E82AE8A}"/>
              </a:ext>
            </a:extLst>
          </p:cNvPr>
          <p:cNvSpPr/>
          <p:nvPr/>
        </p:nvSpPr>
        <p:spPr>
          <a:xfrm>
            <a:off x="3234730" y="2738674"/>
            <a:ext cx="3143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○ 전체 ○ 정산 ○ </a:t>
            </a:r>
            <a:r>
              <a:rPr lang="ko-KR" altLang="en-US" sz="800" dirty="0" err="1"/>
              <a:t>미정산</a:t>
            </a:r>
            <a:r>
              <a:rPr lang="ko-KR" altLang="en-US" sz="800" dirty="0"/>
              <a:t> ○ 취소 </a:t>
            </a:r>
            <a:r>
              <a:rPr lang="en-US" altLang="ko-KR" sz="800" dirty="0"/>
              <a:t>/ </a:t>
            </a:r>
            <a:r>
              <a:rPr lang="ko-KR" altLang="en-US" sz="800" dirty="0"/>
              <a:t>실패  ○ 정산완료 </a:t>
            </a:r>
            <a:r>
              <a:rPr lang="en-US" altLang="ko-KR" sz="800" dirty="0"/>
              <a:t>(Settled)</a:t>
            </a:r>
            <a:endParaRPr lang="ko-KR" altLang="en-US" sz="800" dirty="0"/>
          </a:p>
        </p:txBody>
      </p:sp>
      <p:graphicFrame>
        <p:nvGraphicFramePr>
          <p:cNvPr id="34" name="표 114">
            <a:extLst>
              <a:ext uri="{FF2B5EF4-FFF2-40B4-BE49-F238E27FC236}">
                <a16:creationId xmlns:a16="http://schemas.microsoft.com/office/drawing/2014/main" id="{DDBB9EBB-FFFE-4676-BF8D-D04AC99A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68622"/>
              </p:ext>
            </p:extLst>
          </p:nvPr>
        </p:nvGraphicFramePr>
        <p:xfrm>
          <a:off x="1556016" y="4182079"/>
          <a:ext cx="749401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16">
                  <a:extLst>
                    <a:ext uri="{9D8B030D-6E8A-4147-A177-3AD203B41FA5}">
                      <a16:colId xmlns:a16="http://schemas.microsoft.com/office/drawing/2014/main" val="3618400535"/>
                    </a:ext>
                  </a:extLst>
                </a:gridCol>
                <a:gridCol w="488351">
                  <a:extLst>
                    <a:ext uri="{9D8B030D-6E8A-4147-A177-3AD203B41FA5}">
                      <a16:colId xmlns:a16="http://schemas.microsoft.com/office/drawing/2014/main" val="3318447849"/>
                    </a:ext>
                  </a:extLst>
                </a:gridCol>
                <a:gridCol w="795327">
                  <a:extLst>
                    <a:ext uri="{9D8B030D-6E8A-4147-A177-3AD203B41FA5}">
                      <a16:colId xmlns:a16="http://schemas.microsoft.com/office/drawing/2014/main" val="3717010350"/>
                    </a:ext>
                  </a:extLst>
                </a:gridCol>
                <a:gridCol w="1126999">
                  <a:extLst>
                    <a:ext uri="{9D8B030D-6E8A-4147-A177-3AD203B41FA5}">
                      <a16:colId xmlns:a16="http://schemas.microsoft.com/office/drawing/2014/main" val="3335404678"/>
                    </a:ext>
                  </a:extLst>
                </a:gridCol>
                <a:gridCol w="901691">
                  <a:extLst>
                    <a:ext uri="{9D8B030D-6E8A-4147-A177-3AD203B41FA5}">
                      <a16:colId xmlns:a16="http://schemas.microsoft.com/office/drawing/2014/main" val="1939103021"/>
                    </a:ext>
                  </a:extLst>
                </a:gridCol>
                <a:gridCol w="1134881">
                  <a:extLst>
                    <a:ext uri="{9D8B030D-6E8A-4147-A177-3AD203B41FA5}">
                      <a16:colId xmlns:a16="http://schemas.microsoft.com/office/drawing/2014/main" val="4267314487"/>
                    </a:ext>
                  </a:extLst>
                </a:gridCol>
                <a:gridCol w="1025359">
                  <a:extLst>
                    <a:ext uri="{9D8B030D-6E8A-4147-A177-3AD203B41FA5}">
                      <a16:colId xmlns:a16="http://schemas.microsoft.com/office/drawing/2014/main" val="3639559158"/>
                    </a:ext>
                  </a:extLst>
                </a:gridCol>
                <a:gridCol w="793787">
                  <a:extLst>
                    <a:ext uri="{9D8B030D-6E8A-4147-A177-3AD203B41FA5}">
                      <a16:colId xmlns:a16="http://schemas.microsoft.com/office/drawing/2014/main" val="3463252227"/>
                    </a:ext>
                  </a:extLst>
                </a:gridCol>
              </a:tblGrid>
              <a:tr h="218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Receivers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Recievers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settlement amount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송금시간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69233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19,479,582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90744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2020032312340001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PingPong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792,217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Failed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144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AYSX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Transferwise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2,722,438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9238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GOTS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1002-242-54897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18,091,457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1062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8351588-8C77-466C-B799-C004743D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2577"/>
              </p:ext>
            </p:extLst>
          </p:nvPr>
        </p:nvGraphicFramePr>
        <p:xfrm>
          <a:off x="1359602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9" name="직사각형 25">
            <a:extLst>
              <a:ext uri="{FF2B5EF4-FFF2-40B4-BE49-F238E27FC236}">
                <a16:creationId xmlns:a16="http://schemas.microsoft.com/office/drawing/2014/main" id="{DBA14984-18A3-43FD-8FBB-E7B5CC36A5E7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97E522B-566C-4213-B9E2-E7333A1092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6" name="TextBox 14">
            <a:extLst>
              <a:ext uri="{FF2B5EF4-FFF2-40B4-BE49-F238E27FC236}">
                <a16:creationId xmlns:a16="http://schemas.microsoft.com/office/drawing/2014/main" id="{57205D5B-FB98-42BF-8753-1F13331D440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BEFE-038C-4535-9725-9062C571C9B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28">
            <a:extLst>
              <a:ext uri="{FF2B5EF4-FFF2-40B4-BE49-F238E27FC236}">
                <a16:creationId xmlns:a16="http://schemas.microsoft.com/office/drawing/2014/main" id="{719E141C-BC78-4F3D-882E-83E99AC2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51786"/>
              </p:ext>
            </p:extLst>
          </p:nvPr>
        </p:nvGraphicFramePr>
        <p:xfrm>
          <a:off x="154728" y="1602712"/>
          <a:ext cx="109705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5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1">
            <a:extLst>
              <a:ext uri="{FF2B5EF4-FFF2-40B4-BE49-F238E27FC236}">
                <a16:creationId xmlns:a16="http://schemas.microsoft.com/office/drawing/2014/main" id="{15AA053E-804F-4B3A-A78C-05F4626C6CA8}"/>
              </a:ext>
            </a:extLst>
          </p:cNvPr>
          <p:cNvSpPr/>
          <p:nvPr/>
        </p:nvSpPr>
        <p:spPr>
          <a:xfrm>
            <a:off x="8112224" y="375884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in Excel </a:t>
            </a:r>
            <a:r>
              <a:rPr lang="ko-KR" altLang="en-US" sz="700" dirty="0"/>
              <a:t>엑셀로 내보내기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984094-AEA7-4757-B5B5-1DDC76BA087E}"/>
              </a:ext>
            </a:extLst>
          </p:cNvPr>
          <p:cNvSpPr/>
          <p:nvPr/>
        </p:nvSpPr>
        <p:spPr>
          <a:xfrm>
            <a:off x="115849" y="2584785"/>
            <a:ext cx="10616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E35F9-1E31-4920-8922-FF8F78329ADB}"/>
              </a:ext>
            </a:extLst>
          </p:cNvPr>
          <p:cNvSpPr/>
          <p:nvPr/>
        </p:nvSpPr>
        <p:spPr>
          <a:xfrm>
            <a:off x="1850592" y="916978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23EB497-4A7A-4913-916A-572A55796EC3}"/>
              </a:ext>
            </a:extLst>
          </p:cNvPr>
          <p:cNvSpPr/>
          <p:nvPr/>
        </p:nvSpPr>
        <p:spPr>
          <a:xfrm>
            <a:off x="380255" y="134076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2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58379"/>
              </p:ext>
            </p:extLst>
          </p:nvPr>
        </p:nvGraphicFramePr>
        <p:xfrm>
          <a:off x="154728" y="1602712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59051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1F19F2A2-2D7A-4F3B-8677-E9C86281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8581"/>
              </p:ext>
            </p:extLst>
          </p:nvPr>
        </p:nvGraphicFramePr>
        <p:xfrm>
          <a:off x="1580241" y="1844824"/>
          <a:ext cx="7641095" cy="295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3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06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047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95815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719791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722858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920098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694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125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269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56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정산대상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Receivers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차감금액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거래사요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46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Dfdfdkjfkldjsff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56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Dfdfjdljglkadjga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2000,000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Erejfedjfaskjdf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2ldjfkldjakljfldjf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Service_provided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452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erieqoeosjfieoa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31AC2105-A109-4B0E-AFF0-383675E5B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70669"/>
              </p:ext>
            </p:extLst>
          </p:nvPr>
        </p:nvGraphicFramePr>
        <p:xfrm>
          <a:off x="1359602" y="900405"/>
          <a:ext cx="7688725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1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541547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87481916-F578-4CB3-80E4-D66163B354C3}"/>
              </a:ext>
            </a:extLst>
          </p:cNvPr>
          <p:cNvSpPr/>
          <p:nvPr/>
        </p:nvSpPr>
        <p:spPr>
          <a:xfrm>
            <a:off x="3698227" y="89189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B8C69-86A1-4EEF-996B-357075FD284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51F846DA-887F-4E76-B3D1-8D071AFB70F4}"/>
              </a:ext>
            </a:extLst>
          </p:cNvPr>
          <p:cNvSpPr/>
          <p:nvPr/>
        </p:nvSpPr>
        <p:spPr>
          <a:xfrm>
            <a:off x="1480724" y="1383711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List</a:t>
            </a:r>
            <a:endParaRPr lang="ko-KR" altLang="en-US" sz="1400" b="1" dirty="0"/>
          </a:p>
        </p:txBody>
      </p:sp>
      <p:sp>
        <p:nvSpPr>
          <p:cNvPr id="19" name="직사각형 26">
            <a:extLst>
              <a:ext uri="{FF2B5EF4-FFF2-40B4-BE49-F238E27FC236}">
                <a16:creationId xmlns:a16="http://schemas.microsoft.com/office/drawing/2014/main" id="{58A2DF25-877B-4DF6-993E-9A6405DB6AA8}"/>
              </a:ext>
            </a:extLst>
          </p:cNvPr>
          <p:cNvSpPr/>
          <p:nvPr/>
        </p:nvSpPr>
        <p:spPr>
          <a:xfrm>
            <a:off x="336171" y="131754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2948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5609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Reference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No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GME’s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internal number.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ID can be brought from Partner.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76688"/>
              </p:ext>
            </p:extLst>
          </p:nvPr>
        </p:nvGraphicFramePr>
        <p:xfrm>
          <a:off x="1530279" y="2110136"/>
          <a:ext cx="7644211" cy="117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XXXXEFFXXX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Paidout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정산금액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8417970" y="1806439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Receipt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49986"/>
              </p:ext>
            </p:extLst>
          </p:nvPr>
        </p:nvGraphicFramePr>
        <p:xfrm>
          <a:off x="1530278" y="4667765"/>
          <a:ext cx="766206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Wishful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한국의 은행코드명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51867" y="1771583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4"/>
            <a:ext cx="1588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Destination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17409"/>
              </p:ext>
            </p:extLst>
          </p:nvPr>
        </p:nvGraphicFramePr>
        <p:xfrm>
          <a:off x="1542458" y="3675221"/>
          <a:ext cx="7644211" cy="5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Store name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Inc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Payout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E-Commerce/Goods sold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7" y="3429000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15541"/>
              </p:ext>
            </p:extLst>
          </p:nvPr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89667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143766" y="91697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804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1444185C-A47A-4FA7-B2C4-5EFB067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61891"/>
              </p:ext>
            </p:extLst>
          </p:nvPr>
        </p:nvGraphicFramePr>
        <p:xfrm>
          <a:off x="519854" y="836712"/>
          <a:ext cx="10904738" cy="2304252"/>
        </p:xfrm>
        <a:graphic>
          <a:graphicData uri="http://schemas.openxmlformats.org/drawingml/2006/table">
            <a:tbl>
              <a:tblPr/>
              <a:tblGrid>
                <a:gridCol w="2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440908478"/>
                    </a:ext>
                  </a:extLst>
                </a:gridCol>
                <a:gridCol w="3983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Drafted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Details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Drafted by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V1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121917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26th,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V2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1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28th,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Settings, Login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V3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August 6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Basic Business Understanding, Receipt for Payout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06">
            <a:extLst>
              <a:ext uri="{FF2B5EF4-FFF2-40B4-BE49-F238E27FC236}">
                <a16:creationId xmlns:a16="http://schemas.microsoft.com/office/drawing/2014/main" id="{2387C672-4474-4CA4-B7AC-33E60AC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733" y="325184"/>
            <a:ext cx="8986309" cy="41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Update Record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73965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44036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7906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513066" y="87986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24" name="표 1">
            <a:extLst>
              <a:ext uri="{FF2B5EF4-FFF2-40B4-BE49-F238E27FC236}">
                <a16:creationId xmlns:a16="http://schemas.microsoft.com/office/drawing/2014/main" id="{F1BBD148-A4BA-47B3-ADD4-DDBE57C65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42833"/>
              </p:ext>
            </p:extLst>
          </p:nvPr>
        </p:nvGraphicFramePr>
        <p:xfrm>
          <a:off x="1530279" y="2078334"/>
          <a:ext cx="7644211" cy="180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업체명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PingPongPay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Transaction Date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Market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Online Ecommerce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Transaction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4567844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Type</a:t>
                      </a:r>
                    </a:p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결제대행 정산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타발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Payment reason code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37210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정산금액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Amount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2465423156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Reference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4654RSS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A729F9-544A-4345-AC44-65A55D81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742"/>
              </p:ext>
            </p:extLst>
          </p:nvPr>
        </p:nvGraphicFramePr>
        <p:xfrm>
          <a:off x="1530279" y="1567646"/>
          <a:ext cx="76442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Receipt of Payments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전자결제대행업 지급 확인서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graphicFrame>
        <p:nvGraphicFramePr>
          <p:cNvPr id="37" name="표 1">
            <a:extLst>
              <a:ext uri="{FF2B5EF4-FFF2-40B4-BE49-F238E27FC236}">
                <a16:creationId xmlns:a16="http://schemas.microsoft.com/office/drawing/2014/main" id="{C01BAF7C-87F9-48E0-A7B1-347C3EDD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04639"/>
              </p:ext>
            </p:extLst>
          </p:nvPr>
        </p:nvGraphicFramePr>
        <p:xfrm>
          <a:off x="1548133" y="4089827"/>
          <a:ext cx="7644211" cy="134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Beneficiary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Cosmo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Korea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Bank Name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Woori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Bank Account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10024564564564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Phone 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021564541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C0ABE27-B963-4578-B2D3-B3000C6E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9113"/>
              </p:ext>
            </p:extLst>
          </p:nvPr>
        </p:nvGraphicFramePr>
        <p:xfrm>
          <a:off x="1548133" y="5627471"/>
          <a:ext cx="76442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치리결과는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변경가능성이 있어 법적 효력이 없습니다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CBB2672-F809-4A63-8448-D9C899258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40" y="5994449"/>
            <a:ext cx="320020" cy="320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BAD93-EA43-40F3-BBEF-3DC0A013C0C6}"/>
              </a:ext>
            </a:extLst>
          </p:cNvPr>
          <p:cNvSpPr txBox="1"/>
          <p:nvPr/>
        </p:nvSpPr>
        <p:spPr>
          <a:xfrm>
            <a:off x="7482006" y="5982123"/>
            <a:ext cx="192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글로벌머니액스프레스</a:t>
            </a:r>
            <a:endParaRPr lang="en-US" sz="1200" dirty="0"/>
          </a:p>
        </p:txBody>
      </p:sp>
      <p:sp>
        <p:nvSpPr>
          <p:cNvPr id="22" name="직사각형 15">
            <a:extLst>
              <a:ext uri="{FF2B5EF4-FFF2-40B4-BE49-F238E27FC236}">
                <a16:creationId xmlns:a16="http://schemas.microsoft.com/office/drawing/2014/main" id="{12342485-FA8A-459D-99E9-1D2CD11681CE}"/>
              </a:ext>
            </a:extLst>
          </p:cNvPr>
          <p:cNvSpPr/>
          <p:nvPr/>
        </p:nvSpPr>
        <p:spPr>
          <a:xfrm>
            <a:off x="8390634" y="1282407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55574-0734-40A8-9B20-E17D9DBDFB80}"/>
              </a:ext>
            </a:extLst>
          </p:cNvPr>
          <p:cNvSpPr txBox="1"/>
          <p:nvPr/>
        </p:nvSpPr>
        <p:spPr>
          <a:xfrm>
            <a:off x="7908876" y="1872446"/>
            <a:ext cx="1926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Receipt</a:t>
            </a:r>
            <a:r>
              <a:rPr lang="ko-KR" altLang="en-US" sz="900" dirty="0"/>
              <a:t> </a:t>
            </a:r>
            <a:r>
              <a:rPr lang="en-US" altLang="ko-KR" sz="900" dirty="0"/>
              <a:t>No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20210801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677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73305" y="1383711"/>
            <a:ext cx="1741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Search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643778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B18C495-8151-4CB3-BE25-636D29F98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41117"/>
              </p:ext>
            </p:extLst>
          </p:nvPr>
        </p:nvGraphicFramePr>
        <p:xfrm>
          <a:off x="1578137" y="2786575"/>
          <a:ext cx="7614205" cy="280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1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3239612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980171">
                  <a:extLst>
                    <a:ext uri="{9D8B030D-6E8A-4147-A177-3AD203B41FA5}">
                      <a16:colId xmlns:a16="http://schemas.microsoft.com/office/drawing/2014/main" val="1117621179"/>
                    </a:ext>
                  </a:extLst>
                </a:gridCol>
                <a:gridCol w="728992">
                  <a:extLst>
                    <a:ext uri="{9D8B030D-6E8A-4147-A177-3AD203B41FA5}">
                      <a16:colId xmlns:a16="http://schemas.microsoft.com/office/drawing/2014/main" val="1041253571"/>
                    </a:ext>
                  </a:extLst>
                </a:gridCol>
                <a:gridCol w="784571">
                  <a:extLst>
                    <a:ext uri="{9D8B030D-6E8A-4147-A177-3AD203B41FA5}">
                      <a16:colId xmlns:a16="http://schemas.microsoft.com/office/drawing/2014/main" val="1130353667"/>
                    </a:ext>
                  </a:extLst>
                </a:gridCol>
                <a:gridCol w="784571">
                  <a:extLst>
                    <a:ext uri="{9D8B030D-6E8A-4147-A177-3AD203B41FA5}">
                      <a16:colId xmlns:a16="http://schemas.microsoft.com/office/drawing/2014/main" val="2573024525"/>
                    </a:ext>
                  </a:extLst>
                </a:gridCol>
                <a:gridCol w="784571">
                  <a:extLst>
                    <a:ext uri="{9D8B030D-6E8A-4147-A177-3AD203B41FA5}">
                      <a16:colId xmlns:a16="http://schemas.microsoft.com/office/drawing/2014/main" val="3753746297"/>
                    </a:ext>
                  </a:extLst>
                </a:gridCol>
              </a:tblGrid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desMemID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문의관리 제목 테스트입니다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. (Transaction has been settled)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8897897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success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79789797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8797897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7878987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Error</a:t>
                      </a: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code</a:t>
                      </a: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87987897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Error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94578979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Success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1433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(Transaction has been settled)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5648978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88758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Error code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7889798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963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01841CF-4565-4E7F-AF24-9EC08DB8EA51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2327757-EB1E-4DBD-ACA8-650566C8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81221"/>
              </p:ext>
            </p:extLst>
          </p:nvPr>
        </p:nvGraphicFramePr>
        <p:xfrm>
          <a:off x="1578138" y="1806439"/>
          <a:ext cx="7614206" cy="686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694">
                  <a:extLst>
                    <a:ext uri="{9D8B030D-6E8A-4147-A177-3AD203B41FA5}">
                      <a16:colId xmlns:a16="http://schemas.microsoft.com/office/drawing/2014/main" val="183286814"/>
                    </a:ext>
                  </a:extLst>
                </a:gridCol>
                <a:gridCol w="5754512">
                  <a:extLst>
                    <a:ext uri="{9D8B030D-6E8A-4147-A177-3AD203B41FA5}">
                      <a16:colId xmlns:a16="http://schemas.microsoft.com/office/drawing/2014/main" val="2311292320"/>
                    </a:ext>
                  </a:extLst>
                </a:gridCol>
              </a:tblGrid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파트너 </a:t>
                      </a:r>
                      <a:r>
                        <a:rPr lang="en-US" altLang="ko-KR" sz="800" dirty="0"/>
                        <a:t>ID (Partner ID)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461659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정산 완료 거래 </a:t>
                      </a:r>
                      <a:r>
                        <a:rPr lang="en-US" altLang="ko-KR" sz="800" dirty="0"/>
                        <a:t>ID (Transaction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ID)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74078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기간 </a:t>
                      </a:r>
                      <a:r>
                        <a:rPr lang="en-US" altLang="ko-KR" sz="800" dirty="0"/>
                        <a:t>(Duration)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9627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399CA4-D678-4BD1-A9E9-4102946A8C3C}"/>
              </a:ext>
            </a:extLst>
          </p:cNvPr>
          <p:cNvSpPr/>
          <p:nvPr/>
        </p:nvSpPr>
        <p:spPr>
          <a:xfrm>
            <a:off x="3509840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시작일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FC3C9-E3F9-4B99-A961-DB663620B99E}"/>
              </a:ext>
            </a:extLst>
          </p:cNvPr>
          <p:cNvSpPr/>
          <p:nvPr/>
        </p:nvSpPr>
        <p:spPr>
          <a:xfrm>
            <a:off x="4805984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215A76-3345-4CCA-8E53-98AFBA6DA251}"/>
              </a:ext>
            </a:extLst>
          </p:cNvPr>
          <p:cNvSpPr/>
          <p:nvPr/>
        </p:nvSpPr>
        <p:spPr>
          <a:xfrm>
            <a:off x="4445944" y="22600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8F874D-5708-44D7-9B5F-696F5DF56205}"/>
              </a:ext>
            </a:extLst>
          </p:cNvPr>
          <p:cNvSpPr/>
          <p:nvPr/>
        </p:nvSpPr>
        <p:spPr>
          <a:xfrm>
            <a:off x="3509839" y="1845100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BB2B2C-8668-4AAC-82FB-0735C99EB972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E3C56E-9FB9-434D-B549-CA9B67169B83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FA3011-D9A9-4DB6-9841-95460713F916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83B719C-C477-4FF7-B813-D5558E1C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74458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Search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4D475A-A693-449B-8663-BB2EF6767753}"/>
              </a:ext>
            </a:extLst>
          </p:cNvPr>
          <p:cNvSpPr/>
          <p:nvPr/>
        </p:nvSpPr>
        <p:spPr>
          <a:xfrm>
            <a:off x="3509839" y="2075116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D109B6-4699-4993-BAC7-F0CAD918C4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FAB6753E-BB91-4198-80FC-7A791BB9A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F0C40F1D-6E9B-451B-A6C3-A76B9FCEC90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BB5722-8FF1-442C-8210-92705486EDD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F9B503BD-4DD3-4FB6-BD4B-47B0C4EF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76479"/>
              </p:ext>
            </p:extLst>
          </p:nvPr>
        </p:nvGraphicFramePr>
        <p:xfrm>
          <a:off x="154728" y="1602712"/>
          <a:ext cx="110255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BF90B3F-BB2D-4DBA-B63D-A48812DA3A86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26E30-0DE2-44BF-9BC4-235DC59721F0}"/>
              </a:ext>
            </a:extLst>
          </p:cNvPr>
          <p:cNvSpPr/>
          <p:nvPr/>
        </p:nvSpPr>
        <p:spPr>
          <a:xfrm>
            <a:off x="1578136" y="928428"/>
            <a:ext cx="1241571" cy="253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26">
            <a:extLst>
              <a:ext uri="{FF2B5EF4-FFF2-40B4-BE49-F238E27FC236}">
                <a16:creationId xmlns:a16="http://schemas.microsoft.com/office/drawing/2014/main" id="{4242DFAE-AAC6-495C-86D7-C5D9763FA45A}"/>
              </a:ext>
            </a:extLst>
          </p:cNvPr>
          <p:cNvSpPr/>
          <p:nvPr/>
        </p:nvSpPr>
        <p:spPr>
          <a:xfrm>
            <a:off x="32730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3068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389044" y="1496781"/>
            <a:ext cx="309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Partner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99759"/>
              </p:ext>
            </p:extLst>
          </p:nvPr>
        </p:nvGraphicFramePr>
        <p:xfrm>
          <a:off x="1578138" y="1854110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1527614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80949"/>
              </p:ext>
            </p:extLst>
          </p:nvPr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4122577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6266426" y="4378879"/>
            <a:ext cx="2965665" cy="1222757"/>
            <a:chOff x="5253113" y="4868274"/>
            <a:chExt cx="3066765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</a:t>
              </a:r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574479" y="5339493"/>
              <a:ext cx="2745399" cy="2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수수료 설정을 변경하시겠습니까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3860307"/>
            <a:ext cx="3608490" cy="1484242"/>
            <a:chOff x="1553954" y="4516251"/>
            <a:chExt cx="2980233" cy="1484242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765988" y="5754271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적용</a:t>
              </a:r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469905" y="5751747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983094" y="507561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</a:t>
              </a:r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428450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2" name="직사각형 5">
              <a:extLst>
                <a:ext uri="{FF2B5EF4-FFF2-40B4-BE49-F238E27FC236}">
                  <a16:creationId xmlns:a16="http://schemas.microsoft.com/office/drawing/2014/main" id="{A3C1F0F8-64B3-43E4-B38E-4B8818775BEB}"/>
                </a:ext>
              </a:extLst>
            </p:cNvPr>
            <p:cNvSpPr/>
            <p:nvPr/>
          </p:nvSpPr>
          <p:spPr>
            <a:xfrm>
              <a:off x="3904600" y="5374830"/>
              <a:ext cx="2968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%</a:t>
              </a:r>
              <a:endParaRPr lang="ko-KR" altLang="en-US" sz="105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표 33">
            <a:extLst>
              <a:ext uri="{FF2B5EF4-FFF2-40B4-BE49-F238E27FC236}">
                <a16:creationId xmlns:a16="http://schemas.microsoft.com/office/drawing/2014/main" id="{24DFA9D3-89AE-48F0-82A9-196B4802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29751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Search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A6A699AE-EF54-4DBC-BEFD-53FFAAB1CADD}"/>
              </a:ext>
            </a:extLst>
          </p:cNvPr>
          <p:cNvSpPr/>
          <p:nvPr/>
        </p:nvSpPr>
        <p:spPr>
          <a:xfrm>
            <a:off x="3628532" y="916977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434412" y="3663913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4193703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6" y="4190853"/>
            <a:ext cx="1469207" cy="187265"/>
            <a:chOff x="6305287" y="1302183"/>
            <a:chExt cx="955068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063552" y="469494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마진수정</a:t>
            </a:r>
          </a:p>
        </p:txBody>
      </p:sp>
      <p:sp>
        <p:nvSpPr>
          <p:cNvPr id="81" name="직사각형 26">
            <a:extLst>
              <a:ext uri="{FF2B5EF4-FFF2-40B4-BE49-F238E27FC236}">
                <a16:creationId xmlns:a16="http://schemas.microsoft.com/office/drawing/2014/main" id="{E4A9AF64-EF79-4EB4-AADE-18A7C5C63EE1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0764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510328" y="1496781"/>
            <a:ext cx="2848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User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/>
        </p:nvGraphicFramePr>
        <p:xfrm>
          <a:off x="1578138" y="1854110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1527614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4122577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5807968" y="4449766"/>
            <a:ext cx="2965665" cy="1222757"/>
            <a:chOff x="5253113" y="4868274"/>
            <a:chExt cx="3066765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</a:t>
              </a:r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574479" y="5339493"/>
              <a:ext cx="2745399" cy="2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수수료 설정을 변경하시겠습니까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3860307"/>
            <a:ext cx="3608490" cy="2160981"/>
            <a:chOff x="1553954" y="4516251"/>
            <a:chExt cx="2980233" cy="2160981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890324" y="6431010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적용</a:t>
              </a:r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594242" y="6428486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983094" y="507561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</a:t>
              </a:r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381088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표 33">
            <a:extLst>
              <a:ext uri="{FF2B5EF4-FFF2-40B4-BE49-F238E27FC236}">
                <a16:creationId xmlns:a16="http://schemas.microsoft.com/office/drawing/2014/main" id="{24DFA9D3-89AE-48F0-82A9-196B48028D1C}"/>
              </a:ext>
            </a:extLst>
          </p:cNvPr>
          <p:cNvGraphicFramePr>
            <a:graphicFrameLocks noGrp="1"/>
          </p:cNvGraphicFramePr>
          <p:nvPr/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Search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A6A699AE-EF54-4DBC-BEFD-53FFAAB1CADD}"/>
              </a:ext>
            </a:extLst>
          </p:cNvPr>
          <p:cNvSpPr/>
          <p:nvPr/>
        </p:nvSpPr>
        <p:spPr>
          <a:xfrm>
            <a:off x="5587723" y="916977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434412" y="3663913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4193703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6" y="4190853"/>
            <a:ext cx="1469207" cy="187265"/>
            <a:chOff x="6305287" y="1302183"/>
            <a:chExt cx="955068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114555" y="473100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1</a:t>
            </a:r>
            <a:endParaRPr lang="ko-KR" altLang="en-US" sz="1000" dirty="0"/>
          </a:p>
        </p:txBody>
      </p:sp>
      <p:sp>
        <p:nvSpPr>
          <p:cNvPr id="42" name="직사각형 42">
            <a:extLst>
              <a:ext uri="{FF2B5EF4-FFF2-40B4-BE49-F238E27FC236}">
                <a16:creationId xmlns:a16="http://schemas.microsoft.com/office/drawing/2014/main" id="{DAB4BE08-6ED5-410D-88FB-D00372EA0DED}"/>
              </a:ext>
            </a:extLst>
          </p:cNvPr>
          <p:cNvSpPr/>
          <p:nvPr/>
        </p:nvSpPr>
        <p:spPr>
          <a:xfrm>
            <a:off x="2114554" y="498279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2</a:t>
            </a:r>
            <a:endParaRPr lang="ko-KR" altLang="en-US" sz="1000" dirty="0"/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63EEAA49-0528-47BB-9891-B6AFB4A7123A}"/>
              </a:ext>
            </a:extLst>
          </p:cNvPr>
          <p:cNvSpPr/>
          <p:nvPr/>
        </p:nvSpPr>
        <p:spPr>
          <a:xfrm>
            <a:off x="2114554" y="5235896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3</a:t>
            </a:r>
            <a:endParaRPr lang="ko-KR" altLang="en-US" sz="1000" dirty="0"/>
          </a:p>
        </p:txBody>
      </p:sp>
      <p:sp>
        <p:nvSpPr>
          <p:cNvPr id="46" name="직사각형 43">
            <a:extLst>
              <a:ext uri="{FF2B5EF4-FFF2-40B4-BE49-F238E27FC236}">
                <a16:creationId xmlns:a16="http://schemas.microsoft.com/office/drawing/2014/main" id="{49994259-7322-4B7C-AD54-AB8EC4A1F78D}"/>
              </a:ext>
            </a:extLst>
          </p:cNvPr>
          <p:cNvSpPr/>
          <p:nvPr/>
        </p:nvSpPr>
        <p:spPr>
          <a:xfrm>
            <a:off x="3195882" y="501317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3">
            <a:extLst>
              <a:ext uri="{FF2B5EF4-FFF2-40B4-BE49-F238E27FC236}">
                <a16:creationId xmlns:a16="http://schemas.microsoft.com/office/drawing/2014/main" id="{5C8997FD-365E-454D-959F-53C6B693EE44}"/>
              </a:ext>
            </a:extLst>
          </p:cNvPr>
          <p:cNvSpPr/>
          <p:nvPr/>
        </p:nvSpPr>
        <p:spPr>
          <a:xfrm>
            <a:off x="3195882" y="5306947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3">
            <a:extLst>
              <a:ext uri="{FF2B5EF4-FFF2-40B4-BE49-F238E27FC236}">
                <a16:creationId xmlns:a16="http://schemas.microsoft.com/office/drawing/2014/main" id="{DB0561A4-CFF4-40B5-B84D-466D2D1D2045}"/>
              </a:ext>
            </a:extLst>
          </p:cNvPr>
          <p:cNvSpPr/>
          <p:nvPr/>
        </p:nvSpPr>
        <p:spPr>
          <a:xfrm>
            <a:off x="3181729" y="477250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0" name="직사각형 43">
            <a:extLst>
              <a:ext uri="{FF2B5EF4-FFF2-40B4-BE49-F238E27FC236}">
                <a16:creationId xmlns:a16="http://schemas.microsoft.com/office/drawing/2014/main" id="{ABE8C8C6-F9E1-41EF-933F-5D3C68F92169}"/>
              </a:ext>
            </a:extLst>
          </p:cNvPr>
          <p:cNvSpPr/>
          <p:nvPr/>
        </p:nvSpPr>
        <p:spPr>
          <a:xfrm>
            <a:off x="3195882" y="5018915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" name="직사각형 43">
            <a:extLst>
              <a:ext uri="{FF2B5EF4-FFF2-40B4-BE49-F238E27FC236}">
                <a16:creationId xmlns:a16="http://schemas.microsoft.com/office/drawing/2014/main" id="{8530479D-1FF7-4915-85CC-5D0B62B4AFE5}"/>
              </a:ext>
            </a:extLst>
          </p:cNvPr>
          <p:cNvSpPr/>
          <p:nvPr/>
        </p:nvSpPr>
        <p:spPr>
          <a:xfrm>
            <a:off x="3215680" y="5301208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Disable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26">
            <a:extLst>
              <a:ext uri="{FF2B5EF4-FFF2-40B4-BE49-F238E27FC236}">
                <a16:creationId xmlns:a16="http://schemas.microsoft.com/office/drawing/2014/main" id="{D2BBFC9F-C027-4D7E-B484-87E0E82DC628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274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50981" y="1437462"/>
            <a:ext cx="27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공지사항 관리 </a:t>
            </a:r>
            <a:r>
              <a:rPr lang="en-US" altLang="ko-KR" sz="1400" b="1" dirty="0"/>
              <a:t>Notice &amp; Query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C674D-CE57-40C4-9EA6-3E945D09033F}"/>
              </a:ext>
            </a:extLst>
          </p:cNvPr>
          <p:cNvSpPr/>
          <p:nvPr/>
        </p:nvSpPr>
        <p:spPr>
          <a:xfrm>
            <a:off x="8437742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7574474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515407" y="1835177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기본정보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BE589E-DA74-4396-A6F9-38EB8F41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01918"/>
              </p:ext>
            </p:extLst>
          </p:nvPr>
        </p:nvGraphicFramePr>
        <p:xfrm>
          <a:off x="1554318" y="2117827"/>
          <a:ext cx="7662066" cy="15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46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11:33:45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1295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 여부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○ 답변완료 ○ 답변 미완료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pic>
        <p:nvPicPr>
          <p:cNvPr id="1026" name="Picture 2" descr="게시판 에디터 이미지 검색결과">
            <a:extLst>
              <a:ext uri="{FF2B5EF4-FFF2-40B4-BE49-F238E27FC236}">
                <a16:creationId xmlns:a16="http://schemas.microsoft.com/office/drawing/2014/main" id="{5972C497-FFEB-419A-9686-B41657AA5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43"/>
          <a:stretch/>
        </p:blipFill>
        <p:spPr bwMode="auto">
          <a:xfrm>
            <a:off x="1635383" y="4668038"/>
            <a:ext cx="7581001" cy="10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546EC2-C491-49EB-B47F-54D85263946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 descr="게시판 에디터 이미지 검색결과">
            <a:extLst>
              <a:ext uri="{FF2B5EF4-FFF2-40B4-BE49-F238E27FC236}">
                <a16:creationId xmlns:a16="http://schemas.microsoft.com/office/drawing/2014/main" id="{9BA9CFA4-B906-49D5-9ACB-027E8AC9A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03"/>
          <a:stretch/>
        </p:blipFill>
        <p:spPr bwMode="auto">
          <a:xfrm>
            <a:off x="1520865" y="5626660"/>
            <a:ext cx="7695519" cy="5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F5FC1E-871A-4315-9FD5-319CE3097707}"/>
              </a:ext>
            </a:extLst>
          </p:cNvPr>
          <p:cNvSpPr/>
          <p:nvPr/>
        </p:nvSpPr>
        <p:spPr>
          <a:xfrm>
            <a:off x="4273621" y="5416550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해당 게시글의 답변입니다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58939B2-804C-4A73-88A1-668C66B9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93108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0262D5-732F-4BC2-A7B3-49360A3CF24A}"/>
              </a:ext>
            </a:extLst>
          </p:cNvPr>
          <p:cNvSpPr/>
          <p:nvPr/>
        </p:nvSpPr>
        <p:spPr>
          <a:xfrm>
            <a:off x="1600778" y="3789040"/>
            <a:ext cx="7614207" cy="744039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해당글의</a:t>
            </a:r>
            <a:r>
              <a:rPr lang="ko-KR" altLang="en-US" sz="1050" dirty="0">
                <a:solidFill>
                  <a:schemeClr val="tx1"/>
                </a:solidFill>
              </a:rPr>
              <a:t> 원문입니다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2346A464-66E2-410B-B93D-77BE1CB858E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E5E002C-9BB0-4F19-B178-076D62EEC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B6D9C2A9-B9B7-4B26-B84B-64B66307BCC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E587A-FC3F-4F61-9DB2-4245C9C49D5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6DEF1E00-5B85-4A55-9020-C5AA00BA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06756"/>
              </p:ext>
            </p:extLst>
          </p:nvPr>
        </p:nvGraphicFramePr>
        <p:xfrm>
          <a:off x="154729" y="1602712"/>
          <a:ext cx="11025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985499B-5279-4E74-9FC3-2EB2EB72E647}"/>
              </a:ext>
            </a:extLst>
          </p:cNvPr>
          <p:cNvSpPr/>
          <p:nvPr/>
        </p:nvSpPr>
        <p:spPr>
          <a:xfrm>
            <a:off x="133421" y="340025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411EF807-E98B-4CE0-8BB9-A64572D520DE}"/>
              </a:ext>
            </a:extLst>
          </p:cNvPr>
          <p:cNvSpPr/>
          <p:nvPr/>
        </p:nvSpPr>
        <p:spPr>
          <a:xfrm>
            <a:off x="323255" y="134023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223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3)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289" y="1412776"/>
            <a:ext cx="12192000" cy="69144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200" dirty="0">
                <a:solidFill>
                  <a:srgbClr val="58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#00</a:t>
            </a:r>
            <a:endParaRPr lang="ko-KR" altLang="en-US" sz="32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04" y="2372883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198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0099-90FD-48D8-BF59-5C4C92A62B9C}"/>
              </a:ext>
            </a:extLst>
          </p:cNvPr>
          <p:cNvGrpSpPr/>
          <p:nvPr/>
        </p:nvGrpSpPr>
        <p:grpSpPr>
          <a:xfrm>
            <a:off x="1055440" y="1556792"/>
            <a:ext cx="10314059" cy="2890572"/>
            <a:chOff x="1091979" y="208922"/>
            <a:chExt cx="10314059" cy="28905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241D12-4299-4436-9D44-BD79BBB140F1}"/>
                </a:ext>
              </a:extLst>
            </p:cNvPr>
            <p:cNvSpPr/>
            <p:nvPr/>
          </p:nvSpPr>
          <p:spPr>
            <a:xfrm>
              <a:off x="1091979" y="795040"/>
              <a:ext cx="1223912" cy="19443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C950B9-63C0-4DCF-A827-A9FF8380504A}"/>
                </a:ext>
              </a:extLst>
            </p:cNvPr>
            <p:cNvGrpSpPr/>
            <p:nvPr/>
          </p:nvGrpSpPr>
          <p:grpSpPr>
            <a:xfrm>
              <a:off x="1451795" y="1659334"/>
              <a:ext cx="493204" cy="1440160"/>
              <a:chOff x="880846" y="1412776"/>
              <a:chExt cx="493204" cy="144016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2885438-EC80-45AB-B37A-53ECA6360E6D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현 7">
                <a:extLst>
                  <a:ext uri="{FF2B5EF4-FFF2-40B4-BE49-F238E27FC236}">
                    <a16:creationId xmlns:a16="http://schemas.microsoft.com/office/drawing/2014/main" id="{D225F98F-718B-4DB6-88D2-6C4D4D80704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D47801-54C5-40AD-BA4D-F54E6CECB86B}"/>
                </a:ext>
              </a:extLst>
            </p:cNvPr>
            <p:cNvSpPr/>
            <p:nvPr/>
          </p:nvSpPr>
          <p:spPr>
            <a:xfrm>
              <a:off x="6259853" y="80409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Global PSP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해외 </a:t>
              </a:r>
              <a:r>
                <a:rPr lang="en-US" altLang="ko-KR" sz="1100" dirty="0">
                  <a:solidFill>
                    <a:schemeClr val="tx1"/>
                  </a:solidFill>
                </a:rPr>
                <a:t>PG</a:t>
              </a:r>
              <a:r>
                <a:rPr lang="ko-KR" altLang="en-US" sz="1100" dirty="0">
                  <a:solidFill>
                    <a:schemeClr val="tx1"/>
                  </a:solidFill>
                </a:rPr>
                <a:t>사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447A3C0-F41B-4F83-908E-EE4C3656DD23}"/>
                </a:ext>
              </a:extLst>
            </p:cNvPr>
            <p:cNvSpPr/>
            <p:nvPr/>
          </p:nvSpPr>
          <p:spPr>
            <a:xfrm>
              <a:off x="1104324" y="909587"/>
              <a:ext cx="1188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Korean Merchant</a:t>
              </a:r>
              <a:br>
                <a:rPr lang="en-US" altLang="ko-KR" sz="1000" dirty="0"/>
              </a:br>
              <a:r>
                <a:rPr lang="ko-KR" altLang="en-US" sz="1000" dirty="0"/>
                <a:t>한국 판매자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3A6611-B43C-4ED9-BF40-506BAFF94E85}"/>
                </a:ext>
              </a:extLst>
            </p:cNvPr>
            <p:cNvSpPr/>
            <p:nvPr/>
          </p:nvSpPr>
          <p:spPr>
            <a:xfrm>
              <a:off x="3543479" y="81774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Foreign Marketplace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해외 쇼핑몰 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B52F4F-0F57-4E8A-98ED-80BF18D19F70}"/>
                </a:ext>
              </a:extLst>
            </p:cNvPr>
            <p:cNvCxnSpPr>
              <a:cxnSpLocks/>
            </p:cNvCxnSpPr>
            <p:nvPr/>
          </p:nvCxnSpPr>
          <p:spPr>
            <a:xfrm>
              <a:off x="2315891" y="1159831"/>
              <a:ext cx="1227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6414FB-E96E-4652-BEAE-F084D95F9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562" y="1146181"/>
              <a:ext cx="1531291" cy="1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198584-38A9-4EBC-9DB8-EFBF0D6CF084}"/>
                </a:ext>
              </a:extLst>
            </p:cNvPr>
            <p:cNvSpPr/>
            <p:nvPr/>
          </p:nvSpPr>
          <p:spPr>
            <a:xfrm>
              <a:off x="8640440" y="331727"/>
              <a:ext cx="1228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Gateway</a:t>
              </a:r>
              <a:br>
                <a:rPr lang="en-US" altLang="ko-KR" sz="1000" dirty="0"/>
              </a:br>
              <a:r>
                <a:rPr lang="ko-KR" altLang="en-US" sz="1000" dirty="0" err="1"/>
                <a:t>결제창</a:t>
              </a:r>
              <a:r>
                <a:rPr lang="ko-KR" altLang="en-US" sz="1000" dirty="0"/>
                <a:t> 표시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A86F27-A2CF-47B5-829D-46811138346E}"/>
                </a:ext>
              </a:extLst>
            </p:cNvPr>
            <p:cNvSpPr/>
            <p:nvPr/>
          </p:nvSpPr>
          <p:spPr>
            <a:xfrm>
              <a:off x="2425852" y="817743"/>
              <a:ext cx="9717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Selling online</a:t>
              </a:r>
            </a:p>
            <a:p>
              <a:r>
                <a:rPr lang="ko-KR" altLang="en-US" sz="1000" dirty="0"/>
                <a:t>서비스 이용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4747FE7-8F1D-4501-B9D7-B1A8A0D0D6AF}"/>
                </a:ext>
              </a:extLst>
            </p:cNvPr>
            <p:cNvGrpSpPr/>
            <p:nvPr/>
          </p:nvGrpSpPr>
          <p:grpSpPr>
            <a:xfrm>
              <a:off x="9020869" y="1980189"/>
              <a:ext cx="1308390" cy="1079591"/>
              <a:chOff x="5147973" y="2056802"/>
              <a:chExt cx="1488712" cy="122838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56FA0D1-E61A-4FCB-B518-FF3C0664A0A5}"/>
                  </a:ext>
                </a:extLst>
              </p:cNvPr>
              <p:cNvGrpSpPr/>
              <p:nvPr/>
            </p:nvGrpSpPr>
            <p:grpSpPr>
              <a:xfrm>
                <a:off x="5159896" y="2060947"/>
                <a:ext cx="691277" cy="432048"/>
                <a:chOff x="4151784" y="1412776"/>
                <a:chExt cx="1584176" cy="86409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189ECE8-9A13-4775-ADA8-E59DFD1A7189}"/>
                    </a:ext>
                  </a:extLst>
                </p:cNvPr>
                <p:cNvSpPr/>
                <p:nvPr/>
              </p:nvSpPr>
              <p:spPr>
                <a:xfrm>
                  <a:off x="4151784" y="1412776"/>
                  <a:ext cx="1584176" cy="86409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4059587-6B1E-491C-8C3F-2C00639E89A3}"/>
                    </a:ext>
                  </a:extLst>
                </p:cNvPr>
                <p:cNvSpPr/>
                <p:nvPr/>
              </p:nvSpPr>
              <p:spPr>
                <a:xfrm>
                  <a:off x="4154098" y="1556792"/>
                  <a:ext cx="1581862" cy="2160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BDCEA5D-2658-4CFD-8960-C697E6F38CDB}"/>
                  </a:ext>
                </a:extLst>
              </p:cNvPr>
              <p:cNvGrpSpPr/>
              <p:nvPr/>
            </p:nvGrpSpPr>
            <p:grpSpPr>
              <a:xfrm>
                <a:off x="5147973" y="2709118"/>
                <a:ext cx="727637" cy="576064"/>
                <a:chOff x="6104359" y="1619085"/>
                <a:chExt cx="1116000" cy="88352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747C0FA-60D4-4533-B0C1-58ECF319AB89}"/>
                    </a:ext>
                  </a:extLst>
                </p:cNvPr>
                <p:cNvSpPr/>
                <p:nvPr/>
              </p:nvSpPr>
              <p:spPr>
                <a:xfrm>
                  <a:off x="6206108" y="1619085"/>
                  <a:ext cx="907529" cy="44176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9A0E2D44-6FE0-4722-8782-8C4A082D2C46}"/>
                    </a:ext>
                  </a:extLst>
                </p:cNvPr>
                <p:cNvSpPr/>
                <p:nvPr/>
              </p:nvSpPr>
              <p:spPr>
                <a:xfrm>
                  <a:off x="6104359" y="2060848"/>
                  <a:ext cx="1116000" cy="441764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6208EAD2-70DF-4842-8997-0BDCCB84AE30}"/>
                  </a:ext>
                </a:extLst>
              </p:cNvPr>
              <p:cNvSpPr/>
              <p:nvPr/>
            </p:nvSpPr>
            <p:spPr>
              <a:xfrm>
                <a:off x="6044973" y="2056802"/>
                <a:ext cx="591712" cy="1228379"/>
              </a:xfrm>
              <a:prstGeom prst="roundRect">
                <a:avLst>
                  <a:gd name="adj" fmla="val 24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oo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pay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64B09B-1213-4D3C-B5A2-8ADED01D812D}"/>
                </a:ext>
              </a:extLst>
            </p:cNvPr>
            <p:cNvSpPr/>
            <p:nvPr/>
          </p:nvSpPr>
          <p:spPr>
            <a:xfrm>
              <a:off x="8630019" y="814247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결제 수단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9295888-4FDF-42E7-A544-7FA44A5B7725}"/>
                </a:ext>
              </a:extLst>
            </p:cNvPr>
            <p:cNvCxnSpPr>
              <a:cxnSpLocks/>
            </p:cNvCxnSpPr>
            <p:nvPr/>
          </p:nvCxnSpPr>
          <p:spPr>
            <a:xfrm>
              <a:off x="7444936" y="1146181"/>
              <a:ext cx="1137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7A4F08-CCE5-406E-818F-1B988D8FA886}"/>
                </a:ext>
              </a:extLst>
            </p:cNvPr>
            <p:cNvSpPr/>
            <p:nvPr/>
          </p:nvSpPr>
          <p:spPr>
            <a:xfrm>
              <a:off x="7409475" y="741991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method</a:t>
              </a:r>
            </a:p>
            <a:p>
              <a:r>
                <a:rPr lang="ko-KR" altLang="en-US" sz="1000" dirty="0"/>
                <a:t>결제수단 선택 제공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7BD4A10-25D7-4577-B41D-C6216276F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347" y="1146181"/>
              <a:ext cx="592541" cy="342088"/>
            </a:xfrm>
            <a:prstGeom prst="bentConnector4">
              <a:avLst>
                <a:gd name="adj1" fmla="val -38580"/>
                <a:gd name="adj2" fmla="val 166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37E200A-9C11-449F-B149-5E20E6564FAD}"/>
                </a:ext>
              </a:extLst>
            </p:cNvPr>
            <p:cNvSpPr/>
            <p:nvPr/>
          </p:nvSpPr>
          <p:spPr>
            <a:xfrm>
              <a:off x="9950703" y="1257436"/>
              <a:ext cx="14553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Payment Methods</a:t>
              </a:r>
            </a:p>
            <a:p>
              <a:r>
                <a:rPr lang="ko-KR" altLang="en-US" sz="1200" dirty="0"/>
                <a:t>결제 상태 값 전달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09C8146-3B7D-4E6A-A951-4900B3DBCF6A}"/>
                </a:ext>
              </a:extLst>
            </p:cNvPr>
            <p:cNvSpPr/>
            <p:nvPr/>
          </p:nvSpPr>
          <p:spPr>
            <a:xfrm>
              <a:off x="7611786" y="1311297"/>
              <a:ext cx="11272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</a:t>
              </a:r>
            </a:p>
            <a:p>
              <a:r>
                <a:rPr lang="ko-KR" altLang="en-US" sz="1000" dirty="0"/>
                <a:t>결제서비스 제공</a:t>
              </a:r>
              <a:endParaRPr lang="en-US" altLang="ko-KR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544BC6-E7BD-468D-B74B-8C0A0D8E1380}"/>
                </a:ext>
              </a:extLst>
            </p:cNvPr>
            <p:cNvSpPr/>
            <p:nvPr/>
          </p:nvSpPr>
          <p:spPr>
            <a:xfrm>
              <a:off x="5703189" y="1550371"/>
              <a:ext cx="14553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Payments Info</a:t>
              </a:r>
            </a:p>
            <a:p>
              <a:pPr algn="ctr"/>
              <a:r>
                <a:rPr lang="ko-KR" altLang="en-US" sz="1000" dirty="0"/>
                <a:t>결제 결과값 전송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결제정보 전달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57D7847-0369-47AB-B031-DA70C0CF1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329" y="1303168"/>
              <a:ext cx="701525" cy="68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70">
              <a:extLst>
                <a:ext uri="{FF2B5EF4-FFF2-40B4-BE49-F238E27FC236}">
                  <a16:creationId xmlns:a16="http://schemas.microsoft.com/office/drawing/2014/main" id="{7EBF56E5-314B-4EFB-A319-09EB61DD8953}"/>
                </a:ext>
              </a:extLst>
            </p:cNvPr>
            <p:cNvSpPr/>
            <p:nvPr/>
          </p:nvSpPr>
          <p:spPr>
            <a:xfrm>
              <a:off x="4856806" y="2055179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101">
              <a:extLst>
                <a:ext uri="{FF2B5EF4-FFF2-40B4-BE49-F238E27FC236}">
                  <a16:creationId xmlns:a16="http://schemas.microsoft.com/office/drawing/2014/main" id="{DE8BCC0A-F0E0-4B55-9732-D60CF82EE2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5891" y="2397267"/>
              <a:ext cx="25205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100">
              <a:extLst>
                <a:ext uri="{FF2B5EF4-FFF2-40B4-BE49-F238E27FC236}">
                  <a16:creationId xmlns:a16="http://schemas.microsoft.com/office/drawing/2014/main" id="{C6B2B4BD-1425-46B2-8480-02A59310B757}"/>
                </a:ext>
              </a:extLst>
            </p:cNvPr>
            <p:cNvSpPr/>
            <p:nvPr/>
          </p:nvSpPr>
          <p:spPr>
            <a:xfrm>
              <a:off x="3963009" y="1643952"/>
              <a:ext cx="13612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Payment Settlement</a:t>
              </a:r>
            </a:p>
            <a:p>
              <a:pPr algn="ctr"/>
              <a:r>
                <a:rPr lang="ko-KR" altLang="en-US" sz="1000" dirty="0"/>
                <a:t>해외 결제대금 정산</a:t>
              </a:r>
            </a:p>
          </p:txBody>
        </p:sp>
        <p:grpSp>
          <p:nvGrpSpPr>
            <p:cNvPr id="41" name="그룹 8">
              <a:extLst>
                <a:ext uri="{FF2B5EF4-FFF2-40B4-BE49-F238E27FC236}">
                  <a16:creationId xmlns:a16="http://schemas.microsoft.com/office/drawing/2014/main" id="{5612C323-B507-4724-A30C-0227989ACA0C}"/>
                </a:ext>
              </a:extLst>
            </p:cNvPr>
            <p:cNvGrpSpPr/>
            <p:nvPr/>
          </p:nvGrpSpPr>
          <p:grpSpPr>
            <a:xfrm>
              <a:off x="3789505" y="208922"/>
              <a:ext cx="171325" cy="442236"/>
              <a:chOff x="880846" y="1412776"/>
              <a:chExt cx="493204" cy="1440160"/>
            </a:xfrm>
          </p:grpSpPr>
          <p:sp>
            <p:nvSpPr>
              <p:cNvPr id="42" name="타원 6">
                <a:extLst>
                  <a:ext uri="{FF2B5EF4-FFF2-40B4-BE49-F238E27FC236}">
                    <a16:creationId xmlns:a16="http://schemas.microsoft.com/office/drawing/2014/main" id="{D6EF8822-F0F4-42ED-A33E-01C9465F285E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현 7">
                <a:extLst>
                  <a:ext uri="{FF2B5EF4-FFF2-40B4-BE49-F238E27FC236}">
                    <a16:creationId xmlns:a16="http://schemas.microsoft.com/office/drawing/2014/main" id="{E5447D25-D758-4052-8DF5-EB6E5BE53DF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09002CE-E036-4BD9-AB68-1943C9FB6BC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54532" y="425779"/>
              <a:ext cx="475559" cy="262962"/>
            </a:xfrm>
            <a:prstGeom prst="bentConnector3">
              <a:avLst>
                <a:gd name="adj1" fmla="val 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73">
              <a:extLst>
                <a:ext uri="{FF2B5EF4-FFF2-40B4-BE49-F238E27FC236}">
                  <a16:creationId xmlns:a16="http://schemas.microsoft.com/office/drawing/2014/main" id="{D5EEA228-5505-4EBE-B3D7-C9DA6A39984C}"/>
                </a:ext>
              </a:extLst>
            </p:cNvPr>
            <p:cNvSpPr/>
            <p:nvPr/>
          </p:nvSpPr>
          <p:spPr>
            <a:xfrm>
              <a:off x="4210475" y="303840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Buyer</a:t>
              </a:r>
            </a:p>
            <a:p>
              <a:pPr algn="ctr"/>
              <a:r>
                <a:rPr lang="ko-KR" altLang="en-US" sz="1000" dirty="0"/>
                <a:t>구매자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854862-74D6-45F5-A8E2-D24D06FA999C}"/>
              </a:ext>
            </a:extLst>
          </p:cNvPr>
          <p:cNvSpPr txBox="1"/>
          <p:nvPr/>
        </p:nvSpPr>
        <p:spPr>
          <a:xfrm>
            <a:off x="415935" y="169837"/>
            <a:ext cx="467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Business Understanding</a:t>
            </a:r>
          </a:p>
          <a:p>
            <a:r>
              <a:rPr lang="ko-KR" altLang="en-US" dirty="0"/>
              <a:t>기본 사업 모델</a:t>
            </a:r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EA5F8B-CD96-4CB3-BC5A-A3F5C0778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16" y="3523012"/>
            <a:ext cx="482052" cy="482052"/>
          </a:xfrm>
          <a:prstGeom prst="rect">
            <a:avLst/>
          </a:prstGeom>
        </p:spPr>
      </p:pic>
      <p:sp>
        <p:nvSpPr>
          <p:cNvPr id="44" name="직사각형 95">
            <a:extLst>
              <a:ext uri="{FF2B5EF4-FFF2-40B4-BE49-F238E27FC236}">
                <a16:creationId xmlns:a16="http://schemas.microsoft.com/office/drawing/2014/main" id="{F4A1149E-9766-45EB-8C85-CA1E7F1FDF6D}"/>
              </a:ext>
            </a:extLst>
          </p:cNvPr>
          <p:cNvSpPr/>
          <p:nvPr/>
        </p:nvSpPr>
        <p:spPr>
          <a:xfrm>
            <a:off x="10408892" y="3406189"/>
            <a:ext cx="1300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카드 결제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Stripe, </a:t>
            </a:r>
            <a:r>
              <a:rPr lang="en-US" altLang="ko-KR" sz="1200" dirty="0" err="1"/>
              <a:t>paypal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통신 결제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Wallet</a:t>
            </a:r>
            <a:r>
              <a:rPr lang="ko-KR" altLang="en-US" sz="1200" dirty="0"/>
              <a:t> 등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513F95-B0A4-4FFD-801E-053FFC204330}"/>
              </a:ext>
            </a:extLst>
          </p:cNvPr>
          <p:cNvCxnSpPr/>
          <p:nvPr/>
        </p:nvCxnSpPr>
        <p:spPr>
          <a:xfrm>
            <a:off x="7408397" y="2665095"/>
            <a:ext cx="11378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0D2E75F8-D98A-4CED-B8F2-4176934BE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616" y="1916832"/>
            <a:ext cx="271296" cy="271296"/>
          </a:xfrm>
          <a:prstGeom prst="rect">
            <a:avLst/>
          </a:prstGeom>
        </p:spPr>
      </p:pic>
      <p:pic>
        <p:nvPicPr>
          <p:cNvPr id="18" name="Graphic 17" descr="Badge outline">
            <a:extLst>
              <a:ext uri="{FF2B5EF4-FFF2-40B4-BE49-F238E27FC236}">
                <a16:creationId xmlns:a16="http://schemas.microsoft.com/office/drawing/2014/main" id="{BC806DCE-6F22-423E-9489-42B86C772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0528" y="1412776"/>
            <a:ext cx="271296" cy="271296"/>
          </a:xfrm>
          <a:prstGeom prst="rect">
            <a:avLst/>
          </a:prstGeom>
        </p:spPr>
      </p:pic>
      <p:pic>
        <p:nvPicPr>
          <p:cNvPr id="22" name="Graphic 21" descr="Badge 3 outline">
            <a:extLst>
              <a:ext uri="{FF2B5EF4-FFF2-40B4-BE49-F238E27FC236}">
                <a16:creationId xmlns:a16="http://schemas.microsoft.com/office/drawing/2014/main" id="{0FDCF063-961B-4550-9E0D-F5DFBD9E96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2064" y="1717544"/>
            <a:ext cx="271296" cy="271296"/>
          </a:xfrm>
          <a:prstGeom prst="rect">
            <a:avLst/>
          </a:prstGeom>
        </p:spPr>
      </p:pic>
      <p:pic>
        <p:nvPicPr>
          <p:cNvPr id="24" name="Graphic 23" descr="Badge 4 outline">
            <a:extLst>
              <a:ext uri="{FF2B5EF4-FFF2-40B4-BE49-F238E27FC236}">
                <a16:creationId xmlns:a16="http://schemas.microsoft.com/office/drawing/2014/main" id="{A78DDECB-510E-4164-BA9A-8222B04F76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1168" y="2204864"/>
            <a:ext cx="271296" cy="271296"/>
          </a:xfrm>
          <a:prstGeom prst="rect">
            <a:avLst/>
          </a:prstGeom>
        </p:spPr>
      </p:pic>
      <p:pic>
        <p:nvPicPr>
          <p:cNvPr id="26" name="Graphic 25" descr="Badge 5 outline">
            <a:extLst>
              <a:ext uri="{FF2B5EF4-FFF2-40B4-BE49-F238E27FC236}">
                <a16:creationId xmlns:a16="http://schemas.microsoft.com/office/drawing/2014/main" id="{37ECBA62-5BB4-4B22-A6DC-F6AAD60B7C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8680" y="2780928"/>
            <a:ext cx="271296" cy="271296"/>
          </a:xfrm>
          <a:prstGeom prst="rect">
            <a:avLst/>
          </a:prstGeom>
        </p:spPr>
      </p:pic>
      <p:pic>
        <p:nvPicPr>
          <p:cNvPr id="28" name="Graphic 27" descr="Badge 6 outline">
            <a:extLst>
              <a:ext uri="{FF2B5EF4-FFF2-40B4-BE49-F238E27FC236}">
                <a16:creationId xmlns:a16="http://schemas.microsoft.com/office/drawing/2014/main" id="{9EDE8DB8-6283-41C8-90A6-C0F1245284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27013" y="3440122"/>
            <a:ext cx="271296" cy="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5B9F5-CED0-4043-B451-1BA73930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06890"/>
              </p:ext>
            </p:extLst>
          </p:nvPr>
        </p:nvGraphicFramePr>
        <p:xfrm>
          <a:off x="479376" y="1196752"/>
          <a:ext cx="11233248" cy="37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0626978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3577372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Management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Settings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Others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 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거래볼륨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list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파트너목록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Fund Balance check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잔액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Settlement Search</a:t>
                      </a:r>
                    </a:p>
                    <a:p>
                      <a:pPr latinLnBrk="1"/>
                      <a:r>
                        <a:rPr lang="ko-KR" altLang="en-US" sz="1000" dirty="0"/>
                        <a:t>정산관리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Notifications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 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 new Partner 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파트너추가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Deposit</a:t>
                      </a:r>
                    </a:p>
                    <a:p>
                      <a:pPr latinLnBrk="1"/>
                      <a:r>
                        <a:rPr lang="ko-KR" altLang="en-US" sz="1000" dirty="0"/>
                        <a:t>입금 충전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Details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거래상세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  <a:tr h="550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- Graph and Trend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Credentials</a:t>
                      </a:r>
                    </a:p>
                    <a:p>
                      <a:pPr latinLnBrk="1"/>
                      <a:r>
                        <a:rPr lang="ko-KR" altLang="en-US" sz="1000" dirty="0"/>
                        <a:t>유저 로그인</a:t>
                      </a: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Deposit Confirmation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입금 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Receipt of the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지급 확인서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User Manager</a:t>
                      </a:r>
                    </a:p>
                    <a:p>
                      <a:pPr latinLnBrk="1"/>
                      <a:r>
                        <a:rPr lang="ko-KR" altLang="en-US" sz="1000" dirty="0"/>
                        <a:t>관리자 설정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3298"/>
                  </a:ext>
                </a:extLst>
              </a:tr>
              <a:tr h="29181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Partner’s Details/Edit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상세 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Check FX rate (</a:t>
                      </a:r>
                      <a:r>
                        <a:rPr lang="ko-KR" altLang="en-US" sz="1000" dirty="0"/>
                        <a:t>환율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찾기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921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Exchange Fund (</a:t>
                      </a:r>
                      <a:r>
                        <a:rPr lang="ko-KR" altLang="en-US" sz="1000" dirty="0"/>
                        <a:t>환전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07290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Confirm Balance </a:t>
                      </a:r>
                      <a:r>
                        <a:rPr lang="ko-KR" altLang="en-US" sz="1000" dirty="0"/>
                        <a:t>잔액 확인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895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86E40DD-946D-4B00-9272-700ED5D26A7F}"/>
              </a:ext>
            </a:extLst>
          </p:cNvPr>
          <p:cNvSpPr/>
          <p:nvPr/>
        </p:nvSpPr>
        <p:spPr>
          <a:xfrm>
            <a:off x="438478" y="404664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 Menu (GME</a:t>
            </a:r>
            <a:r>
              <a:rPr lang="ko-KR" altLang="en-US" dirty="0"/>
              <a:t> </a:t>
            </a:r>
            <a:r>
              <a:rPr lang="en-US" altLang="ko-KR" dirty="0"/>
              <a:t>Admin)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52D92-23DC-4C5D-8819-B18822B7DC49}"/>
              </a:ext>
            </a:extLst>
          </p:cNvPr>
          <p:cNvSpPr/>
          <p:nvPr/>
        </p:nvSpPr>
        <p:spPr>
          <a:xfrm>
            <a:off x="3813050" y="1950088"/>
            <a:ext cx="3363070" cy="19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445F1-1F3E-4292-9CDF-ED25F1329D07}"/>
              </a:ext>
            </a:extLst>
          </p:cNvPr>
          <p:cNvSpPr/>
          <p:nvPr/>
        </p:nvSpPr>
        <p:spPr>
          <a:xfrm>
            <a:off x="1602892" y="1361023"/>
            <a:ext cx="7494011" cy="48540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통계</a:t>
            </a:r>
            <a:endParaRPr lang="ko-KR" altLang="en-US" sz="2400" b="1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637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30408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16" name="직사각형 25">
            <a:extLst>
              <a:ext uri="{FF2B5EF4-FFF2-40B4-BE49-F238E27FC236}">
                <a16:creationId xmlns:a16="http://schemas.microsoft.com/office/drawing/2014/main" id="{EB86EB67-8132-4367-899E-8BBFDEAEE77F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F8CB135-2463-4162-9496-35318E67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79BFFF1B-6716-44BB-A86C-9507E031516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D2278-1218-41BB-A342-7A3A34E1A51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E0A75F-A481-4346-83B7-C4F421E8D7AD}"/>
              </a:ext>
            </a:extLst>
          </p:cNvPr>
          <p:cNvGrpSpPr/>
          <p:nvPr/>
        </p:nvGrpSpPr>
        <p:grpSpPr>
          <a:xfrm>
            <a:off x="3791744" y="1904514"/>
            <a:ext cx="3363070" cy="1806179"/>
            <a:chOff x="1553954" y="4516251"/>
            <a:chExt cx="2980233" cy="1806179"/>
          </a:xfrm>
        </p:grpSpPr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DA0CE6D-B0E6-4A6B-8482-B3D826E0588B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GME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Login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19">
              <a:extLst>
                <a:ext uri="{FF2B5EF4-FFF2-40B4-BE49-F238E27FC236}">
                  <a16:creationId xmlns:a16="http://schemas.microsoft.com/office/drawing/2014/main" id="{E3267765-FE54-40B1-88AC-C734DFEF5B06}"/>
                </a:ext>
              </a:extLst>
            </p:cNvPr>
            <p:cNvSpPr/>
            <p:nvPr/>
          </p:nvSpPr>
          <p:spPr>
            <a:xfrm>
              <a:off x="2934735" y="5075611"/>
              <a:ext cx="1216587" cy="246221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Yoel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23">
              <a:extLst>
                <a:ext uri="{FF2B5EF4-FFF2-40B4-BE49-F238E27FC236}">
                  <a16:creationId xmlns:a16="http://schemas.microsoft.com/office/drawing/2014/main" id="{F8297FF5-4100-4592-A652-673DC791D211}"/>
                </a:ext>
              </a:extLst>
            </p:cNvPr>
            <p:cNvSpPr/>
            <p:nvPr/>
          </p:nvSpPr>
          <p:spPr>
            <a:xfrm>
              <a:off x="2474861" y="6040737"/>
              <a:ext cx="658521" cy="268283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Login</a:t>
              </a:r>
              <a:endParaRPr lang="ko-KR" altLang="en-US" sz="700" dirty="0"/>
            </a:p>
          </p:txBody>
        </p:sp>
        <p:sp>
          <p:nvSpPr>
            <p:cNvPr id="33" name="직사각형 24">
              <a:extLst>
                <a:ext uri="{FF2B5EF4-FFF2-40B4-BE49-F238E27FC236}">
                  <a16:creationId xmlns:a16="http://schemas.microsoft.com/office/drawing/2014/main" id="{2BFD1820-1FB1-4627-80A4-A6B4AD93BE9C}"/>
                </a:ext>
              </a:extLst>
            </p:cNvPr>
            <p:cNvSpPr/>
            <p:nvPr/>
          </p:nvSpPr>
          <p:spPr>
            <a:xfrm>
              <a:off x="3324815" y="6038474"/>
              <a:ext cx="658521" cy="283956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34" name="직사각형 42">
              <a:extLst>
                <a:ext uri="{FF2B5EF4-FFF2-40B4-BE49-F238E27FC236}">
                  <a16:creationId xmlns:a16="http://schemas.microsoft.com/office/drawing/2014/main" id="{6B46956E-B5C7-4EE4-9CA1-46156E48E839}"/>
                </a:ext>
              </a:extLst>
            </p:cNvPr>
            <p:cNvSpPr/>
            <p:nvPr/>
          </p:nvSpPr>
          <p:spPr>
            <a:xfrm>
              <a:off x="1983094" y="5075612"/>
              <a:ext cx="564578" cy="246221"/>
            </a:xfrm>
            <a:prstGeom prst="rect">
              <a:avLst/>
            </a:prstGeom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Admin</a:t>
              </a:r>
              <a:endParaRPr lang="ko-KR" altLang="en-US" sz="1000" dirty="0"/>
            </a:p>
          </p:txBody>
        </p:sp>
      </p:grpSp>
      <p:sp>
        <p:nvSpPr>
          <p:cNvPr id="43" name="직사각형 19">
            <a:extLst>
              <a:ext uri="{FF2B5EF4-FFF2-40B4-BE49-F238E27FC236}">
                <a16:creationId xmlns:a16="http://schemas.microsoft.com/office/drawing/2014/main" id="{275097DC-9260-4F27-85B9-0A0985CD6416}"/>
              </a:ext>
            </a:extLst>
          </p:cNvPr>
          <p:cNvSpPr/>
          <p:nvPr/>
        </p:nvSpPr>
        <p:spPr>
          <a:xfrm>
            <a:off x="5371204" y="2828947"/>
            <a:ext cx="1372868" cy="261882"/>
          </a:xfrm>
          <a:prstGeom prst="rect">
            <a:avLst/>
          </a:prstGeom>
          <a:solidFill>
            <a:srgbClr val="D9D9D9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XXXXXX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ED7B465B-1BDE-4384-B300-09FD89BFC39C}"/>
              </a:ext>
            </a:extLst>
          </p:cNvPr>
          <p:cNvSpPr/>
          <p:nvPr/>
        </p:nvSpPr>
        <p:spPr>
          <a:xfrm>
            <a:off x="4283636" y="2844608"/>
            <a:ext cx="637103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AAB86-5867-41E5-B62E-21E4545D445A}"/>
              </a:ext>
            </a:extLst>
          </p:cNvPr>
          <p:cNvSpPr/>
          <p:nvPr/>
        </p:nvSpPr>
        <p:spPr>
          <a:xfrm>
            <a:off x="3791744" y="1904514"/>
            <a:ext cx="3363070" cy="2100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5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238"/>
              </p:ext>
            </p:extLst>
          </p:nvPr>
        </p:nvGraphicFramePr>
        <p:xfrm>
          <a:off x="9422552" y="87587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94487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377885" y="937419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6982FB-3C34-496D-BC88-B08F101B133A}"/>
              </a:ext>
            </a:extLst>
          </p:cNvPr>
          <p:cNvGrpSpPr/>
          <p:nvPr/>
        </p:nvGrpSpPr>
        <p:grpSpPr>
          <a:xfrm>
            <a:off x="1919536" y="1966958"/>
            <a:ext cx="6338729" cy="1731339"/>
            <a:chOff x="1767366" y="2089760"/>
            <a:chExt cx="7274833" cy="212692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17357C-7998-4677-9F96-D967C27069B5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861A8C-7DB7-465B-A953-87FB35A082C1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E09104-70E1-41A2-B85E-89CB16CBD52D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E1564E-BF78-4773-8F19-04AA6C464897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9BF509-4B69-4E0F-8505-EC72B35BCC0E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1AE5F-1360-4CE5-A1C0-4947816088C3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EBCD8E-6241-4CF4-A57C-FE1E13A22DC6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B5BDFC-4434-485F-B7C0-240A8AFF831B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59" name="직선 연결선 38">
                <a:extLst>
                  <a:ext uri="{FF2B5EF4-FFF2-40B4-BE49-F238E27FC236}">
                    <a16:creationId xmlns:a16="http://schemas.microsoft.com/office/drawing/2014/main" id="{F3FD07D3-BDD9-4750-8D14-93465CB35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866D2499-3F2C-4193-9947-99268C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43">
                <a:extLst>
                  <a:ext uri="{FF2B5EF4-FFF2-40B4-BE49-F238E27FC236}">
                    <a16:creationId xmlns:a16="http://schemas.microsoft.com/office/drawing/2014/main" id="{B34E2C7F-C9B2-493A-B085-B1238603DF5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2" name="직사각형 44">
                <a:extLst>
                  <a:ext uri="{FF2B5EF4-FFF2-40B4-BE49-F238E27FC236}">
                    <a16:creationId xmlns:a16="http://schemas.microsoft.com/office/drawing/2014/main" id="{04345DCB-2B61-4AB7-8801-491D7717F545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3" name="직사각형 45">
                <a:extLst>
                  <a:ext uri="{FF2B5EF4-FFF2-40B4-BE49-F238E27FC236}">
                    <a16:creationId xmlns:a16="http://schemas.microsoft.com/office/drawing/2014/main" id="{66FDC22E-9FF8-47A1-A1E4-AF95ED28255F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4" name="직사각형 46">
                <a:extLst>
                  <a:ext uri="{FF2B5EF4-FFF2-40B4-BE49-F238E27FC236}">
                    <a16:creationId xmlns:a16="http://schemas.microsoft.com/office/drawing/2014/main" id="{2852B1C4-8485-48B4-986B-A70243BE6086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5" name="직사각형 47">
                <a:extLst>
                  <a:ext uri="{FF2B5EF4-FFF2-40B4-BE49-F238E27FC236}">
                    <a16:creationId xmlns:a16="http://schemas.microsoft.com/office/drawing/2014/main" id="{377FF584-5493-441C-8530-C3900CC74539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6" name="직사각형 48">
                <a:extLst>
                  <a:ext uri="{FF2B5EF4-FFF2-40B4-BE49-F238E27FC236}">
                    <a16:creationId xmlns:a16="http://schemas.microsoft.com/office/drawing/2014/main" id="{6356FF51-6AED-4F57-8004-84DF8129951B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7" name="직사각형 49">
                <a:extLst>
                  <a:ext uri="{FF2B5EF4-FFF2-40B4-BE49-F238E27FC236}">
                    <a16:creationId xmlns:a16="http://schemas.microsoft.com/office/drawing/2014/main" id="{8863EF4A-0115-483F-AF1D-F91AE987B980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8" name="직사각형 59">
                <a:extLst>
                  <a:ext uri="{FF2B5EF4-FFF2-40B4-BE49-F238E27FC236}">
                    <a16:creationId xmlns:a16="http://schemas.microsoft.com/office/drawing/2014/main" id="{4B68816B-6239-49E0-AE57-B5E414A76F9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9" name="직사각형 60">
                <a:extLst>
                  <a:ext uri="{FF2B5EF4-FFF2-40B4-BE49-F238E27FC236}">
                    <a16:creationId xmlns:a16="http://schemas.microsoft.com/office/drawing/2014/main" id="{266E5B10-F456-4C02-A37F-F01930CE7B53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70" name="직사각형 61">
                <a:extLst>
                  <a:ext uri="{FF2B5EF4-FFF2-40B4-BE49-F238E27FC236}">
                    <a16:creationId xmlns:a16="http://schemas.microsoft.com/office/drawing/2014/main" id="{2C6AC9AE-0EC0-407A-A047-4D1F70287BE5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1112ED-4C5C-40F3-BFBC-982EC24876DE}"/>
              </a:ext>
            </a:extLst>
          </p:cNvPr>
          <p:cNvGrpSpPr/>
          <p:nvPr/>
        </p:nvGrpSpPr>
        <p:grpSpPr>
          <a:xfrm>
            <a:off x="1947180" y="4189242"/>
            <a:ext cx="6338729" cy="1731339"/>
            <a:chOff x="1767366" y="2089760"/>
            <a:chExt cx="7274833" cy="2126926"/>
          </a:xfrm>
        </p:grpSpPr>
        <p:sp>
          <p:nvSpPr>
            <p:cNvPr id="94" name="직사각형 50">
              <a:extLst>
                <a:ext uri="{FF2B5EF4-FFF2-40B4-BE49-F238E27FC236}">
                  <a16:creationId xmlns:a16="http://schemas.microsoft.com/office/drawing/2014/main" id="{3FF22311-E75B-4646-8DC7-1D7434D24E49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95" name="직사각형 51">
              <a:extLst>
                <a:ext uri="{FF2B5EF4-FFF2-40B4-BE49-F238E27FC236}">
                  <a16:creationId xmlns:a16="http://schemas.microsoft.com/office/drawing/2014/main" id="{6B1986CC-40A3-453E-B09B-FA9352A41557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96" name="직사각형 52">
              <a:extLst>
                <a:ext uri="{FF2B5EF4-FFF2-40B4-BE49-F238E27FC236}">
                  <a16:creationId xmlns:a16="http://schemas.microsoft.com/office/drawing/2014/main" id="{97EAD598-CC33-4704-965F-04F277F53FD2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97" name="직사각형 53">
              <a:extLst>
                <a:ext uri="{FF2B5EF4-FFF2-40B4-BE49-F238E27FC236}">
                  <a16:creationId xmlns:a16="http://schemas.microsoft.com/office/drawing/2014/main" id="{C8692755-8E4D-4B50-88D3-B1231018DDDC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98" name="직사각형 54">
              <a:extLst>
                <a:ext uri="{FF2B5EF4-FFF2-40B4-BE49-F238E27FC236}">
                  <a16:creationId xmlns:a16="http://schemas.microsoft.com/office/drawing/2014/main" id="{E7BAF0B8-7B4D-449C-ABC4-5BC6371905A8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99" name="직사각형 55">
              <a:extLst>
                <a:ext uri="{FF2B5EF4-FFF2-40B4-BE49-F238E27FC236}">
                  <a16:creationId xmlns:a16="http://schemas.microsoft.com/office/drawing/2014/main" id="{371F8710-56BB-41B8-B83A-843FA66CF498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100" name="직사각형 56">
              <a:extLst>
                <a:ext uri="{FF2B5EF4-FFF2-40B4-BE49-F238E27FC236}">
                  <a16:creationId xmlns:a16="http://schemas.microsoft.com/office/drawing/2014/main" id="{F7E4F45B-98FC-44DF-B23F-A277D693132E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F01DD1-F2BE-403E-83D0-1D58E89B68F4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102" name="직선 연결선 38">
                <a:extLst>
                  <a:ext uri="{FF2B5EF4-FFF2-40B4-BE49-F238E27FC236}">
                    <a16:creationId xmlns:a16="http://schemas.microsoft.com/office/drawing/2014/main" id="{EA73608C-7C39-4AD8-B797-94696F19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39">
                <a:extLst>
                  <a:ext uri="{FF2B5EF4-FFF2-40B4-BE49-F238E27FC236}">
                    <a16:creationId xmlns:a16="http://schemas.microsoft.com/office/drawing/2014/main" id="{D16F9494-2D32-4B7B-9E2A-CEA651655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43">
                <a:extLst>
                  <a:ext uri="{FF2B5EF4-FFF2-40B4-BE49-F238E27FC236}">
                    <a16:creationId xmlns:a16="http://schemas.microsoft.com/office/drawing/2014/main" id="{A38B555A-6520-4AA4-8B45-17E47B395602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5" name="직사각형 44">
                <a:extLst>
                  <a:ext uri="{FF2B5EF4-FFF2-40B4-BE49-F238E27FC236}">
                    <a16:creationId xmlns:a16="http://schemas.microsoft.com/office/drawing/2014/main" id="{D2F85687-B681-4CFF-B897-523B95951B16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6" name="직사각형 45">
                <a:extLst>
                  <a:ext uri="{FF2B5EF4-FFF2-40B4-BE49-F238E27FC236}">
                    <a16:creationId xmlns:a16="http://schemas.microsoft.com/office/drawing/2014/main" id="{C40FD79D-037F-455F-AA01-81E5097ED477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7" name="직사각형 46">
                <a:extLst>
                  <a:ext uri="{FF2B5EF4-FFF2-40B4-BE49-F238E27FC236}">
                    <a16:creationId xmlns:a16="http://schemas.microsoft.com/office/drawing/2014/main" id="{5BD0929D-EFE2-4A17-BBE8-A6A12BEAD5F7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EDA0AB34-4105-40FC-8A47-D33DBC7C1741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9" name="직사각형 48">
                <a:extLst>
                  <a:ext uri="{FF2B5EF4-FFF2-40B4-BE49-F238E27FC236}">
                    <a16:creationId xmlns:a16="http://schemas.microsoft.com/office/drawing/2014/main" id="{0DA0E0A9-2739-4D2D-9E2C-0C52790EF56F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0" name="직사각형 49">
                <a:extLst>
                  <a:ext uri="{FF2B5EF4-FFF2-40B4-BE49-F238E27FC236}">
                    <a16:creationId xmlns:a16="http://schemas.microsoft.com/office/drawing/2014/main" id="{7E6BE1CA-83A3-4FE1-8DA6-FB932ACC0831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1" name="직사각형 59">
                <a:extLst>
                  <a:ext uri="{FF2B5EF4-FFF2-40B4-BE49-F238E27FC236}">
                    <a16:creationId xmlns:a16="http://schemas.microsoft.com/office/drawing/2014/main" id="{80FFA548-B95F-47C3-BE63-391D64B3E1C7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112" name="직사각형 60">
                <a:extLst>
                  <a:ext uri="{FF2B5EF4-FFF2-40B4-BE49-F238E27FC236}">
                    <a16:creationId xmlns:a16="http://schemas.microsoft.com/office/drawing/2014/main" id="{5B83C59F-7B07-471C-B2A5-570D33E47199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113" name="직사각형 61">
                <a:extLst>
                  <a:ext uri="{FF2B5EF4-FFF2-40B4-BE49-F238E27FC236}">
                    <a16:creationId xmlns:a16="http://schemas.microsoft.com/office/drawing/2014/main" id="{31358A7A-BB25-463C-8C00-0E981A9E2E52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114" name="표 47">
            <a:extLst>
              <a:ext uri="{FF2B5EF4-FFF2-40B4-BE49-F238E27FC236}">
                <a16:creationId xmlns:a16="http://schemas.microsoft.com/office/drawing/2014/main" id="{0682D308-EBC7-4CD9-94F9-4CD5D5721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10187"/>
              </p:ext>
            </p:extLst>
          </p:nvPr>
        </p:nvGraphicFramePr>
        <p:xfrm>
          <a:off x="7358673" y="1423859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115" name="직사각형 63">
            <a:extLst>
              <a:ext uri="{FF2B5EF4-FFF2-40B4-BE49-F238E27FC236}">
                <a16:creationId xmlns:a16="http://schemas.microsoft.com/office/drawing/2014/main" id="{79079356-00D8-4F9E-8E47-C0E5181ACBFE}"/>
              </a:ext>
            </a:extLst>
          </p:cNvPr>
          <p:cNvSpPr/>
          <p:nvPr/>
        </p:nvSpPr>
        <p:spPr>
          <a:xfrm>
            <a:off x="2423592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64">
            <a:extLst>
              <a:ext uri="{FF2B5EF4-FFF2-40B4-BE49-F238E27FC236}">
                <a16:creationId xmlns:a16="http://schemas.microsoft.com/office/drawing/2014/main" id="{3D9968E7-5D79-49DB-8DC9-E8A415D11685}"/>
              </a:ext>
            </a:extLst>
          </p:cNvPr>
          <p:cNvSpPr/>
          <p:nvPr/>
        </p:nvSpPr>
        <p:spPr>
          <a:xfrm>
            <a:off x="3628941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2021-08-19</a:t>
            </a:r>
          </a:p>
        </p:txBody>
      </p:sp>
      <p:sp>
        <p:nvSpPr>
          <p:cNvPr id="117" name="직사각형 63">
            <a:extLst>
              <a:ext uri="{FF2B5EF4-FFF2-40B4-BE49-F238E27FC236}">
                <a16:creationId xmlns:a16="http://schemas.microsoft.com/office/drawing/2014/main" id="{2CED2176-D692-4CB2-8CE9-815749D782FB}"/>
              </a:ext>
            </a:extLst>
          </p:cNvPr>
          <p:cNvSpPr/>
          <p:nvPr/>
        </p:nvSpPr>
        <p:spPr>
          <a:xfrm>
            <a:off x="2302867" y="377226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Transaction Amount Volume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63">
            <a:extLst>
              <a:ext uri="{FF2B5EF4-FFF2-40B4-BE49-F238E27FC236}">
                <a16:creationId xmlns:a16="http://schemas.microsoft.com/office/drawing/2014/main" id="{FC53CECB-6A67-4CE1-A728-928DD43A3460}"/>
              </a:ext>
            </a:extLst>
          </p:cNvPr>
          <p:cNvSpPr/>
          <p:nvPr/>
        </p:nvSpPr>
        <p:spPr>
          <a:xfrm>
            <a:off x="2335256" y="598212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Number of Transactions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65">
            <a:extLst>
              <a:ext uri="{FF2B5EF4-FFF2-40B4-BE49-F238E27FC236}">
                <a16:creationId xmlns:a16="http://schemas.microsoft.com/office/drawing/2014/main" id="{EB91663C-BCB9-4935-A390-14B86C2BF023}"/>
              </a:ext>
            </a:extLst>
          </p:cNvPr>
          <p:cNvSpPr/>
          <p:nvPr/>
        </p:nvSpPr>
        <p:spPr>
          <a:xfrm>
            <a:off x="3389651" y="1424079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3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63305" y="1672489"/>
            <a:ext cx="249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Partner’s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List </a:t>
            </a:r>
            <a:r>
              <a:rPr lang="ko-KR" altLang="en-US" sz="1400" b="1" dirty="0"/>
              <a:t>파트너의 목록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E3CB3C-C714-4ACB-B7B9-2129818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2906"/>
              </p:ext>
            </p:extLst>
          </p:nvPr>
        </p:nvGraphicFramePr>
        <p:xfrm>
          <a:off x="1553954" y="2132856"/>
          <a:ext cx="7638389" cy="226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86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328528">
                  <a:extLst>
                    <a:ext uri="{9D8B030D-6E8A-4147-A177-3AD203B41FA5}">
                      <a16:colId xmlns:a16="http://schemas.microsoft.com/office/drawing/2014/main" val="3098070344"/>
                    </a:ext>
                  </a:extLst>
                </a:gridCol>
                <a:gridCol w="1115820">
                  <a:extLst>
                    <a:ext uri="{9D8B030D-6E8A-4147-A177-3AD203B41FA5}">
                      <a16:colId xmlns:a16="http://schemas.microsoft.com/office/drawing/2014/main" val="3706366000"/>
                    </a:ext>
                  </a:extLst>
                </a:gridCol>
                <a:gridCol w="897930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059092">
                  <a:extLst>
                    <a:ext uri="{9D8B030D-6E8A-4147-A177-3AD203B41FA5}">
                      <a16:colId xmlns:a16="http://schemas.microsoft.com/office/drawing/2014/main" val="4261469861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val="2573024525"/>
                    </a:ext>
                  </a:extLst>
                </a:gridCol>
                <a:gridCol w="868111">
                  <a:extLst>
                    <a:ext uri="{9D8B030D-6E8A-4147-A177-3AD203B41FA5}">
                      <a16:colId xmlns:a16="http://schemas.microsoft.com/office/drawing/2014/main" val="3252650750"/>
                    </a:ext>
                  </a:extLst>
                </a:gridCol>
              </a:tblGrid>
              <a:tr h="266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Recent Edited 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Editor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Adjust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4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Random ID (16)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2021.02.12 12:44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2021.02.12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2021.02.11 07:24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13:11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84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12991-60C3-4442-8E0D-1656FB599188}"/>
              </a:ext>
            </a:extLst>
          </p:cNvPr>
          <p:cNvSpPr/>
          <p:nvPr/>
        </p:nvSpPr>
        <p:spPr>
          <a:xfrm>
            <a:off x="8358607" y="4370324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highlight>
                  <a:srgbClr val="FFFF00"/>
                </a:highlight>
              </a:rPr>
              <a:t>[1][2][3][4][5]</a:t>
            </a:r>
            <a:endParaRPr lang="ko-KR" altLang="en-US" sz="800" b="1" dirty="0">
              <a:highlight>
                <a:srgbClr val="FFFF00"/>
              </a:highlight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11270C-9FF3-4CFB-AED9-43742F8B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21416"/>
              </p:ext>
            </p:extLst>
          </p:nvPr>
        </p:nvGraphicFramePr>
        <p:xfrm>
          <a:off x="1359602" y="900405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D0A3FA2-CACE-4123-A630-F3A028B2829A}"/>
              </a:ext>
            </a:extLst>
          </p:cNvPr>
          <p:cNvGrpSpPr/>
          <p:nvPr/>
        </p:nvGrpSpPr>
        <p:grpSpPr>
          <a:xfrm>
            <a:off x="8373637" y="2446018"/>
            <a:ext cx="595859" cy="1810526"/>
            <a:chOff x="8499422" y="2444728"/>
            <a:chExt cx="595859" cy="181052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9F7F95-CCF3-4579-BC30-AE0A849B74B5}"/>
                </a:ext>
              </a:extLst>
            </p:cNvPr>
            <p:cNvSpPr/>
            <p:nvPr/>
          </p:nvSpPr>
          <p:spPr>
            <a:xfrm>
              <a:off x="8499422" y="2444728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921966-F384-40E8-9DF2-2391F49AE6D7}"/>
                </a:ext>
              </a:extLst>
            </p:cNvPr>
            <p:cNvSpPr/>
            <p:nvPr/>
          </p:nvSpPr>
          <p:spPr>
            <a:xfrm>
              <a:off x="8499422" y="2835804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3FDF9F-E50F-4CD5-B884-97E42E112567}"/>
                </a:ext>
              </a:extLst>
            </p:cNvPr>
            <p:cNvSpPr/>
            <p:nvPr/>
          </p:nvSpPr>
          <p:spPr>
            <a:xfrm>
              <a:off x="8499422" y="3226880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35B884-710A-4C7D-8B4D-4BC01C5C6B8D}"/>
                </a:ext>
              </a:extLst>
            </p:cNvPr>
            <p:cNvSpPr/>
            <p:nvPr/>
          </p:nvSpPr>
          <p:spPr>
            <a:xfrm>
              <a:off x="8499422" y="3617956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ECF2E6-1BCD-4A2B-8DFB-706C2A701EAF}"/>
                </a:ext>
              </a:extLst>
            </p:cNvPr>
            <p:cNvSpPr/>
            <p:nvPr/>
          </p:nvSpPr>
          <p:spPr>
            <a:xfrm>
              <a:off x="8499422" y="4009032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</p:grpSp>
      <p:sp>
        <p:nvSpPr>
          <p:cNvPr id="49" name="직사각형 25">
            <a:extLst>
              <a:ext uri="{FF2B5EF4-FFF2-40B4-BE49-F238E27FC236}">
                <a16:creationId xmlns:a16="http://schemas.microsoft.com/office/drawing/2014/main" id="{1E0823B9-C0E6-4408-B3BD-C5CEBCB8DD9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202F4533-F3FC-4ECB-B9A9-0B2C3AF7B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990FA531-D77E-4BE8-A44B-379E5CCC20F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7EB70-22E4-41A8-A7CC-B8BCBC521A5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28">
            <a:extLst>
              <a:ext uri="{FF2B5EF4-FFF2-40B4-BE49-F238E27FC236}">
                <a16:creationId xmlns:a16="http://schemas.microsoft.com/office/drawing/2014/main" id="{B1550762-460D-4E03-8C9E-DC1C8436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6571"/>
              </p:ext>
            </p:extLst>
          </p:nvPr>
        </p:nvGraphicFramePr>
        <p:xfrm>
          <a:off x="154729" y="1602712"/>
          <a:ext cx="104472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2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BC9CB6BB-89C1-4006-A41A-580559037854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A37CEC-F241-487F-94F7-9AEF3493A6AE}"/>
              </a:ext>
            </a:extLst>
          </p:cNvPr>
          <p:cNvSpPr/>
          <p:nvPr/>
        </p:nvSpPr>
        <p:spPr>
          <a:xfrm>
            <a:off x="1509904" y="929650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2EC1EB-776A-43C6-BD64-6A8F744A389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26">
            <a:extLst>
              <a:ext uri="{FF2B5EF4-FFF2-40B4-BE49-F238E27FC236}">
                <a16:creationId xmlns:a16="http://schemas.microsoft.com/office/drawing/2014/main" id="{DC6871C8-6A2B-4441-9918-FBA391505E10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B0524-1831-4BF2-B908-F37FC40409C0}"/>
              </a:ext>
            </a:extLst>
          </p:cNvPr>
          <p:cNvSpPr txBox="1"/>
          <p:nvPr/>
        </p:nvSpPr>
        <p:spPr>
          <a:xfrm>
            <a:off x="5949087" y="950531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5965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2141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GUID is issued after all the details have been entered and submitted.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448666" y="1484784"/>
            <a:ext cx="342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Register new Partner </a:t>
            </a:r>
            <a:r>
              <a:rPr lang="ko-KR" altLang="en-US" sz="1400" b="1" dirty="0"/>
              <a:t>파트너 신규 등록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4759"/>
              </p:ext>
            </p:extLst>
          </p:nvPr>
        </p:nvGraphicFramePr>
        <p:xfrm>
          <a:off x="1530278" y="1842607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Biz. Registration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8043"/>
              </p:ext>
            </p:extLst>
          </p:nvPr>
        </p:nvGraphicFramePr>
        <p:xfrm>
          <a:off x="1505499" y="4706878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Banking Details 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Representative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Position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43257"/>
              </p:ext>
            </p:extLst>
          </p:nvPr>
        </p:nvGraphicFramePr>
        <p:xfrm>
          <a:off x="1519356" y="3120854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Jurisdiction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146542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220994-ECFA-4AF0-BDA6-7BFB98F401B5}"/>
              </a:ext>
            </a:extLst>
          </p:cNvPr>
          <p:cNvSpPr/>
          <p:nvPr/>
        </p:nvSpPr>
        <p:spPr>
          <a:xfrm>
            <a:off x="3426826" y="224158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C578A-9C71-44EF-8313-B19C333E4E51}"/>
              </a:ext>
            </a:extLst>
          </p:cNvPr>
          <p:cNvSpPr/>
          <p:nvPr/>
        </p:nvSpPr>
        <p:spPr>
          <a:xfrm>
            <a:off x="3424941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E9C88C-078A-472D-A979-CFFE00C4F2A6}"/>
              </a:ext>
            </a:extLst>
          </p:cNvPr>
          <p:cNvSpPr/>
          <p:nvPr/>
        </p:nvSpPr>
        <p:spPr>
          <a:xfrm>
            <a:off x="7320136" y="2204864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0247D-C799-4379-8DCF-50544F34A0CA}"/>
              </a:ext>
            </a:extLst>
          </p:cNvPr>
          <p:cNvSpPr/>
          <p:nvPr/>
        </p:nvSpPr>
        <p:spPr>
          <a:xfrm>
            <a:off x="7320136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728F78-3034-4A23-A3C9-71E9B9E34E8D}"/>
              </a:ext>
            </a:extLst>
          </p:cNvPr>
          <p:cNvSpPr/>
          <p:nvPr/>
        </p:nvSpPr>
        <p:spPr>
          <a:xfrm>
            <a:off x="7320136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4D639D-67E2-4E05-98E7-668C416584B5}"/>
              </a:ext>
            </a:extLst>
          </p:cNvPr>
          <p:cNvSpPr/>
          <p:nvPr/>
        </p:nvSpPr>
        <p:spPr>
          <a:xfrm>
            <a:off x="3424940" y="1881549"/>
            <a:ext cx="3823187" cy="179299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FFBE3D-AD61-4200-A823-AA4CB4E94687}"/>
              </a:ext>
            </a:extLst>
          </p:cNvPr>
          <p:cNvSpPr/>
          <p:nvPr/>
        </p:nvSpPr>
        <p:spPr>
          <a:xfrm>
            <a:off x="3424939" y="4084293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6BAFE-142C-4EEE-B0A9-42614846EF7E}"/>
              </a:ext>
            </a:extLst>
          </p:cNvPr>
          <p:cNvSpPr/>
          <p:nvPr/>
        </p:nvSpPr>
        <p:spPr>
          <a:xfrm>
            <a:off x="3424941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3BF2D2-CB88-4DD6-939D-A4018B031D30}"/>
              </a:ext>
            </a:extLst>
          </p:cNvPr>
          <p:cNvSpPr/>
          <p:nvPr/>
        </p:nvSpPr>
        <p:spPr>
          <a:xfrm>
            <a:off x="3424941" y="316570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9B417-44E8-49C2-8BF6-FFCCE87DE3C1}"/>
              </a:ext>
            </a:extLst>
          </p:cNvPr>
          <p:cNvSpPr/>
          <p:nvPr/>
        </p:nvSpPr>
        <p:spPr>
          <a:xfrm>
            <a:off x="3424941" y="3465456"/>
            <a:ext cx="1086883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B71CF6-7ED5-4875-95BF-3EEC985C92A0}"/>
              </a:ext>
            </a:extLst>
          </p:cNvPr>
          <p:cNvSpPr/>
          <p:nvPr/>
        </p:nvSpPr>
        <p:spPr>
          <a:xfrm>
            <a:off x="3424941" y="377657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5F2495-64BE-494D-8C5E-9E6CC0DA3B7F}"/>
              </a:ext>
            </a:extLst>
          </p:cNvPr>
          <p:cNvSpPr/>
          <p:nvPr/>
        </p:nvSpPr>
        <p:spPr>
          <a:xfrm>
            <a:off x="3424939" y="4384048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7F1FDB-B3A6-479F-8D9E-A40BD224765F}"/>
              </a:ext>
            </a:extLst>
          </p:cNvPr>
          <p:cNvSpPr/>
          <p:nvPr/>
        </p:nvSpPr>
        <p:spPr>
          <a:xfrm>
            <a:off x="3424939" y="478705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A48C2-6606-4451-960A-6352ABA2B7A0}"/>
              </a:ext>
            </a:extLst>
          </p:cNvPr>
          <p:cNvSpPr/>
          <p:nvPr/>
        </p:nvSpPr>
        <p:spPr>
          <a:xfrm>
            <a:off x="7307436" y="478704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320AE4-3D7E-49C0-8E84-E1FEBECA9E2D}"/>
              </a:ext>
            </a:extLst>
          </p:cNvPr>
          <p:cNvSpPr/>
          <p:nvPr/>
        </p:nvSpPr>
        <p:spPr>
          <a:xfrm>
            <a:off x="3424939" y="5087257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A7BCF6-5562-445B-A9F1-192F894665CD}"/>
              </a:ext>
            </a:extLst>
          </p:cNvPr>
          <p:cNvSpPr/>
          <p:nvPr/>
        </p:nvSpPr>
        <p:spPr>
          <a:xfrm>
            <a:off x="3424939" y="5397218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599CC0-8BD1-449A-858F-C159784FE81A}"/>
              </a:ext>
            </a:extLst>
          </p:cNvPr>
          <p:cNvSpPr/>
          <p:nvPr/>
        </p:nvSpPr>
        <p:spPr>
          <a:xfrm>
            <a:off x="3424939" y="569797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95FAFD-7BF4-47F4-8F15-35CBE842BB26}"/>
              </a:ext>
            </a:extLst>
          </p:cNvPr>
          <p:cNvSpPr/>
          <p:nvPr/>
        </p:nvSpPr>
        <p:spPr>
          <a:xfrm>
            <a:off x="7307436" y="5409315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71"/>
              </p:ext>
            </p:extLst>
          </p:nvPr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94345C-E392-4A84-BB63-90D4B9D6E92E}"/>
              </a:ext>
            </a:extLst>
          </p:cNvPr>
          <p:cNvSpPr/>
          <p:nvPr/>
        </p:nvSpPr>
        <p:spPr>
          <a:xfrm>
            <a:off x="2789082" y="934721"/>
            <a:ext cx="1701836" cy="275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표 32">
            <a:extLst>
              <a:ext uri="{FF2B5EF4-FFF2-40B4-BE49-F238E27FC236}">
                <a16:creationId xmlns:a16="http://schemas.microsoft.com/office/drawing/2014/main" id="{FB70325B-063B-4FE1-9FAE-EC7EB462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12541"/>
              </p:ext>
            </p:extLst>
          </p:nvPr>
        </p:nvGraphicFramePr>
        <p:xfrm>
          <a:off x="1400031" y="903402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932EABAB-744B-4997-A40C-A8382B36F999}"/>
              </a:ext>
            </a:extLst>
          </p:cNvPr>
          <p:cNvSpPr/>
          <p:nvPr/>
        </p:nvSpPr>
        <p:spPr>
          <a:xfrm>
            <a:off x="2727214" y="937362"/>
            <a:ext cx="1640594" cy="27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F2F81-1747-4BA2-A71E-3A98685750F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26">
            <a:extLst>
              <a:ext uri="{FF2B5EF4-FFF2-40B4-BE49-F238E27FC236}">
                <a16:creationId xmlns:a16="http://schemas.microsoft.com/office/drawing/2014/main" id="{0FD82014-DECC-41E8-B659-FBC76088A62E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A076B-71B4-4FED-A1EB-510FDBD7F4BB}"/>
              </a:ext>
            </a:extLst>
          </p:cNvPr>
          <p:cNvSpPr txBox="1"/>
          <p:nvPr/>
        </p:nvSpPr>
        <p:spPr>
          <a:xfrm>
            <a:off x="6037609" y="941134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1349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38294" y="1395870"/>
            <a:ext cx="267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Partner’s Details </a:t>
            </a:r>
            <a:r>
              <a:rPr lang="ko-KR" altLang="en-US" sz="1400" b="1" dirty="0"/>
              <a:t>파트너 상세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4981"/>
              </p:ext>
            </p:extLst>
          </p:nvPr>
        </p:nvGraphicFramePr>
        <p:xfrm>
          <a:off x="1530278" y="1740765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1234XXXXDDFDDXXX56789 (GUID)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1234561234567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abccorp@test.com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82-2-1234-1234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13354" y="143706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프린트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00485"/>
              </p:ext>
            </p:extLst>
          </p:nvPr>
        </p:nvGraphicFramePr>
        <p:xfrm>
          <a:off x="1505116" y="465756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BNY Mellon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123-456-78901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linkClick r:id="rId3"/>
                        </a:rPr>
                        <a:t>test@test.com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82-10-1234-1234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1669"/>
              </p:ext>
            </p:extLst>
          </p:nvPr>
        </p:nvGraphicFramePr>
        <p:xfrm>
          <a:off x="1521225" y="3020636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United States of America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01234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도시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York, 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 Tower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F065D-C149-4392-9263-041A919E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87518"/>
              </p:ext>
            </p:extLst>
          </p:nvPr>
        </p:nvGraphicFramePr>
        <p:xfrm>
          <a:off x="1505116" y="5957595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37298497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4592847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토큰정보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1Qfj952fjvmwsk249asd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37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○ 정상 ○ 정지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84037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57993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72190"/>
              </p:ext>
            </p:extLst>
          </p:nvPr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62202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AB06D289-5A5C-4AD4-AF2C-DBB742297187}"/>
              </a:ext>
            </a:extLst>
          </p:cNvPr>
          <p:cNvSpPr/>
          <p:nvPr/>
        </p:nvSpPr>
        <p:spPr>
          <a:xfrm>
            <a:off x="4454576" y="911259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253DA-BA13-42B4-B9F9-48D9F222E27F}"/>
              </a:ext>
            </a:extLst>
          </p:cNvPr>
          <p:cNvSpPr txBox="1"/>
          <p:nvPr/>
        </p:nvSpPr>
        <p:spPr>
          <a:xfrm>
            <a:off x="6168298" y="969331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3158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16190</TotalTime>
  <Words>2653</Words>
  <Application>Microsoft Office PowerPoint</Application>
  <PresentationFormat>와이드스크린</PresentationFormat>
  <Paragraphs>1504</Paragraphs>
  <Slides>26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Office 테마</vt:lpstr>
      <vt:lpstr>PowerPoint 프레젠테이션</vt:lpstr>
      <vt:lpstr>Revision Update Record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병수</dc:creator>
  <cp:lastModifiedBy>김 한성</cp:lastModifiedBy>
  <cp:revision>1225</cp:revision>
  <cp:lastPrinted>2020-03-26T05:00:19Z</cp:lastPrinted>
  <dcterms:created xsi:type="dcterms:W3CDTF">2019-01-07T07:06:12Z</dcterms:created>
  <dcterms:modified xsi:type="dcterms:W3CDTF">2021-08-09T11:00:20Z</dcterms:modified>
</cp:coreProperties>
</file>