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44" r:id="rId11"/>
    <p:sldId id="1429" r:id="rId12"/>
    <p:sldId id="1439" r:id="rId13"/>
    <p:sldId id="1432" r:id="rId14"/>
    <p:sldId id="1425" r:id="rId15"/>
    <p:sldId id="1438" r:id="rId16"/>
    <p:sldId id="1441" r:id="rId17"/>
    <p:sldId id="1411" r:id="rId18"/>
    <p:sldId id="1442" r:id="rId19"/>
    <p:sldId id="1445" r:id="rId20"/>
    <p:sldId id="1426" r:id="rId21"/>
    <p:sldId id="1443" r:id="rId22"/>
    <p:sldId id="1433" r:id="rId23"/>
    <p:sldId id="1437" r:id="rId24"/>
    <p:sldId id="1286" r:id="rId25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44"/>
            <p14:sldId id="1429"/>
            <p14:sldId id="1439"/>
            <p14:sldId id="1432"/>
            <p14:sldId id="1425"/>
            <p14:sldId id="1438"/>
            <p14:sldId id="1441"/>
            <p14:sldId id="1411"/>
            <p14:sldId id="1442"/>
            <p14:sldId id="1445"/>
            <p14:sldId id="1426"/>
            <p14:sldId id="1443"/>
            <p14:sldId id="143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4.1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8550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This request will generate Temporary PW and Username is defined. 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PW and Key subject to reset also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50066" y="1395870"/>
            <a:ext cx="2649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User Login Details</a:t>
            </a:r>
            <a:endParaRPr lang="ko-KR" altLang="en-US" sz="14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46372"/>
              </p:ext>
            </p:extLst>
          </p:nvPr>
        </p:nvGraphicFramePr>
        <p:xfrm>
          <a:off x="1530278" y="1740765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pay@pay.net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Username :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38516" y="3289584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264352" y="162434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/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7266"/>
              </p:ext>
            </p:extLst>
          </p:nvPr>
        </p:nvGraphicFramePr>
        <p:xfrm>
          <a:off x="1329869" y="903401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37" name="표 23">
            <a:extLst>
              <a:ext uri="{FF2B5EF4-FFF2-40B4-BE49-F238E27FC236}">
                <a16:creationId xmlns:a16="http://schemas.microsoft.com/office/drawing/2014/main" id="{FB8CB667-37D8-4873-8480-8D516E673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78827"/>
              </p:ext>
            </p:extLst>
          </p:nvPr>
        </p:nvGraphicFramePr>
        <p:xfrm>
          <a:off x="1518537" y="3746533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DFJDAJSFDFASLDFJJDFGA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sdfdfasiodfjkladfhghaerXDfdhfgakjdfhadsfsdf2465412dfhoidhf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8" name="직사각형 22">
            <a:extLst>
              <a:ext uri="{FF2B5EF4-FFF2-40B4-BE49-F238E27FC236}">
                <a16:creationId xmlns:a16="http://schemas.microsoft.com/office/drawing/2014/main" id="{EDE2747F-D23B-47E8-82E7-13DDB3182399}"/>
              </a:ext>
            </a:extLst>
          </p:cNvPr>
          <p:cNvSpPr/>
          <p:nvPr/>
        </p:nvSpPr>
        <p:spPr>
          <a:xfrm>
            <a:off x="1337865" y="3366053"/>
            <a:ext cx="2246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Key for API  </a:t>
            </a:r>
            <a:endParaRPr lang="ko-KR" altLang="en-US" sz="1400" b="1" dirty="0"/>
          </a:p>
        </p:txBody>
      </p:sp>
      <p:sp>
        <p:nvSpPr>
          <p:cNvPr id="39" name="직사각형 32">
            <a:extLst>
              <a:ext uri="{FF2B5EF4-FFF2-40B4-BE49-F238E27FC236}">
                <a16:creationId xmlns:a16="http://schemas.microsoft.com/office/drawing/2014/main" id="{4B5803AC-9920-4D12-9185-F83A45A9D17E}"/>
              </a:ext>
            </a:extLst>
          </p:cNvPr>
          <p:cNvSpPr/>
          <p:nvPr/>
        </p:nvSpPr>
        <p:spPr>
          <a:xfrm>
            <a:off x="8409577" y="4405095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40" name="직사각형 22">
            <a:extLst>
              <a:ext uri="{FF2B5EF4-FFF2-40B4-BE49-F238E27FC236}">
                <a16:creationId xmlns:a16="http://schemas.microsoft.com/office/drawing/2014/main" id="{BB8B11F7-0CFB-46B3-8D1E-BD636155C282}"/>
              </a:ext>
            </a:extLst>
          </p:cNvPr>
          <p:cNvSpPr/>
          <p:nvPr/>
        </p:nvSpPr>
        <p:spPr>
          <a:xfrm>
            <a:off x="1424834" y="479462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Login as a User</a:t>
            </a:r>
            <a:endParaRPr lang="ko-KR" altLang="en-US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994E5-9E66-411E-AA49-07E79610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92509"/>
              </p:ext>
            </p:extLst>
          </p:nvPr>
        </p:nvGraphicFramePr>
        <p:xfrm>
          <a:off x="1530278" y="5100486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714458543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1511500449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8080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123456j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1393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A51DD3E1-21F2-4AE1-94B5-33A1FAFD2FBD}"/>
              </a:ext>
            </a:extLst>
          </p:cNvPr>
          <p:cNvSpPr/>
          <p:nvPr/>
        </p:nvSpPr>
        <p:spPr>
          <a:xfrm>
            <a:off x="5949087" y="911570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1EFDF-DA05-46F2-8B3E-5B478098D77A}"/>
              </a:ext>
            </a:extLst>
          </p:cNvPr>
          <p:cNvSpPr txBox="1"/>
          <p:nvPr/>
        </p:nvSpPr>
        <p:spPr>
          <a:xfrm>
            <a:off x="5949087" y="91125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7664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23878"/>
              </p:ext>
            </p:extLst>
          </p:nvPr>
        </p:nvGraphicFramePr>
        <p:xfrm>
          <a:off x="9408368" y="758357"/>
          <a:ext cx="2506096" cy="351774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Status Type :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1) Settlement Complete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2) Incomplete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Error Reasons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a) Insufficient Balance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b) Bank Account Name not matched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c) Account details not matched 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etc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14481"/>
              </p:ext>
            </p:extLst>
          </p:nvPr>
        </p:nvGraphicFramePr>
        <p:xfrm>
          <a:off x="1548183" y="4395441"/>
          <a:ext cx="7644162" cy="180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day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253984" y="411888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7390"/>
              </p:ext>
            </p:extLst>
          </p:nvPr>
        </p:nvGraphicFramePr>
        <p:xfrm>
          <a:off x="1548188" y="1770869"/>
          <a:ext cx="7617225" cy="93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849126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84482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857579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29966"/>
              </p:ext>
            </p:extLst>
          </p:nvPr>
        </p:nvGraphicFramePr>
        <p:xfrm>
          <a:off x="1548182" y="3055205"/>
          <a:ext cx="7617224" cy="91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06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DFJKDSJFKSDJGKASDJG)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143691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DFJKDSJFKSDJGKASDJG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145611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90691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 </a:t>
            </a:r>
            <a:r>
              <a:rPr lang="en-US" altLang="ko-KR" sz="900" dirty="0"/>
              <a:t>All</a:t>
            </a:r>
            <a:r>
              <a:rPr lang="ko-KR" altLang="en-US" sz="900" dirty="0"/>
              <a:t>  ○ </a:t>
            </a:r>
            <a:r>
              <a:rPr lang="en-US" altLang="ko-KR" sz="900" dirty="0"/>
              <a:t>settlement complete</a:t>
            </a:r>
            <a:endParaRPr lang="ko-KR" altLang="en-US" sz="9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5381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Partners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7392144" y="935742"/>
            <a:ext cx="1498237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0391A0CF-9735-40B7-BE7A-568D2188CF6B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7DBD0-C567-48F7-97CA-91A1B3DF9115}"/>
              </a:ext>
            </a:extLst>
          </p:cNvPr>
          <p:cNvSpPr txBox="1"/>
          <p:nvPr/>
        </p:nvSpPr>
        <p:spPr>
          <a:xfrm>
            <a:off x="6151670" y="96094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8334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C8EC0C32-DADA-4E7B-A407-B52DE1CE9E72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8697"/>
              </p:ext>
            </p:extLst>
          </p:nvPr>
        </p:nvGraphicFramePr>
        <p:xfrm>
          <a:off x="2063551" y="4536119"/>
          <a:ext cx="6978648" cy="175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50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257891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314723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</a:tblGrid>
              <a:tr h="31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USD Amount Deposit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782168" y="1476928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Duration</a:t>
            </a:r>
            <a:endParaRPr lang="ko-KR" altLang="en-US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373203" y="148536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578552" y="148301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322638" y="148536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776322" y="146448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149044" y="147292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6875859" y="147292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67986"/>
              </p:ext>
            </p:extLst>
          </p:nvPr>
        </p:nvGraphicFramePr>
        <p:xfrm>
          <a:off x="9494560" y="764696"/>
          <a:ext cx="2506096" cy="4349088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USD to KRW Conversion Formula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USD* ([latest USD/KRW at xe.com rate] –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[latest USD/KRW at xe.com rate] * USD-KRW  Rate Percentage) = exchanged KRW amount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For example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 the latest USD/KRW rate at xe.com is 1145.10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* Say, Our margin is 1.10%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Then,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USD is 100*(1145.10-(1145.10*1.10)/100)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100*(1145.10-12.5961)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100*1132.504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113250.4 → 113,250 KRW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744"/>
              </p:ext>
            </p:extLst>
          </p:nvPr>
        </p:nvGraphicFramePr>
        <p:xfrm>
          <a:off x="1725300" y="5094167"/>
          <a:ext cx="6602947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7950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1744369" y="2864987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91191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8446590" y="506411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29529" y="1327716"/>
            <a:ext cx="176365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08848"/>
              </p:ext>
            </p:extLst>
          </p:nvPr>
        </p:nvGraphicFramePr>
        <p:xfrm>
          <a:off x="1640511" y="2290227"/>
          <a:ext cx="7569338" cy="27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4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0776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96361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730907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2412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114128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Transfer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Exchanged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(Amount)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(1,000,000)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직사각형 68">
            <a:extLst>
              <a:ext uri="{FF2B5EF4-FFF2-40B4-BE49-F238E27FC236}">
                <a16:creationId xmlns:a16="http://schemas.microsoft.com/office/drawing/2014/main" id="{CAD39535-A855-4F88-A622-45A12F2B411D}"/>
              </a:ext>
            </a:extLst>
          </p:cNvPr>
          <p:cNvSpPr/>
          <p:nvPr/>
        </p:nvSpPr>
        <p:spPr>
          <a:xfrm>
            <a:off x="1617568" y="1771605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3ED7D22B-8D08-4A74-8569-1BB5A16836E2}"/>
              </a:ext>
            </a:extLst>
          </p:cNvPr>
          <p:cNvSpPr/>
          <p:nvPr/>
        </p:nvSpPr>
        <p:spPr>
          <a:xfrm>
            <a:off x="1990290" y="1780041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70">
            <a:extLst>
              <a:ext uri="{FF2B5EF4-FFF2-40B4-BE49-F238E27FC236}">
                <a16:creationId xmlns:a16="http://schemas.microsoft.com/office/drawing/2014/main" id="{5BF88E4B-5CBE-440D-A24C-7CE47A47E994}"/>
              </a:ext>
            </a:extLst>
          </p:cNvPr>
          <p:cNvSpPr/>
          <p:nvPr/>
        </p:nvSpPr>
        <p:spPr>
          <a:xfrm>
            <a:off x="2711624" y="1780041"/>
            <a:ext cx="227722" cy="194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19104"/>
              </p:ext>
            </p:extLst>
          </p:nvPr>
        </p:nvGraphicFramePr>
        <p:xfrm>
          <a:off x="9252864" y="711599"/>
          <a:ext cx="2506096" cy="2376272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Settlement Status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edited to : All, Settled, Not Settled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399052" y="125662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5080094" y="6093296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273789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382407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37066"/>
              </p:ext>
            </p:extLst>
          </p:nvPr>
        </p:nvGraphicFramePr>
        <p:xfrm>
          <a:off x="1492506" y="154842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정산상태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303196" y="2467477"/>
            <a:ext cx="24737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</a:t>
            </a:r>
            <a:r>
              <a:rPr lang="en-US" altLang="ko-KR" sz="800" dirty="0"/>
              <a:t>All</a:t>
            </a:r>
            <a:r>
              <a:rPr lang="ko-KR" altLang="en-US" sz="800" dirty="0"/>
              <a:t> 전체 ○ </a:t>
            </a:r>
            <a:r>
              <a:rPr lang="en-US" altLang="ko-KR" sz="800" dirty="0"/>
              <a:t>Settled </a:t>
            </a:r>
            <a:r>
              <a:rPr lang="ko-KR" altLang="en-US" sz="800" dirty="0"/>
              <a:t>정산 ○ </a:t>
            </a:r>
            <a:r>
              <a:rPr lang="en-US" altLang="ko-KR" sz="800" dirty="0"/>
              <a:t>Not Settled </a:t>
            </a:r>
            <a:r>
              <a:rPr lang="ko-KR" altLang="en-US" sz="800" dirty="0" err="1"/>
              <a:t>미정산</a:t>
            </a:r>
            <a:endParaRPr lang="ko-KR" altLang="en-US" sz="8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2577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055010" y="276615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8B9F9-0415-49B5-AAD5-E090B72E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93761"/>
              </p:ext>
            </p:extLst>
          </p:nvPr>
        </p:nvGraphicFramePr>
        <p:xfrm>
          <a:off x="1492506" y="3170852"/>
          <a:ext cx="10289362" cy="342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8">
                  <a:extLst>
                    <a:ext uri="{9D8B030D-6E8A-4147-A177-3AD203B41FA5}">
                      <a16:colId xmlns:a16="http://schemas.microsoft.com/office/drawing/2014/main" val="79279520"/>
                    </a:ext>
                  </a:extLst>
                </a:gridCol>
                <a:gridCol w="1048675">
                  <a:extLst>
                    <a:ext uri="{9D8B030D-6E8A-4147-A177-3AD203B41FA5}">
                      <a16:colId xmlns:a16="http://schemas.microsoft.com/office/drawing/2014/main" val="33267970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577370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0318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769759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70624230"/>
                    </a:ext>
                  </a:extLst>
                </a:gridCol>
                <a:gridCol w="1059268">
                  <a:extLst>
                    <a:ext uri="{9D8B030D-6E8A-4147-A177-3AD203B41FA5}">
                      <a16:colId xmlns:a16="http://schemas.microsoft.com/office/drawing/2014/main" val="734502796"/>
                    </a:ext>
                  </a:extLst>
                </a:gridCol>
                <a:gridCol w="524908">
                  <a:extLst>
                    <a:ext uri="{9D8B030D-6E8A-4147-A177-3AD203B41FA5}">
                      <a16:colId xmlns:a16="http://schemas.microsoft.com/office/drawing/2014/main" val="1148724745"/>
                    </a:ext>
                  </a:extLst>
                </a:gridCol>
                <a:gridCol w="785778">
                  <a:extLst>
                    <a:ext uri="{9D8B030D-6E8A-4147-A177-3AD203B41FA5}">
                      <a16:colId xmlns:a16="http://schemas.microsoft.com/office/drawing/2014/main" val="1207525713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697157364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431531550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4134536397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788398166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075368013"/>
                    </a:ext>
                  </a:extLst>
                </a:gridCol>
              </a:tblGrid>
              <a:tr h="7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Payment Reason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Bank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Bank Account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Time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93633"/>
                  </a:ext>
                </a:extLst>
              </a:tr>
              <a:tr h="5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Love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house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Shinhan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489745646454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16024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Whist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797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49806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ABAC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243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DD zone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879789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89443"/>
                  </a:ext>
                </a:extLst>
              </a:tr>
            </a:tbl>
          </a:graphicData>
        </a:graphic>
      </p:graphicFrame>
      <p:sp>
        <p:nvSpPr>
          <p:cNvPr id="42" name="직사각형 2">
            <a:extLst>
              <a:ext uri="{FF2B5EF4-FFF2-40B4-BE49-F238E27FC236}">
                <a16:creationId xmlns:a16="http://schemas.microsoft.com/office/drawing/2014/main" id="{3AABAB49-46B5-41E1-9012-EF8D8E7FC064}"/>
              </a:ext>
            </a:extLst>
          </p:cNvPr>
          <p:cNvSpPr/>
          <p:nvPr/>
        </p:nvSpPr>
        <p:spPr>
          <a:xfrm>
            <a:off x="1437757" y="283319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ADF9-67C5-4E18-A01A-37AD16684C0C}"/>
              </a:ext>
            </a:extLst>
          </p:cNvPr>
          <p:cNvSpPr/>
          <p:nvPr/>
        </p:nvSpPr>
        <p:spPr>
          <a:xfrm>
            <a:off x="3571422" y="924830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6860"/>
              </p:ext>
            </p:extLst>
          </p:nvPr>
        </p:nvGraphicFramePr>
        <p:xfrm>
          <a:off x="9408368" y="758357"/>
          <a:ext cx="2506096" cy="327390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 ID to be shared with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is internal ID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Request Information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ID                 :  mandatory</a:t>
                      </a:r>
                    </a:p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Payout Reason : Mandatory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Store name     : Optional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Phone            : Optional)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4682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 Name)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17023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(Company)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(Bank Code)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Requested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complete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complete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9395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(Store)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5541"/>
              </p:ext>
            </p:extLst>
          </p:nvPr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9667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73965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403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7906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513066" y="87986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24" name="표 1">
            <a:extLst>
              <a:ext uri="{FF2B5EF4-FFF2-40B4-BE49-F238E27FC236}">
                <a16:creationId xmlns:a16="http://schemas.microsoft.com/office/drawing/2014/main" id="{F1BBD148-A4BA-47B3-ADD4-DDBE57C65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485"/>
              </p:ext>
            </p:extLst>
          </p:nvPr>
        </p:nvGraphicFramePr>
        <p:xfrm>
          <a:off x="1530279" y="2078334"/>
          <a:ext cx="7644211" cy="18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PingPongPay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Transaction Date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Market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Online Ecommerce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Transaction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4567844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Type</a:t>
                      </a: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결제대행 정산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타발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Payment reason code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37210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Amount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2,000,000 KRW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Reference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4654RSS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A729F9-544A-4345-AC44-65A55D81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77989"/>
              </p:ext>
            </p:extLst>
          </p:nvPr>
        </p:nvGraphicFramePr>
        <p:xfrm>
          <a:off x="1530279" y="1567646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Receipt of Payments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지급 확인서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graphicFrame>
        <p:nvGraphicFramePr>
          <p:cNvPr id="37" name="표 1">
            <a:extLst>
              <a:ext uri="{FF2B5EF4-FFF2-40B4-BE49-F238E27FC236}">
                <a16:creationId xmlns:a16="http://schemas.microsoft.com/office/drawing/2014/main" id="{C01BAF7C-87F9-48E0-A7B1-347C3EDD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4639"/>
              </p:ext>
            </p:extLst>
          </p:nvPr>
        </p:nvGraphicFramePr>
        <p:xfrm>
          <a:off x="1548133" y="4089827"/>
          <a:ext cx="7644211" cy="13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Beneficiary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Cosmo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Korea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Bank Name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Bank Account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10024564564564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021564541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0ABE27-B963-4578-B2D3-B3000C6E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85270"/>
              </p:ext>
            </p:extLst>
          </p:nvPr>
        </p:nvGraphicFramePr>
        <p:xfrm>
          <a:off x="1548133" y="5497228"/>
          <a:ext cx="76442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치리결과는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변경가능성이 있어 법적 효력이 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The Receipt Confirmation is subject to change and therefore has no legal effect)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BB2672-F809-4A63-8448-D9C899258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0" y="5994449"/>
            <a:ext cx="320020" cy="320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BAD93-EA43-40F3-BBEF-3DC0A013C0C6}"/>
              </a:ext>
            </a:extLst>
          </p:cNvPr>
          <p:cNvSpPr txBox="1"/>
          <p:nvPr/>
        </p:nvSpPr>
        <p:spPr>
          <a:xfrm>
            <a:off x="7482006" y="5982123"/>
            <a:ext cx="192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글로벌머니액스프레스</a:t>
            </a:r>
            <a:endParaRPr lang="en-US" sz="1200" dirty="0"/>
          </a:p>
        </p:txBody>
      </p:sp>
      <p:sp>
        <p:nvSpPr>
          <p:cNvPr id="22" name="직사각형 15">
            <a:extLst>
              <a:ext uri="{FF2B5EF4-FFF2-40B4-BE49-F238E27FC236}">
                <a16:creationId xmlns:a16="http://schemas.microsoft.com/office/drawing/2014/main" id="{12342485-FA8A-459D-99E9-1D2CD11681CE}"/>
              </a:ext>
            </a:extLst>
          </p:cNvPr>
          <p:cNvSpPr/>
          <p:nvPr/>
        </p:nvSpPr>
        <p:spPr>
          <a:xfrm>
            <a:off x="8390634" y="1282407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55574-0734-40A8-9B20-E17D9DBDFB80}"/>
              </a:ext>
            </a:extLst>
          </p:cNvPr>
          <p:cNvSpPr txBox="1"/>
          <p:nvPr/>
        </p:nvSpPr>
        <p:spPr>
          <a:xfrm>
            <a:off x="7908876" y="1872446"/>
            <a:ext cx="1926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Receipt</a:t>
            </a:r>
            <a:r>
              <a:rPr lang="ko-KR" altLang="en-US" sz="900" dirty="0"/>
              <a:t> </a:t>
            </a:r>
            <a:r>
              <a:rPr lang="en-US" altLang="ko-KR" sz="900" dirty="0"/>
              <a:t>No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20210801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67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92901"/>
              </p:ext>
            </p:extLst>
          </p:nvPr>
        </p:nvGraphicFramePr>
        <p:xfrm>
          <a:off x="519854" y="836712"/>
          <a:ext cx="11048754" cy="3448256"/>
        </p:xfrm>
        <a:graphic>
          <a:graphicData uri="http://schemas.openxmlformats.org/drawingml/2006/table">
            <a:tbl>
              <a:tblPr/>
              <a:tblGrid>
                <a:gridCol w="222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65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4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121917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26th,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1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28th,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Settings, Login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V3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6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Basic Business Understanding, Receipt for Payout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10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Edited </a:t>
                      </a:r>
                      <a:b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</a:b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1) License Type, 2) License Jurisdiction, 3) Banking Details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4) Balance Page 5) Deposit Confirmation 6) Transactions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7) Settlement List 8) Search transaction 9) Setting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V4.1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August 13</a:t>
                      </a: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th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Added :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1) English Language for all Functions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Edited :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1) Address Bar, 2) Change in Credentials  3) Deposit Confirmation (Deleted KRW Deposit), 4) change in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Receipt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94599" y="1302047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31251"/>
              </p:ext>
            </p:extLst>
          </p:nvPr>
        </p:nvGraphicFramePr>
        <p:xfrm>
          <a:off x="1471681" y="4298658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147526" y="397216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1891070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356631" y="1628800"/>
            <a:ext cx="2887939" cy="1222757"/>
            <a:chOff x="5246957" y="4868274"/>
            <a:chExt cx="2986389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46957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433585" y="5241894"/>
              <a:ext cx="2745399" cy="456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미진을 설정을 </a:t>
              </a:r>
              <a:r>
                <a:rPr lang="ko-KR" altLang="en-US" sz="1100" dirty="0" err="1"/>
                <a:t>변경하시겠습니까</a:t>
              </a:r>
              <a:r>
                <a:rPr lang="en-US" altLang="ko-KR" sz="1100" dirty="0"/>
                <a:t>?</a:t>
              </a:r>
            </a:p>
            <a:p>
              <a:r>
                <a:rPr lang="en-US" altLang="ko-KR" sz="1100" dirty="0"/>
                <a:t>Do you want to adjust the change 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1628800"/>
            <a:ext cx="3608490" cy="1484242"/>
            <a:chOff x="1553954" y="4516251"/>
            <a:chExt cx="2980233" cy="1484242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Settings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Payoneer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5754271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5751747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553954" y="5078023"/>
              <a:ext cx="13453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 </a:t>
              </a:r>
              <a:r>
                <a:rPr lang="en-US" altLang="ko-KR" sz="1000" dirty="0"/>
                <a:t>(Partner Name)</a:t>
              </a:r>
              <a:endParaRPr lang="ko-KR" altLang="en-US" sz="1000" dirty="0"/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10202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248905" y="6059265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1962196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8" y="1959346"/>
            <a:ext cx="1469203" cy="187265"/>
            <a:chOff x="6305285" y="1302183"/>
            <a:chExt cx="955066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5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098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1766897" y="2540999"/>
            <a:ext cx="13708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 </a:t>
            </a:r>
            <a:r>
              <a:rPr lang="en-US" altLang="ko-KR" sz="1000" dirty="0"/>
              <a:t>(Re-adjust)</a:t>
            </a:r>
            <a:endParaRPr lang="ko-KR" altLang="en-US" sz="1000" dirty="0"/>
          </a:p>
        </p:txBody>
      </p:sp>
      <p:sp>
        <p:nvSpPr>
          <p:cNvPr id="81" name="직사각형 26">
            <a:extLst>
              <a:ext uri="{FF2B5EF4-FFF2-40B4-BE49-F238E27FC236}">
                <a16:creationId xmlns:a16="http://schemas.microsoft.com/office/drawing/2014/main" id="{E4A9AF64-EF79-4EB4-AADE-18A7C5C63EE1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E28E23-F79B-40F5-83AF-FCD70D912033}"/>
              </a:ext>
            </a:extLst>
          </p:cNvPr>
          <p:cNvSpPr/>
          <p:nvPr/>
        </p:nvSpPr>
        <p:spPr>
          <a:xfrm>
            <a:off x="1407551" y="933692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510328" y="1496781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User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35817"/>
              </p:ext>
            </p:extLst>
          </p:nvPr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83536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 Name)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(registered on)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807969" y="4449766"/>
            <a:ext cx="2881987" cy="1222757"/>
            <a:chOff x="5253113" y="4868274"/>
            <a:chExt cx="2980234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456327" y="5185376"/>
              <a:ext cx="2602842" cy="635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</a:t>
              </a:r>
              <a:r>
                <a:rPr lang="en-US" altLang="ko-KR" sz="1100" dirty="0"/>
                <a:t>User</a:t>
              </a:r>
              <a:r>
                <a:rPr lang="ko-KR" altLang="en-US" sz="1100" dirty="0"/>
                <a:t> 설정을 </a:t>
              </a:r>
              <a:r>
                <a:rPr lang="ko-KR" altLang="en-US" sz="1100" dirty="0" err="1"/>
                <a:t>변경하시겠습니까</a:t>
              </a:r>
              <a:r>
                <a:rPr lang="en-US" altLang="ko-KR" sz="1100" dirty="0"/>
                <a:t>?</a:t>
              </a:r>
            </a:p>
            <a:p>
              <a:r>
                <a:rPr lang="en-US" altLang="ko-KR" sz="1100" dirty="0"/>
                <a:t>Do you want to adjust the user ?</a:t>
              </a:r>
            </a:p>
            <a:p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2160981"/>
            <a:chOff x="1553954" y="4516251"/>
            <a:chExt cx="2980233" cy="2160981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6431010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6428486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591963" y="5074985"/>
              <a:ext cx="13824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 </a:t>
              </a:r>
              <a:r>
                <a:rPr lang="en-US" altLang="ko-KR" sz="1000" dirty="0"/>
                <a:t>(Partner Name) </a:t>
              </a:r>
              <a:endParaRPr lang="ko-KR" altLang="en-US" sz="1000" dirty="0"/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381088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114555" y="473100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1</a:t>
            </a:r>
            <a:endParaRPr lang="ko-KR" altLang="en-US" sz="1000" dirty="0"/>
          </a:p>
        </p:txBody>
      </p:sp>
      <p:sp>
        <p:nvSpPr>
          <p:cNvPr id="42" name="직사각형 42">
            <a:extLst>
              <a:ext uri="{FF2B5EF4-FFF2-40B4-BE49-F238E27FC236}">
                <a16:creationId xmlns:a16="http://schemas.microsoft.com/office/drawing/2014/main" id="{DAB4BE08-6ED5-410D-88FB-D00372EA0DED}"/>
              </a:ext>
            </a:extLst>
          </p:cNvPr>
          <p:cNvSpPr/>
          <p:nvPr/>
        </p:nvSpPr>
        <p:spPr>
          <a:xfrm>
            <a:off x="2114554" y="498279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2</a:t>
            </a:r>
            <a:endParaRPr lang="ko-KR" altLang="en-US" sz="1000" dirty="0"/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63EEAA49-0528-47BB-9891-B6AFB4A7123A}"/>
              </a:ext>
            </a:extLst>
          </p:cNvPr>
          <p:cNvSpPr/>
          <p:nvPr/>
        </p:nvSpPr>
        <p:spPr>
          <a:xfrm>
            <a:off x="2114554" y="5235896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3</a:t>
            </a:r>
            <a:endParaRPr lang="ko-KR" altLang="en-US" sz="1000" dirty="0"/>
          </a:p>
        </p:txBody>
      </p:sp>
      <p:sp>
        <p:nvSpPr>
          <p:cNvPr id="46" name="직사각형 43">
            <a:extLst>
              <a:ext uri="{FF2B5EF4-FFF2-40B4-BE49-F238E27FC236}">
                <a16:creationId xmlns:a16="http://schemas.microsoft.com/office/drawing/2014/main" id="{49994259-7322-4B7C-AD54-AB8EC4A1F78D}"/>
              </a:ext>
            </a:extLst>
          </p:cNvPr>
          <p:cNvSpPr/>
          <p:nvPr/>
        </p:nvSpPr>
        <p:spPr>
          <a:xfrm>
            <a:off x="3195882" y="501317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3">
            <a:extLst>
              <a:ext uri="{FF2B5EF4-FFF2-40B4-BE49-F238E27FC236}">
                <a16:creationId xmlns:a16="http://schemas.microsoft.com/office/drawing/2014/main" id="{5C8997FD-365E-454D-959F-53C6B693EE44}"/>
              </a:ext>
            </a:extLst>
          </p:cNvPr>
          <p:cNvSpPr/>
          <p:nvPr/>
        </p:nvSpPr>
        <p:spPr>
          <a:xfrm>
            <a:off x="3195882" y="5306947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DB0561A4-CFF4-40B5-B84D-466D2D1D2045}"/>
              </a:ext>
            </a:extLst>
          </p:cNvPr>
          <p:cNvSpPr/>
          <p:nvPr/>
        </p:nvSpPr>
        <p:spPr>
          <a:xfrm>
            <a:off x="3181729" y="477250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직사각형 43">
            <a:extLst>
              <a:ext uri="{FF2B5EF4-FFF2-40B4-BE49-F238E27FC236}">
                <a16:creationId xmlns:a16="http://schemas.microsoft.com/office/drawing/2014/main" id="{ABE8C8C6-F9E1-41EF-933F-5D3C68F92169}"/>
              </a:ext>
            </a:extLst>
          </p:cNvPr>
          <p:cNvSpPr/>
          <p:nvPr/>
        </p:nvSpPr>
        <p:spPr>
          <a:xfrm>
            <a:off x="3195882" y="5018915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43">
            <a:extLst>
              <a:ext uri="{FF2B5EF4-FFF2-40B4-BE49-F238E27FC236}">
                <a16:creationId xmlns:a16="http://schemas.microsoft.com/office/drawing/2014/main" id="{8530479D-1FF7-4915-85CC-5D0B62B4AFE5}"/>
              </a:ext>
            </a:extLst>
          </p:cNvPr>
          <p:cNvSpPr/>
          <p:nvPr/>
        </p:nvSpPr>
        <p:spPr>
          <a:xfrm>
            <a:off x="3215680" y="5301208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Disable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D2BBFC9F-C027-4D7E-B484-87E0E82DC628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49" name="표 33">
            <a:extLst>
              <a:ext uri="{FF2B5EF4-FFF2-40B4-BE49-F238E27FC236}">
                <a16:creationId xmlns:a16="http://schemas.microsoft.com/office/drawing/2014/main" id="{E7FEF9B9-A425-4AB3-B927-443342695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2422"/>
              </p:ext>
            </p:extLst>
          </p:nvPr>
        </p:nvGraphicFramePr>
        <p:xfrm>
          <a:off x="1385081" y="936211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01FB13A1-542E-4795-AF5F-97B1BD6133E4}"/>
              </a:ext>
            </a:extLst>
          </p:cNvPr>
          <p:cNvSpPr/>
          <p:nvPr/>
        </p:nvSpPr>
        <p:spPr>
          <a:xfrm>
            <a:off x="3431704" y="923109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50981" y="1437462"/>
            <a:ext cx="27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 </a:t>
            </a:r>
            <a:r>
              <a:rPr lang="en-US" altLang="ko-KR" sz="1400" b="1" dirty="0"/>
              <a:t>Notice &amp; Query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37931" y="1830283"/>
            <a:ext cx="1438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 </a:t>
            </a:r>
            <a:r>
              <a:rPr lang="en-US" altLang="ko-KR" sz="1000" b="1" dirty="0"/>
              <a:t>(Basic Info)</a:t>
            </a:r>
            <a:endParaRPr lang="ko-KR" altLang="en-US" sz="1000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6705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 (Please write the Title)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(Partner) GUID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submitted 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(Ticket solved)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○ 답변 미완료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(Ticket pending)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985499B-5279-4E74-9FC3-2EB2EB72E647}"/>
              </a:ext>
            </a:extLst>
          </p:cNvPr>
          <p:cNvSpPr/>
          <p:nvPr/>
        </p:nvSpPr>
        <p:spPr>
          <a:xfrm>
            <a:off x="133421" y="340025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411EF807-E98B-4CE0-8BB9-A64572D520DE}"/>
              </a:ext>
            </a:extLst>
          </p:cNvPr>
          <p:cNvSpPr/>
          <p:nvPr/>
        </p:nvSpPr>
        <p:spPr>
          <a:xfrm>
            <a:off x="323255" y="134023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4.1)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11272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 제공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891" y="2397267"/>
              <a:ext cx="25205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415935" y="169837"/>
            <a:ext cx="467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  <a:p>
            <a:r>
              <a:rPr lang="ko-KR" altLang="en-US" dirty="0"/>
              <a:t>기본 사업 모델</a:t>
            </a:r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  <p:sp>
        <p:nvSpPr>
          <p:cNvPr id="44" name="직사각형 95">
            <a:extLst>
              <a:ext uri="{FF2B5EF4-FFF2-40B4-BE49-F238E27FC236}">
                <a16:creationId xmlns:a16="http://schemas.microsoft.com/office/drawing/2014/main" id="{F4A1149E-9766-45EB-8C85-CA1E7F1FDF6D}"/>
              </a:ext>
            </a:extLst>
          </p:cNvPr>
          <p:cNvSpPr/>
          <p:nvPr/>
        </p:nvSpPr>
        <p:spPr>
          <a:xfrm>
            <a:off x="10408892" y="3406189"/>
            <a:ext cx="1300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카드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Stripe, </a:t>
            </a:r>
            <a:r>
              <a:rPr lang="en-US" altLang="ko-KR" sz="1200" dirty="0" err="1"/>
              <a:t>paypal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통신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Wallet</a:t>
            </a:r>
            <a:r>
              <a:rPr lang="ko-KR" altLang="en-US" sz="1200" dirty="0"/>
              <a:t> 등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513F95-B0A4-4FFD-801E-053FFC204330}"/>
              </a:ext>
            </a:extLst>
          </p:cNvPr>
          <p:cNvCxnSpPr/>
          <p:nvPr/>
        </p:nvCxnSpPr>
        <p:spPr>
          <a:xfrm>
            <a:off x="7408397" y="2665095"/>
            <a:ext cx="1137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0D2E75F8-D98A-4CED-B8F2-4176934BE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1916832"/>
            <a:ext cx="271296" cy="271296"/>
          </a:xfrm>
          <a:prstGeom prst="rect">
            <a:avLst/>
          </a:prstGeom>
        </p:spPr>
      </p:pic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BC806DCE-6F22-423E-9489-42B86C772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528" y="1412776"/>
            <a:ext cx="271296" cy="271296"/>
          </a:xfrm>
          <a:prstGeom prst="rect">
            <a:avLst/>
          </a:prstGeom>
        </p:spPr>
      </p:pic>
      <p:pic>
        <p:nvPicPr>
          <p:cNvPr id="22" name="Graphic 21" descr="Badge 3 outline">
            <a:extLst>
              <a:ext uri="{FF2B5EF4-FFF2-40B4-BE49-F238E27FC236}">
                <a16:creationId xmlns:a16="http://schemas.microsoft.com/office/drawing/2014/main" id="{0FDCF063-961B-4550-9E0D-F5DFBD9E9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064" y="1717544"/>
            <a:ext cx="271296" cy="271296"/>
          </a:xfrm>
          <a:prstGeom prst="rect">
            <a:avLst/>
          </a:prstGeom>
        </p:spPr>
      </p:pic>
      <p:pic>
        <p:nvPicPr>
          <p:cNvPr id="24" name="Graphic 23" descr="Badge 4 outline">
            <a:extLst>
              <a:ext uri="{FF2B5EF4-FFF2-40B4-BE49-F238E27FC236}">
                <a16:creationId xmlns:a16="http://schemas.microsoft.com/office/drawing/2014/main" id="{A78DDECB-510E-4164-BA9A-8222B04F7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1168" y="2204864"/>
            <a:ext cx="271296" cy="271296"/>
          </a:xfrm>
          <a:prstGeom prst="rect">
            <a:avLst/>
          </a:prstGeom>
        </p:spPr>
      </p:pic>
      <p:pic>
        <p:nvPicPr>
          <p:cNvPr id="26" name="Graphic 25" descr="Badge 5 outline">
            <a:extLst>
              <a:ext uri="{FF2B5EF4-FFF2-40B4-BE49-F238E27FC236}">
                <a16:creationId xmlns:a16="http://schemas.microsoft.com/office/drawing/2014/main" id="{37ECBA62-5BB4-4B22-A6DC-F6AAD60B7C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8680" y="2780928"/>
            <a:ext cx="271296" cy="271296"/>
          </a:xfrm>
          <a:prstGeom prst="rect">
            <a:avLst/>
          </a:prstGeom>
        </p:spPr>
      </p:pic>
      <p:pic>
        <p:nvPicPr>
          <p:cNvPr id="28" name="Graphic 27" descr="Badge 6 outline">
            <a:extLst>
              <a:ext uri="{FF2B5EF4-FFF2-40B4-BE49-F238E27FC236}">
                <a16:creationId xmlns:a16="http://schemas.microsoft.com/office/drawing/2014/main" id="{9EDE8DB8-6283-41C8-90A6-C0F1245284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27013" y="3440122"/>
            <a:ext cx="271296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80248"/>
              </p:ext>
            </p:extLst>
          </p:nvPr>
        </p:nvGraphicFramePr>
        <p:xfrm>
          <a:off x="479376" y="1196752"/>
          <a:ext cx="11233248" cy="37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Balance Page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Register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Settlement List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 Manager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55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Credentials</a:t>
                      </a:r>
                    </a:p>
                    <a:p>
                      <a:pPr latinLnBrk="1"/>
                      <a:r>
                        <a:rPr lang="ko-KR" altLang="en-US" sz="1000" dirty="0"/>
                        <a:t>유저 로그인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Receipt of the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지급 확인서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2918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 Transactions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거래내역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Per 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275A8-89CA-4D68-B32A-1853A512E53D}"/>
              </a:ext>
            </a:extLst>
          </p:cNvPr>
          <p:cNvGrpSpPr/>
          <p:nvPr/>
        </p:nvGrpSpPr>
        <p:grpSpPr>
          <a:xfrm>
            <a:off x="3503712" y="2564904"/>
            <a:ext cx="3384376" cy="2100550"/>
            <a:chOff x="3503712" y="2552586"/>
            <a:chExt cx="3384376" cy="2100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52D92-23DC-4C5D-8819-B18822B7DC49}"/>
                </a:ext>
              </a:extLst>
            </p:cNvPr>
            <p:cNvSpPr/>
            <p:nvPr/>
          </p:nvSpPr>
          <p:spPr>
            <a:xfrm>
              <a:off x="3525018" y="2598160"/>
              <a:ext cx="3363070" cy="190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E0A75F-A481-4346-83B7-C4F421E8D7AD}"/>
                </a:ext>
              </a:extLst>
            </p:cNvPr>
            <p:cNvGrpSpPr/>
            <p:nvPr/>
          </p:nvGrpSpPr>
          <p:grpSpPr>
            <a:xfrm>
              <a:off x="3503712" y="2552586"/>
              <a:ext cx="3363070" cy="1806179"/>
              <a:chOff x="1553954" y="4516251"/>
              <a:chExt cx="2980233" cy="1806179"/>
            </a:xfrm>
          </p:grpSpPr>
          <p:sp>
            <p:nvSpPr>
              <p:cNvPr id="30" name="직사각형 18">
                <a:extLst>
                  <a:ext uri="{FF2B5EF4-FFF2-40B4-BE49-F238E27FC236}">
                    <a16:creationId xmlns:a16="http://schemas.microsoft.com/office/drawing/2014/main" id="{CDA0CE6D-B0E6-4A6B-8482-B3D826E0588B}"/>
                  </a:ext>
                </a:extLst>
              </p:cNvPr>
              <p:cNvSpPr/>
              <p:nvPr/>
            </p:nvSpPr>
            <p:spPr>
              <a:xfrm>
                <a:off x="1553954" y="4516251"/>
                <a:ext cx="2980233" cy="26828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GME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Login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19">
                <a:extLst>
                  <a:ext uri="{FF2B5EF4-FFF2-40B4-BE49-F238E27FC236}">
                    <a16:creationId xmlns:a16="http://schemas.microsoft.com/office/drawing/2014/main" id="{E3267765-FE54-40B1-88AC-C734DFEF5B06}"/>
                  </a:ext>
                </a:extLst>
              </p:cNvPr>
              <p:cNvSpPr/>
              <p:nvPr/>
            </p:nvSpPr>
            <p:spPr>
              <a:xfrm>
                <a:off x="2934735" y="5075611"/>
                <a:ext cx="1216587" cy="246221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Yoel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23">
                <a:extLst>
                  <a:ext uri="{FF2B5EF4-FFF2-40B4-BE49-F238E27FC236}">
                    <a16:creationId xmlns:a16="http://schemas.microsoft.com/office/drawing/2014/main" id="{F8297FF5-4100-4592-A652-673DC791D211}"/>
                  </a:ext>
                </a:extLst>
              </p:cNvPr>
              <p:cNvSpPr/>
              <p:nvPr/>
            </p:nvSpPr>
            <p:spPr>
              <a:xfrm>
                <a:off x="2474861" y="6040737"/>
                <a:ext cx="658521" cy="268283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Login</a:t>
                </a:r>
                <a:endParaRPr lang="ko-KR" altLang="en-US" sz="700" dirty="0"/>
              </a:p>
            </p:txBody>
          </p:sp>
          <p:sp>
            <p:nvSpPr>
              <p:cNvPr id="33" name="직사각형 24">
                <a:extLst>
                  <a:ext uri="{FF2B5EF4-FFF2-40B4-BE49-F238E27FC236}">
                    <a16:creationId xmlns:a16="http://schemas.microsoft.com/office/drawing/2014/main" id="{2BFD1820-1FB1-4627-80A4-A6B4AD93BE9C}"/>
                  </a:ext>
                </a:extLst>
              </p:cNvPr>
              <p:cNvSpPr/>
              <p:nvPr/>
            </p:nvSpPr>
            <p:spPr>
              <a:xfrm>
                <a:off x="3324815" y="6038474"/>
                <a:ext cx="658521" cy="283956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Cancel</a:t>
                </a:r>
                <a:endParaRPr lang="ko-KR" altLang="en-US" sz="700" dirty="0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6B46956E-B5C7-4EE4-9CA1-46156E48E839}"/>
                  </a:ext>
                </a:extLst>
              </p:cNvPr>
              <p:cNvSpPr/>
              <p:nvPr/>
            </p:nvSpPr>
            <p:spPr>
              <a:xfrm>
                <a:off x="1983094" y="5075612"/>
                <a:ext cx="564578" cy="246221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Admin</a:t>
                </a:r>
                <a:endParaRPr lang="ko-KR" altLang="en-US" sz="1000" dirty="0"/>
              </a:p>
            </p:txBody>
          </p:sp>
        </p:grpSp>
        <p:sp>
          <p:nvSpPr>
            <p:cNvPr id="43" name="직사각형 19">
              <a:extLst>
                <a:ext uri="{FF2B5EF4-FFF2-40B4-BE49-F238E27FC236}">
                  <a16:creationId xmlns:a16="http://schemas.microsoft.com/office/drawing/2014/main" id="{275097DC-9260-4F27-85B9-0A0985CD6416}"/>
                </a:ext>
              </a:extLst>
            </p:cNvPr>
            <p:cNvSpPr/>
            <p:nvPr/>
          </p:nvSpPr>
          <p:spPr>
            <a:xfrm>
              <a:off x="5083172" y="3477019"/>
              <a:ext cx="1372868" cy="26188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XXXXXX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2">
              <a:extLst>
                <a:ext uri="{FF2B5EF4-FFF2-40B4-BE49-F238E27FC236}">
                  <a16:creationId xmlns:a16="http://schemas.microsoft.com/office/drawing/2014/main" id="{ED7B465B-1BDE-4384-B300-09FD89BFC39C}"/>
                </a:ext>
              </a:extLst>
            </p:cNvPr>
            <p:cNvSpPr/>
            <p:nvPr/>
          </p:nvSpPr>
          <p:spPr>
            <a:xfrm>
              <a:off x="3995604" y="3492680"/>
              <a:ext cx="637103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PW</a:t>
              </a:r>
              <a:endParaRPr lang="ko-KR" altLang="en-US" sz="10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2AAB86-5867-41E5-B62E-21E4545D445A}"/>
                </a:ext>
              </a:extLst>
            </p:cNvPr>
            <p:cNvSpPr/>
            <p:nvPr/>
          </p:nvSpPr>
          <p:spPr>
            <a:xfrm>
              <a:off x="3503712" y="2552586"/>
              <a:ext cx="3363070" cy="2100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4874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03102"/>
              </p:ext>
            </p:extLst>
          </p:nvPr>
        </p:nvGraphicFramePr>
        <p:xfrm>
          <a:off x="7358672" y="1423859"/>
          <a:ext cx="1833672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1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675488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Daily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Weekly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Monthly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9957"/>
              </p:ext>
            </p:extLst>
          </p:nvPr>
        </p:nvGraphicFramePr>
        <p:xfrm>
          <a:off x="1553954" y="2132857"/>
          <a:ext cx="7638391" cy="2180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8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6488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9427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255032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1009958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191227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976419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31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Recent Edited 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Adjust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7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1234564787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Singapore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1416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92595" y="2564904"/>
            <a:ext cx="655733" cy="1718010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DC6871C8-6A2B-4441-9918-FBA391505E10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B0524-1831-4BF2-B908-F37FC40409C0}"/>
              </a:ext>
            </a:extLst>
          </p:cNvPr>
          <p:cNvSpPr txBox="1"/>
          <p:nvPr/>
        </p:nvSpPr>
        <p:spPr>
          <a:xfrm>
            <a:off x="5949087" y="9505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454"/>
              </p:ext>
            </p:extLst>
          </p:nvPr>
        </p:nvGraphicFramePr>
        <p:xfrm>
          <a:off x="9408368" y="758357"/>
          <a:ext cx="2506096" cy="368957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Type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MSB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MTO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c) Payment Gateway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d) Payment Institution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e) Other Financial Services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Jurisdiction : Countries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4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Language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Korean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English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5587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49508"/>
              </p:ext>
            </p:extLst>
          </p:nvPr>
        </p:nvGraphicFramePr>
        <p:xfrm>
          <a:off x="1530278" y="503854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 charge 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45815"/>
              </p:ext>
            </p:extLst>
          </p:nvPr>
        </p:nvGraphicFramePr>
        <p:xfrm>
          <a:off x="1519356" y="3120854"/>
          <a:ext cx="7662066" cy="1846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Province/State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7039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2514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2514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40931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2541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6">
            <a:extLst>
              <a:ext uri="{FF2B5EF4-FFF2-40B4-BE49-F238E27FC236}">
                <a16:creationId xmlns:a16="http://schemas.microsoft.com/office/drawing/2014/main" id="{0FD82014-DECC-41E8-B659-FBC76088A62E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A076B-71B4-4FED-A1EB-510FDBD7F4BB}"/>
              </a:ext>
            </a:extLst>
          </p:cNvPr>
          <p:cNvSpPr txBox="1"/>
          <p:nvPr/>
        </p:nvSpPr>
        <p:spPr>
          <a:xfrm>
            <a:off x="6037609" y="941134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8700"/>
              </p:ext>
            </p:extLst>
          </p:nvPr>
        </p:nvGraphicFramePr>
        <p:xfrm>
          <a:off x="1530278" y="1740765"/>
          <a:ext cx="7662066" cy="125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79761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Designation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46435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Contracted Office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State/Province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998"/>
              </p:ext>
            </p:extLst>
          </p:nvPr>
        </p:nvGraphicFramePr>
        <p:xfrm>
          <a:off x="1505116" y="5957595"/>
          <a:ext cx="7662066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2202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253DA-BA13-42B4-B9F9-48D9F222E27F}"/>
              </a:ext>
            </a:extLst>
          </p:cNvPr>
          <p:cNvSpPr txBox="1"/>
          <p:nvPr/>
        </p:nvSpPr>
        <p:spPr>
          <a:xfrm>
            <a:off x="6168298" y="9693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16201</TotalTime>
  <Words>2606</Words>
  <Application>Microsoft Office PowerPoint</Application>
  <PresentationFormat>Widescreen</PresentationFormat>
  <Paragraphs>1333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1350</cp:revision>
  <cp:lastPrinted>2020-03-26T05:00:19Z</cp:lastPrinted>
  <dcterms:created xsi:type="dcterms:W3CDTF">2019-01-07T07:06:12Z</dcterms:created>
  <dcterms:modified xsi:type="dcterms:W3CDTF">2021-08-13T00:34:12Z</dcterms:modified>
</cp:coreProperties>
</file>