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46" r:id="rId2"/>
    <p:sldId id="1407" r:id="rId3"/>
    <p:sldId id="1440" r:id="rId4"/>
    <p:sldId id="1434" r:id="rId5"/>
    <p:sldId id="1439" r:id="rId6"/>
    <p:sldId id="1425" r:id="rId7"/>
    <p:sldId id="1438" r:id="rId8"/>
    <p:sldId id="1441" r:id="rId9"/>
    <p:sldId id="1411" r:id="rId10"/>
    <p:sldId id="1408" r:id="rId11"/>
    <p:sldId id="1442" r:id="rId12"/>
    <p:sldId id="1445" r:id="rId13"/>
    <p:sldId id="14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139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A9CA-4549-4F53-BCE5-59822EB17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26321-21F9-4665-B894-F816C37C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4BDD-A13C-4E5B-BD9B-F14295FC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DF030-A156-4905-894C-C99C0EEF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07E6-952D-4ACE-A49A-35C9E9B5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6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7514-2946-4CD5-98FB-1F382953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8B43-3DF4-4D2D-A0DE-5A7C28474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189C-4668-4A5A-B325-9DF6786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133E-8BFF-4264-866D-AEBBF456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74830-2F12-452C-A905-366850E7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AE56-0C52-410D-85D6-852E4BC6F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4447E-32A1-4A08-9ACB-4FA5B502F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A9C8-EAEE-4EB1-94ED-634A0D28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F0B2-6F4C-4DEC-B1E9-0A6F60FB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5E49-98DC-45C5-AE21-82B46BCC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3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0590923"/>
              </p:ext>
            </p:extLst>
          </p:nvPr>
        </p:nvGraphicFramePr>
        <p:xfrm>
          <a:off x="47326" y="68629"/>
          <a:ext cx="12097349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47326" y="6626088"/>
            <a:ext cx="11809314" cy="2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ko-KR" altLang="en-US" sz="1000" b="0" i="0" u="none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경상거래타발</a:t>
            </a:r>
            <a:r>
              <a:rPr kumimoji="0" lang="ko-KR" altLang="en-US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EDC3772-E529-45BC-B6C7-D00A50BC52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" y="6559535"/>
            <a:ext cx="298465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FF82-E293-468C-9F6C-524CA63D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94EF-B5AB-43BA-B031-8A8B05F4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ABF2-76FC-4C83-AA92-7713B43D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26D4-432E-4B08-8370-98007A2A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05F8-1B13-40C6-8857-09A4BB9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A2FD-3794-46A2-A801-112FF936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0929F-8F16-45C7-8387-C4939BD7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3076-AD15-40DF-BC60-7AC5F60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DCE4-ABC0-4799-9F79-DE444B65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3114-9732-43D4-9279-E287D00A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5663-A92A-49E1-A397-BCA8F7E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4AB4-790E-447A-809D-846AFE8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11AA0-0489-4D3D-AB40-F6E24B21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A8440-9612-44F1-8D7D-A871F8C6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22A9-9C35-41A6-AAE9-E6E8801B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1B1F3-3852-4BE7-911F-F5297430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998B-86BA-46E2-8877-D6840720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5FF92-02E8-4CAE-9F62-4D84E48E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DF1D5-2E84-4E4E-BC6E-DBB12BFB8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F7432-941F-4D92-BD70-B67DFC15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6F8CC-7311-4403-8202-1BDDB8BD4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EA461-5C52-48D1-9F81-A0EE91CC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BC1F2-5B4A-400D-B062-EBCD6FE6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7EEFB-430E-4896-A629-3A5A9347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2556-BD8E-4E99-9157-AAE13C45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579F5-B7C9-4A6A-BCD1-2B186A5B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5BC43-6A63-47B9-8BB1-3653456E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60FF4-9691-4936-8BB8-3FA930C4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2CAC1-6BFD-4389-B5C6-DD8F4A42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5FFFD-3038-49C9-BF1D-0166B824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C2304-EB5C-49E4-BA96-B8C8F7EF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333B-80A8-4731-BC75-D18A4463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6922-25C2-49FF-A116-EB533A73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FDA2D-26CE-4338-AD3A-E8FCADE82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261A0-FA94-44D1-A30A-5209AA81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BB33-6CEE-49CC-83B5-B878FBC3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42B8-6EA3-4321-B5D5-730F0B2E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5F3D-70F6-4CF6-B33C-C33BAC53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7386E-5394-4B90-81CF-035B44CC9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3E53C-0BB6-4075-B1A9-F2066B466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E8407-66D0-404D-ADE3-3D7C5122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B0E23-C310-4E4A-BDA2-34A2A86A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EF1A4-85D5-44D4-A1F9-79192048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774A-8CA7-4504-9C4C-4771E108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C42A-F474-4620-A743-F6745388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9BC4-2509-4C7A-A482-2B21EBEBD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FF518-B7A4-4F5E-82B2-5A3737AC01A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AAFE-EBD7-4C89-8D69-F32EF664B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06A0-E2F8-4983-804A-F3182B8EE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50E9A-50C4-40EA-99E5-2EE4E0D9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om" TargetMode="External"/><Relationship Id="rId2" Type="http://schemas.openxmlformats.org/officeDocument/2006/relationships/hyperlink" Target="mailto:abccorp@test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35B9F5-CED0-4043-B451-1BA73930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36645"/>
              </p:ext>
            </p:extLst>
          </p:nvPr>
        </p:nvGraphicFramePr>
        <p:xfrm>
          <a:off x="756356" y="1219054"/>
          <a:ext cx="10679288" cy="421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911">
                  <a:extLst>
                    <a:ext uri="{9D8B030D-6E8A-4147-A177-3AD203B41FA5}">
                      <a16:colId xmlns:a16="http://schemas.microsoft.com/office/drawing/2014/main" val="1932790109"/>
                    </a:ext>
                  </a:extLst>
                </a:gridCol>
                <a:gridCol w="1691542">
                  <a:extLst>
                    <a:ext uri="{9D8B030D-6E8A-4147-A177-3AD203B41FA5}">
                      <a16:colId xmlns:a16="http://schemas.microsoft.com/office/drawing/2014/main" val="1832134416"/>
                    </a:ext>
                  </a:extLst>
                </a:gridCol>
                <a:gridCol w="2364931">
                  <a:extLst>
                    <a:ext uri="{9D8B030D-6E8A-4147-A177-3AD203B41FA5}">
                      <a16:colId xmlns:a16="http://schemas.microsoft.com/office/drawing/2014/main" val="3744532289"/>
                    </a:ext>
                  </a:extLst>
                </a:gridCol>
                <a:gridCol w="2152415">
                  <a:extLst>
                    <a:ext uri="{9D8B030D-6E8A-4147-A177-3AD203B41FA5}">
                      <a16:colId xmlns:a16="http://schemas.microsoft.com/office/drawing/2014/main" val="4217670526"/>
                    </a:ext>
                  </a:extLst>
                </a:gridCol>
                <a:gridCol w="1738489">
                  <a:extLst>
                    <a:ext uri="{9D8B030D-6E8A-4147-A177-3AD203B41FA5}">
                      <a16:colId xmlns:a16="http://schemas.microsoft.com/office/drawing/2014/main" val="293577372"/>
                    </a:ext>
                  </a:extLst>
                </a:gridCol>
              </a:tblGrid>
              <a:tr h="593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Dashboard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Partner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Fund Management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Others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73843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 Volume 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 볼륨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거래금액 조회</a:t>
                      </a:r>
                      <a:r>
                        <a:rPr lang="en-US" altLang="ko-KR" sz="1000" dirty="0"/>
                        <a:t> –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Company Details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 상세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Fund Balance check </a:t>
                      </a:r>
                    </a:p>
                    <a:p>
                      <a:pPr latinLnBrk="1"/>
                      <a:r>
                        <a:rPr lang="ko-KR" altLang="en-US" sz="1000" dirty="0"/>
                        <a:t>자금 잔액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Notifications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 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10765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Number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거래건수 조회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Deposit Confirmation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입금 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Details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거래상세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61788"/>
                  </a:ext>
                </a:extLst>
              </a:tr>
              <a:tr h="637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- Graph and Trend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Check FX rate (</a:t>
                      </a:r>
                      <a:r>
                        <a:rPr lang="ko-KR" altLang="en-US" sz="1000" dirty="0"/>
                        <a:t>환율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Receipt of the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지급 확인서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3298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Exchange Fund (</a:t>
                      </a:r>
                      <a:r>
                        <a:rPr lang="ko-KR" altLang="en-US" sz="1000" dirty="0"/>
                        <a:t>환전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Search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 찾기</a:t>
                      </a: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921"/>
                  </a:ext>
                </a:extLst>
              </a:tr>
              <a:tr h="61551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Confirm Balance </a:t>
                      </a:r>
                      <a:r>
                        <a:rPr lang="ko-KR" altLang="en-US" sz="1000" dirty="0"/>
                        <a:t>잔액 확인</a:t>
                      </a:r>
                      <a:endParaRPr lang="en-US" altLang="ko-KR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07290"/>
                  </a:ext>
                </a:extLst>
              </a:tr>
              <a:tr h="45889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895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86E40DD-946D-4B00-9272-700ED5D26A7F}"/>
              </a:ext>
            </a:extLst>
          </p:cNvPr>
          <p:cNvSpPr/>
          <p:nvPr/>
        </p:nvSpPr>
        <p:spPr>
          <a:xfrm>
            <a:off x="639200" y="404664"/>
            <a:ext cx="2519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User 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4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59051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1F19F2A2-2D7A-4F3B-8677-E9C862810FBD}"/>
              </a:ext>
            </a:extLst>
          </p:cNvPr>
          <p:cNvGraphicFramePr>
            <a:graphicFrameLocks noGrp="1"/>
          </p:cNvGraphicFramePr>
          <p:nvPr/>
        </p:nvGraphicFramePr>
        <p:xfrm>
          <a:off x="1580241" y="1844824"/>
          <a:ext cx="7641095" cy="295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3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06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047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95815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719791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722858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920098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694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125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269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56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정산대상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Receivers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차감금액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거래사요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46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Dfdfdkjfkldjsff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56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Dfdfjdljglkadjga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2000,000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Erejfedjfaskjdf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2ldjfkldjakljfldjf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Service_provided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erieqoeosjfieoa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31AC2105-A109-4B0E-AFF0-383675E5B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4160"/>
              </p:ext>
            </p:extLst>
          </p:nvPr>
        </p:nvGraphicFramePr>
        <p:xfrm>
          <a:off x="1359602" y="900405"/>
          <a:ext cx="7688725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1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541547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8145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8145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87481916-F578-4CB3-80E4-D66163B354C3}"/>
              </a:ext>
            </a:extLst>
          </p:cNvPr>
          <p:cNvSpPr/>
          <p:nvPr/>
        </p:nvSpPr>
        <p:spPr>
          <a:xfrm>
            <a:off x="3698227" y="89189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B8C69-86A1-4EEF-996B-357075FD284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51F846DA-887F-4E76-B3D1-8D071AFB70F4}"/>
              </a:ext>
            </a:extLst>
          </p:cNvPr>
          <p:cNvSpPr/>
          <p:nvPr/>
        </p:nvSpPr>
        <p:spPr>
          <a:xfrm>
            <a:off x="1480724" y="1383711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List</a:t>
            </a:r>
            <a:endParaRPr lang="ko-KR" altLang="en-US" sz="1400" b="1" dirty="0"/>
          </a:p>
        </p:txBody>
      </p:sp>
      <p:sp>
        <p:nvSpPr>
          <p:cNvPr id="19" name="직사각형 26">
            <a:extLst>
              <a:ext uri="{FF2B5EF4-FFF2-40B4-BE49-F238E27FC236}">
                <a16:creationId xmlns:a16="http://schemas.microsoft.com/office/drawing/2014/main" id="{58A2DF25-877B-4DF6-993E-9A6405DB6AA8}"/>
              </a:ext>
            </a:extLst>
          </p:cNvPr>
          <p:cNvSpPr/>
          <p:nvPr/>
        </p:nvSpPr>
        <p:spPr>
          <a:xfrm>
            <a:off x="336171" y="131754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2948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Reference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No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GME’s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internal number.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Transaction ID can be brought from Partner.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2922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Per Transaction Details </a:t>
            </a:r>
            <a:r>
              <a:rPr lang="ko-KR" altLang="en-US" sz="1400" b="1" dirty="0"/>
              <a:t>거래상세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4D256E-AE5D-4A1D-99E4-65235DF4FF54}"/>
              </a:ext>
            </a:extLst>
          </p:cNvPr>
          <p:cNvGraphicFramePr>
            <a:graphicFrameLocks noGrp="1"/>
          </p:cNvGraphicFramePr>
          <p:nvPr/>
        </p:nvGraphicFramePr>
        <p:xfrm>
          <a:off x="1530279" y="2110136"/>
          <a:ext cx="7644211" cy="117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3890780426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XXXXEFFXXX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ReferXXSXXXX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결제요청금액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Paidout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실제 정산금액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30,000 KRW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8417970" y="1806439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Receipt </a:t>
            </a:r>
            <a:r>
              <a:rPr lang="ko-KR" altLang="en-US" sz="700" dirty="0"/>
              <a:t>출력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68D0CB-2145-4B4E-99C1-AD580BC49604}"/>
              </a:ext>
            </a:extLst>
          </p:cNvPr>
          <p:cNvGraphicFramePr>
            <a:graphicFrameLocks noGrp="1"/>
          </p:cNvGraphicFramePr>
          <p:nvPr/>
        </p:nvGraphicFramePr>
        <p:xfrm>
          <a:off x="1530278" y="4667765"/>
          <a:ext cx="7662066" cy="13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D00000001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947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정산기관명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Wishful Korea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XX-XXXX-XXX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Code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한국의 은행코드명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Account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123-123-123458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요청일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6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51867" y="1771583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Basic Info </a:t>
            </a:r>
            <a:r>
              <a:rPr lang="ko-KR" altLang="en-US" sz="1000" b="1" dirty="0"/>
              <a:t>기본정보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1DA1F-12AE-481A-A66D-A93419F3B34E}"/>
              </a:ext>
            </a:extLst>
          </p:cNvPr>
          <p:cNvSpPr/>
          <p:nvPr/>
        </p:nvSpPr>
        <p:spPr>
          <a:xfrm>
            <a:off x="1482707" y="4421544"/>
            <a:ext cx="1588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Destination Information</a:t>
            </a:r>
            <a:endParaRPr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85F2C7-0EE0-4AAF-A809-A1D6C5A1A659}"/>
              </a:ext>
            </a:extLst>
          </p:cNvPr>
          <p:cNvGraphicFramePr>
            <a:graphicFrameLocks noGrp="1"/>
          </p:cNvGraphicFramePr>
          <p:nvPr/>
        </p:nvGraphicFramePr>
        <p:xfrm>
          <a:off x="1542458" y="3675221"/>
          <a:ext cx="7644211" cy="56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413997593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1171017792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3340042314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402084827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Store name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Inc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9507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Reason for Payout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 사유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E-Commerce/Goods sold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00-000-0000-0000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439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9356E-41ED-4362-8312-93F783B512F3}"/>
              </a:ext>
            </a:extLst>
          </p:cNvPr>
          <p:cNvSpPr/>
          <p:nvPr/>
        </p:nvSpPr>
        <p:spPr>
          <a:xfrm>
            <a:off x="1515407" y="3429000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Request Information</a:t>
            </a:r>
            <a:endParaRPr lang="ko-KR" altLang="en-US" sz="10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01187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143766" y="91697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804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38553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143766" y="91697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24" name="표 1">
            <a:extLst>
              <a:ext uri="{FF2B5EF4-FFF2-40B4-BE49-F238E27FC236}">
                <a16:creationId xmlns:a16="http://schemas.microsoft.com/office/drawing/2014/main" id="{F1BBD148-A4BA-47B3-ADD4-DDBE57C651A3}"/>
              </a:ext>
            </a:extLst>
          </p:cNvPr>
          <p:cNvGraphicFramePr>
            <a:graphicFrameLocks noGrp="1"/>
          </p:cNvGraphicFramePr>
          <p:nvPr/>
        </p:nvGraphicFramePr>
        <p:xfrm>
          <a:off x="1530279" y="2078334"/>
          <a:ext cx="7644211" cy="180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업체명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PingPongPay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Transaction Date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Market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Online Ecommerce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Transaction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4567844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Type</a:t>
                      </a:r>
                    </a:p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결제대행 정산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타발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Payment reason code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37210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정산금액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Amount KRW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2465423156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Reference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4654RSS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A729F9-544A-4345-AC44-65A55D810104}"/>
              </a:ext>
            </a:extLst>
          </p:cNvPr>
          <p:cNvGraphicFramePr>
            <a:graphicFrameLocks noGrp="1"/>
          </p:cNvGraphicFramePr>
          <p:nvPr/>
        </p:nvGraphicFramePr>
        <p:xfrm>
          <a:off x="1530279" y="1567646"/>
          <a:ext cx="76442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Receipt of Payments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전자결제대행업 지급 확인서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graphicFrame>
        <p:nvGraphicFramePr>
          <p:cNvPr id="37" name="표 1">
            <a:extLst>
              <a:ext uri="{FF2B5EF4-FFF2-40B4-BE49-F238E27FC236}">
                <a16:creationId xmlns:a16="http://schemas.microsoft.com/office/drawing/2014/main" id="{C01BAF7C-87F9-48E0-A7B1-347C3EDD30F2}"/>
              </a:ext>
            </a:extLst>
          </p:cNvPr>
          <p:cNvGraphicFramePr>
            <a:graphicFrameLocks noGrp="1"/>
          </p:cNvGraphicFramePr>
          <p:nvPr/>
        </p:nvGraphicFramePr>
        <p:xfrm>
          <a:off x="1548133" y="4089827"/>
          <a:ext cx="7644211" cy="134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Beneficiary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Cosmo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Korea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Bank Name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Woori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Bank Account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10024564564564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Phone 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021564541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C0ABE27-B963-4578-B2D3-B3000C6ED390}"/>
              </a:ext>
            </a:extLst>
          </p:cNvPr>
          <p:cNvGraphicFramePr>
            <a:graphicFrameLocks noGrp="1"/>
          </p:cNvGraphicFramePr>
          <p:nvPr/>
        </p:nvGraphicFramePr>
        <p:xfrm>
          <a:off x="1548133" y="5627471"/>
          <a:ext cx="76442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치리결과는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변경가능성이 있어 법적 효력이 없습니다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CBB2672-F809-4A63-8448-D9C899258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40" y="5994449"/>
            <a:ext cx="320020" cy="320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BAD93-EA43-40F3-BBEF-3DC0A013C0C6}"/>
              </a:ext>
            </a:extLst>
          </p:cNvPr>
          <p:cNvSpPr txBox="1"/>
          <p:nvPr/>
        </p:nvSpPr>
        <p:spPr>
          <a:xfrm>
            <a:off x="7482006" y="5982123"/>
            <a:ext cx="192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글로벌머니액스프레스</a:t>
            </a:r>
            <a:endParaRPr lang="en-US" sz="1200" dirty="0"/>
          </a:p>
        </p:txBody>
      </p:sp>
      <p:sp>
        <p:nvSpPr>
          <p:cNvPr id="22" name="직사각형 15">
            <a:extLst>
              <a:ext uri="{FF2B5EF4-FFF2-40B4-BE49-F238E27FC236}">
                <a16:creationId xmlns:a16="http://schemas.microsoft.com/office/drawing/2014/main" id="{12342485-FA8A-459D-99E9-1D2CD11681CE}"/>
              </a:ext>
            </a:extLst>
          </p:cNvPr>
          <p:cNvSpPr/>
          <p:nvPr/>
        </p:nvSpPr>
        <p:spPr>
          <a:xfrm>
            <a:off x="8390634" y="1282407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55574-0734-40A8-9B20-E17D9DBDFB80}"/>
              </a:ext>
            </a:extLst>
          </p:cNvPr>
          <p:cNvSpPr txBox="1"/>
          <p:nvPr/>
        </p:nvSpPr>
        <p:spPr>
          <a:xfrm>
            <a:off x="7908876" y="1872446"/>
            <a:ext cx="1926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Receipt</a:t>
            </a:r>
            <a:r>
              <a:rPr lang="ko-KR" altLang="en-US" sz="900" dirty="0"/>
              <a:t> </a:t>
            </a:r>
            <a:r>
              <a:rPr lang="en-US" altLang="ko-KR" sz="900" dirty="0"/>
              <a:t>No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20210801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677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360" y="2420888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 (</a:t>
            </a:r>
            <a:r>
              <a:rPr lang="en-US" altLang="ko-KR" sz="48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Draft_Version</a:t>
            </a:r>
            <a:r>
              <a:rPr lang="en-US" altLang="ko-KR" sz="480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3.1)</a:t>
            </a:r>
            <a:endParaRPr lang="ko-KR" altLang="en-US" sz="48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52D92-23DC-4C5D-8819-B18822B7DC49}"/>
              </a:ext>
            </a:extLst>
          </p:cNvPr>
          <p:cNvSpPr/>
          <p:nvPr/>
        </p:nvSpPr>
        <p:spPr>
          <a:xfrm>
            <a:off x="3813050" y="1950088"/>
            <a:ext cx="3363070" cy="190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445F1-1F3E-4292-9CDF-ED25F1329D07}"/>
              </a:ext>
            </a:extLst>
          </p:cNvPr>
          <p:cNvSpPr/>
          <p:nvPr/>
        </p:nvSpPr>
        <p:spPr>
          <a:xfrm>
            <a:off x="1602892" y="1361023"/>
            <a:ext cx="7494011" cy="48540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통계</a:t>
            </a:r>
            <a:endParaRPr lang="ko-KR" altLang="en-US" sz="2400" b="1" dirty="0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4" y="875877"/>
            <a:ext cx="9000180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/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16" name="직사각형 25">
            <a:extLst>
              <a:ext uri="{FF2B5EF4-FFF2-40B4-BE49-F238E27FC236}">
                <a16:creationId xmlns:a16="http://schemas.microsoft.com/office/drawing/2014/main" id="{EB86EB67-8132-4367-899E-8BBFDEAEE77F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F8CB135-2463-4162-9496-35318E677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79BFFF1B-6716-44BB-A86C-9507E031516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D2278-1218-41BB-A342-7A3A34E1A51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E0A75F-A481-4346-83B7-C4F421E8D7AD}"/>
              </a:ext>
            </a:extLst>
          </p:cNvPr>
          <p:cNvGrpSpPr/>
          <p:nvPr/>
        </p:nvGrpSpPr>
        <p:grpSpPr>
          <a:xfrm>
            <a:off x="3791744" y="1904514"/>
            <a:ext cx="3363070" cy="1806179"/>
            <a:chOff x="1553954" y="4516251"/>
            <a:chExt cx="2980233" cy="1806179"/>
          </a:xfrm>
        </p:grpSpPr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DA0CE6D-B0E6-4A6B-8482-B3D826E0588B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GME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Login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19">
              <a:extLst>
                <a:ext uri="{FF2B5EF4-FFF2-40B4-BE49-F238E27FC236}">
                  <a16:creationId xmlns:a16="http://schemas.microsoft.com/office/drawing/2014/main" id="{E3267765-FE54-40B1-88AC-C734DFEF5B06}"/>
                </a:ext>
              </a:extLst>
            </p:cNvPr>
            <p:cNvSpPr/>
            <p:nvPr/>
          </p:nvSpPr>
          <p:spPr>
            <a:xfrm>
              <a:off x="2934735" y="5075611"/>
              <a:ext cx="1216587" cy="246221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Yoel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23">
              <a:extLst>
                <a:ext uri="{FF2B5EF4-FFF2-40B4-BE49-F238E27FC236}">
                  <a16:creationId xmlns:a16="http://schemas.microsoft.com/office/drawing/2014/main" id="{F8297FF5-4100-4592-A652-673DC791D211}"/>
                </a:ext>
              </a:extLst>
            </p:cNvPr>
            <p:cNvSpPr/>
            <p:nvPr/>
          </p:nvSpPr>
          <p:spPr>
            <a:xfrm>
              <a:off x="2474861" y="6040737"/>
              <a:ext cx="658521" cy="268283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Login</a:t>
              </a:r>
              <a:endParaRPr lang="ko-KR" altLang="en-US" sz="700" dirty="0"/>
            </a:p>
          </p:txBody>
        </p:sp>
        <p:sp>
          <p:nvSpPr>
            <p:cNvPr id="33" name="직사각형 24">
              <a:extLst>
                <a:ext uri="{FF2B5EF4-FFF2-40B4-BE49-F238E27FC236}">
                  <a16:creationId xmlns:a16="http://schemas.microsoft.com/office/drawing/2014/main" id="{2BFD1820-1FB1-4627-80A4-A6B4AD93BE9C}"/>
                </a:ext>
              </a:extLst>
            </p:cNvPr>
            <p:cNvSpPr/>
            <p:nvPr/>
          </p:nvSpPr>
          <p:spPr>
            <a:xfrm>
              <a:off x="3324815" y="6038474"/>
              <a:ext cx="658521" cy="283956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34" name="직사각형 42">
              <a:extLst>
                <a:ext uri="{FF2B5EF4-FFF2-40B4-BE49-F238E27FC236}">
                  <a16:creationId xmlns:a16="http://schemas.microsoft.com/office/drawing/2014/main" id="{6B46956E-B5C7-4EE4-9CA1-46156E48E839}"/>
                </a:ext>
              </a:extLst>
            </p:cNvPr>
            <p:cNvSpPr/>
            <p:nvPr/>
          </p:nvSpPr>
          <p:spPr>
            <a:xfrm>
              <a:off x="1983094" y="5075612"/>
              <a:ext cx="564578" cy="246221"/>
            </a:xfrm>
            <a:prstGeom prst="rect">
              <a:avLst/>
            </a:prstGeom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Admin</a:t>
              </a:r>
              <a:endParaRPr lang="ko-KR" altLang="en-US" sz="1000" dirty="0"/>
            </a:p>
          </p:txBody>
        </p:sp>
      </p:grpSp>
      <p:sp>
        <p:nvSpPr>
          <p:cNvPr id="43" name="직사각형 19">
            <a:extLst>
              <a:ext uri="{FF2B5EF4-FFF2-40B4-BE49-F238E27FC236}">
                <a16:creationId xmlns:a16="http://schemas.microsoft.com/office/drawing/2014/main" id="{275097DC-9260-4F27-85B9-0A0985CD6416}"/>
              </a:ext>
            </a:extLst>
          </p:cNvPr>
          <p:cNvSpPr/>
          <p:nvPr/>
        </p:nvSpPr>
        <p:spPr>
          <a:xfrm>
            <a:off x="5371204" y="2828947"/>
            <a:ext cx="1372868" cy="261882"/>
          </a:xfrm>
          <a:prstGeom prst="rect">
            <a:avLst/>
          </a:prstGeom>
          <a:solidFill>
            <a:srgbClr val="D9D9D9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XXXXXX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2">
            <a:extLst>
              <a:ext uri="{FF2B5EF4-FFF2-40B4-BE49-F238E27FC236}">
                <a16:creationId xmlns:a16="http://schemas.microsoft.com/office/drawing/2014/main" id="{ED7B465B-1BDE-4384-B300-09FD89BFC39C}"/>
              </a:ext>
            </a:extLst>
          </p:cNvPr>
          <p:cNvSpPr/>
          <p:nvPr/>
        </p:nvSpPr>
        <p:spPr>
          <a:xfrm>
            <a:off x="4283636" y="2844608"/>
            <a:ext cx="637103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AAB86-5867-41E5-B62E-21E4545D445A}"/>
              </a:ext>
            </a:extLst>
          </p:cNvPr>
          <p:cNvSpPr/>
          <p:nvPr/>
        </p:nvSpPr>
        <p:spPr>
          <a:xfrm>
            <a:off x="3791744" y="1904514"/>
            <a:ext cx="3363070" cy="2100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5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22552" y="87587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/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55619"/>
              </p:ext>
            </p:extLst>
          </p:nvPr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Graphs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377885" y="937419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6982FB-3C34-496D-BC88-B08F101B133A}"/>
              </a:ext>
            </a:extLst>
          </p:cNvPr>
          <p:cNvGrpSpPr/>
          <p:nvPr/>
        </p:nvGrpSpPr>
        <p:grpSpPr>
          <a:xfrm>
            <a:off x="1919536" y="1966958"/>
            <a:ext cx="6338729" cy="1731339"/>
            <a:chOff x="1767366" y="2089760"/>
            <a:chExt cx="7274833" cy="212692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17357C-7998-4677-9F96-D967C27069B5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861A8C-7DB7-465B-A953-87FB35A082C1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E09104-70E1-41A2-B85E-89CB16CBD52D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E1564E-BF78-4773-8F19-04AA6C464897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9BF509-4B69-4E0F-8505-EC72B35BCC0E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1AE5F-1360-4CE5-A1C0-4947816088C3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EBCD8E-6241-4CF4-A57C-FE1E13A22DC6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B5BDFC-4434-485F-B7C0-240A8AFF831B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59" name="직선 연결선 38">
                <a:extLst>
                  <a:ext uri="{FF2B5EF4-FFF2-40B4-BE49-F238E27FC236}">
                    <a16:creationId xmlns:a16="http://schemas.microsoft.com/office/drawing/2014/main" id="{F3FD07D3-BDD9-4750-8D14-93465CB35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39">
                <a:extLst>
                  <a:ext uri="{FF2B5EF4-FFF2-40B4-BE49-F238E27FC236}">
                    <a16:creationId xmlns:a16="http://schemas.microsoft.com/office/drawing/2014/main" id="{866D2499-3F2C-4193-9947-99268C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43">
                <a:extLst>
                  <a:ext uri="{FF2B5EF4-FFF2-40B4-BE49-F238E27FC236}">
                    <a16:creationId xmlns:a16="http://schemas.microsoft.com/office/drawing/2014/main" id="{B34E2C7F-C9B2-493A-B085-B1238603DF50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2" name="직사각형 44">
                <a:extLst>
                  <a:ext uri="{FF2B5EF4-FFF2-40B4-BE49-F238E27FC236}">
                    <a16:creationId xmlns:a16="http://schemas.microsoft.com/office/drawing/2014/main" id="{04345DCB-2B61-4AB7-8801-491D7717F545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3" name="직사각형 45">
                <a:extLst>
                  <a:ext uri="{FF2B5EF4-FFF2-40B4-BE49-F238E27FC236}">
                    <a16:creationId xmlns:a16="http://schemas.microsoft.com/office/drawing/2014/main" id="{66FDC22E-9FF8-47A1-A1E4-AF95ED28255F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4" name="직사각형 46">
                <a:extLst>
                  <a:ext uri="{FF2B5EF4-FFF2-40B4-BE49-F238E27FC236}">
                    <a16:creationId xmlns:a16="http://schemas.microsoft.com/office/drawing/2014/main" id="{2852B1C4-8485-48B4-986B-A70243BE6086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5" name="직사각형 47">
                <a:extLst>
                  <a:ext uri="{FF2B5EF4-FFF2-40B4-BE49-F238E27FC236}">
                    <a16:creationId xmlns:a16="http://schemas.microsoft.com/office/drawing/2014/main" id="{377FF584-5493-441C-8530-C3900CC74539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6" name="직사각형 48">
                <a:extLst>
                  <a:ext uri="{FF2B5EF4-FFF2-40B4-BE49-F238E27FC236}">
                    <a16:creationId xmlns:a16="http://schemas.microsoft.com/office/drawing/2014/main" id="{6356FF51-6AED-4F57-8004-84DF8129951B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7" name="직사각형 49">
                <a:extLst>
                  <a:ext uri="{FF2B5EF4-FFF2-40B4-BE49-F238E27FC236}">
                    <a16:creationId xmlns:a16="http://schemas.microsoft.com/office/drawing/2014/main" id="{8863EF4A-0115-483F-AF1D-F91AE987B980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8" name="직사각형 59">
                <a:extLst>
                  <a:ext uri="{FF2B5EF4-FFF2-40B4-BE49-F238E27FC236}">
                    <a16:creationId xmlns:a16="http://schemas.microsoft.com/office/drawing/2014/main" id="{4B68816B-6239-49E0-AE57-B5E414A76F9D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69" name="직사각형 60">
                <a:extLst>
                  <a:ext uri="{FF2B5EF4-FFF2-40B4-BE49-F238E27FC236}">
                    <a16:creationId xmlns:a16="http://schemas.microsoft.com/office/drawing/2014/main" id="{266E5B10-F456-4C02-A37F-F01930CE7B53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70" name="직사각형 61">
                <a:extLst>
                  <a:ext uri="{FF2B5EF4-FFF2-40B4-BE49-F238E27FC236}">
                    <a16:creationId xmlns:a16="http://schemas.microsoft.com/office/drawing/2014/main" id="{2C6AC9AE-0EC0-407A-A047-4D1F70287BE5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1112ED-4C5C-40F3-BFBC-982EC24876DE}"/>
              </a:ext>
            </a:extLst>
          </p:cNvPr>
          <p:cNvGrpSpPr/>
          <p:nvPr/>
        </p:nvGrpSpPr>
        <p:grpSpPr>
          <a:xfrm>
            <a:off x="1947180" y="4189242"/>
            <a:ext cx="6338729" cy="1731339"/>
            <a:chOff x="1767366" y="2089760"/>
            <a:chExt cx="7274833" cy="2126926"/>
          </a:xfrm>
        </p:grpSpPr>
        <p:sp>
          <p:nvSpPr>
            <p:cNvPr id="94" name="직사각형 50">
              <a:extLst>
                <a:ext uri="{FF2B5EF4-FFF2-40B4-BE49-F238E27FC236}">
                  <a16:creationId xmlns:a16="http://schemas.microsoft.com/office/drawing/2014/main" id="{3FF22311-E75B-4646-8DC7-1D7434D24E49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95" name="직사각형 51">
              <a:extLst>
                <a:ext uri="{FF2B5EF4-FFF2-40B4-BE49-F238E27FC236}">
                  <a16:creationId xmlns:a16="http://schemas.microsoft.com/office/drawing/2014/main" id="{6B1986CC-40A3-453E-B09B-FA9352A41557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96" name="직사각형 52">
              <a:extLst>
                <a:ext uri="{FF2B5EF4-FFF2-40B4-BE49-F238E27FC236}">
                  <a16:creationId xmlns:a16="http://schemas.microsoft.com/office/drawing/2014/main" id="{97EAD598-CC33-4704-965F-04F277F53FD2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97" name="직사각형 53">
              <a:extLst>
                <a:ext uri="{FF2B5EF4-FFF2-40B4-BE49-F238E27FC236}">
                  <a16:creationId xmlns:a16="http://schemas.microsoft.com/office/drawing/2014/main" id="{C8692755-8E4D-4B50-88D3-B1231018DDDC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98" name="직사각형 54">
              <a:extLst>
                <a:ext uri="{FF2B5EF4-FFF2-40B4-BE49-F238E27FC236}">
                  <a16:creationId xmlns:a16="http://schemas.microsoft.com/office/drawing/2014/main" id="{E7BAF0B8-7B4D-449C-ABC4-5BC6371905A8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99" name="직사각형 55">
              <a:extLst>
                <a:ext uri="{FF2B5EF4-FFF2-40B4-BE49-F238E27FC236}">
                  <a16:creationId xmlns:a16="http://schemas.microsoft.com/office/drawing/2014/main" id="{371F8710-56BB-41B8-B83A-843FA66CF498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100" name="직사각형 56">
              <a:extLst>
                <a:ext uri="{FF2B5EF4-FFF2-40B4-BE49-F238E27FC236}">
                  <a16:creationId xmlns:a16="http://schemas.microsoft.com/office/drawing/2014/main" id="{F7E4F45B-98FC-44DF-B23F-A277D693132E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F01DD1-F2BE-403E-83D0-1D58E89B68F4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102" name="직선 연결선 38">
                <a:extLst>
                  <a:ext uri="{FF2B5EF4-FFF2-40B4-BE49-F238E27FC236}">
                    <a16:creationId xmlns:a16="http://schemas.microsoft.com/office/drawing/2014/main" id="{EA73608C-7C39-4AD8-B797-94696F190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39">
                <a:extLst>
                  <a:ext uri="{FF2B5EF4-FFF2-40B4-BE49-F238E27FC236}">
                    <a16:creationId xmlns:a16="http://schemas.microsoft.com/office/drawing/2014/main" id="{D16F9494-2D32-4B7B-9E2A-CEA651655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43">
                <a:extLst>
                  <a:ext uri="{FF2B5EF4-FFF2-40B4-BE49-F238E27FC236}">
                    <a16:creationId xmlns:a16="http://schemas.microsoft.com/office/drawing/2014/main" id="{A38B555A-6520-4AA4-8B45-17E47B395602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5" name="직사각형 44">
                <a:extLst>
                  <a:ext uri="{FF2B5EF4-FFF2-40B4-BE49-F238E27FC236}">
                    <a16:creationId xmlns:a16="http://schemas.microsoft.com/office/drawing/2014/main" id="{D2F85687-B681-4CFF-B897-523B95951B16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6" name="직사각형 45">
                <a:extLst>
                  <a:ext uri="{FF2B5EF4-FFF2-40B4-BE49-F238E27FC236}">
                    <a16:creationId xmlns:a16="http://schemas.microsoft.com/office/drawing/2014/main" id="{C40FD79D-037F-455F-AA01-81E5097ED477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7" name="직사각형 46">
                <a:extLst>
                  <a:ext uri="{FF2B5EF4-FFF2-40B4-BE49-F238E27FC236}">
                    <a16:creationId xmlns:a16="http://schemas.microsoft.com/office/drawing/2014/main" id="{5BD0929D-EFE2-4A17-BBE8-A6A12BEAD5F7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8" name="직사각형 47">
                <a:extLst>
                  <a:ext uri="{FF2B5EF4-FFF2-40B4-BE49-F238E27FC236}">
                    <a16:creationId xmlns:a16="http://schemas.microsoft.com/office/drawing/2014/main" id="{EDA0AB34-4105-40FC-8A47-D33DBC7C1741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9" name="직사각형 48">
                <a:extLst>
                  <a:ext uri="{FF2B5EF4-FFF2-40B4-BE49-F238E27FC236}">
                    <a16:creationId xmlns:a16="http://schemas.microsoft.com/office/drawing/2014/main" id="{0DA0E0A9-2739-4D2D-9E2C-0C52790EF56F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0" name="직사각형 49">
                <a:extLst>
                  <a:ext uri="{FF2B5EF4-FFF2-40B4-BE49-F238E27FC236}">
                    <a16:creationId xmlns:a16="http://schemas.microsoft.com/office/drawing/2014/main" id="{7E6BE1CA-83A3-4FE1-8DA6-FB932ACC0831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1" name="직사각형 59">
                <a:extLst>
                  <a:ext uri="{FF2B5EF4-FFF2-40B4-BE49-F238E27FC236}">
                    <a16:creationId xmlns:a16="http://schemas.microsoft.com/office/drawing/2014/main" id="{80FFA548-B95F-47C3-BE63-391D64B3E1C7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112" name="직사각형 60">
                <a:extLst>
                  <a:ext uri="{FF2B5EF4-FFF2-40B4-BE49-F238E27FC236}">
                    <a16:creationId xmlns:a16="http://schemas.microsoft.com/office/drawing/2014/main" id="{5B83C59F-7B07-471C-B2A5-570D33E47199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113" name="직사각형 61">
                <a:extLst>
                  <a:ext uri="{FF2B5EF4-FFF2-40B4-BE49-F238E27FC236}">
                    <a16:creationId xmlns:a16="http://schemas.microsoft.com/office/drawing/2014/main" id="{31358A7A-BB25-463C-8C00-0E981A9E2E52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aphicFrame>
        <p:nvGraphicFramePr>
          <p:cNvPr id="114" name="표 47">
            <a:extLst>
              <a:ext uri="{FF2B5EF4-FFF2-40B4-BE49-F238E27FC236}">
                <a16:creationId xmlns:a16="http://schemas.microsoft.com/office/drawing/2014/main" id="{0682D308-EBC7-4CD9-94F9-4CD5D5721904}"/>
              </a:ext>
            </a:extLst>
          </p:cNvPr>
          <p:cNvGraphicFramePr>
            <a:graphicFrameLocks noGrp="1"/>
          </p:cNvGraphicFramePr>
          <p:nvPr/>
        </p:nvGraphicFramePr>
        <p:xfrm>
          <a:off x="7358673" y="1423859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115" name="직사각형 63">
            <a:extLst>
              <a:ext uri="{FF2B5EF4-FFF2-40B4-BE49-F238E27FC236}">
                <a16:creationId xmlns:a16="http://schemas.microsoft.com/office/drawing/2014/main" id="{79079356-00D8-4F9E-8E47-C0E5181ACBFE}"/>
              </a:ext>
            </a:extLst>
          </p:cNvPr>
          <p:cNvSpPr/>
          <p:nvPr/>
        </p:nvSpPr>
        <p:spPr>
          <a:xfrm>
            <a:off x="2423592" y="1448345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64">
            <a:extLst>
              <a:ext uri="{FF2B5EF4-FFF2-40B4-BE49-F238E27FC236}">
                <a16:creationId xmlns:a16="http://schemas.microsoft.com/office/drawing/2014/main" id="{3D9968E7-5D79-49DB-8DC9-E8A415D11685}"/>
              </a:ext>
            </a:extLst>
          </p:cNvPr>
          <p:cNvSpPr/>
          <p:nvPr/>
        </p:nvSpPr>
        <p:spPr>
          <a:xfrm>
            <a:off x="3628941" y="1445996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2021-08-19</a:t>
            </a:r>
          </a:p>
        </p:txBody>
      </p:sp>
      <p:sp>
        <p:nvSpPr>
          <p:cNvPr id="117" name="직사각형 63">
            <a:extLst>
              <a:ext uri="{FF2B5EF4-FFF2-40B4-BE49-F238E27FC236}">
                <a16:creationId xmlns:a16="http://schemas.microsoft.com/office/drawing/2014/main" id="{2CED2176-D692-4CB2-8CE9-815749D782FB}"/>
              </a:ext>
            </a:extLst>
          </p:cNvPr>
          <p:cNvSpPr/>
          <p:nvPr/>
        </p:nvSpPr>
        <p:spPr>
          <a:xfrm>
            <a:off x="2302867" y="377226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Transaction Amount Volume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63">
            <a:extLst>
              <a:ext uri="{FF2B5EF4-FFF2-40B4-BE49-F238E27FC236}">
                <a16:creationId xmlns:a16="http://schemas.microsoft.com/office/drawing/2014/main" id="{FC53CECB-6A67-4CE1-A728-928DD43A3460}"/>
              </a:ext>
            </a:extLst>
          </p:cNvPr>
          <p:cNvSpPr/>
          <p:nvPr/>
        </p:nvSpPr>
        <p:spPr>
          <a:xfrm>
            <a:off x="2335256" y="598212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Number of Transactions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65">
            <a:extLst>
              <a:ext uri="{FF2B5EF4-FFF2-40B4-BE49-F238E27FC236}">
                <a16:creationId xmlns:a16="http://schemas.microsoft.com/office/drawing/2014/main" id="{EB91663C-BCB9-4935-A390-14B86C2BF023}"/>
              </a:ext>
            </a:extLst>
          </p:cNvPr>
          <p:cNvSpPr/>
          <p:nvPr/>
        </p:nvSpPr>
        <p:spPr>
          <a:xfrm>
            <a:off x="3389651" y="1424079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36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410271" y="1395870"/>
            <a:ext cx="252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Company’s Details </a:t>
            </a:r>
            <a:r>
              <a:rPr lang="ko-KR" altLang="en-US" sz="1400" b="1" dirty="0"/>
              <a:t>파트너 상세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/>
        </p:nvGraphicFramePr>
        <p:xfrm>
          <a:off x="1530278" y="1740765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1234XXXXDDFDDXXX56789 (GUID)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1234561234567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abccorp@test.com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82-2-1234-1234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13354" y="143706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프린트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/>
        </p:nvGraphicFramePr>
        <p:xfrm>
          <a:off x="1505116" y="4657561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BNY Mellon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123-456-78901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linkClick r:id="rId3"/>
                        </a:rPr>
                        <a:t>test@test.com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82-10-1234-1234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79953" y="866833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/>
        </p:nvGraphicFramePr>
        <p:xfrm>
          <a:off x="1521225" y="3020636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United States of America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01234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도시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York, 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 Tower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F065D-C149-4392-9263-041A919E7233}"/>
              </a:ext>
            </a:extLst>
          </p:cNvPr>
          <p:cNvGraphicFramePr>
            <a:graphicFrameLocks noGrp="1"/>
          </p:cNvGraphicFramePr>
          <p:nvPr/>
        </p:nvGraphicFramePr>
        <p:xfrm>
          <a:off x="1505116" y="5957595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37298497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4592847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토큰정보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1Qfj952fjvmwsk249asd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037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○ 정상 ○ 정지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84037"/>
                  </a:ext>
                </a:extLst>
              </a:tr>
            </a:tbl>
          </a:graphicData>
        </a:graphic>
      </p:graphicFrame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14444"/>
              </p:ext>
            </p:extLst>
          </p:nvPr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06D289-5A5C-4AD4-AF2C-DBB742297187}"/>
              </a:ext>
            </a:extLst>
          </p:cNvPr>
          <p:cNvSpPr/>
          <p:nvPr/>
        </p:nvSpPr>
        <p:spPr>
          <a:xfrm>
            <a:off x="1451333" y="900693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253DA-BA13-42B4-B9F9-48D9F222E27F}"/>
              </a:ext>
            </a:extLst>
          </p:cNvPr>
          <p:cNvSpPr txBox="1"/>
          <p:nvPr/>
        </p:nvSpPr>
        <p:spPr>
          <a:xfrm>
            <a:off x="1505116" y="942469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Company Details</a:t>
            </a:r>
          </a:p>
        </p:txBody>
      </p:sp>
    </p:spTree>
    <p:extLst>
      <p:ext uri="{BB962C8B-B14F-4D97-AF65-F5344CB8AC3E}">
        <p14:creationId xmlns:p14="http://schemas.microsoft.com/office/powerpoint/2010/main" val="331588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63">
            <a:extLst>
              <a:ext uri="{FF2B5EF4-FFF2-40B4-BE49-F238E27FC236}">
                <a16:creationId xmlns:a16="http://schemas.microsoft.com/office/drawing/2014/main" id="{0F3DFECE-8024-44F6-A721-E546914582B5}"/>
              </a:ext>
            </a:extLst>
          </p:cNvPr>
          <p:cNvSpPr/>
          <p:nvPr/>
        </p:nvSpPr>
        <p:spPr>
          <a:xfrm>
            <a:off x="1495047" y="2151806"/>
            <a:ext cx="7704856" cy="9470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03423"/>
              </p:ext>
            </p:extLst>
          </p:nvPr>
        </p:nvGraphicFramePr>
        <p:xfrm>
          <a:off x="1518581" y="1414450"/>
          <a:ext cx="4626493" cy="718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81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298251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286580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539181">
                  <a:extLst>
                    <a:ext uri="{9D8B030D-6E8A-4147-A177-3AD203B41FA5}">
                      <a16:colId xmlns:a16="http://schemas.microsoft.com/office/drawing/2014/main" val="1691896873"/>
                    </a:ext>
                  </a:extLst>
                </a:gridCol>
              </a:tblGrid>
              <a:tr h="35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PAYXXXOOO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78134-F89F-4D87-A7FD-3DE80992B754}"/>
              </a:ext>
            </a:extLst>
          </p:cNvPr>
          <p:cNvGrpSpPr/>
          <p:nvPr/>
        </p:nvGrpSpPr>
        <p:grpSpPr>
          <a:xfrm>
            <a:off x="1476425" y="2240864"/>
            <a:ext cx="4746147" cy="492949"/>
            <a:chOff x="1698641" y="3045064"/>
            <a:chExt cx="4606645" cy="49294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D38C90-BEFD-4790-B7BB-99A84746F8DD}"/>
                </a:ext>
              </a:extLst>
            </p:cNvPr>
            <p:cNvSpPr/>
            <p:nvPr/>
          </p:nvSpPr>
          <p:spPr>
            <a:xfrm>
              <a:off x="1698641" y="3045064"/>
              <a:ext cx="930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 Total USD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BB5C9C-2FB5-478F-9AE3-2776F0EF716C}"/>
                </a:ext>
              </a:extLst>
            </p:cNvPr>
            <p:cNvSpPr/>
            <p:nvPr/>
          </p:nvSpPr>
          <p:spPr>
            <a:xfrm>
              <a:off x="1809014" y="3311352"/>
              <a:ext cx="2270762" cy="226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23,000,000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79AE1-930A-4AEE-AD3C-7BE74487B156}"/>
                </a:ext>
              </a:extLst>
            </p:cNvPr>
            <p:cNvSpPr/>
            <p:nvPr/>
          </p:nvSpPr>
          <p:spPr>
            <a:xfrm>
              <a:off x="4550495" y="3311637"/>
              <a:ext cx="1754791" cy="2263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500,000,000</a:t>
              </a:r>
            </a:p>
          </p:txBody>
        </p:sp>
        <p:sp>
          <p:nvSpPr>
            <p:cNvPr id="53" name="직사각형 62">
              <a:extLst>
                <a:ext uri="{FF2B5EF4-FFF2-40B4-BE49-F238E27FC236}">
                  <a16:creationId xmlns:a16="http://schemas.microsoft.com/office/drawing/2014/main" id="{8624EA87-F847-4354-9B58-68BEA8ECA1EA}"/>
                </a:ext>
              </a:extLst>
            </p:cNvPr>
            <p:cNvSpPr/>
            <p:nvPr/>
          </p:nvSpPr>
          <p:spPr>
            <a:xfrm>
              <a:off x="4500017" y="3070807"/>
              <a:ext cx="9213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Total KRW </a:t>
              </a:r>
              <a:r>
                <a:rPr lang="ko-KR" altLang="en-US" sz="800" b="1" dirty="0"/>
                <a:t>잔액</a:t>
              </a:r>
            </a:p>
          </p:txBody>
        </p:sp>
      </p:grpSp>
      <p:graphicFrame>
        <p:nvGraphicFramePr>
          <p:cNvPr id="76" name="표 68">
            <a:extLst>
              <a:ext uri="{FF2B5EF4-FFF2-40B4-BE49-F238E27FC236}">
                <a16:creationId xmlns:a16="http://schemas.microsoft.com/office/drawing/2014/main" id="{E72092BE-977E-4ED1-88B4-4F9C43D6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43701"/>
              </p:ext>
            </p:extLst>
          </p:nvPr>
        </p:nvGraphicFramePr>
        <p:xfrm>
          <a:off x="1442276" y="736433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AB31CD60-F212-4045-9F94-2C941B67C2F7}"/>
              </a:ext>
            </a:extLst>
          </p:cNvPr>
          <p:cNvSpPr/>
          <p:nvPr/>
        </p:nvSpPr>
        <p:spPr>
          <a:xfrm>
            <a:off x="1495047" y="732013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0DEFDF-1D6E-4972-ADED-E3804BF97774}"/>
              </a:ext>
            </a:extLst>
          </p:cNvPr>
          <p:cNvSpPr/>
          <p:nvPr/>
        </p:nvSpPr>
        <p:spPr>
          <a:xfrm>
            <a:off x="347953" y="1260562"/>
            <a:ext cx="675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973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D302EC-A137-42F2-BBA7-5C8DA87FD401}"/>
              </a:ext>
            </a:extLst>
          </p:cNvPr>
          <p:cNvCxnSpPr>
            <a:cxnSpLocks/>
          </p:cNvCxnSpPr>
          <p:nvPr/>
        </p:nvCxnSpPr>
        <p:spPr>
          <a:xfrm>
            <a:off x="2207568" y="1937571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1B8-7345-401D-881C-A611AD863A8D}"/>
              </a:ext>
            </a:extLst>
          </p:cNvPr>
          <p:cNvCxnSpPr>
            <a:cxnSpLocks/>
          </p:cNvCxnSpPr>
          <p:nvPr/>
        </p:nvCxnSpPr>
        <p:spPr>
          <a:xfrm>
            <a:off x="2207568" y="3809779"/>
            <a:ext cx="683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8103840" y="4113993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/>
        </p:nvGraphicFramePr>
        <p:xfrm>
          <a:off x="2063551" y="4536118"/>
          <a:ext cx="7128789" cy="184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1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5711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74161539"/>
                    </a:ext>
                  </a:extLst>
                </a:gridCol>
                <a:gridCol w="1800196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328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Amount Exchanged </a:t>
                      </a: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to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입금액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710251-B5E6-45A5-88C1-E64069E04260}"/>
              </a:ext>
            </a:extLst>
          </p:cNvPr>
          <p:cNvSpPr/>
          <p:nvPr/>
        </p:nvSpPr>
        <p:spPr>
          <a:xfrm>
            <a:off x="2734251" y="3089700"/>
            <a:ext cx="625442" cy="72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DF088-8B2A-4E01-9FF8-64EC489D7BEC}"/>
              </a:ext>
            </a:extLst>
          </p:cNvPr>
          <p:cNvSpPr/>
          <p:nvPr/>
        </p:nvSpPr>
        <p:spPr>
          <a:xfrm>
            <a:off x="3494948" y="2529664"/>
            <a:ext cx="625442" cy="128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147B44-5A79-4DAC-8224-0F325682AF60}"/>
              </a:ext>
            </a:extLst>
          </p:cNvPr>
          <p:cNvSpPr/>
          <p:nvPr/>
        </p:nvSpPr>
        <p:spPr>
          <a:xfrm>
            <a:off x="4255645" y="2801704"/>
            <a:ext cx="625442" cy="10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78B100-8C2A-4103-932A-36A339D8F3EE}"/>
              </a:ext>
            </a:extLst>
          </p:cNvPr>
          <p:cNvSpPr/>
          <p:nvPr/>
        </p:nvSpPr>
        <p:spPr>
          <a:xfrm>
            <a:off x="5016342" y="3161710"/>
            <a:ext cx="625442" cy="648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61EE4-48E7-44D2-A046-DF90A63CE784}"/>
              </a:ext>
            </a:extLst>
          </p:cNvPr>
          <p:cNvSpPr/>
          <p:nvPr/>
        </p:nvSpPr>
        <p:spPr>
          <a:xfrm>
            <a:off x="5777039" y="2529666"/>
            <a:ext cx="625442" cy="128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D43C8-EB05-4999-83F7-F55DC05840D9}"/>
              </a:ext>
            </a:extLst>
          </p:cNvPr>
          <p:cNvSpPr/>
          <p:nvPr/>
        </p:nvSpPr>
        <p:spPr>
          <a:xfrm>
            <a:off x="6537736" y="1928252"/>
            <a:ext cx="625442" cy="1881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2BE55-DAE6-4F55-B439-B599404379EB}"/>
              </a:ext>
            </a:extLst>
          </p:cNvPr>
          <p:cNvSpPr/>
          <p:nvPr/>
        </p:nvSpPr>
        <p:spPr>
          <a:xfrm>
            <a:off x="7298433" y="2297622"/>
            <a:ext cx="625442" cy="151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63D92-3F54-461F-8BEF-936BBF59F10A}"/>
              </a:ext>
            </a:extLst>
          </p:cNvPr>
          <p:cNvSpPr/>
          <p:nvPr/>
        </p:nvSpPr>
        <p:spPr>
          <a:xfrm>
            <a:off x="2743069" y="3839734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21-08-15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D62CB5-60E8-4D9B-94D8-976515B4771B}"/>
              </a:ext>
            </a:extLst>
          </p:cNvPr>
          <p:cNvSpPr/>
          <p:nvPr/>
        </p:nvSpPr>
        <p:spPr>
          <a:xfrm rot="16200000">
            <a:off x="669786" y="2290580"/>
            <a:ext cx="1975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KRW Balance Available</a:t>
            </a:r>
            <a:endParaRPr lang="ko-KR" altLang="en-US" sz="1200" dirty="0"/>
          </a:p>
        </p:txBody>
      </p:sp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/>
        </p:nvGraphicFramePr>
        <p:xfrm>
          <a:off x="7518968" y="1262351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7F6EEE-A294-448B-A8FE-A697398DED1D}"/>
              </a:ext>
            </a:extLst>
          </p:cNvPr>
          <p:cNvSpPr/>
          <p:nvPr/>
        </p:nvSpPr>
        <p:spPr>
          <a:xfrm>
            <a:off x="1767366" y="244270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40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182CE9-5761-40AF-9071-380E42DC96A6}"/>
              </a:ext>
            </a:extLst>
          </p:cNvPr>
          <p:cNvSpPr/>
          <p:nvPr/>
        </p:nvSpPr>
        <p:spPr>
          <a:xfrm>
            <a:off x="1767366" y="192904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8B86EE-4F26-4986-B5D9-0477FAF23443}"/>
              </a:ext>
            </a:extLst>
          </p:cNvPr>
          <p:cNvSpPr/>
          <p:nvPr/>
        </p:nvSpPr>
        <p:spPr>
          <a:xfrm>
            <a:off x="1774950" y="303859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2938411" y="1306188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검색기간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3529446" y="1314624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2021-07-26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4734795" y="1312275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4478881" y="1314624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5F7185-EDED-4F2B-8838-DF03D6BF8CFE}"/>
              </a:ext>
            </a:extLst>
          </p:cNvPr>
          <p:cNvSpPr/>
          <p:nvPr/>
        </p:nvSpPr>
        <p:spPr>
          <a:xfrm>
            <a:off x="5365877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C1866-4E0A-46D1-ADF8-53AC15EF1677}"/>
              </a:ext>
            </a:extLst>
          </p:cNvPr>
          <p:cNvSpPr/>
          <p:nvPr/>
        </p:nvSpPr>
        <p:spPr>
          <a:xfrm>
            <a:off x="4474495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F9E11-4D64-4A20-B463-38B798F37E8F}"/>
              </a:ext>
            </a:extLst>
          </p:cNvPr>
          <p:cNvSpPr/>
          <p:nvPr/>
        </p:nvSpPr>
        <p:spPr>
          <a:xfrm>
            <a:off x="5932565" y="129374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933D03-50CE-40BD-9F19-5F6985ED236F}"/>
              </a:ext>
            </a:extLst>
          </p:cNvPr>
          <p:cNvSpPr/>
          <p:nvPr/>
        </p:nvSpPr>
        <p:spPr>
          <a:xfrm>
            <a:off x="6305287" y="1302183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0EE15B-C483-421C-9F9B-B01BD34A0DBE}"/>
              </a:ext>
            </a:extLst>
          </p:cNvPr>
          <p:cNvSpPr/>
          <p:nvPr/>
        </p:nvSpPr>
        <p:spPr>
          <a:xfrm>
            <a:off x="7032102" y="1302183"/>
            <a:ext cx="228253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3" name="직사각형 50">
            <a:extLst>
              <a:ext uri="{FF2B5EF4-FFF2-40B4-BE49-F238E27FC236}">
                <a16:creationId xmlns:a16="http://schemas.microsoft.com/office/drawing/2014/main" id="{1A28410B-09CA-4346-81FD-5CC683EAD3EA}"/>
              </a:ext>
            </a:extLst>
          </p:cNvPr>
          <p:cNvSpPr/>
          <p:nvPr/>
        </p:nvSpPr>
        <p:spPr>
          <a:xfrm>
            <a:off x="3452680" y="3842039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21-08-16</a:t>
            </a:r>
            <a:endParaRPr lang="ko-KR" altLang="en-US" dirty="0"/>
          </a:p>
        </p:txBody>
      </p:sp>
      <p:sp>
        <p:nvSpPr>
          <p:cNvPr id="75" name="직사각형 50">
            <a:extLst>
              <a:ext uri="{FF2B5EF4-FFF2-40B4-BE49-F238E27FC236}">
                <a16:creationId xmlns:a16="http://schemas.microsoft.com/office/drawing/2014/main" id="{C78D82BC-41D8-45D1-872C-D3E4ADC62E3C}"/>
              </a:ext>
            </a:extLst>
          </p:cNvPr>
          <p:cNvSpPr/>
          <p:nvPr/>
        </p:nvSpPr>
        <p:spPr>
          <a:xfrm>
            <a:off x="4216283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21-08-17</a:t>
            </a:r>
            <a:endParaRPr lang="ko-KR" altLang="en-US" dirty="0"/>
          </a:p>
        </p:txBody>
      </p:sp>
      <p:sp>
        <p:nvSpPr>
          <p:cNvPr id="77" name="직사각형 50">
            <a:extLst>
              <a:ext uri="{FF2B5EF4-FFF2-40B4-BE49-F238E27FC236}">
                <a16:creationId xmlns:a16="http://schemas.microsoft.com/office/drawing/2014/main" id="{C5DDF431-E0C4-44A7-ACF0-AA838E79F3D1}"/>
              </a:ext>
            </a:extLst>
          </p:cNvPr>
          <p:cNvSpPr/>
          <p:nvPr/>
        </p:nvSpPr>
        <p:spPr>
          <a:xfrm>
            <a:off x="5022001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21-08-18</a:t>
            </a:r>
            <a:endParaRPr lang="ko-KR" altLang="en-US" dirty="0"/>
          </a:p>
        </p:txBody>
      </p:sp>
      <p:sp>
        <p:nvSpPr>
          <p:cNvPr id="78" name="직사각형 50">
            <a:extLst>
              <a:ext uri="{FF2B5EF4-FFF2-40B4-BE49-F238E27FC236}">
                <a16:creationId xmlns:a16="http://schemas.microsoft.com/office/drawing/2014/main" id="{A07FFEBC-E597-475C-BD10-01274FB71182}"/>
              </a:ext>
            </a:extLst>
          </p:cNvPr>
          <p:cNvSpPr/>
          <p:nvPr/>
        </p:nvSpPr>
        <p:spPr>
          <a:xfrm>
            <a:off x="577937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21-08-19</a:t>
            </a:r>
            <a:endParaRPr lang="ko-KR" altLang="en-US" dirty="0"/>
          </a:p>
        </p:txBody>
      </p:sp>
      <p:sp>
        <p:nvSpPr>
          <p:cNvPr id="79" name="직사각형 50">
            <a:extLst>
              <a:ext uri="{FF2B5EF4-FFF2-40B4-BE49-F238E27FC236}">
                <a16:creationId xmlns:a16="http://schemas.microsoft.com/office/drawing/2014/main" id="{EE3BA223-B75B-4622-B668-567C62937FDD}"/>
              </a:ext>
            </a:extLst>
          </p:cNvPr>
          <p:cNvSpPr/>
          <p:nvPr/>
        </p:nvSpPr>
        <p:spPr>
          <a:xfrm>
            <a:off x="649945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21-08-22</a:t>
            </a:r>
            <a:endParaRPr lang="ko-KR" altLang="en-US" dirty="0"/>
          </a:p>
        </p:txBody>
      </p:sp>
      <p:sp>
        <p:nvSpPr>
          <p:cNvPr id="80" name="직사각형 50">
            <a:extLst>
              <a:ext uri="{FF2B5EF4-FFF2-40B4-BE49-F238E27FC236}">
                <a16:creationId xmlns:a16="http://schemas.microsoft.com/office/drawing/2014/main" id="{769ABBC4-EB09-47D3-A0CB-4B8A4734AEC1}"/>
              </a:ext>
            </a:extLst>
          </p:cNvPr>
          <p:cNvSpPr/>
          <p:nvPr/>
        </p:nvSpPr>
        <p:spPr>
          <a:xfrm>
            <a:off x="7322259" y="383454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21-08-23</a:t>
            </a:r>
            <a:endParaRPr lang="ko-KR" alt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68">
            <a:extLst>
              <a:ext uri="{FF2B5EF4-FFF2-40B4-BE49-F238E27FC236}">
                <a16:creationId xmlns:a16="http://schemas.microsoft.com/office/drawing/2014/main" id="{0B4CA00F-FB26-46F9-AC3A-347A7BAD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26139"/>
              </p:ext>
            </p:extLst>
          </p:nvPr>
        </p:nvGraphicFramePr>
        <p:xfrm>
          <a:off x="1415480" y="780510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AAF8A593-3FC3-49E3-B4CE-49861DA2AB95}"/>
              </a:ext>
            </a:extLst>
          </p:cNvPr>
          <p:cNvSpPr/>
          <p:nvPr/>
        </p:nvSpPr>
        <p:spPr>
          <a:xfrm>
            <a:off x="4007768" y="764704"/>
            <a:ext cx="1102563" cy="34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26">
            <a:extLst>
              <a:ext uri="{FF2B5EF4-FFF2-40B4-BE49-F238E27FC236}">
                <a16:creationId xmlns:a16="http://schemas.microsoft.com/office/drawing/2014/main" id="{A197485B-25B9-4F41-BA5A-3941E1D4E98E}"/>
              </a:ext>
            </a:extLst>
          </p:cNvPr>
          <p:cNvSpPr/>
          <p:nvPr/>
        </p:nvSpPr>
        <p:spPr>
          <a:xfrm>
            <a:off x="308247" y="1196752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322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456040" y="4514311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Request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467828" y="4517887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8783"/>
              </p:ext>
            </p:extLst>
          </p:nvPr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5303912" y="764696"/>
            <a:ext cx="2304256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65762"/>
              </p:ext>
            </p:extLst>
          </p:nvPr>
        </p:nvGraphicFramePr>
        <p:xfrm>
          <a:off x="1725300" y="3896372"/>
          <a:ext cx="6602947" cy="51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30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86634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79503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Exchange Amount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 USD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2021.07.26 (17:30.31)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</a:tbl>
          </a:graphicData>
        </a:graphic>
      </p:graphicFrame>
      <p:sp>
        <p:nvSpPr>
          <p:cNvPr id="81" name="직사각형 69">
            <a:extLst>
              <a:ext uri="{FF2B5EF4-FFF2-40B4-BE49-F238E27FC236}">
                <a16:creationId xmlns:a16="http://schemas.microsoft.com/office/drawing/2014/main" id="{C17E76E8-A0B8-470A-9769-AA8F63E6891B}"/>
              </a:ext>
            </a:extLst>
          </p:cNvPr>
          <p:cNvSpPr/>
          <p:nvPr/>
        </p:nvSpPr>
        <p:spPr>
          <a:xfrm>
            <a:off x="2012133" y="1598181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Live Exchange Rate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5">
            <a:extLst>
              <a:ext uri="{FF2B5EF4-FFF2-40B4-BE49-F238E27FC236}">
                <a16:creationId xmlns:a16="http://schemas.microsoft.com/office/drawing/2014/main" id="{A9A31B4E-6566-4520-8980-B097700F7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16823"/>
              </p:ext>
            </p:extLst>
          </p:nvPr>
        </p:nvGraphicFramePr>
        <p:xfrm>
          <a:off x="1725300" y="1983310"/>
          <a:ext cx="4914571" cy="12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9767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Exchange Rate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2021.07.26 (17:30.30)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83797"/>
                  </a:ext>
                </a:extLst>
              </a:tr>
            </a:tbl>
          </a:graphicData>
        </a:graphic>
      </p:graphicFrame>
      <p:sp>
        <p:nvSpPr>
          <p:cNvPr id="83" name="직사각형 69">
            <a:extLst>
              <a:ext uri="{FF2B5EF4-FFF2-40B4-BE49-F238E27FC236}">
                <a16:creationId xmlns:a16="http://schemas.microsoft.com/office/drawing/2014/main" id="{49054C17-B819-4E6C-BC0F-174668DC6A8A}"/>
              </a:ext>
            </a:extLst>
          </p:cNvPr>
          <p:cNvSpPr/>
          <p:nvPr/>
        </p:nvSpPr>
        <p:spPr>
          <a:xfrm>
            <a:off x="1725301" y="3562798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Exchange Amount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D32BD-8834-4BAD-995E-FC3D2BACB060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32" name="직사각형 68">
            <a:extLst>
              <a:ext uri="{FF2B5EF4-FFF2-40B4-BE49-F238E27FC236}">
                <a16:creationId xmlns:a16="http://schemas.microsoft.com/office/drawing/2014/main" id="{CFB4C4D7-C130-41F7-8F3F-15CED68840A8}"/>
              </a:ext>
            </a:extLst>
          </p:cNvPr>
          <p:cNvSpPr/>
          <p:nvPr/>
        </p:nvSpPr>
        <p:spPr>
          <a:xfrm>
            <a:off x="1693602" y="1654258"/>
            <a:ext cx="306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FX</a:t>
            </a:r>
            <a:endParaRPr lang="ko-KR" altLang="en-US" sz="800" b="1" dirty="0"/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557F802A-2754-4852-B559-51132D5C3667}"/>
              </a:ext>
            </a:extLst>
          </p:cNvPr>
          <p:cNvSpPr/>
          <p:nvPr/>
        </p:nvSpPr>
        <p:spPr>
          <a:xfrm>
            <a:off x="386481" y="1205360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5119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7466877" y="4596413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8331925" y="4596413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23042"/>
              </p:ext>
            </p:extLst>
          </p:nvPr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7824580" y="775438"/>
            <a:ext cx="1054982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66665"/>
              </p:ext>
            </p:extLst>
          </p:nvPr>
        </p:nvGraphicFramePr>
        <p:xfrm>
          <a:off x="1735133" y="1376039"/>
          <a:ext cx="7457211" cy="295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58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7208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185431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4615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9452470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1663951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54129983"/>
                    </a:ext>
                  </a:extLst>
                </a:gridCol>
              </a:tblGrid>
              <a:tr h="756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잔고금액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환전금액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적용 환율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잔고금액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1,492,735,254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(200,000)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1,500,067,949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600,004,564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702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1,510,143,773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(1,000,000)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1,100,000,000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72261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703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1,529,568,316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19378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704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1,531,333,400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82809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u="sng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634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6B10EB-DA28-4E27-93E0-6B606124BFCA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4000E15B-28DD-4588-9B39-4F9E523473E7}"/>
              </a:ext>
            </a:extLst>
          </p:cNvPr>
          <p:cNvSpPr/>
          <p:nvPr/>
        </p:nvSpPr>
        <p:spPr>
          <a:xfrm>
            <a:off x="350656" y="117087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2995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4" y="875877"/>
            <a:ext cx="8953304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Transaction to be searched by duration, Transaction ID, GUID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80724" y="1383711"/>
            <a:ext cx="178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Search Transaction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4873535" y="5537119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D8271A-A5B9-47F0-B5D8-BB4328D8477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1330F3-E6D9-42AA-A2BD-C9D1FD2931C5}"/>
              </a:ext>
            </a:extLst>
          </p:cNvPr>
          <p:cNvSpPr/>
          <p:nvPr/>
        </p:nvSpPr>
        <p:spPr>
          <a:xfrm>
            <a:off x="5365877" y="314096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7180E5-165D-4540-8D16-5B312A377282}"/>
              </a:ext>
            </a:extLst>
          </p:cNvPr>
          <p:cNvSpPr/>
          <p:nvPr/>
        </p:nvSpPr>
        <p:spPr>
          <a:xfrm>
            <a:off x="4474495" y="314096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806D45-932C-40C9-B863-906630F07C69}"/>
              </a:ext>
            </a:extLst>
          </p:cNvPr>
          <p:cNvGraphicFramePr>
            <a:graphicFrameLocks noGrp="1"/>
          </p:cNvGraphicFramePr>
          <p:nvPr/>
        </p:nvGraphicFramePr>
        <p:xfrm>
          <a:off x="1548189" y="1840711"/>
          <a:ext cx="7494010" cy="11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7605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661E-C0B9-44B8-B2B3-ECA4A336EF6B}"/>
              </a:ext>
            </a:extLst>
          </p:cNvPr>
          <p:cNvSpPr/>
          <p:nvPr/>
        </p:nvSpPr>
        <p:spPr>
          <a:xfrm>
            <a:off x="3352915" y="1899735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15684-D519-42B7-81E7-EDF0D097BA17}"/>
              </a:ext>
            </a:extLst>
          </p:cNvPr>
          <p:cNvSpPr/>
          <p:nvPr/>
        </p:nvSpPr>
        <p:spPr>
          <a:xfrm>
            <a:off x="4968826" y="1885862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2B2CB-35B0-49D6-AFC5-5C85A90755B8}"/>
              </a:ext>
            </a:extLst>
          </p:cNvPr>
          <p:cNvSpPr/>
          <p:nvPr/>
        </p:nvSpPr>
        <p:spPr>
          <a:xfrm>
            <a:off x="4698020" y="1902985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FE0D11-703C-4F9A-955B-0FEBB4CF82C0}"/>
              </a:ext>
            </a:extLst>
          </p:cNvPr>
          <p:cNvSpPr/>
          <p:nvPr/>
        </p:nvSpPr>
        <p:spPr>
          <a:xfrm>
            <a:off x="3352914" y="2175817"/>
            <a:ext cx="2965249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53D954-B0BC-49F4-9792-B19531A46702}"/>
              </a:ext>
            </a:extLst>
          </p:cNvPr>
          <p:cNvSpPr/>
          <p:nvPr/>
        </p:nvSpPr>
        <p:spPr>
          <a:xfrm>
            <a:off x="3347152" y="2465772"/>
            <a:ext cx="297677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ED54D-89A0-46F4-B7AC-13AC1E82AE8A}"/>
              </a:ext>
            </a:extLst>
          </p:cNvPr>
          <p:cNvSpPr/>
          <p:nvPr/>
        </p:nvSpPr>
        <p:spPr>
          <a:xfrm>
            <a:off x="3234730" y="2738674"/>
            <a:ext cx="3143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○ 전체 ○ 정산 ○ </a:t>
            </a:r>
            <a:r>
              <a:rPr lang="ko-KR" altLang="en-US" sz="800" dirty="0" err="1"/>
              <a:t>미정산</a:t>
            </a:r>
            <a:r>
              <a:rPr lang="ko-KR" altLang="en-US" sz="800" dirty="0"/>
              <a:t> ○ 취소 </a:t>
            </a:r>
            <a:r>
              <a:rPr lang="en-US" altLang="ko-KR" sz="800" dirty="0"/>
              <a:t>/ </a:t>
            </a:r>
            <a:r>
              <a:rPr lang="ko-KR" altLang="en-US" sz="800" dirty="0"/>
              <a:t>실패  ○ 정산완료 </a:t>
            </a:r>
            <a:r>
              <a:rPr lang="en-US" altLang="ko-KR" sz="800" dirty="0"/>
              <a:t>(Settled)</a:t>
            </a:r>
            <a:endParaRPr lang="ko-KR" altLang="en-US" sz="8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8351588-8C77-466C-B799-C004743D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37019"/>
              </p:ext>
            </p:extLst>
          </p:nvPr>
        </p:nvGraphicFramePr>
        <p:xfrm>
          <a:off x="1359602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9" name="직사각형 25">
            <a:extLst>
              <a:ext uri="{FF2B5EF4-FFF2-40B4-BE49-F238E27FC236}">
                <a16:creationId xmlns:a16="http://schemas.microsoft.com/office/drawing/2014/main" id="{DBA14984-18A3-43FD-8FBB-E7B5CC36A5E7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97E522B-566C-4213-B9E2-E7333A109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6" name="TextBox 14">
            <a:extLst>
              <a:ext uri="{FF2B5EF4-FFF2-40B4-BE49-F238E27FC236}">
                <a16:creationId xmlns:a16="http://schemas.microsoft.com/office/drawing/2014/main" id="{57205D5B-FB98-42BF-8753-1F13331D440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3BEFE-038C-4535-9725-9062C571C9B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28">
            <a:extLst>
              <a:ext uri="{FF2B5EF4-FFF2-40B4-BE49-F238E27FC236}">
                <a16:creationId xmlns:a16="http://schemas.microsoft.com/office/drawing/2014/main" id="{719E141C-BC78-4F3D-882E-83E99AC2D7E1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109705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51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4F984094-AEA7-4757-B5B5-1DDC76BA087E}"/>
              </a:ext>
            </a:extLst>
          </p:cNvPr>
          <p:cNvSpPr/>
          <p:nvPr/>
        </p:nvSpPr>
        <p:spPr>
          <a:xfrm>
            <a:off x="115849" y="2584785"/>
            <a:ext cx="10616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E35F9-1E31-4920-8922-FF8F78329ADB}"/>
              </a:ext>
            </a:extLst>
          </p:cNvPr>
          <p:cNvSpPr/>
          <p:nvPr/>
        </p:nvSpPr>
        <p:spPr>
          <a:xfrm>
            <a:off x="1850592" y="916978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23EB497-4A7A-4913-916A-572A55796EC3}"/>
              </a:ext>
            </a:extLst>
          </p:cNvPr>
          <p:cNvSpPr/>
          <p:nvPr/>
        </p:nvSpPr>
        <p:spPr>
          <a:xfrm>
            <a:off x="380255" y="134076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2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1126</Words>
  <Application>Microsoft Office PowerPoint</Application>
  <PresentationFormat>Widescreen</PresentationFormat>
  <Paragraphs>668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나눔고딕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Yoel Thapa</dc:creator>
  <cp:lastModifiedBy>Yoel Thapa</cp:lastModifiedBy>
  <cp:revision>8</cp:revision>
  <dcterms:created xsi:type="dcterms:W3CDTF">2021-08-06T06:10:51Z</dcterms:created>
  <dcterms:modified xsi:type="dcterms:W3CDTF">2021-08-06T07:14:49Z</dcterms:modified>
</cp:coreProperties>
</file>