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E7608-D719-45ED-84BE-7EDBC618F3E5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3D5E4-9ADB-49C1-BAF0-1B42B853E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BCF8-8DDD-4787-9C9B-DB5BDEF47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DCC6E9-9E30-4231-BCBF-2C5F65B7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A00B9-ABFE-4E4E-8FDD-21BE55B0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433C4-0BAA-47B9-B5EB-E23FF7B8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25A5E-DE18-459C-97DA-5F893B59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4F5B5-8BC6-4DF8-8F36-D215DF0F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BDDD7-9F44-492A-998C-60F23A9A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B7D20-1CCD-4F60-9854-1B3BD08B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DAFEF-4A18-46AA-A4B0-D36A2486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DD2AB-27FB-4E32-AC04-B89CFD09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3A134-9594-4A71-A40C-A10E2F09F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1E9D0-EA8A-4396-A018-E5ADB6668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39102-E63B-4D64-854E-4AD64BD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52425-770C-41F8-8FC0-3A622606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913E0-FBC9-4305-8453-92766F4D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A356-DE65-4EBE-9D6E-D9A896D5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EEF6B-C301-4242-9E2F-B54F5B29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885EF-AA44-421E-BBEE-DD90190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FC84-672A-45F8-8148-E3DBF9F5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185AE-C264-4C22-9C95-FC09D9D6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1769-9203-49D8-9ACD-31711B3F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021B-4C21-4646-9C79-DCDE81ABE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20F1D-A0A3-41D5-B5AC-9DEB34B8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C6B60-23EC-4E4E-82BE-01740ADC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225A-893A-41CC-86DD-77F97EC4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B9A3-AA8A-4CA2-AE3B-C81BBF14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6B751-DF55-4AEE-B722-25759960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D9FB4-478E-4FA2-8484-E93394CB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97C4F-E0FD-4170-8E10-3EB54D82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43232-5407-49FA-9987-D2EEB1C5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E6A61-B134-4EFB-AAEE-D307D611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3A14-A140-4CEF-9D57-E0949315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7DA80-BA1E-4663-952A-D265B3F4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DE524-AC75-4823-B293-BD5D8894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1C3C4-DE44-4418-AB35-888F30810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0D8CD9-038A-44C1-BAE7-9F56AC539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06F38-F2C7-4DA3-BBAA-DE0A1BB3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FB53BB-BA03-4FCC-B433-D89CFE4F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976B0-2CEE-4858-918A-9EF038B2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6A4F-4F9F-4635-B5B4-FCBA81F0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90E47-F49D-4CD2-A5C5-8F308630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139F96-BB30-4FF7-9A3F-E6CD0DA5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AC705-2AE3-4AB5-9E42-F35C907C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52692-3FAB-436A-914C-03F4CB28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21DA1-1352-412A-B502-9D73C51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5ECAE-6EEF-4EA1-A0E0-04D3EC8B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A144-662F-41E3-A88C-44F53E2D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BA3DE-9DC3-443D-BE32-12AD1188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30C00-E5F6-448C-92A2-450738AE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F5F24-687B-4EBB-8916-21FE4D35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281D4-05A5-49F2-B52A-FD9F3D89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1EC8F-0A7E-4CFA-8A64-8824969F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A59AD-EF52-42FC-91D2-990AA1BC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1B97D-8551-4FF3-AB21-C78F4A23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CB3DC-0C41-4564-8BA3-B1D8B790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654A3-6D63-4D9D-BD7A-325BDE6F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3E18E-958F-49A1-B32B-9326603F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EE128-D714-4A5F-972C-0AB07336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88332-5AED-4E96-92E7-43007327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C1173-9334-4BE8-8B3B-E7CB2CDA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1AAA-5DB4-4EA8-8AD2-24D70D26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4CB2-B6A8-4E28-8695-1364C3FD6031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6325B-17C7-4EF4-BC88-39C8E70AF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C020E-BE79-4672-A411-F4856469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0107-EDEF-4B40-BF77-13C3FC922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>
            <a:extLst>
              <a:ext uri="{FF2B5EF4-FFF2-40B4-BE49-F238E27FC236}">
                <a16:creationId xmlns:a16="http://schemas.microsoft.com/office/drawing/2014/main" id="{B9DD4816-96AD-4AEC-8F9C-EC3493DC3029}"/>
              </a:ext>
            </a:extLst>
          </p:cNvPr>
          <p:cNvSpPr/>
          <p:nvPr/>
        </p:nvSpPr>
        <p:spPr>
          <a:xfrm>
            <a:off x="2396603" y="670210"/>
            <a:ext cx="1897256" cy="664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</a:rPr>
              <a:t>Foreign Marketplace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(example : Amazon)</a:t>
            </a:r>
            <a:endParaRPr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85">
            <a:extLst>
              <a:ext uri="{FF2B5EF4-FFF2-40B4-BE49-F238E27FC236}">
                <a16:creationId xmlns:a16="http://schemas.microsoft.com/office/drawing/2014/main" id="{69008636-F676-475E-8B88-7C5109867FF4}"/>
              </a:ext>
            </a:extLst>
          </p:cNvPr>
          <p:cNvSpPr/>
          <p:nvPr/>
        </p:nvSpPr>
        <p:spPr>
          <a:xfrm>
            <a:off x="339531" y="670490"/>
            <a:ext cx="1267428" cy="580346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Korean Merchants</a:t>
            </a:r>
            <a:endParaRPr sz="1600" dirty="0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49488702-7719-4BC5-B501-3EAA22F38D40}"/>
              </a:ext>
            </a:extLst>
          </p:cNvPr>
          <p:cNvSpPr/>
          <p:nvPr/>
        </p:nvSpPr>
        <p:spPr>
          <a:xfrm>
            <a:off x="380237" y="2058311"/>
            <a:ext cx="1255746" cy="580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PSP</a:t>
            </a:r>
            <a:b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FDC71E2C-F9F3-41C6-9F44-A1CC5244159B}"/>
              </a:ext>
            </a:extLst>
          </p:cNvPr>
          <p:cNvSpPr/>
          <p:nvPr/>
        </p:nvSpPr>
        <p:spPr>
          <a:xfrm>
            <a:off x="2411898" y="2244454"/>
            <a:ext cx="1892019" cy="119711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12121"/>
                </a:solidFill>
              </a:rPr>
              <a:t>Payer’s</a:t>
            </a:r>
            <a:r>
              <a:rPr lang="en-US" sz="1200" b="1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 sz="1200" b="1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4">
            <a:extLst>
              <a:ext uri="{FF2B5EF4-FFF2-40B4-BE49-F238E27FC236}">
                <a16:creationId xmlns:a16="http://schemas.microsoft.com/office/drawing/2014/main" id="{B973E1FB-7FAB-44E0-B99C-ABB7ACFC6F3C}"/>
              </a:ext>
            </a:extLst>
          </p:cNvPr>
          <p:cNvSpPr/>
          <p:nvPr/>
        </p:nvSpPr>
        <p:spPr>
          <a:xfrm>
            <a:off x="2576825" y="2545810"/>
            <a:ext cx="1801683" cy="79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ㆍ</a:t>
            </a:r>
            <a:r>
              <a:rPr lang="en-US" sz="800" dirty="0">
                <a:solidFill>
                  <a:schemeClr val="dk1"/>
                </a:solidFill>
              </a:rPr>
              <a:t> </a:t>
            </a:r>
            <a:r>
              <a:rPr lang="en-US" sz="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F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ull Name </a:t>
            </a:r>
            <a:endParaRPr lang="en-US" sz="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ㆍ Phone number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ㆍ Payment Reason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ㆍ Payment Module(Card, Wallet, Telecom </a:t>
            </a:r>
            <a:r>
              <a:rPr lang="en-US" altLang="ko-KR" sz="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altLang="ko-KR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2" name="Shape 97">
            <a:extLst>
              <a:ext uri="{FF2B5EF4-FFF2-40B4-BE49-F238E27FC236}">
                <a16:creationId xmlns:a16="http://schemas.microsoft.com/office/drawing/2014/main" id="{3DD0AA66-6C6A-49E8-88ED-135C3EAC6B6A}"/>
              </a:ext>
            </a:extLst>
          </p:cNvPr>
          <p:cNvSpPr/>
          <p:nvPr/>
        </p:nvSpPr>
        <p:spPr>
          <a:xfrm>
            <a:off x="2401358" y="3956358"/>
            <a:ext cx="1876723" cy="80734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Confirm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 lang="en-US" b="1" dirty="0"/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Authorize the Payment Methods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Acquire Card Payment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 the Marketplace</a:t>
            </a: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2231B549-2287-4912-B6FB-14A969796151}"/>
              </a:ext>
            </a:extLst>
          </p:cNvPr>
          <p:cNvSpPr/>
          <p:nvPr/>
        </p:nvSpPr>
        <p:spPr>
          <a:xfrm>
            <a:off x="720870" y="2348601"/>
            <a:ext cx="2609405" cy="56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ㆍ</a:t>
            </a:r>
            <a:r>
              <a:rPr lang="en-US" altLang="ko-KR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 Guide &amp; Agreement</a:t>
            </a:r>
          </a:p>
          <a:p>
            <a:pPr lvl="0"/>
            <a:endParaRPr lang="en-US" altLang="ko-KR" sz="800" dirty="0">
              <a:solidFill>
                <a:schemeClr val="dk1"/>
              </a:solidFill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102">
            <a:extLst>
              <a:ext uri="{FF2B5EF4-FFF2-40B4-BE49-F238E27FC236}">
                <a16:creationId xmlns:a16="http://schemas.microsoft.com/office/drawing/2014/main" id="{A7DC3960-CFC2-4BA2-99A4-2F56B0B8C2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606959" y="960663"/>
            <a:ext cx="715254" cy="2087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" name="Shape 103">
            <a:extLst>
              <a:ext uri="{FF2B5EF4-FFF2-40B4-BE49-F238E27FC236}">
                <a16:creationId xmlns:a16="http://schemas.microsoft.com/office/drawing/2014/main" id="{F283D220-C247-4D7E-84CC-52E3E460078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1815018" y="528097"/>
            <a:ext cx="723307" cy="2337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" name="Shape 108">
            <a:extLst>
              <a:ext uri="{FF2B5EF4-FFF2-40B4-BE49-F238E27FC236}">
                <a16:creationId xmlns:a16="http://schemas.microsoft.com/office/drawing/2014/main" id="{8FFA3DE5-62BE-4921-89EB-B9B7F67D1899}"/>
              </a:ext>
            </a:extLst>
          </p:cNvPr>
          <p:cNvCxnSpPr>
            <a:cxnSpLocks/>
          </p:cNvCxnSpPr>
          <p:nvPr/>
        </p:nvCxnSpPr>
        <p:spPr>
          <a:xfrm flipV="1">
            <a:off x="6036417" y="1250836"/>
            <a:ext cx="0" cy="537727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" name="Shape 109">
            <a:extLst>
              <a:ext uri="{FF2B5EF4-FFF2-40B4-BE49-F238E27FC236}">
                <a16:creationId xmlns:a16="http://schemas.microsoft.com/office/drawing/2014/main" id="{D536EE24-FFF8-4595-8D66-BE38DA730177}"/>
              </a:ext>
            </a:extLst>
          </p:cNvPr>
          <p:cNvCxnSpPr>
            <a:cxnSpLocks/>
          </p:cNvCxnSpPr>
          <p:nvPr/>
        </p:nvCxnSpPr>
        <p:spPr>
          <a:xfrm>
            <a:off x="4293859" y="5550211"/>
            <a:ext cx="481341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9" name="Shape 132">
            <a:extLst>
              <a:ext uri="{FF2B5EF4-FFF2-40B4-BE49-F238E27FC236}">
                <a16:creationId xmlns:a16="http://schemas.microsoft.com/office/drawing/2014/main" id="{41568A37-CC62-48F7-AB18-72DC1078D1EC}"/>
              </a:ext>
            </a:extLst>
          </p:cNvPr>
          <p:cNvSpPr/>
          <p:nvPr/>
        </p:nvSpPr>
        <p:spPr>
          <a:xfrm>
            <a:off x="2387139" y="1495365"/>
            <a:ext cx="952581" cy="40511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Shape 137">
            <a:extLst>
              <a:ext uri="{FF2B5EF4-FFF2-40B4-BE49-F238E27FC236}">
                <a16:creationId xmlns:a16="http://schemas.microsoft.com/office/drawing/2014/main" id="{C6D41020-E489-4C68-84D9-E870D0CC034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2437400" y="1414014"/>
            <a:ext cx="90068" cy="1750948"/>
          </a:xfrm>
          <a:prstGeom prst="bentConnector4">
            <a:avLst>
              <a:gd name="adj1" fmla="val -253808"/>
              <a:gd name="adj2" fmla="val 77014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stealth" w="lg" len="lg"/>
            <a:tailEnd type="stealth" w="lg" len="lg"/>
          </a:ln>
        </p:spPr>
      </p:cxnSp>
      <p:cxnSp>
        <p:nvCxnSpPr>
          <p:cNvPr id="64" name="Shape 109">
            <a:extLst>
              <a:ext uri="{FF2B5EF4-FFF2-40B4-BE49-F238E27FC236}">
                <a16:creationId xmlns:a16="http://schemas.microsoft.com/office/drawing/2014/main" id="{E0489960-46F9-45F8-8CC5-8033967EDEB5}"/>
              </a:ext>
            </a:extLst>
          </p:cNvPr>
          <p:cNvCxnSpPr>
            <a:cxnSpLocks/>
          </p:cNvCxnSpPr>
          <p:nvPr/>
        </p:nvCxnSpPr>
        <p:spPr>
          <a:xfrm>
            <a:off x="3339720" y="3476852"/>
            <a:ext cx="5237" cy="444226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0" name="Shape 120">
            <a:extLst>
              <a:ext uri="{FF2B5EF4-FFF2-40B4-BE49-F238E27FC236}">
                <a16:creationId xmlns:a16="http://schemas.microsoft.com/office/drawing/2014/main" id="{9D89C36F-88F2-4B0F-A939-DD5729880B05}"/>
              </a:ext>
            </a:extLst>
          </p:cNvPr>
          <p:cNvCxnSpPr>
            <a:cxnSpLocks/>
          </p:cNvCxnSpPr>
          <p:nvPr/>
        </p:nvCxnSpPr>
        <p:spPr>
          <a:xfrm flipV="1">
            <a:off x="6021233" y="2285226"/>
            <a:ext cx="11682" cy="49321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BE4232A-2A68-40CE-BB44-DBCD3E4CA088}"/>
              </a:ext>
            </a:extLst>
          </p:cNvPr>
          <p:cNvSpPr txBox="1"/>
          <p:nvPr/>
        </p:nvSpPr>
        <p:spPr>
          <a:xfrm>
            <a:off x="173688" y="154481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Business Model Diagram for Payout solution in Korea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66996A-CC9C-466F-984C-8164CC6F141B}"/>
              </a:ext>
            </a:extLst>
          </p:cNvPr>
          <p:cNvSpPr txBox="1"/>
          <p:nvPr/>
        </p:nvSpPr>
        <p:spPr>
          <a:xfrm>
            <a:off x="10739225" y="6642556"/>
            <a:ext cx="170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Confidential_GME_Inbound</a:t>
            </a:r>
            <a:endParaRPr lang="ko-KR" altLang="en-US" sz="800" dirty="0"/>
          </a:p>
        </p:txBody>
      </p:sp>
      <p:pic>
        <p:nvPicPr>
          <p:cNvPr id="35" name="图片 8">
            <a:extLst>
              <a:ext uri="{FF2B5EF4-FFF2-40B4-BE49-F238E27FC236}">
                <a16:creationId xmlns:a16="http://schemas.microsoft.com/office/drawing/2014/main" id="{D2A4C420-6461-43F9-A985-D56765BD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6" y="2618933"/>
            <a:ext cx="584314" cy="584314"/>
          </a:xfrm>
          <a:prstGeom prst="rect">
            <a:avLst/>
          </a:prstGeom>
        </p:spPr>
      </p:pic>
      <p:sp>
        <p:nvSpPr>
          <p:cNvPr id="36" name="Shape 84">
            <a:extLst>
              <a:ext uri="{FF2B5EF4-FFF2-40B4-BE49-F238E27FC236}">
                <a16:creationId xmlns:a16="http://schemas.microsoft.com/office/drawing/2014/main" id="{249A7F2F-25CD-48E1-8549-498980B222B6}"/>
              </a:ext>
            </a:extLst>
          </p:cNvPr>
          <p:cNvSpPr/>
          <p:nvPr/>
        </p:nvSpPr>
        <p:spPr>
          <a:xfrm>
            <a:off x="2396603" y="5162213"/>
            <a:ext cx="1907314" cy="76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PSP’s Database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120">
            <a:extLst>
              <a:ext uri="{FF2B5EF4-FFF2-40B4-BE49-F238E27FC236}">
                <a16:creationId xmlns:a16="http://schemas.microsoft.com/office/drawing/2014/main" id="{E44B3B46-1455-4C8F-AA6E-5603DA6D45C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986618" y="4798978"/>
            <a:ext cx="7811" cy="363234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8" name="Shape 85">
            <a:extLst>
              <a:ext uri="{FF2B5EF4-FFF2-40B4-BE49-F238E27FC236}">
                <a16:creationId xmlns:a16="http://schemas.microsoft.com/office/drawing/2014/main" id="{8A987678-5E56-499C-ABE3-3EB0A2915D57}"/>
              </a:ext>
            </a:extLst>
          </p:cNvPr>
          <p:cNvSpPr/>
          <p:nvPr/>
        </p:nvSpPr>
        <p:spPr>
          <a:xfrm>
            <a:off x="4943045" y="1729235"/>
            <a:ext cx="2098688" cy="580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Korean Merchants request to receive fund or auto withdrawal on regular basis</a:t>
            </a:r>
            <a:endParaRPr sz="1100" dirty="0"/>
          </a:p>
        </p:txBody>
      </p: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79B8BA6B-D6FB-4ABC-9636-9CB68F0E4E0E}"/>
              </a:ext>
            </a:extLst>
          </p:cNvPr>
          <p:cNvCxnSpPr>
            <a:cxnSpLocks/>
          </p:cNvCxnSpPr>
          <p:nvPr/>
        </p:nvCxnSpPr>
        <p:spPr>
          <a:xfrm flipV="1">
            <a:off x="5994429" y="3414507"/>
            <a:ext cx="11682" cy="49321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" name="Shape 112">
            <a:extLst>
              <a:ext uri="{FF2B5EF4-FFF2-40B4-BE49-F238E27FC236}">
                <a16:creationId xmlns:a16="http://schemas.microsoft.com/office/drawing/2014/main" id="{C51FFDB5-0125-46AB-9546-F418C96C67DD}"/>
              </a:ext>
            </a:extLst>
          </p:cNvPr>
          <p:cNvSpPr/>
          <p:nvPr/>
        </p:nvSpPr>
        <p:spPr>
          <a:xfrm>
            <a:off x="4943045" y="3956358"/>
            <a:ext cx="2134463" cy="807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Korean Sellers input KRW Bank Account details and request to receive funds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112">
            <a:extLst>
              <a:ext uri="{FF2B5EF4-FFF2-40B4-BE49-F238E27FC236}">
                <a16:creationId xmlns:a16="http://schemas.microsoft.com/office/drawing/2014/main" id="{46804FC8-0794-476D-9D5C-C5E90CC40C8B}"/>
              </a:ext>
            </a:extLst>
          </p:cNvPr>
          <p:cNvSpPr/>
          <p:nvPr/>
        </p:nvSpPr>
        <p:spPr>
          <a:xfrm>
            <a:off x="4943045" y="2798669"/>
            <a:ext cx="2134463" cy="577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PSP displays the local amount in Korean that Sellers can receive on that day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09">
            <a:extLst>
              <a:ext uri="{FF2B5EF4-FFF2-40B4-BE49-F238E27FC236}">
                <a16:creationId xmlns:a16="http://schemas.microsoft.com/office/drawing/2014/main" id="{BE120571-6FDC-4952-A99D-AF4E212F841B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350260" y="4798978"/>
            <a:ext cx="2" cy="363235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7" name="Shape 85">
            <a:extLst>
              <a:ext uri="{FF2B5EF4-FFF2-40B4-BE49-F238E27FC236}">
                <a16:creationId xmlns:a16="http://schemas.microsoft.com/office/drawing/2014/main" id="{3BECBFE1-5D9A-4FA8-B36F-CDFAE3CA43B2}"/>
              </a:ext>
            </a:extLst>
          </p:cNvPr>
          <p:cNvSpPr/>
          <p:nvPr/>
        </p:nvSpPr>
        <p:spPr>
          <a:xfrm>
            <a:off x="4931506" y="5162212"/>
            <a:ext cx="2110224" cy="769497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Korean Sellers confirms the sold Items and amount in Foreign Currency</a:t>
            </a:r>
            <a:endParaRPr sz="1200" dirty="0"/>
          </a:p>
        </p:txBody>
      </p:sp>
      <p:sp>
        <p:nvSpPr>
          <p:cNvPr id="62" name="Shape 85">
            <a:extLst>
              <a:ext uri="{FF2B5EF4-FFF2-40B4-BE49-F238E27FC236}">
                <a16:creationId xmlns:a16="http://schemas.microsoft.com/office/drawing/2014/main" id="{3514F3B4-CEE8-4472-BD65-AAD1A16A6D06}"/>
              </a:ext>
            </a:extLst>
          </p:cNvPr>
          <p:cNvSpPr/>
          <p:nvPr/>
        </p:nvSpPr>
        <p:spPr>
          <a:xfrm>
            <a:off x="4931506" y="621857"/>
            <a:ext cx="2098688" cy="580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GME receives payout instruction from Global PSP</a:t>
            </a:r>
            <a:endParaRPr sz="1100" dirty="0"/>
          </a:p>
        </p:txBody>
      </p:sp>
      <p:sp>
        <p:nvSpPr>
          <p:cNvPr id="63" name="Shape 85">
            <a:extLst>
              <a:ext uri="{FF2B5EF4-FFF2-40B4-BE49-F238E27FC236}">
                <a16:creationId xmlns:a16="http://schemas.microsoft.com/office/drawing/2014/main" id="{86081B69-FB1A-4088-99DB-5C2A0AAFE6F3}"/>
              </a:ext>
            </a:extLst>
          </p:cNvPr>
          <p:cNvSpPr/>
          <p:nvPr/>
        </p:nvSpPr>
        <p:spPr>
          <a:xfrm>
            <a:off x="7618406" y="621857"/>
            <a:ext cx="2098688" cy="580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Korean Merchants Name, Business registration Number, Bank Name, Account Name, Account Number, Phone number</a:t>
            </a:r>
            <a:endParaRPr sz="1000" dirty="0"/>
          </a:p>
        </p:txBody>
      </p:sp>
      <p:cxnSp>
        <p:nvCxnSpPr>
          <p:cNvPr id="65" name="Shape 108">
            <a:extLst>
              <a:ext uri="{FF2B5EF4-FFF2-40B4-BE49-F238E27FC236}">
                <a16:creationId xmlns:a16="http://schemas.microsoft.com/office/drawing/2014/main" id="{1E4B345B-EB7C-481B-93E6-A3F29A42513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030194" y="912030"/>
            <a:ext cx="588212" cy="1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7" name="Shape 85">
            <a:extLst>
              <a:ext uri="{FF2B5EF4-FFF2-40B4-BE49-F238E27FC236}">
                <a16:creationId xmlns:a16="http://schemas.microsoft.com/office/drawing/2014/main" id="{FF7C4028-8FF4-431A-9B57-D2E6C5913EF4}"/>
              </a:ext>
            </a:extLst>
          </p:cNvPr>
          <p:cNvSpPr/>
          <p:nvPr/>
        </p:nvSpPr>
        <p:spPr>
          <a:xfrm>
            <a:off x="7590202" y="1728155"/>
            <a:ext cx="2098688" cy="580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GME creates ID for Internal System and Database Mgt</a:t>
            </a:r>
            <a:endParaRPr sz="1100" b="1" dirty="0"/>
          </a:p>
        </p:txBody>
      </p:sp>
      <p:sp>
        <p:nvSpPr>
          <p:cNvPr id="68" name="Shape 112">
            <a:extLst>
              <a:ext uri="{FF2B5EF4-FFF2-40B4-BE49-F238E27FC236}">
                <a16:creationId xmlns:a16="http://schemas.microsoft.com/office/drawing/2014/main" id="{A97D5D03-F9B2-42DF-99C3-4D569915FAAD}"/>
              </a:ext>
            </a:extLst>
          </p:cNvPr>
          <p:cNvSpPr/>
          <p:nvPr/>
        </p:nvSpPr>
        <p:spPr>
          <a:xfrm>
            <a:off x="7570793" y="2798670"/>
            <a:ext cx="2134463" cy="577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 VAN provider to payout to the beneficiaries Bank Account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112">
            <a:extLst>
              <a:ext uri="{FF2B5EF4-FFF2-40B4-BE49-F238E27FC236}">
                <a16:creationId xmlns:a16="http://schemas.microsoft.com/office/drawing/2014/main" id="{F0CB90F1-4AF3-466C-B4E2-DEA271C46A1E}"/>
              </a:ext>
            </a:extLst>
          </p:cNvPr>
          <p:cNvSpPr/>
          <p:nvPr/>
        </p:nvSpPr>
        <p:spPr>
          <a:xfrm>
            <a:off x="7600518" y="3956357"/>
            <a:ext cx="2134463" cy="807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Confirms the payout to the beneficiary Account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108">
            <a:extLst>
              <a:ext uri="{FF2B5EF4-FFF2-40B4-BE49-F238E27FC236}">
                <a16:creationId xmlns:a16="http://schemas.microsoft.com/office/drawing/2014/main" id="{CBE05B78-C731-44F1-A94C-E2D18CD87AFA}"/>
              </a:ext>
            </a:extLst>
          </p:cNvPr>
          <p:cNvCxnSpPr>
            <a:cxnSpLocks/>
          </p:cNvCxnSpPr>
          <p:nvPr/>
        </p:nvCxnSpPr>
        <p:spPr>
          <a:xfrm>
            <a:off x="8645691" y="1250836"/>
            <a:ext cx="0" cy="42293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" name="Shape 108">
            <a:extLst>
              <a:ext uri="{FF2B5EF4-FFF2-40B4-BE49-F238E27FC236}">
                <a16:creationId xmlns:a16="http://schemas.microsoft.com/office/drawing/2014/main" id="{E67C3358-7929-44D3-8FB4-E4733E50171B}"/>
              </a:ext>
            </a:extLst>
          </p:cNvPr>
          <p:cNvCxnSpPr>
            <a:cxnSpLocks/>
          </p:cNvCxnSpPr>
          <p:nvPr/>
        </p:nvCxnSpPr>
        <p:spPr>
          <a:xfrm>
            <a:off x="8645691" y="2330302"/>
            <a:ext cx="0" cy="42293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3" name="Shape 108">
            <a:extLst>
              <a:ext uri="{FF2B5EF4-FFF2-40B4-BE49-F238E27FC236}">
                <a16:creationId xmlns:a16="http://schemas.microsoft.com/office/drawing/2014/main" id="{C24F74A3-75AB-46EC-B0A2-5B70A280DE08}"/>
              </a:ext>
            </a:extLst>
          </p:cNvPr>
          <p:cNvCxnSpPr>
            <a:cxnSpLocks/>
          </p:cNvCxnSpPr>
          <p:nvPr/>
        </p:nvCxnSpPr>
        <p:spPr>
          <a:xfrm>
            <a:off x="8650764" y="3376444"/>
            <a:ext cx="0" cy="42293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D31378-2128-410B-A37A-6DA993E3CE91}"/>
              </a:ext>
            </a:extLst>
          </p:cNvPr>
          <p:cNvSpPr txBox="1"/>
          <p:nvPr/>
        </p:nvSpPr>
        <p:spPr>
          <a:xfrm>
            <a:off x="5980850" y="3592469"/>
            <a:ext cx="1952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GME FX rate API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40B13B-296F-405B-BF63-A7A4DBF0DBA0}"/>
              </a:ext>
            </a:extLst>
          </p:cNvPr>
          <p:cNvSpPr txBox="1"/>
          <p:nvPr/>
        </p:nvSpPr>
        <p:spPr>
          <a:xfrm>
            <a:off x="6030905" y="1377891"/>
            <a:ext cx="1952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Payout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F0CF67-A751-4EDB-BE99-492406F598A1}"/>
              </a:ext>
            </a:extLst>
          </p:cNvPr>
          <p:cNvSpPr txBox="1"/>
          <p:nvPr/>
        </p:nvSpPr>
        <p:spPr>
          <a:xfrm>
            <a:off x="8554897" y="1281298"/>
            <a:ext cx="1952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Create and Register 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08FC07-3D0E-472B-9E4F-B1D26963D34C}"/>
              </a:ext>
            </a:extLst>
          </p:cNvPr>
          <p:cNvSpPr txBox="1"/>
          <p:nvPr/>
        </p:nvSpPr>
        <p:spPr>
          <a:xfrm>
            <a:off x="8607196" y="2424822"/>
            <a:ext cx="107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Payout to 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10ACEB-B91E-4588-9109-B096128E0D6E}"/>
              </a:ext>
            </a:extLst>
          </p:cNvPr>
          <p:cNvSpPr txBox="1"/>
          <p:nvPr/>
        </p:nvSpPr>
        <p:spPr>
          <a:xfrm>
            <a:off x="8645691" y="3399894"/>
            <a:ext cx="142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Bank Name, Account Name, Account authentication required</a:t>
            </a:r>
          </a:p>
        </p:txBody>
      </p:sp>
      <p:sp>
        <p:nvSpPr>
          <p:cNvPr id="79" name="Shape 112">
            <a:extLst>
              <a:ext uri="{FF2B5EF4-FFF2-40B4-BE49-F238E27FC236}">
                <a16:creationId xmlns:a16="http://schemas.microsoft.com/office/drawing/2014/main" id="{FAF2AC0C-1385-420D-90F6-ABD6B2E451A4}"/>
              </a:ext>
            </a:extLst>
          </p:cNvPr>
          <p:cNvSpPr/>
          <p:nvPr/>
        </p:nvSpPr>
        <p:spPr>
          <a:xfrm>
            <a:off x="7590202" y="5143290"/>
            <a:ext cx="2134463" cy="807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Settlement Status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2DF10B-A73C-4D17-83FF-68BB3F40CCB4}"/>
              </a:ext>
            </a:extLst>
          </p:cNvPr>
          <p:cNvSpPr txBox="1"/>
          <p:nvPr/>
        </p:nvSpPr>
        <p:spPr>
          <a:xfrm>
            <a:off x="3109452" y="2564127"/>
            <a:ext cx="6218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  <p:cxnSp>
        <p:nvCxnSpPr>
          <p:cNvPr id="88" name="Shape 108">
            <a:extLst>
              <a:ext uri="{FF2B5EF4-FFF2-40B4-BE49-F238E27FC236}">
                <a16:creationId xmlns:a16="http://schemas.microsoft.com/office/drawing/2014/main" id="{BCFAC5F4-5A60-4FA6-989B-3BA0443E2C05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8657434" y="4763696"/>
            <a:ext cx="10316" cy="379594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117DBF-B1D6-4B51-ACFB-EA034FABF226}"/>
              </a:ext>
            </a:extLst>
          </p:cNvPr>
          <p:cNvSpPr txBox="1"/>
          <p:nvPr/>
        </p:nvSpPr>
        <p:spPr>
          <a:xfrm>
            <a:off x="10099219" y="575976"/>
            <a:ext cx="189725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Database Types :</a:t>
            </a:r>
          </a:p>
          <a:p>
            <a:pPr marL="342900" indent="-342900">
              <a:buAutoNum type="arabicParenR"/>
            </a:pPr>
            <a:r>
              <a:rPr lang="en-US" sz="1100" dirty="0" err="1"/>
              <a:t>MSSql</a:t>
            </a:r>
            <a:endParaRPr lang="en-US" sz="1100" dirty="0"/>
          </a:p>
          <a:p>
            <a:pPr marL="342900" indent="-342900">
              <a:buAutoNum type="arabicParenR"/>
            </a:pPr>
            <a:endParaRPr lang="en-US" sz="1100" dirty="0"/>
          </a:p>
          <a:p>
            <a:r>
              <a:rPr lang="en-US" sz="1100" dirty="0"/>
              <a:t>Database Mgt:</a:t>
            </a:r>
          </a:p>
          <a:p>
            <a:pPr marL="342900" indent="-342900">
              <a:buAutoNum type="arabicParenR"/>
            </a:pPr>
            <a:r>
              <a:rPr lang="en-US" sz="1100" dirty="0"/>
              <a:t>Replica</a:t>
            </a:r>
          </a:p>
          <a:p>
            <a:pPr marL="342900" indent="-342900">
              <a:buAutoNum type="arabicParenR"/>
            </a:pPr>
            <a:r>
              <a:rPr lang="en-US" sz="1100" dirty="0"/>
              <a:t>Log</a:t>
            </a:r>
          </a:p>
          <a:p>
            <a:pPr marL="342900" indent="-342900">
              <a:buAutoNum type="arabicParenR"/>
            </a:pPr>
            <a:r>
              <a:rPr lang="en-US" sz="1100" dirty="0" err="1"/>
              <a:t>Duzon</a:t>
            </a:r>
            <a:endParaRPr lang="en-US" sz="1100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438CEF-5F9C-486F-80A3-A7487DD87968}"/>
              </a:ext>
            </a:extLst>
          </p:cNvPr>
          <p:cNvSpPr txBox="1"/>
          <p:nvPr/>
        </p:nvSpPr>
        <p:spPr>
          <a:xfrm>
            <a:off x="8607195" y="4812328"/>
            <a:ext cx="107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GME API</a:t>
            </a:r>
          </a:p>
        </p:txBody>
      </p:sp>
    </p:spTree>
    <p:extLst>
      <p:ext uri="{BB962C8B-B14F-4D97-AF65-F5344CB8AC3E}">
        <p14:creationId xmlns:p14="http://schemas.microsoft.com/office/powerpoint/2010/main" val="353473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212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Flow – VA Collection Solution</dc:title>
  <dc:creator>Stacey JIA</dc:creator>
  <cp:lastModifiedBy>Yoel Thapa</cp:lastModifiedBy>
  <cp:revision>21</cp:revision>
  <cp:lastPrinted>2021-01-05T05:30:36Z</cp:lastPrinted>
  <dcterms:created xsi:type="dcterms:W3CDTF">2020-10-23T02:03:36Z</dcterms:created>
  <dcterms:modified xsi:type="dcterms:W3CDTF">2021-08-30T08:55:08Z</dcterms:modified>
</cp:coreProperties>
</file>