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293" r:id="rId2"/>
    <p:sldId id="1377" r:id="rId3"/>
    <p:sldId id="1422" r:id="rId4"/>
    <p:sldId id="1431" r:id="rId5"/>
    <p:sldId id="1407" r:id="rId6"/>
    <p:sldId id="1440" r:id="rId7"/>
    <p:sldId id="1413" r:id="rId8"/>
    <p:sldId id="1435" r:id="rId9"/>
    <p:sldId id="1434" r:id="rId10"/>
    <p:sldId id="1444" r:id="rId11"/>
    <p:sldId id="1429" r:id="rId12"/>
    <p:sldId id="1439" r:id="rId13"/>
    <p:sldId id="1432" r:id="rId14"/>
    <p:sldId id="1425" r:id="rId15"/>
    <p:sldId id="1438" r:id="rId16"/>
    <p:sldId id="1441" r:id="rId17"/>
    <p:sldId id="1411" r:id="rId18"/>
    <p:sldId id="1442" r:id="rId19"/>
    <p:sldId id="1445" r:id="rId20"/>
    <p:sldId id="1426" r:id="rId21"/>
    <p:sldId id="1443" r:id="rId22"/>
    <p:sldId id="1433" r:id="rId23"/>
    <p:sldId id="1437" r:id="rId24"/>
    <p:sldId id="1286" r:id="rId25"/>
  </p:sldIdLst>
  <p:sldSz cx="12192000" cy="6858000"/>
  <p:notesSz cx="6797675" cy="9926638"/>
  <p:defaultTextStyle>
    <a:defPPr>
      <a:defRPr lang="ko-KR"/>
    </a:defPPr>
    <a:lvl1pPr marL="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#00. 초안" id="{E5C7CEB1-F35C-42D7-A3B6-F48F75ED6CD8}">
          <p14:sldIdLst>
            <p14:sldId id="1293"/>
            <p14:sldId id="1377"/>
            <p14:sldId id="1422"/>
            <p14:sldId id="1431"/>
            <p14:sldId id="1407"/>
            <p14:sldId id="1440"/>
            <p14:sldId id="1413"/>
            <p14:sldId id="1435"/>
            <p14:sldId id="1434"/>
            <p14:sldId id="1444"/>
            <p14:sldId id="1429"/>
            <p14:sldId id="1439"/>
            <p14:sldId id="1432"/>
            <p14:sldId id="1425"/>
            <p14:sldId id="1438"/>
            <p14:sldId id="1441"/>
            <p14:sldId id="1411"/>
            <p14:sldId id="1442"/>
            <p14:sldId id="1445"/>
            <p14:sldId id="1426"/>
            <p14:sldId id="1443"/>
            <p14:sldId id="1433"/>
            <p14:sldId id="1437"/>
            <p14:sldId id="1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3" pos="2026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6" pos="4067" userDrawn="1">
          <p15:clr>
            <a:srgbClr val="A4A3A4"/>
          </p15:clr>
        </p15:guide>
        <p15:guide id="7" pos="4339" userDrawn="1">
          <p15:clr>
            <a:srgbClr val="A4A3A4"/>
          </p15:clr>
        </p15:guide>
        <p15:guide id="8" pos="6199" userDrawn="1">
          <p15:clr>
            <a:srgbClr val="A4A3A4"/>
          </p15:clr>
        </p15:guide>
        <p15:guide id="9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 Support Office HANPASS" initials="ISOH" lastIdx="2" clrIdx="0">
    <p:extLst>
      <p:ext uri="{19B8F6BF-5375-455C-9EA6-DF929625EA0E}">
        <p15:presenceInfo xmlns:p15="http://schemas.microsoft.com/office/powerpoint/2012/main" userId="IT Support Office HANPASS" providerId="None"/>
      </p:ext>
    </p:extLst>
  </p:cmAuthor>
  <p:cmAuthor id="2" name="HANPASS IT Support Office" initials="HISO" lastIdx="2" clrIdx="1">
    <p:extLst>
      <p:ext uri="{19B8F6BF-5375-455C-9EA6-DF929625EA0E}">
        <p15:presenceInfo xmlns:p15="http://schemas.microsoft.com/office/powerpoint/2012/main" userId="HANPASS IT Support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785EA"/>
    <a:srgbClr val="91B8E9"/>
    <a:srgbClr val="4F81BD"/>
    <a:srgbClr val="E5F2FE"/>
    <a:srgbClr val="3333FF"/>
    <a:srgbClr val="0066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3" autoAdjust="0"/>
  </p:normalViewPr>
  <p:slideViewPr>
    <p:cSldViewPr>
      <p:cViewPr varScale="1">
        <p:scale>
          <a:sx n="106" d="100"/>
          <a:sy n="106" d="100"/>
        </p:scale>
        <p:origin x="882" y="108"/>
      </p:cViewPr>
      <p:guideLst>
        <p:guide orient="horz" pos="527"/>
        <p:guide pos="2026"/>
        <p:guide orient="horz" pos="3929"/>
        <p:guide pos="4067"/>
        <p:guide pos="4339"/>
        <p:guide pos="6199"/>
        <p:guide pos="2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6253"/>
          </a:xfrm>
          <a:prstGeom prst="rect">
            <a:avLst/>
          </a:prstGeom>
        </p:spPr>
        <p:txBody>
          <a:bodyPr vert="horz" lIns="91321" tIns="45660" rIns="91321" bIns="45660" rtlCol="0"/>
          <a:lstStyle>
            <a:lvl1pPr algn="r">
              <a:defRPr sz="1200"/>
            </a:lvl1pPr>
          </a:lstStyle>
          <a:p>
            <a:fld id="{AA1ABD76-5A1A-45AA-9640-991EF499CE4B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21" tIns="45660" rIns="91321" bIns="4566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6" y="4715193"/>
            <a:ext cx="5437187" cy="4466274"/>
          </a:xfrm>
          <a:prstGeom prst="rect">
            <a:avLst/>
          </a:prstGeom>
        </p:spPr>
        <p:txBody>
          <a:bodyPr vert="horz" lIns="91321" tIns="45660" rIns="91321" bIns="4566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5" y="9428802"/>
            <a:ext cx="2946135" cy="496252"/>
          </a:xfrm>
          <a:prstGeom prst="rect">
            <a:avLst/>
          </a:prstGeom>
        </p:spPr>
        <p:txBody>
          <a:bodyPr vert="horz" lIns="91321" tIns="45660" rIns="91321" bIns="45660" rtlCol="0" anchor="b"/>
          <a:lstStyle>
            <a:lvl1pPr algn="r">
              <a:defRPr sz="1200"/>
            </a:lvl1pPr>
          </a:lstStyle>
          <a:p>
            <a:fld id="{CCC35E79-E521-4463-BCAD-20A629C04E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638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1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0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1073471"/>
              </p:ext>
            </p:extLst>
          </p:nvPr>
        </p:nvGraphicFramePr>
        <p:xfrm>
          <a:off x="47326" y="68629"/>
          <a:ext cx="12097349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2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화면코드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화면경로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47326" y="6626088"/>
            <a:ext cx="11809314" cy="2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kumimoji="0" lang="ko-KR" altLang="en-US" sz="1000" b="0" i="0" u="none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경상거래타발</a:t>
            </a:r>
            <a:r>
              <a:rPr kumimoji="0" lang="ko-KR" altLang="en-US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000" b="0" i="0" u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Admin 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DC3772-E529-45BC-B6C7-D00A50BC52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" y="6559535"/>
            <a:ext cx="298465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52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02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84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66840650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0162505"/>
              </p:ext>
            </p:extLst>
          </p:nvPr>
        </p:nvGraphicFramePr>
        <p:xfrm>
          <a:off x="47326" y="68629"/>
          <a:ext cx="12097350" cy="6535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5180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검수자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업데이트 날짜 </a:t>
                      </a:r>
                      <a:endParaRPr lang="ko-KR" altLang="en-US" sz="9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80808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57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59" marR="9559" marT="9559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직사각형 5"/>
          <p:cNvSpPr>
            <a:spLocks noChangeArrowheads="1"/>
          </p:cNvSpPr>
          <p:nvPr userDrawn="1"/>
        </p:nvSpPr>
        <p:spPr bwMode="auto">
          <a:xfrm>
            <a:off x="11398549" y="6612773"/>
            <a:ext cx="959340" cy="235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933" dirty="0">
                <a:solidFill>
                  <a:srgbClr val="404040"/>
                </a:solidFill>
                <a:latin typeface="맑은 고딕" panose="020B0503020000020004" pitchFamily="50" charset="-127"/>
              </a:rPr>
              <a:t>page </a:t>
            </a:r>
            <a:fld id="{C26FB44B-24B7-471D-87FB-A252D90F1A68}" type="slidenum">
              <a:rPr kumimoji="0" lang="en-US" altLang="ko-KR" sz="933" smtClean="0">
                <a:solidFill>
                  <a:srgbClr val="404040"/>
                </a:solidFill>
                <a:latin typeface="맑은 고딕" panose="020B0503020000020004" pitchFamily="50" charset="-127"/>
              </a:rPr>
              <a:pPr algn="ctr" eaLnBrk="1" hangingPunct="1"/>
              <a:t>‹#›</a:t>
            </a:fld>
            <a:endParaRPr kumimoji="0" lang="en-US" altLang="ko-KR" sz="933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>
            <a:off x="-240704" y="6626088"/>
            <a:ext cx="12097344" cy="1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indent="0" algn="l" defTabSz="121917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kumimoji="0" lang="en-US" altLang="ko-KR" sz="1000" b="0" i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ipopcorn      </a:t>
            </a:r>
            <a:r>
              <a:rPr kumimoji="0" lang="en-US" altLang="ko-KR" sz="1000" b="0" i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0" lang="en-US" altLang="ko-KR" sz="1000" b="0" baseline="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                                                                                            </a:t>
            </a:r>
            <a:r>
              <a:rPr kumimoji="0" lang="en-US" altLang="ko-KR" sz="1000" b="0" i="0" u="none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003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3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0D51E-65F6-48CA-BE61-7FCA88F0AF4A}" type="datetimeFigureOut">
              <a:rPr lang="ko-KR" altLang="en-US" smtClean="0"/>
              <a:t>2021-08-17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32983-AF90-4346-AD31-D4F7A01D65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2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060D51E-65F6-48CA-BE61-7FCA88F0AF4A}" type="datetimeFigureOut">
              <a:rPr lang="ko-KR" altLang="en-US" smtClean="0"/>
              <a:pPr/>
              <a:t>2021-08-17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4132983-AF90-4346-AD31-D4F7A01D65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01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est@test.com" TargetMode="External"/><Relationship Id="rId2" Type="http://schemas.openxmlformats.org/officeDocument/2006/relationships/hyperlink" Target="mailto:abccorp@test.com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C9E3E-0816-4D91-B78B-C4F84317B50D}"/>
              </a:ext>
            </a:extLst>
          </p:cNvPr>
          <p:cNvSpPr/>
          <p:nvPr/>
        </p:nvSpPr>
        <p:spPr>
          <a:xfrm>
            <a:off x="695400" y="1628800"/>
            <a:ext cx="10585176" cy="724975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4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endParaRPr lang="ko-KR" altLang="en-US" sz="44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65A7EB-7157-45E9-831C-004F8C0FDD72}"/>
              </a:ext>
            </a:extLst>
          </p:cNvPr>
          <p:cNvSpPr/>
          <p:nvPr/>
        </p:nvSpPr>
        <p:spPr>
          <a:xfrm>
            <a:off x="695400" y="2492896"/>
            <a:ext cx="10585176" cy="138227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경상거래 </a:t>
            </a:r>
            <a:r>
              <a:rPr lang="ko-KR" altLang="en-US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타발</a:t>
            </a:r>
            <a:r>
              <a:rPr lang="ko-KR" altLang="en-US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관리자 기획</a:t>
            </a:r>
            <a:endParaRPr lang="en-US" altLang="ko-KR" sz="36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333"/>
              </a:lnSpc>
            </a:pP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PG B2B Inbound </a:t>
            </a:r>
            <a:r>
              <a:rPr lang="en-US" altLang="ko-KR" sz="36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Dashboard_Version</a:t>
            </a:r>
            <a:r>
              <a:rPr lang="en-US" altLang="ko-KR" sz="36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4.1 </a:t>
            </a:r>
          </a:p>
        </p:txBody>
      </p:sp>
    </p:spTree>
    <p:extLst>
      <p:ext uri="{BB962C8B-B14F-4D97-AF65-F5344CB8AC3E}">
        <p14:creationId xmlns:p14="http://schemas.microsoft.com/office/powerpoint/2010/main" val="204509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85501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This request will generate Temporary PW and Username is defined. 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PW and Key subject to reset also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50066" y="1395870"/>
            <a:ext cx="2649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User Login Details</a:t>
            </a:r>
            <a:endParaRPr lang="ko-KR" altLang="en-US" sz="14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46372"/>
              </p:ext>
            </p:extLst>
          </p:nvPr>
        </p:nvGraphicFramePr>
        <p:xfrm>
          <a:off x="1530278" y="1740765"/>
          <a:ext cx="7662066" cy="151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DFJKDSJFKSDJGKASDJG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8059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Create User 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Email address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pay@pay.net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Username :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38516" y="3289584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264352" y="162434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/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17266"/>
              </p:ext>
            </p:extLst>
          </p:nvPr>
        </p:nvGraphicFramePr>
        <p:xfrm>
          <a:off x="1329869" y="903401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37" name="표 23">
            <a:extLst>
              <a:ext uri="{FF2B5EF4-FFF2-40B4-BE49-F238E27FC236}">
                <a16:creationId xmlns:a16="http://schemas.microsoft.com/office/drawing/2014/main" id="{FB8CB667-37D8-4873-8480-8D516E673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78827"/>
              </p:ext>
            </p:extLst>
          </p:nvPr>
        </p:nvGraphicFramePr>
        <p:xfrm>
          <a:off x="1518537" y="3746533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DFJDAJSFDFASLDFJJDFGA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sdfdfasiodfjkladfhghaerXDfdhfgakjdfhadsfsdf2465412dfhoidhf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696540"/>
                  </a:ext>
                </a:extLst>
              </a:tr>
            </a:tbl>
          </a:graphicData>
        </a:graphic>
      </p:graphicFrame>
      <p:sp>
        <p:nvSpPr>
          <p:cNvPr id="38" name="직사각형 22">
            <a:extLst>
              <a:ext uri="{FF2B5EF4-FFF2-40B4-BE49-F238E27FC236}">
                <a16:creationId xmlns:a16="http://schemas.microsoft.com/office/drawing/2014/main" id="{EDE2747F-D23B-47E8-82E7-13DDB3182399}"/>
              </a:ext>
            </a:extLst>
          </p:cNvPr>
          <p:cNvSpPr/>
          <p:nvPr/>
        </p:nvSpPr>
        <p:spPr>
          <a:xfrm>
            <a:off x="1337865" y="3366053"/>
            <a:ext cx="2246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Generate Key for API  </a:t>
            </a:r>
            <a:endParaRPr lang="ko-KR" altLang="en-US" sz="1400" b="1" dirty="0"/>
          </a:p>
        </p:txBody>
      </p:sp>
      <p:sp>
        <p:nvSpPr>
          <p:cNvPr id="39" name="직사각형 32">
            <a:extLst>
              <a:ext uri="{FF2B5EF4-FFF2-40B4-BE49-F238E27FC236}">
                <a16:creationId xmlns:a16="http://schemas.microsoft.com/office/drawing/2014/main" id="{4B5803AC-9920-4D12-9185-F83A45A9D17E}"/>
              </a:ext>
            </a:extLst>
          </p:cNvPr>
          <p:cNvSpPr/>
          <p:nvPr/>
        </p:nvSpPr>
        <p:spPr>
          <a:xfrm>
            <a:off x="8409577" y="4405095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Request</a:t>
            </a:r>
            <a:endParaRPr lang="ko-KR" altLang="en-US" sz="700" dirty="0"/>
          </a:p>
        </p:txBody>
      </p:sp>
      <p:sp>
        <p:nvSpPr>
          <p:cNvPr id="40" name="직사각형 22">
            <a:extLst>
              <a:ext uri="{FF2B5EF4-FFF2-40B4-BE49-F238E27FC236}">
                <a16:creationId xmlns:a16="http://schemas.microsoft.com/office/drawing/2014/main" id="{BB8B11F7-0CFB-46B3-8D1E-BD636155C282}"/>
              </a:ext>
            </a:extLst>
          </p:cNvPr>
          <p:cNvSpPr/>
          <p:nvPr/>
        </p:nvSpPr>
        <p:spPr>
          <a:xfrm>
            <a:off x="1424834" y="4794623"/>
            <a:ext cx="15712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Login as a User</a:t>
            </a:r>
            <a:endParaRPr lang="ko-KR" altLang="en-US" sz="1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994E5-9E66-411E-AA49-07E79610D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692509"/>
              </p:ext>
            </p:extLst>
          </p:nvPr>
        </p:nvGraphicFramePr>
        <p:xfrm>
          <a:off x="1530278" y="5100486"/>
          <a:ext cx="7662066" cy="61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714458543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1511500449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Pay_user1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8080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123456j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1393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A51DD3E1-21F2-4AE1-94B5-33A1FAFD2FBD}"/>
              </a:ext>
            </a:extLst>
          </p:cNvPr>
          <p:cNvSpPr/>
          <p:nvPr/>
        </p:nvSpPr>
        <p:spPr>
          <a:xfrm>
            <a:off x="5949087" y="911570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1EFDF-DA05-46F2-8B3E-5B478098D77A}"/>
              </a:ext>
            </a:extLst>
          </p:cNvPr>
          <p:cNvSpPr txBox="1"/>
          <p:nvPr/>
        </p:nvSpPr>
        <p:spPr>
          <a:xfrm>
            <a:off x="5949087" y="91125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76643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23878"/>
              </p:ext>
            </p:extLst>
          </p:nvPr>
        </p:nvGraphicFramePr>
        <p:xfrm>
          <a:off x="9408368" y="758357"/>
          <a:ext cx="2506096" cy="3517744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Status Type :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1) Settlement Complete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2) Incomplete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Error Reasons :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a) Insufficient Balance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b) Bank Account Name not matched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   c) Account details not matched 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etc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402-F3F1-4922-95EB-B174F4CEF31A}"/>
              </a:ext>
            </a:extLst>
          </p:cNvPr>
          <p:cNvSpPr/>
          <p:nvPr/>
        </p:nvSpPr>
        <p:spPr>
          <a:xfrm>
            <a:off x="4932905" y="627262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8D14236D-5B4F-4845-BB53-A1FFBD55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14481"/>
              </p:ext>
            </p:extLst>
          </p:nvPr>
        </p:nvGraphicFramePr>
        <p:xfrm>
          <a:off x="1548183" y="4395441"/>
          <a:ext cx="7644162" cy="180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804714876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828379">
                  <a:extLst>
                    <a:ext uri="{9D8B030D-6E8A-4147-A177-3AD203B41FA5}">
                      <a16:colId xmlns:a16="http://schemas.microsoft.com/office/drawing/2014/main" val="2441358666"/>
                    </a:ext>
                  </a:extLst>
                </a:gridCol>
                <a:gridCol w="994743">
                  <a:extLst>
                    <a:ext uri="{9D8B030D-6E8A-4147-A177-3AD203B41FA5}">
                      <a16:colId xmlns:a16="http://schemas.microsoft.com/office/drawing/2014/main" val="3757736002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97834350"/>
                    </a:ext>
                  </a:extLst>
                </a:gridCol>
                <a:gridCol w="675965">
                  <a:extLst>
                    <a:ext uri="{9D8B030D-6E8A-4147-A177-3AD203B41FA5}">
                      <a16:colId xmlns:a16="http://schemas.microsoft.com/office/drawing/2014/main" val="2508482845"/>
                    </a:ext>
                  </a:extLst>
                </a:gridCol>
                <a:gridCol w="608369">
                  <a:extLst>
                    <a:ext uri="{9D8B030D-6E8A-4147-A177-3AD203B41FA5}">
                      <a16:colId xmlns:a16="http://schemas.microsoft.com/office/drawing/2014/main" val="3260274099"/>
                    </a:ext>
                  </a:extLst>
                </a:gridCol>
                <a:gridCol w="603511">
                  <a:extLst>
                    <a:ext uri="{9D8B030D-6E8A-4147-A177-3AD203B41FA5}">
                      <a16:colId xmlns:a16="http://schemas.microsoft.com/office/drawing/2014/main" val="4097156542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정산타입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정산요청일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day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Completed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7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123-456-789012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18,0000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HN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69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계좌이체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2021-03-25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123-456-789012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KRW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18,0000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4A5088-9430-41A1-9FAA-1C6C7AC3A969}"/>
              </a:ext>
            </a:extLst>
          </p:cNvPr>
          <p:cNvSpPr/>
          <p:nvPr/>
        </p:nvSpPr>
        <p:spPr>
          <a:xfrm>
            <a:off x="1440341" y="1383711"/>
            <a:ext cx="2890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Transaction Details by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Partner </a:t>
            </a:r>
            <a:endParaRPr lang="ko-KR" altLang="en-US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9A6E66-F5F8-467B-856D-BEDC41967BCD}"/>
              </a:ext>
            </a:extLst>
          </p:cNvPr>
          <p:cNvSpPr/>
          <p:nvPr/>
        </p:nvSpPr>
        <p:spPr>
          <a:xfrm>
            <a:off x="8253984" y="411888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graphicFrame>
        <p:nvGraphicFramePr>
          <p:cNvPr id="40" name="표 4">
            <a:extLst>
              <a:ext uri="{FF2B5EF4-FFF2-40B4-BE49-F238E27FC236}">
                <a16:creationId xmlns:a16="http://schemas.microsoft.com/office/drawing/2014/main" id="{E95D1D39-A27C-4675-9E7A-B51B615D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87390"/>
              </p:ext>
            </p:extLst>
          </p:nvPr>
        </p:nvGraphicFramePr>
        <p:xfrm>
          <a:off x="1548188" y="1770869"/>
          <a:ext cx="7617225" cy="939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849126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361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Partner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파트너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 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73442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16DAB3-C253-4518-A012-B56125B11FB6}"/>
              </a:ext>
            </a:extLst>
          </p:cNvPr>
          <p:cNvSpPr/>
          <p:nvPr/>
        </p:nvSpPr>
        <p:spPr>
          <a:xfrm>
            <a:off x="3352915" y="1844824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0E842F9-D2DD-44E0-AE32-55C134F7B788}"/>
              </a:ext>
            </a:extLst>
          </p:cNvPr>
          <p:cNvSpPr/>
          <p:nvPr/>
        </p:nvSpPr>
        <p:spPr>
          <a:xfrm>
            <a:off x="4950012" y="1857579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3B55629-9B9F-4FD7-A1FB-62D3F6DA6A78}"/>
              </a:ext>
            </a:extLst>
          </p:cNvPr>
          <p:cNvSpPr/>
          <p:nvPr/>
        </p:nvSpPr>
        <p:spPr>
          <a:xfrm>
            <a:off x="4698020" y="1776066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FEA1BA-C7F1-4DA5-A682-9521DB6B4184}"/>
              </a:ext>
            </a:extLst>
          </p:cNvPr>
          <p:cNvSpPr/>
          <p:nvPr/>
        </p:nvSpPr>
        <p:spPr>
          <a:xfrm>
            <a:off x="5365877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5B6A79-2BE1-4E6B-8C64-12CEE0B2DD53}"/>
              </a:ext>
            </a:extLst>
          </p:cNvPr>
          <p:cNvSpPr/>
          <p:nvPr/>
        </p:nvSpPr>
        <p:spPr>
          <a:xfrm>
            <a:off x="4474495" y="275073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3C68549C-8817-4AF4-9D1B-B7D8287F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429966"/>
              </p:ext>
            </p:extLst>
          </p:nvPr>
        </p:nvGraphicFramePr>
        <p:xfrm>
          <a:off x="1548182" y="3055205"/>
          <a:ext cx="7617224" cy="912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306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1261803439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744877294"/>
                    </a:ext>
                  </a:extLst>
                </a:gridCol>
                <a:gridCol w="1904306">
                  <a:extLst>
                    <a:ext uri="{9D8B030D-6E8A-4147-A177-3AD203B41FA5}">
                      <a16:colId xmlns:a16="http://schemas.microsoft.com/office/drawing/2014/main" val="802571701"/>
                    </a:ext>
                  </a:extLst>
                </a:gridCol>
              </a:tblGrid>
              <a:tr h="288681">
                <a:tc gridSpan="4"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for GUID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DFJKDSJFKSDJGKASDJG)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Total Amount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 정산금액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740,000,000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GME Fees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수수료 금액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4507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Spread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수수료 분배율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0.3%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Balance in KRW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2,960,000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814805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347ED3-11F2-4057-AE61-8779A8C2A258}"/>
              </a:ext>
            </a:extLst>
          </p:cNvPr>
          <p:cNvSpPr/>
          <p:nvPr/>
        </p:nvSpPr>
        <p:spPr>
          <a:xfrm>
            <a:off x="3352915" y="2143691"/>
            <a:ext cx="211539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DFJKDSJFKSDJGKASDJG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B00B7D0-DE2F-4CC0-BBD5-4006C1D7C44A}"/>
              </a:ext>
            </a:extLst>
          </p:cNvPr>
          <p:cNvSpPr/>
          <p:nvPr/>
        </p:nvSpPr>
        <p:spPr>
          <a:xfrm>
            <a:off x="5221697" y="2145611"/>
            <a:ext cx="254830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5028D3-0BF1-496C-A465-5CABCF573034}"/>
              </a:ext>
            </a:extLst>
          </p:cNvPr>
          <p:cNvSpPr/>
          <p:nvPr/>
        </p:nvSpPr>
        <p:spPr>
          <a:xfrm>
            <a:off x="3366606" y="2390691"/>
            <a:ext cx="17908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○ </a:t>
            </a:r>
            <a:r>
              <a:rPr lang="en-US" altLang="ko-KR" sz="900" dirty="0"/>
              <a:t>All</a:t>
            </a:r>
            <a:r>
              <a:rPr lang="ko-KR" altLang="en-US" sz="900" dirty="0"/>
              <a:t>  ○ </a:t>
            </a:r>
            <a:r>
              <a:rPr lang="en-US" altLang="ko-KR" sz="900" dirty="0"/>
              <a:t>settlement complete</a:t>
            </a:r>
            <a:endParaRPr lang="ko-KR" altLang="en-US" sz="9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374A4E18-45F9-4773-8AD3-3A42F214859A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0ACF2B12-AC94-41C2-9E30-C91F6BBB4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BE786D0D-B748-4C10-8E99-6B1F8DDD25B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110419-7469-4B8B-BE6E-CF68FB968CD1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CA6A79B8-7D36-4F1F-9477-D3843597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53833"/>
              </p:ext>
            </p:extLst>
          </p:nvPr>
        </p:nvGraphicFramePr>
        <p:xfrm>
          <a:off x="154729" y="1602712"/>
          <a:ext cx="105666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6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E1ED1C0-2F2B-4E31-9999-FE9078AD3724}"/>
              </a:ext>
            </a:extLst>
          </p:cNvPr>
          <p:cNvSpPr/>
          <p:nvPr/>
        </p:nvSpPr>
        <p:spPr>
          <a:xfrm>
            <a:off x="154729" y="1810335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표 32">
            <a:extLst>
              <a:ext uri="{FF2B5EF4-FFF2-40B4-BE49-F238E27FC236}">
                <a16:creationId xmlns:a16="http://schemas.microsoft.com/office/drawing/2014/main" id="{563754F1-C077-4836-BFAD-8F7EF02E5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95381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Partners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AF75CE6F-A5DA-4685-ABCA-E123F59DDBD7}"/>
              </a:ext>
            </a:extLst>
          </p:cNvPr>
          <p:cNvSpPr/>
          <p:nvPr/>
        </p:nvSpPr>
        <p:spPr>
          <a:xfrm>
            <a:off x="7392144" y="935742"/>
            <a:ext cx="1498237" cy="33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A97326-E866-49C3-B05F-0A2B9841795C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26">
            <a:extLst>
              <a:ext uri="{FF2B5EF4-FFF2-40B4-BE49-F238E27FC236}">
                <a16:creationId xmlns:a16="http://schemas.microsoft.com/office/drawing/2014/main" id="{0391A0CF-9735-40B7-BE7A-568D2188CF6B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7DBD0-C567-48F7-97CA-91A1B3DF9115}"/>
              </a:ext>
            </a:extLst>
          </p:cNvPr>
          <p:cNvSpPr txBox="1"/>
          <p:nvPr/>
        </p:nvSpPr>
        <p:spPr>
          <a:xfrm>
            <a:off x="6151670" y="960949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15386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63">
            <a:extLst>
              <a:ext uri="{FF2B5EF4-FFF2-40B4-BE49-F238E27FC236}">
                <a16:creationId xmlns:a16="http://schemas.microsoft.com/office/drawing/2014/main" id="{0F3DFECE-8024-44F6-A721-E546914582B5}"/>
              </a:ext>
            </a:extLst>
          </p:cNvPr>
          <p:cNvSpPr/>
          <p:nvPr/>
        </p:nvSpPr>
        <p:spPr>
          <a:xfrm>
            <a:off x="1487488" y="1593744"/>
            <a:ext cx="7704856" cy="9470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8432"/>
              </p:ext>
            </p:extLst>
          </p:nvPr>
        </p:nvGraphicFramePr>
        <p:xfrm>
          <a:off x="1501481" y="2869415"/>
          <a:ext cx="7690865" cy="217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5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070410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91896873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585391234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28057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35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Registered 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PAYXXXOOO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AIRXXXSOSSX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Airwallex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GREEEEEXXXX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XYDFDHKXS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Xross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33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SDJFDKGAJ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Swotsss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278134-F89F-4D87-A7FD-3DE80992B754}"/>
              </a:ext>
            </a:extLst>
          </p:cNvPr>
          <p:cNvGrpSpPr/>
          <p:nvPr/>
        </p:nvGrpSpPr>
        <p:grpSpPr>
          <a:xfrm>
            <a:off x="1746255" y="1794477"/>
            <a:ext cx="6437977" cy="528143"/>
            <a:chOff x="1698641" y="3009870"/>
            <a:chExt cx="6248747" cy="52814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D38C90-BEFD-4790-B7BB-99A84746F8DD}"/>
                </a:ext>
              </a:extLst>
            </p:cNvPr>
            <p:cNvSpPr/>
            <p:nvPr/>
          </p:nvSpPr>
          <p:spPr>
            <a:xfrm>
              <a:off x="1698641" y="3045064"/>
              <a:ext cx="9307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 Total USD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ABB5C9C-2FB5-478F-9AE3-2776F0EF716C}"/>
                </a:ext>
              </a:extLst>
            </p:cNvPr>
            <p:cNvSpPr/>
            <p:nvPr/>
          </p:nvSpPr>
          <p:spPr>
            <a:xfrm>
              <a:off x="1809014" y="3311352"/>
              <a:ext cx="2270762" cy="2266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23,000,000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79AE1-930A-4AEE-AD3C-7BE74487B156}"/>
                </a:ext>
              </a:extLst>
            </p:cNvPr>
            <p:cNvSpPr/>
            <p:nvPr/>
          </p:nvSpPr>
          <p:spPr>
            <a:xfrm>
              <a:off x="4550495" y="3311637"/>
              <a:ext cx="1754791" cy="2263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500,000,000</a:t>
              </a:r>
            </a:p>
          </p:txBody>
        </p:sp>
        <p:sp>
          <p:nvSpPr>
            <p:cNvPr id="53" name="직사각형 62">
              <a:extLst>
                <a:ext uri="{FF2B5EF4-FFF2-40B4-BE49-F238E27FC236}">
                  <a16:creationId xmlns:a16="http://schemas.microsoft.com/office/drawing/2014/main" id="{8624EA87-F847-4354-9B58-68BEA8ECA1EA}"/>
                </a:ext>
              </a:extLst>
            </p:cNvPr>
            <p:cNvSpPr/>
            <p:nvPr/>
          </p:nvSpPr>
          <p:spPr>
            <a:xfrm>
              <a:off x="4500017" y="3070807"/>
              <a:ext cx="9213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Total KRW </a:t>
              </a:r>
              <a:r>
                <a:rPr lang="ko-KR" altLang="en-US" sz="800" b="1" dirty="0"/>
                <a:t>잔액</a:t>
              </a:r>
            </a:p>
          </p:txBody>
        </p:sp>
        <p:sp>
          <p:nvSpPr>
            <p:cNvPr id="56" name="직사각형 62">
              <a:extLst>
                <a:ext uri="{FF2B5EF4-FFF2-40B4-BE49-F238E27FC236}">
                  <a16:creationId xmlns:a16="http://schemas.microsoft.com/office/drawing/2014/main" id="{3ED1B982-3C9B-4F57-8C14-9A215EBA95CA}"/>
                </a:ext>
              </a:extLst>
            </p:cNvPr>
            <p:cNvSpPr/>
            <p:nvPr/>
          </p:nvSpPr>
          <p:spPr>
            <a:xfrm>
              <a:off x="6850613" y="3009870"/>
              <a:ext cx="10967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VAN</a:t>
              </a:r>
              <a:r>
                <a:rPr lang="ko-KR" altLang="en-US" sz="800" b="1" dirty="0"/>
                <a:t>사 예치금 잔액</a:t>
              </a:r>
            </a:p>
          </p:txBody>
        </p:sp>
      </p:grpSp>
      <p:graphicFrame>
        <p:nvGraphicFramePr>
          <p:cNvPr id="76" name="표 68">
            <a:extLst>
              <a:ext uri="{FF2B5EF4-FFF2-40B4-BE49-F238E27FC236}">
                <a16:creationId xmlns:a16="http://schemas.microsoft.com/office/drawing/2014/main" id="{E72092BE-977E-4ED1-88B4-4F9C43D66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95549"/>
              </p:ext>
            </p:extLst>
          </p:nvPr>
        </p:nvGraphicFramePr>
        <p:xfrm>
          <a:off x="1442276" y="736433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AB31CD60-F212-4045-9F94-2C941B67C2F7}"/>
              </a:ext>
            </a:extLst>
          </p:cNvPr>
          <p:cNvSpPr/>
          <p:nvPr/>
        </p:nvSpPr>
        <p:spPr>
          <a:xfrm>
            <a:off x="1495047" y="732013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직사각형 64">
            <a:extLst>
              <a:ext uri="{FF2B5EF4-FFF2-40B4-BE49-F238E27FC236}">
                <a16:creationId xmlns:a16="http://schemas.microsoft.com/office/drawing/2014/main" id="{897DDEE1-292C-43DD-B34E-2824F8741A5D}"/>
              </a:ext>
            </a:extLst>
          </p:cNvPr>
          <p:cNvSpPr/>
          <p:nvPr/>
        </p:nvSpPr>
        <p:spPr>
          <a:xfrm>
            <a:off x="7106082" y="2083363"/>
            <a:ext cx="1807931" cy="2263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50,000,000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0DEFDF-1D6E-4972-ADED-E3804BF97774}"/>
              </a:ext>
            </a:extLst>
          </p:cNvPr>
          <p:cNvSpPr/>
          <p:nvPr/>
        </p:nvSpPr>
        <p:spPr>
          <a:xfrm>
            <a:off x="347953" y="1260562"/>
            <a:ext cx="6751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973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83349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73736C-9CF3-4DA0-9E1E-F1FDF8E9FC6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0" name="직사각형 25">
            <a:extLst>
              <a:ext uri="{FF2B5EF4-FFF2-40B4-BE49-F238E27FC236}">
                <a16:creationId xmlns:a16="http://schemas.microsoft.com/office/drawing/2014/main" id="{EBA8F310-106D-46B2-94B9-3CFC9DDDE9F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71" name="Picture 70" descr="Logo&#10;&#10;Description automatically generated">
            <a:extLst>
              <a:ext uri="{FF2B5EF4-FFF2-40B4-BE49-F238E27FC236}">
                <a16:creationId xmlns:a16="http://schemas.microsoft.com/office/drawing/2014/main" id="{8622F283-484A-4962-8826-17E380A2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graphicFrame>
        <p:nvGraphicFramePr>
          <p:cNvPr id="73" name="표 28">
            <a:extLst>
              <a:ext uri="{FF2B5EF4-FFF2-40B4-BE49-F238E27FC236}">
                <a16:creationId xmlns:a16="http://schemas.microsoft.com/office/drawing/2014/main" id="{56075353-3294-41CC-AEDC-055D9C571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96160"/>
              </p:ext>
            </p:extLst>
          </p:nvPr>
        </p:nvGraphicFramePr>
        <p:xfrm>
          <a:off x="125155" y="1767106"/>
          <a:ext cx="10851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142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C75A3FA0-AEA8-4C20-B7A9-66D3789C89AC}"/>
              </a:ext>
            </a:extLst>
          </p:cNvPr>
          <p:cNvSpPr/>
          <p:nvPr/>
        </p:nvSpPr>
        <p:spPr>
          <a:xfrm>
            <a:off x="128416" y="232268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F66D3-616F-412F-9DAE-8476FD04B239}"/>
              </a:ext>
            </a:extLst>
          </p:cNvPr>
          <p:cNvGrpSpPr/>
          <p:nvPr/>
        </p:nvGrpSpPr>
        <p:grpSpPr>
          <a:xfrm>
            <a:off x="1773023" y="1412776"/>
            <a:ext cx="4521569" cy="2622415"/>
            <a:chOff x="2013068" y="3999299"/>
            <a:chExt cx="4521569" cy="2622415"/>
          </a:xfrm>
        </p:grpSpPr>
        <p:sp>
          <p:nvSpPr>
            <p:cNvPr id="78" name="직사각형 17">
              <a:extLst>
                <a:ext uri="{FF2B5EF4-FFF2-40B4-BE49-F238E27FC236}">
                  <a16:creationId xmlns:a16="http://schemas.microsoft.com/office/drawing/2014/main" id="{0B3E424B-E058-4A28-809A-AC19809BF5A3}"/>
                </a:ext>
              </a:extLst>
            </p:cNvPr>
            <p:cNvSpPr/>
            <p:nvPr/>
          </p:nvSpPr>
          <p:spPr>
            <a:xfrm>
              <a:off x="2013068" y="4005569"/>
              <a:ext cx="4521569" cy="23078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5DF931-6160-4D72-AEED-F91C158F2AFA}"/>
                </a:ext>
              </a:extLst>
            </p:cNvPr>
            <p:cNvGrpSpPr/>
            <p:nvPr/>
          </p:nvGrpSpPr>
          <p:grpSpPr>
            <a:xfrm>
              <a:off x="2013069" y="3999299"/>
              <a:ext cx="4495629" cy="2622415"/>
              <a:chOff x="1404223" y="4516251"/>
              <a:chExt cx="3129965" cy="2306301"/>
            </a:xfrm>
          </p:grpSpPr>
          <p:sp>
            <p:nvSpPr>
              <p:cNvPr id="80" name="직사각형 1">
                <a:extLst>
                  <a:ext uri="{FF2B5EF4-FFF2-40B4-BE49-F238E27FC236}">
                    <a16:creationId xmlns:a16="http://schemas.microsoft.com/office/drawing/2014/main" id="{5FFF9D76-CCCD-40D8-98B2-7E8BBB3AD11F}"/>
                  </a:ext>
                </a:extLst>
              </p:cNvPr>
              <p:cNvSpPr/>
              <p:nvPr/>
            </p:nvSpPr>
            <p:spPr>
              <a:xfrm>
                <a:off x="1626085" y="5258775"/>
                <a:ext cx="320529" cy="189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Name</a:t>
                </a:r>
                <a:endParaRPr lang="ko-KR" altLang="en-US" sz="800" dirty="0"/>
              </a:p>
            </p:txBody>
          </p:sp>
          <p:sp>
            <p:nvSpPr>
              <p:cNvPr id="81" name="직사각형 18">
                <a:extLst>
                  <a:ext uri="{FF2B5EF4-FFF2-40B4-BE49-F238E27FC236}">
                    <a16:creationId xmlns:a16="http://schemas.microsoft.com/office/drawing/2014/main" id="{2CDBD927-196A-43EE-BCCE-CD027C81DF22}"/>
                  </a:ext>
                </a:extLst>
              </p:cNvPr>
              <p:cNvSpPr/>
              <p:nvPr/>
            </p:nvSpPr>
            <p:spPr>
              <a:xfrm>
                <a:off x="1404223" y="4516251"/>
                <a:ext cx="3129965" cy="268284"/>
              </a:xfrm>
              <a:prstGeom prst="rect">
                <a:avLst/>
              </a:prstGeom>
              <a:solidFill>
                <a:srgbClr val="4F81BD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Add Deposit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직사각형 19">
                <a:extLst>
                  <a:ext uri="{FF2B5EF4-FFF2-40B4-BE49-F238E27FC236}">
                    <a16:creationId xmlns:a16="http://schemas.microsoft.com/office/drawing/2014/main" id="{BDAF0993-5686-4108-BA48-512B6B73B8DB}"/>
                  </a:ext>
                </a:extLst>
              </p:cNvPr>
              <p:cNvSpPr/>
              <p:nvPr/>
            </p:nvSpPr>
            <p:spPr>
              <a:xfrm>
                <a:off x="2262198" y="4986285"/>
                <a:ext cx="1934220" cy="194815"/>
              </a:xfrm>
              <a:prstGeom prst="rect">
                <a:avLst/>
              </a:prstGeom>
              <a:solidFill>
                <a:srgbClr val="D9D9D9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POYXXXXXDDFDXXX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23">
                <a:extLst>
                  <a:ext uri="{FF2B5EF4-FFF2-40B4-BE49-F238E27FC236}">
                    <a16:creationId xmlns:a16="http://schemas.microsoft.com/office/drawing/2014/main" id="{DC42D0C0-F21A-4625-B941-9EFCB3D5D407}"/>
                  </a:ext>
                </a:extLst>
              </p:cNvPr>
              <p:cNvSpPr/>
              <p:nvPr/>
            </p:nvSpPr>
            <p:spPr>
              <a:xfrm>
                <a:off x="3875667" y="6576330"/>
                <a:ext cx="658521" cy="246222"/>
              </a:xfrm>
              <a:prstGeom prst="rect">
                <a:avLst/>
              </a:prstGeom>
              <a:ln w="3175">
                <a:solidFill>
                  <a:srgbClr val="D9D9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Add Balance</a:t>
                </a:r>
                <a:endParaRPr lang="ko-KR" altLang="en-US" sz="700" dirty="0"/>
              </a:p>
            </p:txBody>
          </p:sp>
          <p:sp>
            <p:nvSpPr>
              <p:cNvPr id="85" name="직사각형 42">
                <a:extLst>
                  <a:ext uri="{FF2B5EF4-FFF2-40B4-BE49-F238E27FC236}">
                    <a16:creationId xmlns:a16="http://schemas.microsoft.com/office/drawing/2014/main" id="{F6F231DC-CFED-4DCE-A0E0-982F5A6B1475}"/>
                  </a:ext>
                </a:extLst>
              </p:cNvPr>
              <p:cNvSpPr/>
              <p:nvPr/>
            </p:nvSpPr>
            <p:spPr>
              <a:xfrm>
                <a:off x="1626085" y="4989287"/>
                <a:ext cx="341735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GUID</a:t>
                </a:r>
                <a:endParaRPr lang="ko-KR" altLang="en-US" sz="1000" dirty="0"/>
              </a:p>
            </p:txBody>
          </p:sp>
          <p:sp>
            <p:nvSpPr>
              <p:cNvPr id="89" name="직사각형 44">
                <a:extLst>
                  <a:ext uri="{FF2B5EF4-FFF2-40B4-BE49-F238E27FC236}">
                    <a16:creationId xmlns:a16="http://schemas.microsoft.com/office/drawing/2014/main" id="{DDB01F6D-77BB-4531-84DC-B9F57D0EDDEC}"/>
                  </a:ext>
                </a:extLst>
              </p:cNvPr>
              <p:cNvSpPr/>
              <p:nvPr/>
            </p:nvSpPr>
            <p:spPr>
              <a:xfrm>
                <a:off x="1590603" y="5550443"/>
                <a:ext cx="484589" cy="216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 Amount</a:t>
                </a:r>
                <a:endParaRPr lang="ko-KR" altLang="en-US" sz="1000" dirty="0"/>
              </a:p>
            </p:txBody>
          </p:sp>
        </p:grpSp>
        <p:sp>
          <p:nvSpPr>
            <p:cNvPr id="95" name="직사각형 19">
              <a:extLst>
                <a:ext uri="{FF2B5EF4-FFF2-40B4-BE49-F238E27FC236}">
                  <a16:creationId xmlns:a16="http://schemas.microsoft.com/office/drawing/2014/main" id="{B3722C99-9695-4BD8-9D44-C799665C6DE4}"/>
                </a:ext>
              </a:extLst>
            </p:cNvPr>
            <p:cNvSpPr/>
            <p:nvPr/>
          </p:nvSpPr>
          <p:spPr>
            <a:xfrm>
              <a:off x="3245393" y="4857623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19">
              <a:extLst>
                <a:ext uri="{FF2B5EF4-FFF2-40B4-BE49-F238E27FC236}">
                  <a16:creationId xmlns:a16="http://schemas.microsoft.com/office/drawing/2014/main" id="{4DEF033A-6EB7-4F03-A93F-D12EB80D523A}"/>
                </a:ext>
              </a:extLst>
            </p:cNvPr>
            <p:cNvSpPr/>
            <p:nvPr/>
          </p:nvSpPr>
          <p:spPr>
            <a:xfrm>
              <a:off x="3231053" y="5228947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44">
              <a:extLst>
                <a:ext uri="{FF2B5EF4-FFF2-40B4-BE49-F238E27FC236}">
                  <a16:creationId xmlns:a16="http://schemas.microsoft.com/office/drawing/2014/main" id="{7ABDC376-F393-4DFB-8AE5-037ED2C0E6BA}"/>
                </a:ext>
              </a:extLst>
            </p:cNvPr>
            <p:cNvSpPr/>
            <p:nvPr/>
          </p:nvSpPr>
          <p:spPr>
            <a:xfrm>
              <a:off x="2013068" y="5465912"/>
              <a:ext cx="12314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Re Enter Amount</a:t>
              </a:r>
              <a:endParaRPr lang="ko-KR" altLang="en-US" sz="1000" dirty="0"/>
            </a:p>
          </p:txBody>
        </p:sp>
        <p:sp>
          <p:nvSpPr>
            <p:cNvPr id="98" name="직사각형 19">
              <a:extLst>
                <a:ext uri="{FF2B5EF4-FFF2-40B4-BE49-F238E27FC236}">
                  <a16:creationId xmlns:a16="http://schemas.microsoft.com/office/drawing/2014/main" id="{E293563F-8528-4F24-A5DC-74A4F30C6DA7}"/>
                </a:ext>
              </a:extLst>
            </p:cNvPr>
            <p:cNvSpPr/>
            <p:nvPr/>
          </p:nvSpPr>
          <p:spPr>
            <a:xfrm>
              <a:off x="3231053" y="5533240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1,000,000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44">
              <a:extLst>
                <a:ext uri="{FF2B5EF4-FFF2-40B4-BE49-F238E27FC236}">
                  <a16:creationId xmlns:a16="http://schemas.microsoft.com/office/drawing/2014/main" id="{E3030F7B-52CA-464A-8330-4CDD8C9B3F11}"/>
                </a:ext>
              </a:extLst>
            </p:cNvPr>
            <p:cNvSpPr/>
            <p:nvPr/>
          </p:nvSpPr>
          <p:spPr>
            <a:xfrm>
              <a:off x="2030047" y="5847592"/>
              <a:ext cx="74090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 Currency</a:t>
              </a:r>
              <a:endParaRPr lang="ko-KR" altLang="en-US" sz="1000" dirty="0"/>
            </a:p>
          </p:txBody>
        </p:sp>
        <p:sp>
          <p:nvSpPr>
            <p:cNvPr id="100" name="직사각형 19">
              <a:extLst>
                <a:ext uri="{FF2B5EF4-FFF2-40B4-BE49-F238E27FC236}">
                  <a16:creationId xmlns:a16="http://schemas.microsoft.com/office/drawing/2014/main" id="{2B3FE4CD-41F6-4EB6-AD21-7B05BAEC7432}"/>
                </a:ext>
              </a:extLst>
            </p:cNvPr>
            <p:cNvSpPr/>
            <p:nvPr/>
          </p:nvSpPr>
          <p:spPr>
            <a:xfrm>
              <a:off x="3235381" y="5871364"/>
              <a:ext cx="2778157" cy="221517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USD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8" name="표 68">
            <a:extLst>
              <a:ext uri="{FF2B5EF4-FFF2-40B4-BE49-F238E27FC236}">
                <a16:creationId xmlns:a16="http://schemas.microsoft.com/office/drawing/2014/main" id="{E9B163FE-C772-478D-BFDB-062C4906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2256"/>
              </p:ext>
            </p:extLst>
          </p:nvPr>
        </p:nvGraphicFramePr>
        <p:xfrm>
          <a:off x="1442276" y="924526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EF9AF9A2-865C-41A2-93DE-0F0D08596815}"/>
              </a:ext>
            </a:extLst>
          </p:cNvPr>
          <p:cNvSpPr/>
          <p:nvPr/>
        </p:nvSpPr>
        <p:spPr>
          <a:xfrm>
            <a:off x="2727599" y="909556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2A1B-81AA-496E-A050-46A2FEDE12BB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33" name="직사각형 33">
            <a:extLst>
              <a:ext uri="{FF2B5EF4-FFF2-40B4-BE49-F238E27FC236}">
                <a16:creationId xmlns:a16="http://schemas.microsoft.com/office/drawing/2014/main" id="{DBDCABF8-D63C-4B0D-BBC0-B5ED74DA4569}"/>
              </a:ext>
            </a:extLst>
          </p:cNvPr>
          <p:cNvSpPr/>
          <p:nvPr/>
        </p:nvSpPr>
        <p:spPr>
          <a:xfrm>
            <a:off x="5563963" y="1948248"/>
            <a:ext cx="219542" cy="2205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id="{C8EC0C32-DADA-4E7B-A407-B52DE1CE9E72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875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7433"/>
              </p:ext>
            </p:extLst>
          </p:nvPr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57855"/>
              </p:ext>
            </p:extLst>
          </p:nvPr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6D302EC-A137-42F2-BBA7-5C8DA87FD401}"/>
              </a:ext>
            </a:extLst>
          </p:cNvPr>
          <p:cNvCxnSpPr>
            <a:cxnSpLocks/>
          </p:cNvCxnSpPr>
          <p:nvPr/>
        </p:nvCxnSpPr>
        <p:spPr>
          <a:xfrm>
            <a:off x="2207568" y="1937571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5491B8-7345-401D-881C-A611AD863A8D}"/>
              </a:ext>
            </a:extLst>
          </p:cNvPr>
          <p:cNvCxnSpPr>
            <a:cxnSpLocks/>
          </p:cNvCxnSpPr>
          <p:nvPr/>
        </p:nvCxnSpPr>
        <p:spPr>
          <a:xfrm>
            <a:off x="2207568" y="3809779"/>
            <a:ext cx="6834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8103840" y="4113993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8697"/>
              </p:ext>
            </p:extLst>
          </p:nvPr>
        </p:nvGraphicFramePr>
        <p:xfrm>
          <a:off x="2063551" y="4536119"/>
          <a:ext cx="6978648" cy="175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505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257891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314723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</a:tblGrid>
              <a:tr h="3134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입금액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160,000,000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2877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2021-08-15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98710251-B5E6-45A5-88C1-E64069E04260}"/>
              </a:ext>
            </a:extLst>
          </p:cNvPr>
          <p:cNvSpPr/>
          <p:nvPr/>
        </p:nvSpPr>
        <p:spPr>
          <a:xfrm>
            <a:off x="2734251" y="3089700"/>
            <a:ext cx="625442" cy="720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0DF088-8B2A-4E01-9FF8-64EC489D7BEC}"/>
              </a:ext>
            </a:extLst>
          </p:cNvPr>
          <p:cNvSpPr/>
          <p:nvPr/>
        </p:nvSpPr>
        <p:spPr>
          <a:xfrm>
            <a:off x="3494948" y="2529664"/>
            <a:ext cx="625442" cy="12801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147B44-5A79-4DAC-8224-0F325682AF60}"/>
              </a:ext>
            </a:extLst>
          </p:cNvPr>
          <p:cNvSpPr/>
          <p:nvPr/>
        </p:nvSpPr>
        <p:spPr>
          <a:xfrm>
            <a:off x="4255645" y="2801704"/>
            <a:ext cx="625442" cy="1008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78B100-8C2A-4103-932A-36A339D8F3EE}"/>
              </a:ext>
            </a:extLst>
          </p:cNvPr>
          <p:cNvSpPr/>
          <p:nvPr/>
        </p:nvSpPr>
        <p:spPr>
          <a:xfrm>
            <a:off x="5016342" y="3161710"/>
            <a:ext cx="625442" cy="648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61EE4-48E7-44D2-A046-DF90A63CE784}"/>
              </a:ext>
            </a:extLst>
          </p:cNvPr>
          <p:cNvSpPr/>
          <p:nvPr/>
        </p:nvSpPr>
        <p:spPr>
          <a:xfrm>
            <a:off x="5777039" y="2529666"/>
            <a:ext cx="625442" cy="1280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BD43C8-EB05-4999-83F7-F55DC05840D9}"/>
              </a:ext>
            </a:extLst>
          </p:cNvPr>
          <p:cNvSpPr/>
          <p:nvPr/>
        </p:nvSpPr>
        <p:spPr>
          <a:xfrm>
            <a:off x="6537736" y="1928252"/>
            <a:ext cx="625442" cy="1881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BF2BE55-DAE6-4F55-B439-B599404379EB}"/>
              </a:ext>
            </a:extLst>
          </p:cNvPr>
          <p:cNvSpPr/>
          <p:nvPr/>
        </p:nvSpPr>
        <p:spPr>
          <a:xfrm>
            <a:off x="7298433" y="2297622"/>
            <a:ext cx="625442" cy="151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463D92-3F54-461F-8BEF-936BBF59F10A}"/>
              </a:ext>
            </a:extLst>
          </p:cNvPr>
          <p:cNvSpPr/>
          <p:nvPr/>
        </p:nvSpPr>
        <p:spPr>
          <a:xfrm>
            <a:off x="2743069" y="3839734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21-08-15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0D62CB5-60E8-4D9B-94D8-976515B4771B}"/>
              </a:ext>
            </a:extLst>
          </p:cNvPr>
          <p:cNvSpPr/>
          <p:nvPr/>
        </p:nvSpPr>
        <p:spPr>
          <a:xfrm rot="16200000">
            <a:off x="669786" y="2290580"/>
            <a:ext cx="1975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USD Amount Deposit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97F6EEE-A294-448B-A8FE-A697398DED1D}"/>
              </a:ext>
            </a:extLst>
          </p:cNvPr>
          <p:cNvSpPr/>
          <p:nvPr/>
        </p:nvSpPr>
        <p:spPr>
          <a:xfrm>
            <a:off x="1767366" y="244270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40</a:t>
            </a:r>
            <a:endParaRPr lang="ko-KR" altLang="en-US" sz="1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182CE9-5761-40AF-9071-380E42DC96A6}"/>
              </a:ext>
            </a:extLst>
          </p:cNvPr>
          <p:cNvSpPr/>
          <p:nvPr/>
        </p:nvSpPr>
        <p:spPr>
          <a:xfrm>
            <a:off x="1767366" y="192904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8B86EE-4F26-4986-B5D9-0477FAF23443}"/>
              </a:ext>
            </a:extLst>
          </p:cNvPr>
          <p:cNvSpPr/>
          <p:nvPr/>
        </p:nvSpPr>
        <p:spPr>
          <a:xfrm>
            <a:off x="1774950" y="303859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DD38C90-BEFD-4790-B7BB-99A84746F8DD}"/>
              </a:ext>
            </a:extLst>
          </p:cNvPr>
          <p:cNvSpPr/>
          <p:nvPr/>
        </p:nvSpPr>
        <p:spPr>
          <a:xfrm>
            <a:off x="2782168" y="1476928"/>
            <a:ext cx="6158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Duration</a:t>
            </a:r>
            <a:endParaRPr lang="ko-KR" altLang="en-US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ABB5C9C-2FB5-478F-9AE3-2776F0EF716C}"/>
              </a:ext>
            </a:extLst>
          </p:cNvPr>
          <p:cNvSpPr/>
          <p:nvPr/>
        </p:nvSpPr>
        <p:spPr>
          <a:xfrm>
            <a:off x="3373203" y="1485364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2021-07-26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D579AE1-930A-4AEE-AD3C-7BE74487B156}"/>
              </a:ext>
            </a:extLst>
          </p:cNvPr>
          <p:cNvSpPr/>
          <p:nvPr/>
        </p:nvSpPr>
        <p:spPr>
          <a:xfrm>
            <a:off x="4578552" y="1483015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7BC508-5A5F-4DD9-AF47-F913BDC1C8FD}"/>
              </a:ext>
            </a:extLst>
          </p:cNvPr>
          <p:cNvSpPr/>
          <p:nvPr/>
        </p:nvSpPr>
        <p:spPr>
          <a:xfrm>
            <a:off x="4322638" y="1485364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5F7185-EDED-4F2B-8838-DF03D6BF8CFE}"/>
              </a:ext>
            </a:extLst>
          </p:cNvPr>
          <p:cNvSpPr/>
          <p:nvPr/>
        </p:nvSpPr>
        <p:spPr>
          <a:xfrm>
            <a:off x="5365877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79C1866-4E0A-46D1-ADF8-53AC15EF1677}"/>
              </a:ext>
            </a:extLst>
          </p:cNvPr>
          <p:cNvSpPr/>
          <p:nvPr/>
        </p:nvSpPr>
        <p:spPr>
          <a:xfrm>
            <a:off x="4474495" y="4190890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Search</a:t>
            </a:r>
            <a:endParaRPr lang="ko-KR" altLang="en-US" sz="7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F9E11-4D64-4A20-B463-38B798F37E8F}"/>
              </a:ext>
            </a:extLst>
          </p:cNvPr>
          <p:cNvSpPr/>
          <p:nvPr/>
        </p:nvSpPr>
        <p:spPr>
          <a:xfrm>
            <a:off x="5776322" y="1464487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933D03-50CE-40BD-9F19-5F6985ED236F}"/>
              </a:ext>
            </a:extLst>
          </p:cNvPr>
          <p:cNvSpPr/>
          <p:nvPr/>
        </p:nvSpPr>
        <p:spPr>
          <a:xfrm>
            <a:off x="6149044" y="1472923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0EE15B-C483-421C-9F9B-B01BD34A0DBE}"/>
              </a:ext>
            </a:extLst>
          </p:cNvPr>
          <p:cNvSpPr/>
          <p:nvPr/>
        </p:nvSpPr>
        <p:spPr>
          <a:xfrm>
            <a:off x="6875859" y="1472923"/>
            <a:ext cx="228253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3" name="직사각형 50">
            <a:extLst>
              <a:ext uri="{FF2B5EF4-FFF2-40B4-BE49-F238E27FC236}">
                <a16:creationId xmlns:a16="http://schemas.microsoft.com/office/drawing/2014/main" id="{1A28410B-09CA-4346-81FD-5CC683EAD3EA}"/>
              </a:ext>
            </a:extLst>
          </p:cNvPr>
          <p:cNvSpPr/>
          <p:nvPr/>
        </p:nvSpPr>
        <p:spPr>
          <a:xfrm>
            <a:off x="3452680" y="3842039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21-08-16</a:t>
            </a:r>
            <a:endParaRPr lang="ko-KR" altLang="en-US" dirty="0"/>
          </a:p>
        </p:txBody>
      </p:sp>
      <p:sp>
        <p:nvSpPr>
          <p:cNvPr id="75" name="직사각형 50">
            <a:extLst>
              <a:ext uri="{FF2B5EF4-FFF2-40B4-BE49-F238E27FC236}">
                <a16:creationId xmlns:a16="http://schemas.microsoft.com/office/drawing/2014/main" id="{C78D82BC-41D8-45D1-872C-D3E4ADC62E3C}"/>
              </a:ext>
            </a:extLst>
          </p:cNvPr>
          <p:cNvSpPr/>
          <p:nvPr/>
        </p:nvSpPr>
        <p:spPr>
          <a:xfrm>
            <a:off x="4216283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21-08-17</a:t>
            </a:r>
            <a:endParaRPr lang="ko-KR" altLang="en-US" dirty="0"/>
          </a:p>
        </p:txBody>
      </p:sp>
      <p:sp>
        <p:nvSpPr>
          <p:cNvPr id="77" name="직사각형 50">
            <a:extLst>
              <a:ext uri="{FF2B5EF4-FFF2-40B4-BE49-F238E27FC236}">
                <a16:creationId xmlns:a16="http://schemas.microsoft.com/office/drawing/2014/main" id="{C5DDF431-E0C4-44A7-ACF0-AA838E79F3D1}"/>
              </a:ext>
            </a:extLst>
          </p:cNvPr>
          <p:cNvSpPr/>
          <p:nvPr/>
        </p:nvSpPr>
        <p:spPr>
          <a:xfrm>
            <a:off x="5022001" y="3834395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21-08-18</a:t>
            </a:r>
            <a:endParaRPr lang="ko-KR" altLang="en-US" dirty="0"/>
          </a:p>
        </p:txBody>
      </p:sp>
      <p:sp>
        <p:nvSpPr>
          <p:cNvPr id="78" name="직사각형 50">
            <a:extLst>
              <a:ext uri="{FF2B5EF4-FFF2-40B4-BE49-F238E27FC236}">
                <a16:creationId xmlns:a16="http://schemas.microsoft.com/office/drawing/2014/main" id="{A07FFEBC-E597-475C-BD10-01274FB71182}"/>
              </a:ext>
            </a:extLst>
          </p:cNvPr>
          <p:cNvSpPr/>
          <p:nvPr/>
        </p:nvSpPr>
        <p:spPr>
          <a:xfrm>
            <a:off x="577937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21-08-19</a:t>
            </a:r>
            <a:endParaRPr lang="ko-KR" altLang="en-US" dirty="0"/>
          </a:p>
        </p:txBody>
      </p:sp>
      <p:sp>
        <p:nvSpPr>
          <p:cNvPr id="79" name="직사각형 50">
            <a:extLst>
              <a:ext uri="{FF2B5EF4-FFF2-40B4-BE49-F238E27FC236}">
                <a16:creationId xmlns:a16="http://schemas.microsoft.com/office/drawing/2014/main" id="{EE3BA223-B75B-4622-B668-567C62937FDD}"/>
              </a:ext>
            </a:extLst>
          </p:cNvPr>
          <p:cNvSpPr/>
          <p:nvPr/>
        </p:nvSpPr>
        <p:spPr>
          <a:xfrm>
            <a:off x="6499459" y="3843556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21-08-22</a:t>
            </a:r>
            <a:endParaRPr lang="ko-KR" altLang="en-US" dirty="0"/>
          </a:p>
        </p:txBody>
      </p:sp>
      <p:sp>
        <p:nvSpPr>
          <p:cNvPr id="80" name="직사각형 50">
            <a:extLst>
              <a:ext uri="{FF2B5EF4-FFF2-40B4-BE49-F238E27FC236}">
                <a16:creationId xmlns:a16="http://schemas.microsoft.com/office/drawing/2014/main" id="{769ABBC4-EB09-47D3-A0CB-4B8A4734AEC1}"/>
              </a:ext>
            </a:extLst>
          </p:cNvPr>
          <p:cNvSpPr/>
          <p:nvPr/>
        </p:nvSpPr>
        <p:spPr>
          <a:xfrm>
            <a:off x="7322259" y="3834540"/>
            <a:ext cx="6046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21-08-23</a:t>
            </a:r>
            <a:endParaRPr lang="ko-KR" alt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표 68">
            <a:extLst>
              <a:ext uri="{FF2B5EF4-FFF2-40B4-BE49-F238E27FC236}">
                <a16:creationId xmlns:a16="http://schemas.microsoft.com/office/drawing/2014/main" id="{0B4CA00F-FB26-46F9-AC3A-347A7BAD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680561"/>
              </p:ext>
            </p:extLst>
          </p:nvPr>
        </p:nvGraphicFramePr>
        <p:xfrm>
          <a:off x="1415480" y="780510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5" name="Rectangle 54">
            <a:extLst>
              <a:ext uri="{FF2B5EF4-FFF2-40B4-BE49-F238E27FC236}">
                <a16:creationId xmlns:a16="http://schemas.microsoft.com/office/drawing/2014/main" id="{AAF8A593-3FC3-49E3-B4CE-49861DA2AB95}"/>
              </a:ext>
            </a:extLst>
          </p:cNvPr>
          <p:cNvSpPr/>
          <p:nvPr/>
        </p:nvSpPr>
        <p:spPr>
          <a:xfrm>
            <a:off x="4007768" y="764704"/>
            <a:ext cx="1102563" cy="34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직사각형 26">
            <a:extLst>
              <a:ext uri="{FF2B5EF4-FFF2-40B4-BE49-F238E27FC236}">
                <a16:creationId xmlns:a16="http://schemas.microsoft.com/office/drawing/2014/main" id="{A197485B-25B9-4F41-BA5A-3941E1D4E98E}"/>
              </a:ext>
            </a:extLst>
          </p:cNvPr>
          <p:cNvSpPr/>
          <p:nvPr/>
        </p:nvSpPr>
        <p:spPr>
          <a:xfrm>
            <a:off x="308247" y="1196752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322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67986"/>
              </p:ext>
            </p:extLst>
          </p:nvPr>
        </p:nvGraphicFramePr>
        <p:xfrm>
          <a:off x="9494560" y="764696"/>
          <a:ext cx="2506096" cy="4349088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USD to KRW Conversion Formula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USD* ([latest USD/KRW at xe.com rate] –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[latest USD/KRW at xe.com rate] * USD-KRW  Rate Percentage) = exchanged KRW amount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For example :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 the latest USD/KRW rate at xe.com is 1145.10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* Say, Our margin is 1.10%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Then,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 USD is 100*(1145.10-(1145.10*1.10)/100)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100*(1145.10-12.5961)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100*1132.504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 113250.4 → 113,250 KRW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4873535" y="6574022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EB71391D-CAF6-4AF5-A3DA-A461010F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8235"/>
              </p:ext>
            </p:extLst>
          </p:nvPr>
        </p:nvGraphicFramePr>
        <p:xfrm>
          <a:off x="1757493" y="1712903"/>
          <a:ext cx="4914571" cy="81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Available Balance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1,200,000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00.00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직사각형 67">
            <a:extLst>
              <a:ext uri="{FF2B5EF4-FFF2-40B4-BE49-F238E27FC236}">
                <a16:creationId xmlns:a16="http://schemas.microsoft.com/office/drawing/2014/main" id="{EADC401F-42FB-4A7F-98DD-1EBDF5343A51}"/>
              </a:ext>
            </a:extLst>
          </p:cNvPr>
          <p:cNvSpPr/>
          <p:nvPr/>
        </p:nvSpPr>
        <p:spPr>
          <a:xfrm>
            <a:off x="6162069" y="5715682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Confirm</a:t>
            </a:r>
            <a:endParaRPr lang="ko-KR" altLang="en-US" sz="700" dirty="0"/>
          </a:p>
        </p:txBody>
      </p:sp>
      <p:sp>
        <p:nvSpPr>
          <p:cNvPr id="93" name="직사각형 67">
            <a:extLst>
              <a:ext uri="{FF2B5EF4-FFF2-40B4-BE49-F238E27FC236}">
                <a16:creationId xmlns:a16="http://schemas.microsoft.com/office/drawing/2014/main" id="{400D8D8C-E6C1-4917-B816-4A98F1FB69AE}"/>
              </a:ext>
            </a:extLst>
          </p:cNvPr>
          <p:cNvSpPr/>
          <p:nvPr/>
        </p:nvSpPr>
        <p:spPr>
          <a:xfrm>
            <a:off x="7027117" y="5715682"/>
            <a:ext cx="860419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Cancel</a:t>
            </a:r>
            <a:endParaRPr lang="ko-KR" altLang="en-US" sz="700" dirty="0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680"/>
              </p:ext>
            </p:extLst>
          </p:nvPr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5303912" y="764696"/>
            <a:ext cx="2304256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98744"/>
              </p:ext>
            </p:extLst>
          </p:nvPr>
        </p:nvGraphicFramePr>
        <p:xfrm>
          <a:off x="1725300" y="5094167"/>
          <a:ext cx="6602947" cy="51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86634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79503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648340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01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Exchange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 USD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200,000,000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</a:rPr>
                        <a:t>2021.07.26 (17:30.31)</a:t>
                      </a: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</a:tbl>
          </a:graphicData>
        </a:graphic>
      </p:graphicFrame>
      <p:sp>
        <p:nvSpPr>
          <p:cNvPr id="81" name="직사각형 69">
            <a:extLst>
              <a:ext uri="{FF2B5EF4-FFF2-40B4-BE49-F238E27FC236}">
                <a16:creationId xmlns:a16="http://schemas.microsoft.com/office/drawing/2014/main" id="{C17E76E8-A0B8-470A-9769-AA8F63E6891B}"/>
              </a:ext>
            </a:extLst>
          </p:cNvPr>
          <p:cNvSpPr/>
          <p:nvPr/>
        </p:nvSpPr>
        <p:spPr>
          <a:xfrm>
            <a:off x="1744369" y="2864987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Live Exchange 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2" name="표 5">
            <a:extLst>
              <a:ext uri="{FF2B5EF4-FFF2-40B4-BE49-F238E27FC236}">
                <a16:creationId xmlns:a16="http://schemas.microsoft.com/office/drawing/2014/main" id="{A9A31B4E-6566-4520-8980-B097700F7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91191"/>
              </p:ext>
            </p:extLst>
          </p:nvPr>
        </p:nvGraphicFramePr>
        <p:xfrm>
          <a:off x="1756999" y="3260375"/>
          <a:ext cx="4914571" cy="121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74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67547">
                  <a:extLst>
                    <a:ext uri="{9D8B030D-6E8A-4147-A177-3AD203B41FA5}">
                      <a16:colId xmlns:a16="http://schemas.microsoft.com/office/drawing/2014/main" val="2619651812"/>
                    </a:ext>
                  </a:extLst>
                </a:gridCol>
                <a:gridCol w="1635021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</a:tblGrid>
              <a:tr h="42222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Foreign Exchange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Input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 in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9767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200,000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 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97672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Exchange Rate (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2021.07.26 (17:30.30)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USD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83797"/>
                  </a:ext>
                </a:extLst>
              </a:tr>
            </a:tbl>
          </a:graphicData>
        </a:graphic>
      </p:graphicFrame>
      <p:sp>
        <p:nvSpPr>
          <p:cNvPr id="83" name="직사각형 69">
            <a:extLst>
              <a:ext uri="{FF2B5EF4-FFF2-40B4-BE49-F238E27FC236}">
                <a16:creationId xmlns:a16="http://schemas.microsoft.com/office/drawing/2014/main" id="{49054C17-B819-4E6C-BC0F-174668DC6A8A}"/>
              </a:ext>
            </a:extLst>
          </p:cNvPr>
          <p:cNvSpPr/>
          <p:nvPr/>
        </p:nvSpPr>
        <p:spPr>
          <a:xfrm>
            <a:off x="1725301" y="4760593"/>
            <a:ext cx="1307425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Exchange Amount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9D32BD-8834-4BAD-995E-FC3D2BACB060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2ABC3E-6B20-4A6E-882E-9C35D10372B7}"/>
              </a:ext>
            </a:extLst>
          </p:cNvPr>
          <p:cNvGrpSpPr/>
          <p:nvPr/>
        </p:nvGrpSpPr>
        <p:grpSpPr>
          <a:xfrm>
            <a:off x="1671110" y="1375534"/>
            <a:ext cx="1327790" cy="215444"/>
            <a:chOff x="5932565" y="1293747"/>
            <a:chExt cx="1327790" cy="215444"/>
          </a:xfrm>
        </p:grpSpPr>
        <p:sp>
          <p:nvSpPr>
            <p:cNvPr id="28" name="직사각형 68">
              <a:extLst>
                <a:ext uri="{FF2B5EF4-FFF2-40B4-BE49-F238E27FC236}">
                  <a16:creationId xmlns:a16="http://schemas.microsoft.com/office/drawing/2014/main" id="{5B60C667-9B36-4DBA-AE3F-C96E03CBD264}"/>
                </a:ext>
              </a:extLst>
            </p:cNvPr>
            <p:cNvSpPr/>
            <p:nvPr/>
          </p:nvSpPr>
          <p:spPr>
            <a:xfrm>
              <a:off x="5932565" y="1293747"/>
              <a:ext cx="441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1" dirty="0"/>
                <a:t>GUID</a:t>
              </a:r>
              <a:endParaRPr lang="ko-KR" altLang="en-US" sz="800" b="1" dirty="0"/>
            </a:p>
          </p:txBody>
        </p:sp>
        <p:sp>
          <p:nvSpPr>
            <p:cNvPr id="30" name="직사각형 69">
              <a:extLst>
                <a:ext uri="{FF2B5EF4-FFF2-40B4-BE49-F238E27FC236}">
                  <a16:creationId xmlns:a16="http://schemas.microsoft.com/office/drawing/2014/main" id="{CB93621D-0C76-46CE-996E-2888AC8BB723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70">
              <a:extLst>
                <a:ext uri="{FF2B5EF4-FFF2-40B4-BE49-F238E27FC236}">
                  <a16:creationId xmlns:a16="http://schemas.microsoft.com/office/drawing/2014/main" id="{D98B21F0-099A-47D1-A828-5DA56DDA706A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557F802A-2754-4852-B559-51132D5C3667}"/>
              </a:ext>
            </a:extLst>
          </p:cNvPr>
          <p:cNvSpPr/>
          <p:nvPr/>
        </p:nvSpPr>
        <p:spPr>
          <a:xfrm>
            <a:off x="386481" y="1205360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5119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714369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94560" y="764696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701018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C05F5E-6748-4A2C-AA7D-79B370507DCA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441204"/>
          <a:ext cx="106163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637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0107EA-C9D0-4147-A81E-D60AC43E2C16}"/>
              </a:ext>
            </a:extLst>
          </p:cNvPr>
          <p:cNvSpPr/>
          <p:nvPr/>
        </p:nvSpPr>
        <p:spPr>
          <a:xfrm>
            <a:off x="8446590" y="5064117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F51A8D-B54E-4419-8336-AD79B66772F0}"/>
              </a:ext>
            </a:extLst>
          </p:cNvPr>
          <p:cNvSpPr/>
          <p:nvPr/>
        </p:nvSpPr>
        <p:spPr>
          <a:xfrm>
            <a:off x="1729529" y="1327716"/>
            <a:ext cx="1763656" cy="3295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Balance Details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B172798-1249-4C3C-8363-5724DF143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697796"/>
            <a:ext cx="409882" cy="40988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143B171-B59B-4949-BEE2-72282066D0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6322F2-D3C0-4F49-857B-8D0102E01A0D}"/>
              </a:ext>
            </a:extLst>
          </p:cNvPr>
          <p:cNvSpPr/>
          <p:nvPr/>
        </p:nvSpPr>
        <p:spPr>
          <a:xfrm>
            <a:off x="112572" y="1983310"/>
            <a:ext cx="1061637" cy="365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표 68">
            <a:extLst>
              <a:ext uri="{FF2B5EF4-FFF2-40B4-BE49-F238E27FC236}">
                <a16:creationId xmlns:a16="http://schemas.microsoft.com/office/drawing/2014/main" id="{B840D254-9E19-4D7A-9930-53F37B3BF8D5}"/>
              </a:ext>
            </a:extLst>
          </p:cNvPr>
          <p:cNvGraphicFramePr>
            <a:graphicFrameLocks noGrp="1"/>
          </p:cNvGraphicFramePr>
          <p:nvPr/>
        </p:nvGraphicFramePr>
        <p:xfrm>
          <a:off x="1475201" y="789475"/>
          <a:ext cx="7534044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67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55674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 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Add Deposit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Deposit Confirmation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Check 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 Fund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Confirm 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332686B4-F5D2-4978-8EEB-711CD9A10333}"/>
              </a:ext>
            </a:extLst>
          </p:cNvPr>
          <p:cNvSpPr/>
          <p:nvPr/>
        </p:nvSpPr>
        <p:spPr>
          <a:xfrm>
            <a:off x="7824580" y="775438"/>
            <a:ext cx="1054982" cy="29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F5937FC3-6B51-4E4D-A1DE-D0D7E2001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08848"/>
              </p:ext>
            </p:extLst>
          </p:nvPr>
        </p:nvGraphicFramePr>
        <p:xfrm>
          <a:off x="1640511" y="2290227"/>
          <a:ext cx="7569338" cy="27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49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0776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2324794798"/>
                    </a:ext>
                  </a:extLst>
                </a:gridCol>
                <a:gridCol w="1096361">
                  <a:extLst>
                    <a:ext uri="{9D8B030D-6E8A-4147-A177-3AD203B41FA5}">
                      <a16:colId xmlns:a16="http://schemas.microsoft.com/office/drawing/2014/main" val="1606222938"/>
                    </a:ext>
                  </a:extLst>
                </a:gridCol>
                <a:gridCol w="877089">
                  <a:extLst>
                    <a:ext uri="{9D8B030D-6E8A-4147-A177-3AD203B41FA5}">
                      <a16:colId xmlns:a16="http://schemas.microsoft.com/office/drawing/2014/main" val="3318543183"/>
                    </a:ext>
                  </a:extLst>
                </a:gridCol>
                <a:gridCol w="730907">
                  <a:extLst>
                    <a:ext uri="{9D8B030D-6E8A-4147-A177-3AD203B41FA5}">
                      <a16:colId xmlns:a16="http://schemas.microsoft.com/office/drawing/2014/main" val="314615124"/>
                    </a:ext>
                  </a:extLst>
                </a:gridCol>
                <a:gridCol w="657816">
                  <a:extLst>
                    <a:ext uri="{9D8B030D-6E8A-4147-A177-3AD203B41FA5}">
                      <a16:colId xmlns:a16="http://schemas.microsoft.com/office/drawing/2014/main" val="3994524709"/>
                    </a:ext>
                  </a:extLst>
                </a:gridCol>
                <a:gridCol w="932412">
                  <a:extLst>
                    <a:ext uri="{9D8B030D-6E8A-4147-A177-3AD203B41FA5}">
                      <a16:colId xmlns:a16="http://schemas.microsoft.com/office/drawing/2014/main" val="1516639513"/>
                    </a:ext>
                  </a:extLst>
                </a:gridCol>
                <a:gridCol w="1114128">
                  <a:extLst>
                    <a:ext uri="{9D8B030D-6E8A-4147-A177-3AD203B41FA5}">
                      <a16:colId xmlns:a16="http://schemas.microsoft.com/office/drawing/2014/main" val="205412998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Serial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예치계좌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Transfer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Currency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환전금액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Exchanged USD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적용 환율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FX rate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(Amount)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잔고금액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1,492,735,254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(200,000)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1,500,067,949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600,004,564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702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1,510,143,773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(1,000,000)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1,100,000,000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722614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703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heejfdjfsdfjsjdfsa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1,529,568,316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(100,000)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108,000,000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319378"/>
                  </a:ext>
                </a:extLst>
              </a:tr>
              <a:tr h="37863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704</a:t>
                      </a:r>
                      <a:endParaRPr kumimoji="0" lang="ko-KR" altLang="en-US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sng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고딕"/>
                          <a:cs typeface="+mn-cs"/>
                        </a:rPr>
                        <a:t>heejfdjfsdfjsjdfs</a:t>
                      </a:r>
                      <a:endParaRPr kumimoji="0" lang="en-US" altLang="ko-KR" sz="800" b="0" i="0" u="sng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USD-KRW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1,531,333,400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(500,000)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600,000,000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82809"/>
                  </a:ext>
                </a:extLst>
              </a:tr>
              <a:tr h="34012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u="sng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634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B10EB-DA28-4E27-93E0-6B606124BFCA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Fund Management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자금 관리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4000E15B-28DD-4588-9B39-4F9E523473E7}"/>
              </a:ext>
            </a:extLst>
          </p:cNvPr>
          <p:cNvSpPr/>
          <p:nvPr/>
        </p:nvSpPr>
        <p:spPr>
          <a:xfrm>
            <a:off x="350656" y="117087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직사각형 68">
            <a:extLst>
              <a:ext uri="{FF2B5EF4-FFF2-40B4-BE49-F238E27FC236}">
                <a16:creationId xmlns:a16="http://schemas.microsoft.com/office/drawing/2014/main" id="{CAD39535-A855-4F88-A622-45A12F2B411D}"/>
              </a:ext>
            </a:extLst>
          </p:cNvPr>
          <p:cNvSpPr/>
          <p:nvPr/>
        </p:nvSpPr>
        <p:spPr>
          <a:xfrm>
            <a:off x="1617568" y="1771605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GUID</a:t>
            </a:r>
            <a:endParaRPr lang="ko-KR" altLang="en-US" sz="800" b="1" dirty="0"/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3ED7D22B-8D08-4A74-8569-1BB5A16836E2}"/>
              </a:ext>
            </a:extLst>
          </p:cNvPr>
          <p:cNvSpPr/>
          <p:nvPr/>
        </p:nvSpPr>
        <p:spPr>
          <a:xfrm>
            <a:off x="1990290" y="1780041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PAYXXXOOO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70">
            <a:extLst>
              <a:ext uri="{FF2B5EF4-FFF2-40B4-BE49-F238E27FC236}">
                <a16:creationId xmlns:a16="http://schemas.microsoft.com/office/drawing/2014/main" id="{5BF88E4B-5CBE-440D-A24C-7CE47A47E994}"/>
              </a:ext>
            </a:extLst>
          </p:cNvPr>
          <p:cNvSpPr/>
          <p:nvPr/>
        </p:nvSpPr>
        <p:spPr>
          <a:xfrm>
            <a:off x="2711624" y="1780041"/>
            <a:ext cx="227722" cy="1948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372995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4" y="875877"/>
            <a:ext cx="8953304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419104"/>
              </p:ext>
            </p:extLst>
          </p:nvPr>
        </p:nvGraphicFramePr>
        <p:xfrm>
          <a:off x="9252864" y="711599"/>
          <a:ext cx="2506096" cy="2376272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84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Settlement Status 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edited to : All, Settled, Not Settled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399052" y="1256621"/>
            <a:ext cx="17863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Search Transaction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32E229-D3A2-43AC-A944-76425A8C2CD3}"/>
              </a:ext>
            </a:extLst>
          </p:cNvPr>
          <p:cNvSpPr/>
          <p:nvPr/>
        </p:nvSpPr>
        <p:spPr>
          <a:xfrm>
            <a:off x="5080094" y="6093296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D8271A-A5B9-47F0-B5D8-BB4328D8477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1330F3-E6D9-42AA-A2BD-C9D1FD2931C5}"/>
              </a:ext>
            </a:extLst>
          </p:cNvPr>
          <p:cNvSpPr/>
          <p:nvPr/>
        </p:nvSpPr>
        <p:spPr>
          <a:xfrm>
            <a:off x="5273789" y="272434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7180E5-165D-4540-8D16-5B312A377282}"/>
              </a:ext>
            </a:extLst>
          </p:cNvPr>
          <p:cNvSpPr/>
          <p:nvPr/>
        </p:nvSpPr>
        <p:spPr>
          <a:xfrm>
            <a:off x="4382407" y="2724348"/>
            <a:ext cx="747202" cy="2462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검색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806D45-932C-40C9-B863-906630F0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37066"/>
              </p:ext>
            </p:extLst>
          </p:nvPr>
        </p:nvGraphicFramePr>
        <p:xfrm>
          <a:off x="1492506" y="1548421"/>
          <a:ext cx="7494010" cy="115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499">
                  <a:extLst>
                    <a:ext uri="{9D8B030D-6E8A-4147-A177-3AD203B41FA5}">
                      <a16:colId xmlns:a16="http://schemas.microsoft.com/office/drawing/2014/main" val="255325128"/>
                    </a:ext>
                  </a:extLst>
                </a:gridCol>
                <a:gridCol w="5754511">
                  <a:extLst>
                    <a:ext uri="{9D8B030D-6E8A-4147-A177-3AD203B41FA5}">
                      <a16:colId xmlns:a16="http://schemas.microsoft.com/office/drawing/2014/main" val="3698509339"/>
                    </a:ext>
                  </a:extLst>
                </a:gridCol>
              </a:tblGrid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Duration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기간별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1334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8996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7605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정산상태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Settlement Status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9681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61E-C0B9-44B8-B2B3-ECA4A336EF6B}"/>
              </a:ext>
            </a:extLst>
          </p:cNvPr>
          <p:cNvSpPr/>
          <p:nvPr/>
        </p:nvSpPr>
        <p:spPr>
          <a:xfrm>
            <a:off x="3352915" y="1899735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415684-D519-42B7-81E7-EDF0D097BA17}"/>
              </a:ext>
            </a:extLst>
          </p:cNvPr>
          <p:cNvSpPr/>
          <p:nvPr/>
        </p:nvSpPr>
        <p:spPr>
          <a:xfrm>
            <a:off x="4968826" y="1885862"/>
            <a:ext cx="136815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2B2CB-35B0-49D6-AFC5-5C85A90755B8}"/>
              </a:ext>
            </a:extLst>
          </p:cNvPr>
          <p:cNvSpPr/>
          <p:nvPr/>
        </p:nvSpPr>
        <p:spPr>
          <a:xfrm>
            <a:off x="4698020" y="1902985"/>
            <a:ext cx="251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FE0D11-703C-4F9A-955B-0FEBB4CF82C0}"/>
              </a:ext>
            </a:extLst>
          </p:cNvPr>
          <p:cNvSpPr/>
          <p:nvPr/>
        </p:nvSpPr>
        <p:spPr>
          <a:xfrm>
            <a:off x="3352914" y="2175817"/>
            <a:ext cx="2965249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53D954-B0BC-49F4-9792-B19531A46702}"/>
              </a:ext>
            </a:extLst>
          </p:cNvPr>
          <p:cNvSpPr/>
          <p:nvPr/>
        </p:nvSpPr>
        <p:spPr>
          <a:xfrm>
            <a:off x="3347152" y="2465772"/>
            <a:ext cx="297677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ED54D-89A0-46F4-B7AC-13AC1E82AE8A}"/>
              </a:ext>
            </a:extLst>
          </p:cNvPr>
          <p:cNvSpPr/>
          <p:nvPr/>
        </p:nvSpPr>
        <p:spPr>
          <a:xfrm>
            <a:off x="3303196" y="2467477"/>
            <a:ext cx="24737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○ </a:t>
            </a:r>
            <a:r>
              <a:rPr lang="en-US" altLang="ko-KR" sz="800" dirty="0"/>
              <a:t>All</a:t>
            </a:r>
            <a:r>
              <a:rPr lang="ko-KR" altLang="en-US" sz="800" dirty="0"/>
              <a:t> 전체 ○ </a:t>
            </a:r>
            <a:r>
              <a:rPr lang="en-US" altLang="ko-KR" sz="800" dirty="0"/>
              <a:t>Settled </a:t>
            </a:r>
            <a:r>
              <a:rPr lang="ko-KR" altLang="en-US" sz="800" dirty="0"/>
              <a:t>정산 ○ </a:t>
            </a:r>
            <a:r>
              <a:rPr lang="en-US" altLang="ko-KR" sz="800" dirty="0"/>
              <a:t>Not Settled </a:t>
            </a:r>
            <a:r>
              <a:rPr lang="ko-KR" altLang="en-US" sz="800" dirty="0" err="1"/>
              <a:t>미정산</a:t>
            </a:r>
            <a:endParaRPr lang="ko-KR" altLang="en-US" sz="800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8351588-8C77-466C-B799-C004743DA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2577"/>
              </p:ext>
            </p:extLst>
          </p:nvPr>
        </p:nvGraphicFramePr>
        <p:xfrm>
          <a:off x="1359602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9" name="직사각형 25">
            <a:extLst>
              <a:ext uri="{FF2B5EF4-FFF2-40B4-BE49-F238E27FC236}">
                <a16:creationId xmlns:a16="http://schemas.microsoft.com/office/drawing/2014/main" id="{DBA14984-18A3-43FD-8FBB-E7B5CC36A5E7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97E522B-566C-4213-B9E2-E7333A109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6" name="TextBox 14">
            <a:extLst>
              <a:ext uri="{FF2B5EF4-FFF2-40B4-BE49-F238E27FC236}">
                <a16:creationId xmlns:a16="http://schemas.microsoft.com/office/drawing/2014/main" id="{57205D5B-FB98-42BF-8753-1F13331D440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83BEFE-038C-4535-9725-9062C571C9B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28">
            <a:extLst>
              <a:ext uri="{FF2B5EF4-FFF2-40B4-BE49-F238E27FC236}">
                <a16:creationId xmlns:a16="http://schemas.microsoft.com/office/drawing/2014/main" id="{719E141C-BC78-4F3D-882E-83E99AC2D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51786"/>
              </p:ext>
            </p:extLst>
          </p:nvPr>
        </p:nvGraphicFramePr>
        <p:xfrm>
          <a:off x="154728" y="1602712"/>
          <a:ext cx="1097051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051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Transactions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41" name="직사각형 41">
            <a:extLst>
              <a:ext uri="{FF2B5EF4-FFF2-40B4-BE49-F238E27FC236}">
                <a16:creationId xmlns:a16="http://schemas.microsoft.com/office/drawing/2014/main" id="{15AA053E-804F-4B3A-A78C-05F4626C6CA8}"/>
              </a:ext>
            </a:extLst>
          </p:cNvPr>
          <p:cNvSpPr/>
          <p:nvPr/>
        </p:nvSpPr>
        <p:spPr>
          <a:xfrm>
            <a:off x="8055010" y="2766158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in Excel </a:t>
            </a:r>
            <a:r>
              <a:rPr lang="ko-KR" altLang="en-US" sz="700" dirty="0"/>
              <a:t>엑셀로 내보내기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84094-AEA7-4757-B5B5-1DDC76BA087E}"/>
              </a:ext>
            </a:extLst>
          </p:cNvPr>
          <p:cNvSpPr/>
          <p:nvPr/>
        </p:nvSpPr>
        <p:spPr>
          <a:xfrm>
            <a:off x="115849" y="2584785"/>
            <a:ext cx="10616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E35F9-1E31-4920-8922-FF8F78329ADB}"/>
              </a:ext>
            </a:extLst>
          </p:cNvPr>
          <p:cNvSpPr/>
          <p:nvPr/>
        </p:nvSpPr>
        <p:spPr>
          <a:xfrm>
            <a:off x="1850592" y="916978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23EB497-4A7A-4913-916A-572A55796EC3}"/>
              </a:ext>
            </a:extLst>
          </p:cNvPr>
          <p:cNvSpPr/>
          <p:nvPr/>
        </p:nvSpPr>
        <p:spPr>
          <a:xfrm>
            <a:off x="380255" y="134076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28B9F9-0415-49B5-AAD5-E090B72ED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293761"/>
              </p:ext>
            </p:extLst>
          </p:nvPr>
        </p:nvGraphicFramePr>
        <p:xfrm>
          <a:off x="1492506" y="3170852"/>
          <a:ext cx="10289362" cy="3422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18">
                  <a:extLst>
                    <a:ext uri="{9D8B030D-6E8A-4147-A177-3AD203B41FA5}">
                      <a16:colId xmlns:a16="http://schemas.microsoft.com/office/drawing/2014/main" val="79279520"/>
                    </a:ext>
                  </a:extLst>
                </a:gridCol>
                <a:gridCol w="1048675">
                  <a:extLst>
                    <a:ext uri="{9D8B030D-6E8A-4147-A177-3AD203B41FA5}">
                      <a16:colId xmlns:a16="http://schemas.microsoft.com/office/drawing/2014/main" val="332679706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5773709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603188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769759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70624230"/>
                    </a:ext>
                  </a:extLst>
                </a:gridCol>
                <a:gridCol w="1059268">
                  <a:extLst>
                    <a:ext uri="{9D8B030D-6E8A-4147-A177-3AD203B41FA5}">
                      <a16:colId xmlns:a16="http://schemas.microsoft.com/office/drawing/2014/main" val="734502796"/>
                    </a:ext>
                  </a:extLst>
                </a:gridCol>
                <a:gridCol w="524908">
                  <a:extLst>
                    <a:ext uri="{9D8B030D-6E8A-4147-A177-3AD203B41FA5}">
                      <a16:colId xmlns:a16="http://schemas.microsoft.com/office/drawing/2014/main" val="1148724745"/>
                    </a:ext>
                  </a:extLst>
                </a:gridCol>
                <a:gridCol w="785778">
                  <a:extLst>
                    <a:ext uri="{9D8B030D-6E8A-4147-A177-3AD203B41FA5}">
                      <a16:colId xmlns:a16="http://schemas.microsoft.com/office/drawing/2014/main" val="1207525713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697157364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431531550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4134536397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788398166"/>
                    </a:ext>
                  </a:extLst>
                </a:gridCol>
                <a:gridCol w="620851">
                  <a:extLst>
                    <a:ext uri="{9D8B030D-6E8A-4147-A177-3AD203B41FA5}">
                      <a16:colId xmlns:a16="http://schemas.microsoft.com/office/drawing/2014/main" val="3075368013"/>
                    </a:ext>
                  </a:extLst>
                </a:gridCol>
              </a:tblGrid>
              <a:tr h="762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거래코드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정산대상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Receivers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Amount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거래사요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Payment Reason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Receiver Bank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Bank Account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Time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93633"/>
                  </a:ext>
                </a:extLst>
              </a:tr>
              <a:tr h="5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20200221123456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Dfdfdkjfkldjsff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Love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house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Shinhan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489745646454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16024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20200221123457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Dfdfjdljglkadjga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Whist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2000,000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Kookmin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45456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79785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20200221123458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Erejfedjfaskjdf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김일동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Kookmin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45464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49806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20200221123441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2ldjfkldjakljfldjf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ABAC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Service_provided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기업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49789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대기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524385"/>
                  </a:ext>
                </a:extLst>
              </a:tr>
              <a:tr h="504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20200221123451</a:t>
                      </a:r>
                      <a:endParaRPr kumimoji="0" lang="en-US" altLang="ko-KR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PAYDXXXXXX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erieqoeosjfieoa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DD zone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3,000,000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Goods_purchased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500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879789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2021-08-27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14:33:33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GME12345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정산완료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89443"/>
                  </a:ext>
                </a:extLst>
              </a:tr>
            </a:tbl>
          </a:graphicData>
        </a:graphic>
      </p:graphicFrame>
      <p:sp>
        <p:nvSpPr>
          <p:cNvPr id="42" name="직사각형 2">
            <a:extLst>
              <a:ext uri="{FF2B5EF4-FFF2-40B4-BE49-F238E27FC236}">
                <a16:creationId xmlns:a16="http://schemas.microsoft.com/office/drawing/2014/main" id="{3AABAB49-46B5-41E1-9012-EF8D8E7FC064}"/>
              </a:ext>
            </a:extLst>
          </p:cNvPr>
          <p:cNvSpPr/>
          <p:nvPr/>
        </p:nvSpPr>
        <p:spPr>
          <a:xfrm>
            <a:off x="1437757" y="2833191"/>
            <a:ext cx="1470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Settlement List</a:t>
            </a:r>
            <a:endParaRPr lang="ko-KR" altLang="en-US" sz="14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AADF9-67C5-4E18-A01A-37AD16684C0C}"/>
              </a:ext>
            </a:extLst>
          </p:cNvPr>
          <p:cNvSpPr/>
          <p:nvPr/>
        </p:nvSpPr>
        <p:spPr>
          <a:xfrm>
            <a:off x="3571422" y="924830"/>
            <a:ext cx="1416518" cy="287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56860"/>
              </p:ext>
            </p:extLst>
          </p:nvPr>
        </p:nvGraphicFramePr>
        <p:xfrm>
          <a:off x="9408368" y="758357"/>
          <a:ext cx="2506096" cy="3273904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Reference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No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is ID to be shared with Partner.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Transaction ID is internal ID number.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Request Information 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ID                 :  mandatory</a:t>
                      </a:r>
                    </a:p>
                    <a:p>
                      <a:pPr marL="0" marR="0" lvl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Payout Reason : Mandatory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Store name     : Optional</a:t>
                      </a:r>
                    </a:p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Phone            : Optional)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19229" y="1383711"/>
            <a:ext cx="2922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Per Transaction Details </a:t>
            </a:r>
            <a:r>
              <a:rPr lang="ko-KR" altLang="en-US" sz="1400" b="1" dirty="0"/>
              <a:t>거래상세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4D256E-AE5D-4A1D-99E4-65235DF4F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24682"/>
              </p:ext>
            </p:extLst>
          </p:nvPr>
        </p:nvGraphicFramePr>
        <p:xfrm>
          <a:off x="1530279" y="2110136"/>
          <a:ext cx="7644211" cy="117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3890780426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XXXXEFFXXX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Reference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ReferXXSXXXX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(Partner)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(Partner Name)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Pingpongpayments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Requested 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결제요청금액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30,000 KRW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Paidout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실제 정산금액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(KRW)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30,000 KRW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8417970" y="1806439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Receipt </a:t>
            </a:r>
            <a:r>
              <a:rPr lang="ko-KR" altLang="en-US" sz="700" dirty="0"/>
              <a:t>출력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568D0CB-2145-4B4E-99C1-AD580BC49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17023"/>
              </p:ext>
            </p:extLst>
          </p:nvPr>
        </p:nvGraphicFramePr>
        <p:xfrm>
          <a:off x="1530278" y="4667765"/>
          <a:ext cx="7662066" cy="1346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D00000001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Destination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법인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(Company)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109473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정산기관명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Wishful Korea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XX-XXXX-XXX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은행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Code (Bank Code)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 Account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123-123-123458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요청일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Requested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complete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14:33:33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269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 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Transaction 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정산 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Settlement complete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576963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51867" y="1771583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Basic Info </a:t>
            </a:r>
            <a:r>
              <a:rPr lang="ko-KR" altLang="en-US" sz="1000" b="1" dirty="0"/>
              <a:t>기본정보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C1DA1F-12AE-481A-A66D-A93419F3B34E}"/>
              </a:ext>
            </a:extLst>
          </p:cNvPr>
          <p:cNvSpPr/>
          <p:nvPr/>
        </p:nvSpPr>
        <p:spPr>
          <a:xfrm>
            <a:off x="1482707" y="4421544"/>
            <a:ext cx="15888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Destination Information</a:t>
            </a:r>
            <a:endParaRPr lang="ko-KR" altLang="en-US" sz="1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85F2C7-0EE0-4AAF-A809-A1D6C5A1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39395"/>
              </p:ext>
            </p:extLst>
          </p:nvPr>
        </p:nvGraphicFramePr>
        <p:xfrm>
          <a:off x="1542458" y="3675221"/>
          <a:ext cx="7644211" cy="56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64">
                  <a:extLst>
                    <a:ext uri="{9D8B030D-6E8A-4147-A177-3AD203B41FA5}">
                      <a16:colId xmlns:a16="http://schemas.microsoft.com/office/drawing/2014/main" val="1413997593"/>
                    </a:ext>
                  </a:extLst>
                </a:gridCol>
                <a:gridCol w="1899417">
                  <a:extLst>
                    <a:ext uri="{9D8B030D-6E8A-4147-A177-3AD203B41FA5}">
                      <a16:colId xmlns:a16="http://schemas.microsoft.com/office/drawing/2014/main" val="1171017792"/>
                    </a:ext>
                  </a:extLst>
                </a:gridCol>
                <a:gridCol w="1854632">
                  <a:extLst>
                    <a:ext uri="{9D8B030D-6E8A-4147-A177-3AD203B41FA5}">
                      <a16:colId xmlns:a16="http://schemas.microsoft.com/office/drawing/2014/main" val="3340042314"/>
                    </a:ext>
                  </a:extLst>
                </a:gridCol>
                <a:gridCol w="2102898">
                  <a:extLst>
                    <a:ext uri="{9D8B030D-6E8A-4147-A177-3AD203B41FA5}">
                      <a16:colId xmlns:a16="http://schemas.microsoft.com/office/drawing/2014/main" val="402084827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상점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(Store)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Store name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Inc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19507"/>
                  </a:ext>
                </a:extLst>
              </a:tr>
              <a:tr h="2808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Reason for Payout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결제 사유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E-Commerce/Goods sold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연락처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00-000-0000-0000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3439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D9356E-41ED-4362-8312-93F783B512F3}"/>
              </a:ext>
            </a:extLst>
          </p:cNvPr>
          <p:cNvSpPr/>
          <p:nvPr/>
        </p:nvSpPr>
        <p:spPr>
          <a:xfrm>
            <a:off x="1515407" y="3429000"/>
            <a:ext cx="13917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Request Information</a:t>
            </a:r>
            <a:endParaRPr lang="ko-KR" altLang="en-US" sz="10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15541"/>
              </p:ext>
            </p:extLst>
          </p:nvPr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9667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143766" y="916978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804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973965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664DCA7B-A9CC-4126-BD23-B60F20A9EC6A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7EB1F-DD6F-4E77-9C8D-1DA53357EAAF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ECBE42-C729-4CF8-8AFB-2106E6FA193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11526378-DE21-4AC0-9204-18D81A4A0218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01313E32-F196-4280-8215-91088210A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89D178B9-FEF9-415D-8D8A-AD60C99F5658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00B740-2104-43C6-8BF9-D8C103085E0F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8">
            <a:extLst>
              <a:ext uri="{FF2B5EF4-FFF2-40B4-BE49-F238E27FC236}">
                <a16:creationId xmlns:a16="http://schemas.microsoft.com/office/drawing/2014/main" id="{33883D22-8F5E-49DA-8EBC-235A56841BDE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711894"/>
          <a:ext cx="112410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109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34658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855D83B-584D-4122-A6F2-5AC874F9B5F1}"/>
              </a:ext>
            </a:extLst>
          </p:cNvPr>
          <p:cNvSpPr/>
          <p:nvPr/>
        </p:nvSpPr>
        <p:spPr>
          <a:xfrm>
            <a:off x="154728" y="2660485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표 25">
            <a:extLst>
              <a:ext uri="{FF2B5EF4-FFF2-40B4-BE49-F238E27FC236}">
                <a16:creationId xmlns:a16="http://schemas.microsoft.com/office/drawing/2014/main" id="{B4920FBA-E1AA-4833-85FA-BBCFAA2B9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44036"/>
              </p:ext>
            </p:extLst>
          </p:nvPr>
        </p:nvGraphicFramePr>
        <p:xfrm>
          <a:off x="1415480" y="900405"/>
          <a:ext cx="7256676" cy="29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9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79064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20944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2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Search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Per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Trx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F1A70C9B-BAD2-4297-95CF-5AD2B221C13E}"/>
              </a:ext>
            </a:extLst>
          </p:cNvPr>
          <p:cNvSpPr/>
          <p:nvPr/>
        </p:nvSpPr>
        <p:spPr>
          <a:xfrm>
            <a:off x="5513066" y="87986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3E6D6-5579-433B-95E4-E0A21B53E59D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26">
            <a:extLst>
              <a:ext uri="{FF2B5EF4-FFF2-40B4-BE49-F238E27FC236}">
                <a16:creationId xmlns:a16="http://schemas.microsoft.com/office/drawing/2014/main" id="{CAC60EC8-77D2-48B5-BCB5-AE306CAF8E12}"/>
              </a:ext>
            </a:extLst>
          </p:cNvPr>
          <p:cNvSpPr/>
          <p:nvPr/>
        </p:nvSpPr>
        <p:spPr>
          <a:xfrm>
            <a:off x="328881" y="1340891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24" name="표 1">
            <a:extLst>
              <a:ext uri="{FF2B5EF4-FFF2-40B4-BE49-F238E27FC236}">
                <a16:creationId xmlns:a16="http://schemas.microsoft.com/office/drawing/2014/main" id="{F1BBD148-A4BA-47B3-ADD4-DDBE57C65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485"/>
              </p:ext>
            </p:extLst>
          </p:nvPr>
        </p:nvGraphicFramePr>
        <p:xfrm>
          <a:off x="1530279" y="2078334"/>
          <a:ext cx="7644211" cy="1805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Company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PingPongPay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Transaction Date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2021-08-01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Market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거래점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Online Ecommerce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Transaction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4567844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Transaction Type</a:t>
                      </a:r>
                    </a:p>
                    <a:p>
                      <a:pPr algn="l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결제대행 정산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타발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Payment reason code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37210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정산금액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Settlement Amount KRW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2,000,000 KRW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Reference ID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4654RSS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A729F9-544A-4345-AC44-65A55D81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77989"/>
              </p:ext>
            </p:extLst>
          </p:nvPr>
        </p:nvGraphicFramePr>
        <p:xfrm>
          <a:off x="1530279" y="1567646"/>
          <a:ext cx="764421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Receipt of Payments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지급 확인서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graphicFrame>
        <p:nvGraphicFramePr>
          <p:cNvPr id="37" name="표 1">
            <a:extLst>
              <a:ext uri="{FF2B5EF4-FFF2-40B4-BE49-F238E27FC236}">
                <a16:creationId xmlns:a16="http://schemas.microsoft.com/office/drawing/2014/main" id="{C01BAF7C-87F9-48E0-A7B1-347C3EDD3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04639"/>
              </p:ext>
            </p:extLst>
          </p:nvPr>
        </p:nvGraphicFramePr>
        <p:xfrm>
          <a:off x="1548133" y="4089827"/>
          <a:ext cx="7644211" cy="134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63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85850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2374033716"/>
                    </a:ext>
                  </a:extLst>
                </a:gridCol>
                <a:gridCol w="2018474">
                  <a:extLst>
                    <a:ext uri="{9D8B030D-6E8A-4147-A177-3AD203B41FA5}">
                      <a16:colId xmlns:a16="http://schemas.microsoft.com/office/drawing/2014/main" val="4023459006"/>
                    </a:ext>
                  </a:extLst>
                </a:gridCol>
              </a:tblGrid>
              <a:tr h="4145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Beneficiary Name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Cosmo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Korea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Bank Name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Woori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Bank Account</a:t>
                      </a:r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10024564564564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44879"/>
                  </a:ext>
                </a:extLst>
              </a:tr>
              <a:tr h="46368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021564541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C0ABE27-B963-4578-B2D3-B3000C6ED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85270"/>
              </p:ext>
            </p:extLst>
          </p:nvPr>
        </p:nvGraphicFramePr>
        <p:xfrm>
          <a:off x="1548133" y="5497228"/>
          <a:ext cx="76442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4211">
                  <a:extLst>
                    <a:ext uri="{9D8B030D-6E8A-4147-A177-3AD203B41FA5}">
                      <a16:colId xmlns:a16="http://schemas.microsoft.com/office/drawing/2014/main" val="4191687301"/>
                    </a:ext>
                  </a:extLst>
                </a:gridCol>
              </a:tblGrid>
              <a:tr h="280829">
                <a:tc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치리결과는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변경가능성이 있어 법적 효력이 없습니다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The Receipt Confirmation is subject to change and therefore has no legal effect)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30493"/>
                  </a:ext>
                </a:extLst>
              </a:tr>
            </a:tbl>
          </a:graphicData>
        </a:graphic>
      </p:graphicFrame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6CBB2672-F809-4A63-8448-D9C899258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831" y="6171303"/>
            <a:ext cx="320020" cy="3200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BAD93-EA43-40F3-BBEF-3DC0A013C0C6}"/>
              </a:ext>
            </a:extLst>
          </p:cNvPr>
          <p:cNvSpPr txBox="1"/>
          <p:nvPr/>
        </p:nvSpPr>
        <p:spPr>
          <a:xfrm>
            <a:off x="7626022" y="6165304"/>
            <a:ext cx="1926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글로벌머니액스프레스</a:t>
            </a:r>
            <a:endParaRPr lang="en-US" sz="1200" dirty="0"/>
          </a:p>
        </p:txBody>
      </p:sp>
      <p:sp>
        <p:nvSpPr>
          <p:cNvPr id="22" name="직사각형 15">
            <a:extLst>
              <a:ext uri="{FF2B5EF4-FFF2-40B4-BE49-F238E27FC236}">
                <a16:creationId xmlns:a16="http://schemas.microsoft.com/office/drawing/2014/main" id="{12342485-FA8A-459D-99E9-1D2CD11681CE}"/>
              </a:ext>
            </a:extLst>
          </p:cNvPr>
          <p:cNvSpPr/>
          <p:nvPr/>
        </p:nvSpPr>
        <p:spPr>
          <a:xfrm>
            <a:off x="8390634" y="1282407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55574-0734-40A8-9B20-E17D9DBDFB80}"/>
              </a:ext>
            </a:extLst>
          </p:cNvPr>
          <p:cNvSpPr txBox="1"/>
          <p:nvPr/>
        </p:nvSpPr>
        <p:spPr>
          <a:xfrm>
            <a:off x="7908876" y="1872446"/>
            <a:ext cx="1926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Receipt</a:t>
            </a:r>
            <a:r>
              <a:rPr lang="ko-KR" altLang="en-US" sz="900" dirty="0"/>
              <a:t> </a:t>
            </a:r>
            <a:r>
              <a:rPr lang="en-US" altLang="ko-KR" sz="900" dirty="0"/>
              <a:t>No</a:t>
            </a:r>
            <a:r>
              <a:rPr lang="ko-KR" altLang="en-US" sz="900" dirty="0"/>
              <a:t> 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en-US" altLang="ko-KR" sz="900" dirty="0"/>
              <a:t>20210801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67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1444185C-A47A-4FA7-B2C4-5EFB067F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92901"/>
              </p:ext>
            </p:extLst>
          </p:nvPr>
        </p:nvGraphicFramePr>
        <p:xfrm>
          <a:off x="519854" y="836712"/>
          <a:ext cx="11048754" cy="3448256"/>
        </p:xfrm>
        <a:graphic>
          <a:graphicData uri="http://schemas.openxmlformats.org/drawingml/2006/table">
            <a:tbl>
              <a:tblPr/>
              <a:tblGrid>
                <a:gridCol w="222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65">
                  <a:extLst>
                    <a:ext uri="{9D8B030D-6E8A-4147-A177-3AD203B41FA5}">
                      <a16:colId xmlns:a16="http://schemas.microsoft.com/office/drawing/2014/main" val="2440908478"/>
                    </a:ext>
                  </a:extLst>
                </a:gridCol>
                <a:gridCol w="3466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 Drafted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Changed Details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Drafted by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342900" algn="l" defTabSz="121917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26th,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V2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1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July 28th,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Settings, Login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V3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6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Basic Business Understanding, Receipt for Payout</a:t>
                      </a:r>
                    </a:p>
                  </a:txBody>
                  <a:tcPr marL="68591" marR="68591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V4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August 10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th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Edited </a:t>
                      </a:r>
                      <a:b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</a:b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1) License Type, 2) License Jurisdiction, 3) Banking Details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4) Balance Page 5) Deposit Confirmation 6) Transactions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itchFamily="34" charset="0"/>
                        </a:rPr>
                        <a:t>7) Settlement List 8) Search transaction 9) Setting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V4.1</a:t>
                      </a: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August 13</a:t>
                      </a: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th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, 2021</a:t>
                      </a: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Added :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1) English Language for all Functions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Edited :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1) Address Bar, 2) Change in Credentials  3) Deposit Confirmation (Deleted KRW Deposit), 4) change in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Receipt 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Yoel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marL="91429" marR="91429" marT="45715" marB="45715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106">
            <a:extLst>
              <a:ext uri="{FF2B5EF4-FFF2-40B4-BE49-F238E27FC236}">
                <a16:creationId xmlns:a16="http://schemas.microsoft.com/office/drawing/2014/main" id="{2387C672-4474-4CA4-B7AC-33E60AC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733" y="325184"/>
            <a:ext cx="8986309" cy="41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Revision Update Record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19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394599" y="1302047"/>
            <a:ext cx="309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Partner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31251"/>
              </p:ext>
            </p:extLst>
          </p:nvPr>
        </p:nvGraphicFramePr>
        <p:xfrm>
          <a:off x="1471681" y="4298658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87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533603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147526" y="3972162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0949"/>
              </p:ext>
            </p:extLst>
          </p:nvPr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1891070"/>
            <a:ext cx="3621417" cy="16935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356631" y="1628800"/>
            <a:ext cx="2887939" cy="1222757"/>
            <a:chOff x="5246957" y="4868274"/>
            <a:chExt cx="2986389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46957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Yes</a:t>
              </a:r>
              <a:endParaRPr lang="ko-KR" altLang="en-US" sz="700" dirty="0"/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433585" y="5241894"/>
              <a:ext cx="2745399" cy="4560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미진을 설정을 </a:t>
              </a:r>
              <a:r>
                <a:rPr lang="ko-KR" altLang="en-US" sz="1100" dirty="0" err="1"/>
                <a:t>변경하시겠습니까</a:t>
              </a:r>
              <a:r>
                <a:rPr lang="en-US" altLang="ko-KR" sz="1100" dirty="0"/>
                <a:t>?</a:t>
              </a:r>
            </a:p>
            <a:p>
              <a:r>
                <a:rPr lang="en-US" altLang="ko-KR" sz="1100" dirty="0"/>
                <a:t>Do you want to adjust the change ?</a:t>
              </a:r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6431" y="1628800"/>
            <a:ext cx="3623465" cy="1740456"/>
            <a:chOff x="1553954" y="4516251"/>
            <a:chExt cx="2980233" cy="1740456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Settings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Payoneer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909278" y="6010485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Confirm</a:t>
              </a:r>
              <a:endParaRPr lang="ko-KR" altLang="en-US" sz="700" dirty="0"/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645080" y="6008955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553954" y="5078023"/>
              <a:ext cx="13453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 </a:t>
              </a:r>
              <a:r>
                <a:rPr lang="en-US" altLang="ko-KR" sz="1000" dirty="0"/>
                <a:t>(Partner Name)</a:t>
              </a:r>
              <a:endParaRPr lang="ko-KR" altLang="en-US" sz="1000" dirty="0"/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428450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2" name="직사각형 5">
              <a:extLst>
                <a:ext uri="{FF2B5EF4-FFF2-40B4-BE49-F238E27FC236}">
                  <a16:creationId xmlns:a16="http://schemas.microsoft.com/office/drawing/2014/main" id="{A3C1F0F8-64B3-43E4-B38E-4B8818775BEB}"/>
                </a:ext>
              </a:extLst>
            </p:cNvPr>
            <p:cNvSpPr/>
            <p:nvPr/>
          </p:nvSpPr>
          <p:spPr>
            <a:xfrm>
              <a:off x="3904600" y="5374830"/>
              <a:ext cx="29687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1" name="표 33">
            <a:extLst>
              <a:ext uri="{FF2B5EF4-FFF2-40B4-BE49-F238E27FC236}">
                <a16:creationId xmlns:a16="http://schemas.microsoft.com/office/drawing/2014/main" id="{24DFA9D3-89AE-48F0-82A9-196B4802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10202"/>
              </p:ext>
            </p:extLst>
          </p:nvPr>
        </p:nvGraphicFramePr>
        <p:xfrm>
          <a:off x="1359602" y="900405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248905" y="6059265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1962196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8" y="1959346"/>
            <a:ext cx="1469203" cy="187265"/>
            <a:chOff x="6305285" y="1302183"/>
            <a:chExt cx="955066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5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098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1766897" y="2540999"/>
            <a:ext cx="13708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마진수정 </a:t>
            </a:r>
            <a:r>
              <a:rPr lang="en-US" altLang="ko-KR" sz="1000" dirty="0"/>
              <a:t>(Re-adjust)</a:t>
            </a:r>
            <a:endParaRPr lang="ko-KR" altLang="en-US" sz="1000" dirty="0"/>
          </a:p>
        </p:txBody>
      </p:sp>
      <p:sp>
        <p:nvSpPr>
          <p:cNvPr id="81" name="직사각형 26">
            <a:extLst>
              <a:ext uri="{FF2B5EF4-FFF2-40B4-BE49-F238E27FC236}">
                <a16:creationId xmlns:a16="http://schemas.microsoft.com/office/drawing/2014/main" id="{E4A9AF64-EF79-4EB4-AADE-18A7C5C63EE1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E28E23-F79B-40F5-83AF-FCD70D912033}"/>
              </a:ext>
            </a:extLst>
          </p:cNvPr>
          <p:cNvSpPr/>
          <p:nvPr/>
        </p:nvSpPr>
        <p:spPr>
          <a:xfrm>
            <a:off x="1407551" y="933692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3CC1A8-A75A-4CEE-9520-4423EA8411A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D3FAD5C-81D4-4BC7-9719-8DE4A2FEAF82}"/>
              </a:ext>
            </a:extLst>
          </p:cNvPr>
          <p:cNvSpPr/>
          <p:nvPr/>
        </p:nvSpPr>
        <p:spPr>
          <a:xfrm>
            <a:off x="1510328" y="1496781"/>
            <a:ext cx="2848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 User Management </a:t>
            </a:r>
            <a:r>
              <a:rPr lang="ko-KR" altLang="en-US" sz="1400" b="1" dirty="0"/>
              <a:t>파트너 관리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D55340AB-498A-45C2-B309-FCB8D0C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35817"/>
              </p:ext>
            </p:extLst>
          </p:nvPr>
        </p:nvGraphicFramePr>
        <p:xfrm>
          <a:off x="1578138" y="1854110"/>
          <a:ext cx="7614205" cy="176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30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835360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2504167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301153">
                  <a:extLst>
                    <a:ext uri="{9D8B030D-6E8A-4147-A177-3AD203B41FA5}">
                      <a16:colId xmlns:a16="http://schemas.microsoft.com/office/drawing/2014/main" val="1880024819"/>
                    </a:ext>
                  </a:extLst>
                </a:gridCol>
                <a:gridCol w="1344095">
                  <a:extLst>
                    <a:ext uri="{9D8B030D-6E8A-4147-A177-3AD203B41FA5}">
                      <a16:colId xmlns:a16="http://schemas.microsoft.com/office/drawing/2014/main" val="3667263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(Partner Name)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등록일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(registered on)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Amazon LLC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Airbnb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Ebay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Paymytuition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Flywire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2021-02-18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552346-43A3-4579-9F30-B4AC29B2471D}"/>
              </a:ext>
            </a:extLst>
          </p:cNvPr>
          <p:cNvSpPr/>
          <p:nvPr/>
        </p:nvSpPr>
        <p:spPr>
          <a:xfrm>
            <a:off x="8253983" y="1527614"/>
            <a:ext cx="938360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Download Excel</a:t>
            </a:r>
            <a:endParaRPr lang="ko-KR" altLang="en-US" sz="700" dirty="0"/>
          </a:p>
        </p:txBody>
      </p:sp>
      <p:sp>
        <p:nvSpPr>
          <p:cNvPr id="28" name="직사각형 25">
            <a:extLst>
              <a:ext uri="{FF2B5EF4-FFF2-40B4-BE49-F238E27FC236}">
                <a16:creationId xmlns:a16="http://schemas.microsoft.com/office/drawing/2014/main" id="{F3C2AFB2-CC6F-4491-BF5D-62B2228AF2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1B883548-2070-4D93-8391-450B4F3D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30" name="TextBox 14">
            <a:extLst>
              <a:ext uri="{FF2B5EF4-FFF2-40B4-BE49-F238E27FC236}">
                <a16:creationId xmlns:a16="http://schemas.microsoft.com/office/drawing/2014/main" id="{EB478679-931E-4845-96A1-E33DB75C7BDD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AB56F-3C17-4BDF-9D2A-1647866E0C67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28">
            <a:extLst>
              <a:ext uri="{FF2B5EF4-FFF2-40B4-BE49-F238E27FC236}">
                <a16:creationId xmlns:a16="http://schemas.microsoft.com/office/drawing/2014/main" id="{EAA9F06E-6982-4D0A-B203-222132F5912F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98478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8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3" name="직사각형 17">
            <a:extLst>
              <a:ext uri="{FF2B5EF4-FFF2-40B4-BE49-F238E27FC236}">
                <a16:creationId xmlns:a16="http://schemas.microsoft.com/office/drawing/2014/main" id="{FAE8B546-F804-4BE1-A9BE-EAA4813C0879}"/>
              </a:ext>
            </a:extLst>
          </p:cNvPr>
          <p:cNvSpPr/>
          <p:nvPr/>
        </p:nvSpPr>
        <p:spPr>
          <a:xfrm>
            <a:off x="1536431" y="4122577"/>
            <a:ext cx="3604175" cy="1547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8F622E-B8D8-4CC8-B813-7643003C8EAE}"/>
              </a:ext>
            </a:extLst>
          </p:cNvPr>
          <p:cNvGrpSpPr/>
          <p:nvPr/>
        </p:nvGrpSpPr>
        <p:grpSpPr>
          <a:xfrm>
            <a:off x="5807969" y="4449766"/>
            <a:ext cx="2881987" cy="1222757"/>
            <a:chOff x="5253113" y="4868274"/>
            <a:chExt cx="2980234" cy="1294059"/>
          </a:xfrm>
        </p:grpSpPr>
        <p:sp>
          <p:nvSpPr>
            <p:cNvPr id="35" name="직사각형 29">
              <a:extLst>
                <a:ext uri="{FF2B5EF4-FFF2-40B4-BE49-F238E27FC236}">
                  <a16:creationId xmlns:a16="http://schemas.microsoft.com/office/drawing/2014/main" id="{A9D44447-B647-4CA3-9438-4038F94CFCC7}"/>
                </a:ext>
              </a:extLst>
            </p:cNvPr>
            <p:cNvSpPr/>
            <p:nvPr/>
          </p:nvSpPr>
          <p:spPr>
            <a:xfrm>
              <a:off x="5253114" y="4868274"/>
              <a:ext cx="2980233" cy="12940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1">
              <a:extLst>
                <a:ext uri="{FF2B5EF4-FFF2-40B4-BE49-F238E27FC236}">
                  <a16:creationId xmlns:a16="http://schemas.microsoft.com/office/drawing/2014/main" id="{56718EA8-46E8-4B6E-A8D4-086155F10F2A}"/>
                </a:ext>
              </a:extLst>
            </p:cNvPr>
            <p:cNvSpPr/>
            <p:nvPr/>
          </p:nvSpPr>
          <p:spPr>
            <a:xfrm>
              <a:off x="5253113" y="4868274"/>
              <a:ext cx="2980233" cy="268284"/>
            </a:xfrm>
            <a:prstGeom prst="rect">
              <a:avLst/>
            </a:prstGeom>
            <a:solidFill>
              <a:srgbClr val="4F81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37" name="직사각형 33">
              <a:extLst>
                <a:ext uri="{FF2B5EF4-FFF2-40B4-BE49-F238E27FC236}">
                  <a16:creationId xmlns:a16="http://schemas.microsoft.com/office/drawing/2014/main" id="{6A4FFB67-DE7C-4127-A781-E6AD5AD5062A}"/>
                </a:ext>
              </a:extLst>
            </p:cNvPr>
            <p:cNvSpPr/>
            <p:nvPr/>
          </p:nvSpPr>
          <p:spPr>
            <a:xfrm>
              <a:off x="6023150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Confirm</a:t>
              </a:r>
              <a:endParaRPr lang="ko-KR" altLang="en-US" sz="700" dirty="0"/>
            </a:p>
          </p:txBody>
        </p:sp>
        <p:sp>
          <p:nvSpPr>
            <p:cNvPr id="39" name="직사각형 34">
              <a:extLst>
                <a:ext uri="{FF2B5EF4-FFF2-40B4-BE49-F238E27FC236}">
                  <a16:creationId xmlns:a16="http://schemas.microsoft.com/office/drawing/2014/main" id="{1002559A-4977-4971-BB17-2DC04842F2AF}"/>
                </a:ext>
              </a:extLst>
            </p:cNvPr>
            <p:cNvSpPr/>
            <p:nvPr/>
          </p:nvSpPr>
          <p:spPr>
            <a:xfrm>
              <a:off x="6795344" y="5714823"/>
              <a:ext cx="658521" cy="24622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44" name="직사각형 4">
              <a:extLst>
                <a:ext uri="{FF2B5EF4-FFF2-40B4-BE49-F238E27FC236}">
                  <a16:creationId xmlns:a16="http://schemas.microsoft.com/office/drawing/2014/main" id="{03DFD6EE-D523-49AF-9830-35A6F1A34B6F}"/>
                </a:ext>
              </a:extLst>
            </p:cNvPr>
            <p:cNvSpPr/>
            <p:nvPr/>
          </p:nvSpPr>
          <p:spPr>
            <a:xfrm>
              <a:off x="5456327" y="5185376"/>
              <a:ext cx="2602842" cy="6351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해당 </a:t>
              </a:r>
              <a:r>
                <a:rPr lang="en-US" altLang="ko-KR" sz="1100" dirty="0"/>
                <a:t>User</a:t>
              </a:r>
              <a:r>
                <a:rPr lang="ko-KR" altLang="en-US" sz="1100" dirty="0"/>
                <a:t> 설정을 </a:t>
              </a:r>
              <a:r>
                <a:rPr lang="ko-KR" altLang="en-US" sz="1100" dirty="0" err="1"/>
                <a:t>변경하시겠습니까</a:t>
              </a:r>
              <a:r>
                <a:rPr lang="en-US" altLang="ko-KR" sz="1100" dirty="0"/>
                <a:t>?</a:t>
              </a:r>
            </a:p>
            <a:p>
              <a:r>
                <a:rPr lang="en-US" altLang="ko-KR" sz="1100" dirty="0"/>
                <a:t>Do you want to adjust the user ?</a:t>
              </a:r>
            </a:p>
            <a:p>
              <a:endParaRPr lang="ko-KR" altLang="en-US" sz="11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FDE424-64E0-459B-804A-68FCD89E6DE7}"/>
              </a:ext>
            </a:extLst>
          </p:cNvPr>
          <p:cNvGrpSpPr/>
          <p:nvPr/>
        </p:nvGrpSpPr>
        <p:grpSpPr>
          <a:xfrm>
            <a:off x="1532116" y="3860307"/>
            <a:ext cx="3608490" cy="2160981"/>
            <a:chOff x="1553954" y="4516251"/>
            <a:chExt cx="2980233" cy="2160981"/>
          </a:xfrm>
        </p:grpSpPr>
        <p:sp>
          <p:nvSpPr>
            <p:cNvPr id="56" name="직사각형 18">
              <a:extLst>
                <a:ext uri="{FF2B5EF4-FFF2-40B4-BE49-F238E27FC236}">
                  <a16:creationId xmlns:a16="http://schemas.microsoft.com/office/drawing/2014/main" id="{EA63A9F9-8841-40E0-9751-4C481DBF143F}"/>
                </a:ext>
              </a:extLst>
            </p:cNvPr>
            <p:cNvSpPr/>
            <p:nvPr/>
          </p:nvSpPr>
          <p:spPr>
            <a:xfrm>
              <a:off x="1553954" y="4516251"/>
              <a:ext cx="2980233" cy="268284"/>
            </a:xfrm>
            <a:prstGeom prst="rect">
              <a:avLst/>
            </a:prstGeom>
            <a:solidFill>
              <a:srgbClr val="4F81BD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57" name="직사각형 19">
              <a:extLst>
                <a:ext uri="{FF2B5EF4-FFF2-40B4-BE49-F238E27FC236}">
                  <a16:creationId xmlns:a16="http://schemas.microsoft.com/office/drawing/2014/main" id="{F29B0688-419B-473D-BA2D-7FA8A8E7D147}"/>
                </a:ext>
              </a:extLst>
            </p:cNvPr>
            <p:cNvSpPr/>
            <p:nvPr/>
          </p:nvSpPr>
          <p:spPr>
            <a:xfrm>
              <a:off x="2916362" y="5121714"/>
              <a:ext cx="1216587" cy="165464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Payoneer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23">
              <a:extLst>
                <a:ext uri="{FF2B5EF4-FFF2-40B4-BE49-F238E27FC236}">
                  <a16:creationId xmlns:a16="http://schemas.microsoft.com/office/drawing/2014/main" id="{3778C42D-B40E-4C14-A1F4-0ECC455CEF4F}"/>
                </a:ext>
              </a:extLst>
            </p:cNvPr>
            <p:cNvSpPr/>
            <p:nvPr/>
          </p:nvSpPr>
          <p:spPr>
            <a:xfrm>
              <a:off x="2890324" y="6431010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Confirm</a:t>
              </a:r>
              <a:endParaRPr lang="ko-KR" altLang="en-US" sz="700" dirty="0"/>
            </a:p>
          </p:txBody>
        </p:sp>
        <p:sp>
          <p:nvSpPr>
            <p:cNvPr id="59" name="직사각형 24">
              <a:extLst>
                <a:ext uri="{FF2B5EF4-FFF2-40B4-BE49-F238E27FC236}">
                  <a16:creationId xmlns:a16="http://schemas.microsoft.com/office/drawing/2014/main" id="{84DD7647-A0F1-4D01-9228-FA1C15FE812A}"/>
                </a:ext>
              </a:extLst>
            </p:cNvPr>
            <p:cNvSpPr/>
            <p:nvPr/>
          </p:nvSpPr>
          <p:spPr>
            <a:xfrm>
              <a:off x="3594242" y="6428486"/>
              <a:ext cx="658521" cy="246222"/>
            </a:xfrm>
            <a:prstGeom prst="rect">
              <a:avLst/>
            </a:prstGeom>
            <a:ln w="31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Cancel</a:t>
              </a:r>
              <a:endParaRPr lang="ko-KR" altLang="en-US" sz="700" dirty="0"/>
            </a:p>
          </p:txBody>
        </p:sp>
        <p:sp>
          <p:nvSpPr>
            <p:cNvPr id="60" name="직사각형 42">
              <a:extLst>
                <a:ext uri="{FF2B5EF4-FFF2-40B4-BE49-F238E27FC236}">
                  <a16:creationId xmlns:a16="http://schemas.microsoft.com/office/drawing/2014/main" id="{E487A7A3-367A-45D6-B4B6-F5317B37479E}"/>
                </a:ext>
              </a:extLst>
            </p:cNvPr>
            <p:cNvSpPr/>
            <p:nvPr/>
          </p:nvSpPr>
          <p:spPr>
            <a:xfrm>
              <a:off x="1591963" y="5074985"/>
              <a:ext cx="13824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파트너명 </a:t>
              </a:r>
              <a:r>
                <a:rPr lang="en-US" altLang="ko-KR" sz="1000" dirty="0"/>
                <a:t>(Partner Name) </a:t>
              </a:r>
              <a:endParaRPr lang="ko-KR" altLang="en-US" sz="1000" dirty="0"/>
            </a:p>
          </p:txBody>
        </p:sp>
        <p:sp>
          <p:nvSpPr>
            <p:cNvPr id="61" name="직사각형 43">
              <a:extLst>
                <a:ext uri="{FF2B5EF4-FFF2-40B4-BE49-F238E27FC236}">
                  <a16:creationId xmlns:a16="http://schemas.microsoft.com/office/drawing/2014/main" id="{00DB816C-07BC-4284-8211-0F6817329048}"/>
                </a:ext>
              </a:extLst>
            </p:cNvPr>
            <p:cNvSpPr/>
            <p:nvPr/>
          </p:nvSpPr>
          <p:spPr>
            <a:xfrm>
              <a:off x="2916361" y="5381088"/>
              <a:ext cx="1205772" cy="2102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4C95AC8-FFB0-4D32-A375-C87ACCCCF2B8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Settings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DE3243-2AF8-45A1-A435-C3F41FFC5432}"/>
              </a:ext>
            </a:extLst>
          </p:cNvPr>
          <p:cNvSpPr/>
          <p:nvPr/>
        </p:nvSpPr>
        <p:spPr>
          <a:xfrm>
            <a:off x="138658" y="3072869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직사각형 26">
            <a:extLst>
              <a:ext uri="{FF2B5EF4-FFF2-40B4-BE49-F238E27FC236}">
                <a16:creationId xmlns:a16="http://schemas.microsoft.com/office/drawing/2014/main" id="{C994A848-35AB-424A-BF2B-631629046178}"/>
              </a:ext>
            </a:extLst>
          </p:cNvPr>
          <p:cNvSpPr/>
          <p:nvPr/>
        </p:nvSpPr>
        <p:spPr>
          <a:xfrm>
            <a:off x="8434412" y="3663913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/>
              <a:t>[1][2][3][4][5]</a:t>
            </a:r>
            <a:endParaRPr lang="ko-KR" altLang="en-US" sz="800" b="1" dirty="0"/>
          </a:p>
        </p:txBody>
      </p:sp>
      <p:sp>
        <p:nvSpPr>
          <p:cNvPr id="75" name="직사각형 42">
            <a:extLst>
              <a:ext uri="{FF2B5EF4-FFF2-40B4-BE49-F238E27FC236}">
                <a16:creationId xmlns:a16="http://schemas.microsoft.com/office/drawing/2014/main" id="{10B7182E-C11F-4645-BA19-F71E5CAF8215}"/>
              </a:ext>
            </a:extLst>
          </p:cNvPr>
          <p:cNvSpPr/>
          <p:nvPr/>
        </p:nvSpPr>
        <p:spPr>
          <a:xfrm>
            <a:off x="2061067" y="4193703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 </a:t>
            </a:r>
            <a:r>
              <a:rPr lang="en-US" altLang="ko-KR" sz="1000" dirty="0"/>
              <a:t>GUID</a:t>
            </a:r>
            <a:endParaRPr lang="ko-KR" altLang="en-US" sz="100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C08059-1710-40B8-934F-BD4A9752DA24}"/>
              </a:ext>
            </a:extLst>
          </p:cNvPr>
          <p:cNvGrpSpPr/>
          <p:nvPr/>
        </p:nvGrpSpPr>
        <p:grpSpPr>
          <a:xfrm>
            <a:off x="3185576" y="4190853"/>
            <a:ext cx="1469207" cy="187265"/>
            <a:chOff x="6305287" y="1302183"/>
            <a:chExt cx="955068" cy="203269"/>
          </a:xfrm>
        </p:grpSpPr>
        <p:sp>
          <p:nvSpPr>
            <p:cNvPr id="78" name="직사각형 69">
              <a:extLst>
                <a:ext uri="{FF2B5EF4-FFF2-40B4-BE49-F238E27FC236}">
                  <a16:creationId xmlns:a16="http://schemas.microsoft.com/office/drawing/2014/main" id="{4BC25F73-4BBD-4E75-9786-2884D60974EB}"/>
                </a:ext>
              </a:extLst>
            </p:cNvPr>
            <p:cNvSpPr/>
            <p:nvPr/>
          </p:nvSpPr>
          <p:spPr>
            <a:xfrm>
              <a:off x="6305287" y="1302183"/>
              <a:ext cx="949056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PAYXXXOOO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0">
              <a:extLst>
                <a:ext uri="{FF2B5EF4-FFF2-40B4-BE49-F238E27FC236}">
                  <a16:creationId xmlns:a16="http://schemas.microsoft.com/office/drawing/2014/main" id="{64B33A6F-E9A2-406C-A80A-6E2B6635032E}"/>
                </a:ext>
              </a:extLst>
            </p:cNvPr>
            <p:cNvSpPr/>
            <p:nvPr/>
          </p:nvSpPr>
          <p:spPr>
            <a:xfrm>
              <a:off x="7032102" y="1302183"/>
              <a:ext cx="228253" cy="2032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▼</a:t>
              </a:r>
            </a:p>
          </p:txBody>
        </p:sp>
      </p:grpSp>
      <p:sp>
        <p:nvSpPr>
          <p:cNvPr id="80" name="직사각형 42">
            <a:extLst>
              <a:ext uri="{FF2B5EF4-FFF2-40B4-BE49-F238E27FC236}">
                <a16:creationId xmlns:a16="http://schemas.microsoft.com/office/drawing/2014/main" id="{DE6DC790-2B54-49F9-9883-B86B128D226B}"/>
              </a:ext>
            </a:extLst>
          </p:cNvPr>
          <p:cNvSpPr/>
          <p:nvPr/>
        </p:nvSpPr>
        <p:spPr>
          <a:xfrm>
            <a:off x="2114555" y="473100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1</a:t>
            </a:r>
            <a:endParaRPr lang="ko-KR" altLang="en-US" sz="1000" dirty="0"/>
          </a:p>
        </p:txBody>
      </p:sp>
      <p:sp>
        <p:nvSpPr>
          <p:cNvPr id="42" name="직사각형 42">
            <a:extLst>
              <a:ext uri="{FF2B5EF4-FFF2-40B4-BE49-F238E27FC236}">
                <a16:creationId xmlns:a16="http://schemas.microsoft.com/office/drawing/2014/main" id="{DAB4BE08-6ED5-410D-88FB-D00372EA0DED}"/>
              </a:ext>
            </a:extLst>
          </p:cNvPr>
          <p:cNvSpPr/>
          <p:nvPr/>
        </p:nvSpPr>
        <p:spPr>
          <a:xfrm>
            <a:off x="2114554" y="4982791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2</a:t>
            </a:r>
            <a:endParaRPr lang="ko-KR" altLang="en-US" sz="1000" dirty="0"/>
          </a:p>
        </p:txBody>
      </p:sp>
      <p:sp>
        <p:nvSpPr>
          <p:cNvPr id="45" name="직사각형 42">
            <a:extLst>
              <a:ext uri="{FF2B5EF4-FFF2-40B4-BE49-F238E27FC236}">
                <a16:creationId xmlns:a16="http://schemas.microsoft.com/office/drawing/2014/main" id="{63EEAA49-0528-47BB-9891-B6AFB4A7123A}"/>
              </a:ext>
            </a:extLst>
          </p:cNvPr>
          <p:cNvSpPr/>
          <p:nvPr/>
        </p:nvSpPr>
        <p:spPr>
          <a:xfrm>
            <a:off x="2114554" y="5235896"/>
            <a:ext cx="5597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User 3</a:t>
            </a:r>
            <a:endParaRPr lang="ko-KR" altLang="en-US" sz="1000" dirty="0"/>
          </a:p>
        </p:txBody>
      </p:sp>
      <p:sp>
        <p:nvSpPr>
          <p:cNvPr id="46" name="직사각형 43">
            <a:extLst>
              <a:ext uri="{FF2B5EF4-FFF2-40B4-BE49-F238E27FC236}">
                <a16:creationId xmlns:a16="http://schemas.microsoft.com/office/drawing/2014/main" id="{49994259-7322-4B7C-AD54-AB8EC4A1F78D}"/>
              </a:ext>
            </a:extLst>
          </p:cNvPr>
          <p:cNvSpPr/>
          <p:nvPr/>
        </p:nvSpPr>
        <p:spPr>
          <a:xfrm>
            <a:off x="3195882" y="501317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7" name="직사각형 43">
            <a:extLst>
              <a:ext uri="{FF2B5EF4-FFF2-40B4-BE49-F238E27FC236}">
                <a16:creationId xmlns:a16="http://schemas.microsoft.com/office/drawing/2014/main" id="{5C8997FD-365E-454D-959F-53C6B693EE44}"/>
              </a:ext>
            </a:extLst>
          </p:cNvPr>
          <p:cNvSpPr/>
          <p:nvPr/>
        </p:nvSpPr>
        <p:spPr>
          <a:xfrm>
            <a:off x="3195882" y="5306947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8" name="직사각형 43">
            <a:extLst>
              <a:ext uri="{FF2B5EF4-FFF2-40B4-BE49-F238E27FC236}">
                <a16:creationId xmlns:a16="http://schemas.microsoft.com/office/drawing/2014/main" id="{DB0561A4-CFF4-40B5-B84D-466D2D1D2045}"/>
              </a:ext>
            </a:extLst>
          </p:cNvPr>
          <p:cNvSpPr/>
          <p:nvPr/>
        </p:nvSpPr>
        <p:spPr>
          <a:xfrm>
            <a:off x="3181729" y="4772506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0" name="직사각형 43">
            <a:extLst>
              <a:ext uri="{FF2B5EF4-FFF2-40B4-BE49-F238E27FC236}">
                <a16:creationId xmlns:a16="http://schemas.microsoft.com/office/drawing/2014/main" id="{ABE8C8C6-F9E1-41EF-933F-5D3C68F92169}"/>
              </a:ext>
            </a:extLst>
          </p:cNvPr>
          <p:cNvSpPr/>
          <p:nvPr/>
        </p:nvSpPr>
        <p:spPr>
          <a:xfrm>
            <a:off x="3195882" y="5018915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1" name="직사각형 43">
            <a:extLst>
              <a:ext uri="{FF2B5EF4-FFF2-40B4-BE49-F238E27FC236}">
                <a16:creationId xmlns:a16="http://schemas.microsoft.com/office/drawing/2014/main" id="{8530479D-1FF7-4915-85CC-5D0B62B4AFE5}"/>
              </a:ext>
            </a:extLst>
          </p:cNvPr>
          <p:cNvSpPr/>
          <p:nvPr/>
        </p:nvSpPr>
        <p:spPr>
          <a:xfrm>
            <a:off x="3215680" y="5301208"/>
            <a:ext cx="1459958" cy="2102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Disable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2" name="직사각형 26">
            <a:extLst>
              <a:ext uri="{FF2B5EF4-FFF2-40B4-BE49-F238E27FC236}">
                <a16:creationId xmlns:a16="http://schemas.microsoft.com/office/drawing/2014/main" id="{D2BBFC9F-C027-4D7E-B484-87E0E82DC628}"/>
              </a:ext>
            </a:extLst>
          </p:cNvPr>
          <p:cNvSpPr/>
          <p:nvPr/>
        </p:nvSpPr>
        <p:spPr>
          <a:xfrm>
            <a:off x="336171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graphicFrame>
        <p:nvGraphicFramePr>
          <p:cNvPr id="49" name="표 33">
            <a:extLst>
              <a:ext uri="{FF2B5EF4-FFF2-40B4-BE49-F238E27FC236}">
                <a16:creationId xmlns:a16="http://schemas.microsoft.com/office/drawing/2014/main" id="{E7FEF9B9-A425-4AB3-B927-443342695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22422"/>
              </p:ext>
            </p:extLst>
          </p:nvPr>
        </p:nvGraphicFramePr>
        <p:xfrm>
          <a:off x="1385081" y="936211"/>
          <a:ext cx="5672499" cy="26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714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2431071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620714">
                  <a:extLst>
                    <a:ext uri="{9D8B030D-6E8A-4147-A177-3AD203B41FA5}">
                      <a16:colId xmlns:a16="http://schemas.microsoft.com/office/drawing/2014/main" val="2501222726"/>
                    </a:ext>
                  </a:extLst>
                </a:gridCol>
              </a:tblGrid>
              <a:tr h="26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 Management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User Management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01FB13A1-542E-4795-AF5F-97B1BD6133E4}"/>
              </a:ext>
            </a:extLst>
          </p:cNvPr>
          <p:cNvSpPr/>
          <p:nvPr/>
        </p:nvSpPr>
        <p:spPr>
          <a:xfrm>
            <a:off x="3431704" y="923109"/>
            <a:ext cx="1516389" cy="273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40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50981" y="1437462"/>
            <a:ext cx="2747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공지사항 관리 </a:t>
            </a:r>
            <a:r>
              <a:rPr lang="en-US" altLang="ko-KR" sz="1400" b="1" dirty="0"/>
              <a:t>Notice &amp; Query</a:t>
            </a:r>
            <a:endParaRPr lang="ko-KR" altLang="en-US" sz="14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5C674D-CE57-40C4-9EA6-3E945D09033F}"/>
              </a:ext>
            </a:extLst>
          </p:cNvPr>
          <p:cNvSpPr/>
          <p:nvPr/>
        </p:nvSpPr>
        <p:spPr>
          <a:xfrm>
            <a:off x="8437742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취소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CD9F6-A038-4CC8-AD00-084B035D9657}"/>
              </a:ext>
            </a:extLst>
          </p:cNvPr>
          <p:cNvSpPr/>
          <p:nvPr/>
        </p:nvSpPr>
        <p:spPr>
          <a:xfrm>
            <a:off x="7574474" y="6336913"/>
            <a:ext cx="753828" cy="246222"/>
          </a:xfrm>
          <a:prstGeom prst="rect">
            <a:avLst/>
          </a:prstGeom>
          <a:ln w="3175">
            <a:solidFill>
              <a:srgbClr val="178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등록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C1000B-E4E7-4312-A465-0C42F238621B}"/>
              </a:ext>
            </a:extLst>
          </p:cNvPr>
          <p:cNvSpPr/>
          <p:nvPr/>
        </p:nvSpPr>
        <p:spPr>
          <a:xfrm>
            <a:off x="1437931" y="1830283"/>
            <a:ext cx="1438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/>
              <a:t>기본정보 </a:t>
            </a:r>
            <a:r>
              <a:rPr lang="en-US" altLang="ko-KR" sz="1000" b="1" dirty="0"/>
              <a:t>(Basic Info)</a:t>
            </a:r>
            <a:endParaRPr lang="ko-KR" altLang="en-US" sz="1000" b="1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7BE589E-DA74-4396-A6F9-38EB8F41A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56705"/>
              </p:ext>
            </p:extLst>
          </p:nvPr>
        </p:nvGraphicFramePr>
        <p:xfrm>
          <a:off x="1554318" y="2117827"/>
          <a:ext cx="7662066" cy="156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346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</a:tblGrid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제목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문의관리 제목 테스트입니다</a:t>
                      </a: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 (Please write the Title)</a:t>
                      </a:r>
                      <a:endParaRPr kumimoji="0" lang="ko-KR" altLang="en-US" sz="8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4321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거래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(Transaction)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T123456789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파트너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(Partner) GUID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P000001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작성일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submitted 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2021-08-25 11:33:45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1295"/>
                  </a:ext>
                </a:extLst>
              </a:tr>
              <a:tr h="3132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답변 여부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○ 답변완료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(Ticket solved)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○ 답변 미완료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(Ticket pending)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295375"/>
                  </a:ext>
                </a:extLst>
              </a:tr>
            </a:tbl>
          </a:graphicData>
        </a:graphic>
      </p:graphicFrame>
      <p:pic>
        <p:nvPicPr>
          <p:cNvPr id="1026" name="Picture 2" descr="게시판 에디터 이미지 검색결과">
            <a:extLst>
              <a:ext uri="{FF2B5EF4-FFF2-40B4-BE49-F238E27FC236}">
                <a16:creationId xmlns:a16="http://schemas.microsoft.com/office/drawing/2014/main" id="{5972C497-FFEB-419A-9686-B41657AA5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43"/>
          <a:stretch/>
        </p:blipFill>
        <p:spPr bwMode="auto">
          <a:xfrm>
            <a:off x="1635383" y="4668038"/>
            <a:ext cx="7581001" cy="101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6546EC2-C491-49EB-B47F-54D85263946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2" descr="게시판 에디터 이미지 검색결과">
            <a:extLst>
              <a:ext uri="{FF2B5EF4-FFF2-40B4-BE49-F238E27FC236}">
                <a16:creationId xmlns:a16="http://schemas.microsoft.com/office/drawing/2014/main" id="{9BA9CFA4-B906-49D5-9ACB-027E8AC9A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03"/>
          <a:stretch/>
        </p:blipFill>
        <p:spPr bwMode="auto">
          <a:xfrm>
            <a:off x="1520865" y="5626660"/>
            <a:ext cx="7695519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F5FC1E-871A-4315-9FD5-319CE3097707}"/>
              </a:ext>
            </a:extLst>
          </p:cNvPr>
          <p:cNvSpPr/>
          <p:nvPr/>
        </p:nvSpPr>
        <p:spPr>
          <a:xfrm>
            <a:off x="4273621" y="5416550"/>
            <a:ext cx="21900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해당 게시글의 답변입니다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0262D5-732F-4BC2-A7B3-49360A3CF24A}"/>
              </a:ext>
            </a:extLst>
          </p:cNvPr>
          <p:cNvSpPr/>
          <p:nvPr/>
        </p:nvSpPr>
        <p:spPr>
          <a:xfrm>
            <a:off x="1600778" y="3789040"/>
            <a:ext cx="7614207" cy="744039"/>
          </a:xfrm>
          <a:prstGeom prst="rect">
            <a:avLst/>
          </a:prstGeom>
          <a:solidFill>
            <a:schemeClr val="bg1"/>
          </a:solidFill>
          <a:ln w="3175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dirty="0" err="1">
                <a:solidFill>
                  <a:schemeClr val="tx1"/>
                </a:solidFill>
              </a:rPr>
              <a:t>해당글의</a:t>
            </a:r>
            <a:r>
              <a:rPr lang="ko-KR" altLang="en-US" sz="1050" dirty="0">
                <a:solidFill>
                  <a:schemeClr val="tx1"/>
                </a:solidFill>
              </a:rPr>
              <a:t> 원문입니다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5">
            <a:extLst>
              <a:ext uri="{FF2B5EF4-FFF2-40B4-BE49-F238E27FC236}">
                <a16:creationId xmlns:a16="http://schemas.microsoft.com/office/drawing/2014/main" id="{2346A464-66E2-410B-B93D-77BE1CB858E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E5E002C-9BB0-4F19-B178-076D62EEC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B6D9C2A9-B9B7-4B26-B84B-64B66307BCC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E587A-FC3F-4F61-9DB2-4245C9C49D5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1" name="표 28">
            <a:extLst>
              <a:ext uri="{FF2B5EF4-FFF2-40B4-BE49-F238E27FC236}">
                <a16:creationId xmlns:a16="http://schemas.microsoft.com/office/drawing/2014/main" id="{6DEF1E00-5B85-4A55-9020-C5AA00BA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06756"/>
              </p:ext>
            </p:extLst>
          </p:nvPr>
        </p:nvGraphicFramePr>
        <p:xfrm>
          <a:off x="154729" y="1602712"/>
          <a:ext cx="11025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8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F985499B-5279-4E74-9FC3-2EB2EB72E647}"/>
              </a:ext>
            </a:extLst>
          </p:cNvPr>
          <p:cNvSpPr/>
          <p:nvPr/>
        </p:nvSpPr>
        <p:spPr>
          <a:xfrm>
            <a:off x="133421" y="3400257"/>
            <a:ext cx="104472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26">
            <a:extLst>
              <a:ext uri="{FF2B5EF4-FFF2-40B4-BE49-F238E27FC236}">
                <a16:creationId xmlns:a16="http://schemas.microsoft.com/office/drawing/2014/main" id="{411EF807-E98B-4CE0-8BB9-A64572D520DE}"/>
              </a:ext>
            </a:extLst>
          </p:cNvPr>
          <p:cNvSpPr/>
          <p:nvPr/>
        </p:nvSpPr>
        <p:spPr>
          <a:xfrm>
            <a:off x="323255" y="1340238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2223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5360" y="2420888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Dashboard (</a:t>
            </a:r>
            <a:r>
              <a:rPr lang="en-US" altLang="ko-KR" sz="4800" dirty="0" err="1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Draft_Version</a:t>
            </a:r>
            <a:r>
              <a:rPr lang="en-US" altLang="ko-KR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4.1)</a:t>
            </a:r>
            <a:endParaRPr lang="ko-KR" altLang="en-US" sz="48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07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289" y="1412776"/>
            <a:ext cx="12192000" cy="691440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3200" dirty="0">
                <a:solidFill>
                  <a:srgbClr val="583A3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#00</a:t>
            </a:r>
            <a:endParaRPr lang="ko-KR" altLang="en-US" sz="3200" dirty="0"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0704" y="2372883"/>
            <a:ext cx="11759952" cy="771847"/>
          </a:xfrm>
          <a:prstGeom prst="rect">
            <a:avLst/>
          </a:prstGeom>
        </p:spPr>
        <p:txBody>
          <a:bodyPr wrap="square" lIns="91281" tIns="45641" rIns="91281" bIns="45641">
            <a:spAutoFit/>
          </a:bodyPr>
          <a:lstStyle/>
          <a:p>
            <a:pPr>
              <a:lnSpc>
                <a:spcPts val="5333"/>
              </a:lnSpc>
            </a:pPr>
            <a:r>
              <a:rPr lang="ko-KR" altLang="en-US" sz="4800" dirty="0"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41980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0099-90FD-48D8-BF59-5C4C92A62B9C}"/>
              </a:ext>
            </a:extLst>
          </p:cNvPr>
          <p:cNvGrpSpPr/>
          <p:nvPr/>
        </p:nvGrpSpPr>
        <p:grpSpPr>
          <a:xfrm>
            <a:off x="1055440" y="1556792"/>
            <a:ext cx="10314059" cy="2890572"/>
            <a:chOff x="1091979" y="208922"/>
            <a:chExt cx="10314059" cy="28905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241D12-4299-4436-9D44-BD79BBB140F1}"/>
                </a:ext>
              </a:extLst>
            </p:cNvPr>
            <p:cNvSpPr/>
            <p:nvPr/>
          </p:nvSpPr>
          <p:spPr>
            <a:xfrm>
              <a:off x="1091979" y="795040"/>
              <a:ext cx="1223912" cy="194431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C950B9-63C0-4DCF-A827-A9FF8380504A}"/>
                </a:ext>
              </a:extLst>
            </p:cNvPr>
            <p:cNvGrpSpPr/>
            <p:nvPr/>
          </p:nvGrpSpPr>
          <p:grpSpPr>
            <a:xfrm>
              <a:off x="1451795" y="1659334"/>
              <a:ext cx="493204" cy="1440160"/>
              <a:chOff x="880846" y="1412776"/>
              <a:chExt cx="493204" cy="144016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2885438-EC80-45AB-B37A-53ECA6360E6D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현 7">
                <a:extLst>
                  <a:ext uri="{FF2B5EF4-FFF2-40B4-BE49-F238E27FC236}">
                    <a16:creationId xmlns:a16="http://schemas.microsoft.com/office/drawing/2014/main" id="{D225F98F-718B-4DB6-88D2-6C4D4D80704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CD47801-54C5-40AD-BA4D-F54E6CECB86B}"/>
                </a:ext>
              </a:extLst>
            </p:cNvPr>
            <p:cNvSpPr/>
            <p:nvPr/>
          </p:nvSpPr>
          <p:spPr>
            <a:xfrm>
              <a:off x="6259853" y="80409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Global PSP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해외 </a:t>
              </a:r>
              <a:r>
                <a:rPr lang="en-US" altLang="ko-KR" sz="1100" dirty="0">
                  <a:solidFill>
                    <a:schemeClr val="tx1"/>
                  </a:solidFill>
                </a:rPr>
                <a:t>PG</a:t>
              </a:r>
              <a:r>
                <a:rPr lang="ko-KR" altLang="en-US" sz="1100" dirty="0">
                  <a:solidFill>
                    <a:schemeClr val="tx1"/>
                  </a:solidFill>
                </a:rPr>
                <a:t>사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447A3C0-F41B-4F83-908E-EE4C3656DD23}"/>
                </a:ext>
              </a:extLst>
            </p:cNvPr>
            <p:cNvSpPr/>
            <p:nvPr/>
          </p:nvSpPr>
          <p:spPr>
            <a:xfrm>
              <a:off x="1104324" y="909587"/>
              <a:ext cx="1188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Korean Merchant</a:t>
              </a:r>
              <a:br>
                <a:rPr lang="en-US" altLang="ko-KR" sz="1000" dirty="0"/>
              </a:br>
              <a:r>
                <a:rPr lang="ko-KR" altLang="en-US" sz="1000" dirty="0"/>
                <a:t>한국 판매자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3A6611-B43C-4ED9-BF40-506BAFF94E85}"/>
                </a:ext>
              </a:extLst>
            </p:cNvPr>
            <p:cNvSpPr/>
            <p:nvPr/>
          </p:nvSpPr>
          <p:spPr>
            <a:xfrm>
              <a:off x="3543479" y="817743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Foreign Marketplace</a:t>
              </a: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해외 쇼핑몰 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05B52F4F-0F57-4E8A-98ED-80BF18D19F70}"/>
                </a:ext>
              </a:extLst>
            </p:cNvPr>
            <p:cNvCxnSpPr>
              <a:cxnSpLocks/>
            </p:cNvCxnSpPr>
            <p:nvPr/>
          </p:nvCxnSpPr>
          <p:spPr>
            <a:xfrm>
              <a:off x="2315891" y="1159831"/>
              <a:ext cx="1227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606414FB-E96E-4652-BEAE-F084D95F9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8562" y="1146181"/>
              <a:ext cx="1531291" cy="13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198584-38A9-4EBC-9DB8-EFBF0D6CF084}"/>
                </a:ext>
              </a:extLst>
            </p:cNvPr>
            <p:cNvSpPr/>
            <p:nvPr/>
          </p:nvSpPr>
          <p:spPr>
            <a:xfrm>
              <a:off x="8640440" y="331727"/>
              <a:ext cx="1228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Gateway</a:t>
              </a:r>
              <a:br>
                <a:rPr lang="en-US" altLang="ko-KR" sz="1000" dirty="0"/>
              </a:br>
              <a:r>
                <a:rPr lang="ko-KR" altLang="en-US" sz="1000" dirty="0" err="1"/>
                <a:t>결제창</a:t>
              </a:r>
              <a:r>
                <a:rPr lang="ko-KR" altLang="en-US" sz="1000" dirty="0"/>
                <a:t> 표시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A86F27-A2CF-47B5-829D-46811138346E}"/>
                </a:ext>
              </a:extLst>
            </p:cNvPr>
            <p:cNvSpPr/>
            <p:nvPr/>
          </p:nvSpPr>
          <p:spPr>
            <a:xfrm>
              <a:off x="2425852" y="817743"/>
              <a:ext cx="9717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Selling online</a:t>
              </a:r>
            </a:p>
            <a:p>
              <a:r>
                <a:rPr lang="ko-KR" altLang="en-US" sz="1000" dirty="0"/>
                <a:t>서비스 이용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54747FE7-8F1D-4501-B9D7-B1A8A0D0D6AF}"/>
                </a:ext>
              </a:extLst>
            </p:cNvPr>
            <p:cNvGrpSpPr/>
            <p:nvPr/>
          </p:nvGrpSpPr>
          <p:grpSpPr>
            <a:xfrm>
              <a:off x="9020869" y="1980189"/>
              <a:ext cx="1308390" cy="1079591"/>
              <a:chOff x="5147973" y="2056802"/>
              <a:chExt cx="1488712" cy="122838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56FA0D1-E61A-4FCB-B518-FF3C0664A0A5}"/>
                  </a:ext>
                </a:extLst>
              </p:cNvPr>
              <p:cNvGrpSpPr/>
              <p:nvPr/>
            </p:nvGrpSpPr>
            <p:grpSpPr>
              <a:xfrm>
                <a:off x="5159896" y="2060947"/>
                <a:ext cx="691277" cy="432048"/>
                <a:chOff x="4151784" y="1412776"/>
                <a:chExt cx="1584176" cy="864096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B189ECE8-9A13-4775-ADA8-E59DFD1A7189}"/>
                    </a:ext>
                  </a:extLst>
                </p:cNvPr>
                <p:cNvSpPr/>
                <p:nvPr/>
              </p:nvSpPr>
              <p:spPr>
                <a:xfrm>
                  <a:off x="4151784" y="1412776"/>
                  <a:ext cx="1584176" cy="864096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4059587-6B1E-491C-8C3F-2C00639E89A3}"/>
                    </a:ext>
                  </a:extLst>
                </p:cNvPr>
                <p:cNvSpPr/>
                <p:nvPr/>
              </p:nvSpPr>
              <p:spPr>
                <a:xfrm>
                  <a:off x="4154098" y="1556792"/>
                  <a:ext cx="1581862" cy="21602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ABDCEA5D-2658-4CFD-8960-C697E6F38CDB}"/>
                  </a:ext>
                </a:extLst>
              </p:cNvPr>
              <p:cNvGrpSpPr/>
              <p:nvPr/>
            </p:nvGrpSpPr>
            <p:grpSpPr>
              <a:xfrm>
                <a:off x="5147973" y="2709118"/>
                <a:ext cx="727637" cy="576064"/>
                <a:chOff x="6104359" y="1619085"/>
                <a:chExt cx="1116000" cy="883527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747C0FA-60D4-4533-B0C1-58ECF319AB89}"/>
                    </a:ext>
                  </a:extLst>
                </p:cNvPr>
                <p:cNvSpPr/>
                <p:nvPr/>
              </p:nvSpPr>
              <p:spPr>
                <a:xfrm>
                  <a:off x="6206108" y="1619085"/>
                  <a:ext cx="907529" cy="441763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9A0E2D44-6FE0-4722-8782-8C4A082D2C46}"/>
                    </a:ext>
                  </a:extLst>
                </p:cNvPr>
                <p:cNvSpPr/>
                <p:nvPr/>
              </p:nvSpPr>
              <p:spPr>
                <a:xfrm>
                  <a:off x="6104359" y="2060848"/>
                  <a:ext cx="1116000" cy="441764"/>
                </a:xfrm>
                <a:prstGeom prst="trapezoid">
                  <a:avLst/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6208EAD2-70DF-4842-8997-0BDCCB84AE30}"/>
                  </a:ext>
                </a:extLst>
              </p:cNvPr>
              <p:cNvSpPr/>
              <p:nvPr/>
            </p:nvSpPr>
            <p:spPr>
              <a:xfrm>
                <a:off x="6044973" y="2056802"/>
                <a:ext cx="591712" cy="1228379"/>
              </a:xfrm>
              <a:prstGeom prst="roundRect">
                <a:avLst>
                  <a:gd name="adj" fmla="val 2422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oo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pay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D64B09B-1213-4D3C-B5A2-8ADED01D812D}"/>
                </a:ext>
              </a:extLst>
            </p:cNvPr>
            <p:cNvSpPr/>
            <p:nvPr/>
          </p:nvSpPr>
          <p:spPr>
            <a:xfrm>
              <a:off x="8630019" y="814247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결제 수단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89295888-4FDF-42E7-A544-7FA44A5B77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4936" y="1146181"/>
              <a:ext cx="1137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17A4F08-CCE5-406E-818F-1B988D8FA886}"/>
                </a:ext>
              </a:extLst>
            </p:cNvPr>
            <p:cNvSpPr/>
            <p:nvPr/>
          </p:nvSpPr>
          <p:spPr>
            <a:xfrm>
              <a:off x="7409475" y="741991"/>
              <a:ext cx="13003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Payment method</a:t>
              </a:r>
            </a:p>
            <a:p>
              <a:r>
                <a:rPr lang="ko-KR" altLang="en-US" sz="1000" dirty="0"/>
                <a:t>결제수단 선택 제공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47BD4A10-25D7-4577-B41D-C6216276F6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5347" y="1146181"/>
              <a:ext cx="592541" cy="342088"/>
            </a:xfrm>
            <a:prstGeom prst="bentConnector4">
              <a:avLst>
                <a:gd name="adj1" fmla="val -38580"/>
                <a:gd name="adj2" fmla="val 166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37E200A-9C11-449F-B149-5E20E6564FAD}"/>
                </a:ext>
              </a:extLst>
            </p:cNvPr>
            <p:cNvSpPr/>
            <p:nvPr/>
          </p:nvSpPr>
          <p:spPr>
            <a:xfrm>
              <a:off x="9950703" y="1257436"/>
              <a:ext cx="14553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Payment Methods</a:t>
              </a:r>
            </a:p>
            <a:p>
              <a:r>
                <a:rPr lang="ko-KR" altLang="en-US" sz="1200" dirty="0"/>
                <a:t>결제 상태 값 전달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09C8146-3B7D-4E6A-A951-4900B3DBCF6A}"/>
                </a:ext>
              </a:extLst>
            </p:cNvPr>
            <p:cNvSpPr/>
            <p:nvPr/>
          </p:nvSpPr>
          <p:spPr>
            <a:xfrm>
              <a:off x="7611786" y="1311297"/>
              <a:ext cx="11272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Pay</a:t>
              </a:r>
            </a:p>
            <a:p>
              <a:r>
                <a:rPr lang="ko-KR" altLang="en-US" sz="1000" dirty="0"/>
                <a:t>결제서비스 제공</a:t>
              </a:r>
              <a:endParaRPr lang="en-US" altLang="ko-KR" sz="1000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5544BC6-E7BD-468D-B74B-8C0A0D8E1380}"/>
                </a:ext>
              </a:extLst>
            </p:cNvPr>
            <p:cNvSpPr/>
            <p:nvPr/>
          </p:nvSpPr>
          <p:spPr>
            <a:xfrm>
              <a:off x="5703189" y="1550371"/>
              <a:ext cx="145533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Payments Info</a:t>
              </a:r>
            </a:p>
            <a:p>
              <a:pPr algn="ctr"/>
              <a:r>
                <a:rPr lang="ko-KR" altLang="en-US" sz="1000" dirty="0"/>
                <a:t>결제 결과값 전송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결제정보 전달</a:t>
              </a:r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57D7847-0369-47AB-B031-DA70C0CF1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329" y="1303168"/>
              <a:ext cx="701525" cy="684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70">
              <a:extLst>
                <a:ext uri="{FF2B5EF4-FFF2-40B4-BE49-F238E27FC236}">
                  <a16:creationId xmlns:a16="http://schemas.microsoft.com/office/drawing/2014/main" id="{7EBF56E5-314B-4EFB-A319-09EB61DD8953}"/>
                </a:ext>
              </a:extLst>
            </p:cNvPr>
            <p:cNvSpPr/>
            <p:nvPr/>
          </p:nvSpPr>
          <p:spPr>
            <a:xfrm>
              <a:off x="4856806" y="2055179"/>
              <a:ext cx="1185083" cy="68417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101">
              <a:extLst>
                <a:ext uri="{FF2B5EF4-FFF2-40B4-BE49-F238E27FC236}">
                  <a16:creationId xmlns:a16="http://schemas.microsoft.com/office/drawing/2014/main" id="{DE8BCC0A-F0E0-4B55-9732-D60CF82EE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5891" y="2397267"/>
              <a:ext cx="252050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100">
              <a:extLst>
                <a:ext uri="{FF2B5EF4-FFF2-40B4-BE49-F238E27FC236}">
                  <a16:creationId xmlns:a16="http://schemas.microsoft.com/office/drawing/2014/main" id="{C6B2B4BD-1425-46B2-8480-02A59310B757}"/>
                </a:ext>
              </a:extLst>
            </p:cNvPr>
            <p:cNvSpPr/>
            <p:nvPr/>
          </p:nvSpPr>
          <p:spPr>
            <a:xfrm>
              <a:off x="3963009" y="1643952"/>
              <a:ext cx="13612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Payment Settlement</a:t>
              </a:r>
            </a:p>
            <a:p>
              <a:pPr algn="ctr"/>
              <a:r>
                <a:rPr lang="ko-KR" altLang="en-US" sz="1000" dirty="0"/>
                <a:t>해외 결제대금 정산</a:t>
              </a:r>
            </a:p>
          </p:txBody>
        </p:sp>
        <p:grpSp>
          <p:nvGrpSpPr>
            <p:cNvPr id="41" name="그룹 8">
              <a:extLst>
                <a:ext uri="{FF2B5EF4-FFF2-40B4-BE49-F238E27FC236}">
                  <a16:creationId xmlns:a16="http://schemas.microsoft.com/office/drawing/2014/main" id="{5612C323-B507-4724-A30C-0227989ACA0C}"/>
                </a:ext>
              </a:extLst>
            </p:cNvPr>
            <p:cNvGrpSpPr/>
            <p:nvPr/>
          </p:nvGrpSpPr>
          <p:grpSpPr>
            <a:xfrm>
              <a:off x="3789505" y="208922"/>
              <a:ext cx="171325" cy="442236"/>
              <a:chOff x="880846" y="1412776"/>
              <a:chExt cx="493204" cy="1440160"/>
            </a:xfrm>
          </p:grpSpPr>
          <p:sp>
            <p:nvSpPr>
              <p:cNvPr id="42" name="타원 6">
                <a:extLst>
                  <a:ext uri="{FF2B5EF4-FFF2-40B4-BE49-F238E27FC236}">
                    <a16:creationId xmlns:a16="http://schemas.microsoft.com/office/drawing/2014/main" id="{D6EF8822-F0F4-42ED-A33E-01C9465F285E}"/>
                  </a:ext>
                </a:extLst>
              </p:cNvPr>
              <p:cNvSpPr/>
              <p:nvPr/>
            </p:nvSpPr>
            <p:spPr>
              <a:xfrm>
                <a:off x="947428" y="1412776"/>
                <a:ext cx="360040" cy="3600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현 7">
                <a:extLst>
                  <a:ext uri="{FF2B5EF4-FFF2-40B4-BE49-F238E27FC236}">
                    <a16:creationId xmlns:a16="http://schemas.microsoft.com/office/drawing/2014/main" id="{E5447D25-D758-4052-8DF5-EB6E5BE53DF8}"/>
                  </a:ext>
                </a:extLst>
              </p:cNvPr>
              <p:cNvSpPr/>
              <p:nvPr/>
            </p:nvSpPr>
            <p:spPr>
              <a:xfrm rot="5400000">
                <a:off x="587388" y="2066274"/>
                <a:ext cx="1080120" cy="493204"/>
              </a:xfrm>
              <a:prstGeom prst="chord">
                <a:avLst>
                  <a:gd name="adj1" fmla="val 5389767"/>
                  <a:gd name="adj2" fmla="val 1620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D09002CE-E036-4BD9-AB68-1943C9FB6B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54532" y="425779"/>
              <a:ext cx="475559" cy="262962"/>
            </a:xfrm>
            <a:prstGeom prst="bentConnector3">
              <a:avLst>
                <a:gd name="adj1" fmla="val 3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73">
              <a:extLst>
                <a:ext uri="{FF2B5EF4-FFF2-40B4-BE49-F238E27FC236}">
                  <a16:creationId xmlns:a16="http://schemas.microsoft.com/office/drawing/2014/main" id="{D5EEA228-5505-4EBE-B3D7-C9DA6A39984C}"/>
                </a:ext>
              </a:extLst>
            </p:cNvPr>
            <p:cNvSpPr/>
            <p:nvPr/>
          </p:nvSpPr>
          <p:spPr>
            <a:xfrm>
              <a:off x="4210475" y="303840"/>
              <a:ext cx="569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/>
                <a:t>Buyer</a:t>
              </a:r>
            </a:p>
            <a:p>
              <a:pPr algn="ctr"/>
              <a:r>
                <a:rPr lang="ko-KR" altLang="en-US" sz="1000" dirty="0"/>
                <a:t>구매자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5854862-74D6-45F5-A8E2-D24D06FA999C}"/>
              </a:ext>
            </a:extLst>
          </p:cNvPr>
          <p:cNvSpPr txBox="1"/>
          <p:nvPr/>
        </p:nvSpPr>
        <p:spPr>
          <a:xfrm>
            <a:off x="415935" y="169837"/>
            <a:ext cx="4679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Business Understanding</a:t>
            </a:r>
          </a:p>
          <a:p>
            <a:r>
              <a:rPr lang="ko-KR" altLang="en-US" dirty="0"/>
              <a:t>기본 사업 모델</a:t>
            </a:r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EA5F8B-CD96-4CB3-BC5A-A3F5C0778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16" y="3523012"/>
            <a:ext cx="482052" cy="482052"/>
          </a:xfrm>
          <a:prstGeom prst="rect">
            <a:avLst/>
          </a:prstGeom>
        </p:spPr>
      </p:pic>
      <p:sp>
        <p:nvSpPr>
          <p:cNvPr id="44" name="직사각형 95">
            <a:extLst>
              <a:ext uri="{FF2B5EF4-FFF2-40B4-BE49-F238E27FC236}">
                <a16:creationId xmlns:a16="http://schemas.microsoft.com/office/drawing/2014/main" id="{F4A1149E-9766-45EB-8C85-CA1E7F1FDF6D}"/>
              </a:ext>
            </a:extLst>
          </p:cNvPr>
          <p:cNvSpPr/>
          <p:nvPr/>
        </p:nvSpPr>
        <p:spPr>
          <a:xfrm>
            <a:off x="10408892" y="3406189"/>
            <a:ext cx="13002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카드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Stripe, </a:t>
            </a:r>
            <a:r>
              <a:rPr lang="en-US" altLang="ko-KR" sz="1200" dirty="0" err="1"/>
              <a:t>paypal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통신 결제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Wallet</a:t>
            </a:r>
            <a:r>
              <a:rPr lang="ko-KR" altLang="en-US" sz="1200" dirty="0"/>
              <a:t> 등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513F95-B0A4-4FFD-801E-053FFC204330}"/>
              </a:ext>
            </a:extLst>
          </p:cNvPr>
          <p:cNvCxnSpPr/>
          <p:nvPr/>
        </p:nvCxnSpPr>
        <p:spPr>
          <a:xfrm>
            <a:off x="7408397" y="2665095"/>
            <a:ext cx="11378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0D2E75F8-D98A-4CED-B8F2-4176934BE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6" y="1916832"/>
            <a:ext cx="271296" cy="271296"/>
          </a:xfrm>
          <a:prstGeom prst="rect">
            <a:avLst/>
          </a:prstGeom>
        </p:spPr>
      </p:pic>
      <p:pic>
        <p:nvPicPr>
          <p:cNvPr id="18" name="Graphic 17" descr="Badge outline">
            <a:extLst>
              <a:ext uri="{FF2B5EF4-FFF2-40B4-BE49-F238E27FC236}">
                <a16:creationId xmlns:a16="http://schemas.microsoft.com/office/drawing/2014/main" id="{BC806DCE-6F22-423E-9489-42B86C7720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0528" y="1412776"/>
            <a:ext cx="271296" cy="271296"/>
          </a:xfrm>
          <a:prstGeom prst="rect">
            <a:avLst/>
          </a:prstGeom>
        </p:spPr>
      </p:pic>
      <p:pic>
        <p:nvPicPr>
          <p:cNvPr id="22" name="Graphic 21" descr="Badge 3 outline">
            <a:extLst>
              <a:ext uri="{FF2B5EF4-FFF2-40B4-BE49-F238E27FC236}">
                <a16:creationId xmlns:a16="http://schemas.microsoft.com/office/drawing/2014/main" id="{0FDCF063-961B-4550-9E0D-F5DFBD9E96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72064" y="1717544"/>
            <a:ext cx="271296" cy="271296"/>
          </a:xfrm>
          <a:prstGeom prst="rect">
            <a:avLst/>
          </a:prstGeom>
        </p:spPr>
      </p:pic>
      <p:pic>
        <p:nvPicPr>
          <p:cNvPr id="24" name="Graphic 23" descr="Badge 4 outline">
            <a:extLst>
              <a:ext uri="{FF2B5EF4-FFF2-40B4-BE49-F238E27FC236}">
                <a16:creationId xmlns:a16="http://schemas.microsoft.com/office/drawing/2014/main" id="{A78DDECB-510E-4164-BA9A-8222B04F76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1168" y="2204864"/>
            <a:ext cx="271296" cy="271296"/>
          </a:xfrm>
          <a:prstGeom prst="rect">
            <a:avLst/>
          </a:prstGeom>
        </p:spPr>
      </p:pic>
      <p:pic>
        <p:nvPicPr>
          <p:cNvPr id="26" name="Graphic 25" descr="Badge 5 outline">
            <a:extLst>
              <a:ext uri="{FF2B5EF4-FFF2-40B4-BE49-F238E27FC236}">
                <a16:creationId xmlns:a16="http://schemas.microsoft.com/office/drawing/2014/main" id="{37ECBA62-5BB4-4B22-A6DC-F6AAD60B7C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08680" y="2780928"/>
            <a:ext cx="271296" cy="271296"/>
          </a:xfrm>
          <a:prstGeom prst="rect">
            <a:avLst/>
          </a:prstGeom>
        </p:spPr>
      </p:pic>
      <p:pic>
        <p:nvPicPr>
          <p:cNvPr id="28" name="Graphic 27" descr="Badge 6 outline">
            <a:extLst>
              <a:ext uri="{FF2B5EF4-FFF2-40B4-BE49-F238E27FC236}">
                <a16:creationId xmlns:a16="http://schemas.microsoft.com/office/drawing/2014/main" id="{9EDE8DB8-6283-41C8-90A6-C0F1245284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27013" y="3440122"/>
            <a:ext cx="271296" cy="2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B35B9F5-CED0-4043-B451-1BA73930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80248"/>
              </p:ext>
            </p:extLst>
          </p:nvPr>
        </p:nvGraphicFramePr>
        <p:xfrm>
          <a:off x="479376" y="1196752"/>
          <a:ext cx="11233248" cy="37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932790109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83213441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4453228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2176705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40626978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93577372"/>
                    </a:ext>
                  </a:extLst>
                </a:gridCol>
              </a:tblGrid>
              <a:tr h="512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Dashboard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통계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Partner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파트너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Fund Management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자금 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거래내역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Settings </a:t>
                      </a:r>
                    </a:p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설정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Others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73843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 Volume  </a:t>
                      </a:r>
                    </a:p>
                    <a:p>
                      <a:pPr latinLnBrk="1"/>
                      <a:r>
                        <a:rPr lang="ko-KR" altLang="en-US" sz="1000" dirty="0" err="1"/>
                        <a:t>거래볼륨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거래금액 조회</a:t>
                      </a:r>
                      <a:r>
                        <a:rPr lang="en-US" altLang="ko-KR" sz="1000" dirty="0"/>
                        <a:t> –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list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파트너목록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Balance Page </a:t>
                      </a:r>
                    </a:p>
                    <a:p>
                      <a:pPr latinLnBrk="1"/>
                      <a:r>
                        <a:rPr lang="ko-KR" altLang="en-US" sz="1000" dirty="0"/>
                        <a:t>자금 잔액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Search Transactions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 조회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Partners Management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파트너관리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Notifications List 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공지사항 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10765"/>
                  </a:ext>
                </a:extLst>
              </a:tr>
              <a:tr h="506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Number </a:t>
                      </a:r>
                    </a:p>
                    <a:p>
                      <a:pPr latinLnBrk="1"/>
                      <a:r>
                        <a:rPr lang="ko-KR" altLang="en-US" sz="1000" dirty="0"/>
                        <a:t>거래건수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거래건수 조회 </a:t>
                      </a: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연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Register new Partner 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Add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Deposit</a:t>
                      </a:r>
                    </a:p>
                    <a:p>
                      <a:pPr latinLnBrk="1"/>
                      <a:r>
                        <a:rPr lang="ko-KR" altLang="en-US" sz="1000" dirty="0"/>
                        <a:t>입금 충전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Settlement List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거래목록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User Manager</a:t>
                      </a:r>
                    </a:p>
                    <a:p>
                      <a:pPr latinLnBrk="1"/>
                      <a:r>
                        <a:rPr lang="ko-KR" altLang="en-US" sz="1000" dirty="0"/>
                        <a:t>관리자 설정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1788"/>
                  </a:ext>
                </a:extLst>
              </a:tr>
              <a:tr h="5501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Transactions - Graph and Trend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Credentials</a:t>
                      </a:r>
                    </a:p>
                    <a:p>
                      <a:pPr latinLnBrk="1"/>
                      <a:r>
                        <a:rPr lang="ko-KR" altLang="en-US" sz="1000" dirty="0"/>
                        <a:t>유저 로그인</a:t>
                      </a: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Deposit Confirmation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입금 확인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Receipt of the transaction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지급 확인서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73298"/>
                  </a:ext>
                </a:extLst>
              </a:tr>
              <a:tr h="29181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Partner Transactions</a:t>
                      </a:r>
                    </a:p>
                    <a:p>
                      <a:pPr latinLnBrk="1"/>
                      <a:r>
                        <a:rPr lang="ko-KR" altLang="en-US" sz="1000" dirty="0"/>
                        <a:t>파트너 거래내역</a:t>
                      </a: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Check FX rate (</a:t>
                      </a:r>
                      <a:r>
                        <a:rPr lang="ko-KR" altLang="en-US" sz="1000" dirty="0"/>
                        <a:t>환율 조회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Per 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거래상세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698921"/>
                  </a:ext>
                </a:extLst>
              </a:tr>
              <a:tr h="5314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Exchange Fund (</a:t>
                      </a:r>
                      <a:r>
                        <a:rPr lang="ko-KR" altLang="en-US" sz="1000" dirty="0"/>
                        <a:t>환전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07290"/>
                  </a:ext>
                </a:extLst>
              </a:tr>
              <a:tr h="33640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Confirm Balance </a:t>
                      </a:r>
                      <a:r>
                        <a:rPr lang="ko-KR" altLang="en-US" sz="1000" dirty="0"/>
                        <a:t>잔액 확인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8952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86E40DD-946D-4B00-9272-700ED5D26A7F}"/>
              </a:ext>
            </a:extLst>
          </p:cNvPr>
          <p:cNvSpPr/>
          <p:nvPr/>
        </p:nvSpPr>
        <p:spPr>
          <a:xfrm>
            <a:off x="438478" y="404664"/>
            <a:ext cx="3985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Admin Menu (GME</a:t>
            </a:r>
            <a:r>
              <a:rPr lang="ko-KR" altLang="en-US" dirty="0"/>
              <a:t> </a:t>
            </a:r>
            <a:r>
              <a:rPr lang="en-US" altLang="ko-KR" dirty="0"/>
              <a:t>Admin)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445F1-1F3E-4292-9CDF-ED25F1329D07}"/>
              </a:ext>
            </a:extLst>
          </p:cNvPr>
          <p:cNvSpPr/>
          <p:nvPr/>
        </p:nvSpPr>
        <p:spPr>
          <a:xfrm>
            <a:off x="1602892" y="1361023"/>
            <a:ext cx="7494011" cy="48540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DE8F4-ED57-44D4-9597-4E4AD36B9DAD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통계</a:t>
            </a:r>
            <a:endParaRPr lang="ko-KR" altLang="en-US" sz="2400" b="1" dirty="0"/>
          </a:p>
        </p:txBody>
      </p:sp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79637"/>
              </p:ext>
            </p:extLst>
          </p:nvPr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CFDB98-CCC9-45E9-9855-80067B9655A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Logo</a:t>
            </a:r>
            <a:endParaRPr lang="ko-KR" altLang="en-US" sz="14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DD705D-D018-4289-A087-4C842EB7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30408"/>
              </p:ext>
            </p:extLst>
          </p:nvPr>
        </p:nvGraphicFramePr>
        <p:xfrm>
          <a:off x="1359602" y="900405"/>
          <a:ext cx="6024396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066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917335043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16" name="직사각형 25">
            <a:extLst>
              <a:ext uri="{FF2B5EF4-FFF2-40B4-BE49-F238E27FC236}">
                <a16:creationId xmlns:a16="http://schemas.microsoft.com/office/drawing/2014/main" id="{EB86EB67-8132-4367-899E-8BBFDEAEE77F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F8CB135-2463-4162-9496-35318E677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79BFFF1B-6716-44BB-A86C-9507E0315169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DD2278-1218-41BB-A342-7A3A34E1A51B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275A8-89CA-4D68-B32A-1853A512E53D}"/>
              </a:ext>
            </a:extLst>
          </p:cNvPr>
          <p:cNvGrpSpPr/>
          <p:nvPr/>
        </p:nvGrpSpPr>
        <p:grpSpPr>
          <a:xfrm>
            <a:off x="3503712" y="2564904"/>
            <a:ext cx="3384376" cy="2100550"/>
            <a:chOff x="3503712" y="2552586"/>
            <a:chExt cx="3384376" cy="21005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52D92-23DC-4C5D-8819-B18822B7DC49}"/>
                </a:ext>
              </a:extLst>
            </p:cNvPr>
            <p:cNvSpPr/>
            <p:nvPr/>
          </p:nvSpPr>
          <p:spPr>
            <a:xfrm>
              <a:off x="3525018" y="2598160"/>
              <a:ext cx="3363070" cy="1902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E0A75F-A481-4346-83B7-C4F421E8D7AD}"/>
                </a:ext>
              </a:extLst>
            </p:cNvPr>
            <p:cNvGrpSpPr/>
            <p:nvPr/>
          </p:nvGrpSpPr>
          <p:grpSpPr>
            <a:xfrm>
              <a:off x="3503712" y="2552586"/>
              <a:ext cx="3363070" cy="1806179"/>
              <a:chOff x="1553954" y="4516251"/>
              <a:chExt cx="2980233" cy="1806179"/>
            </a:xfrm>
          </p:grpSpPr>
          <p:sp>
            <p:nvSpPr>
              <p:cNvPr id="30" name="직사각형 18">
                <a:extLst>
                  <a:ext uri="{FF2B5EF4-FFF2-40B4-BE49-F238E27FC236}">
                    <a16:creationId xmlns:a16="http://schemas.microsoft.com/office/drawing/2014/main" id="{CDA0CE6D-B0E6-4A6B-8482-B3D826E0588B}"/>
                  </a:ext>
                </a:extLst>
              </p:cNvPr>
              <p:cNvSpPr/>
              <p:nvPr/>
            </p:nvSpPr>
            <p:spPr>
              <a:xfrm>
                <a:off x="1553954" y="4516251"/>
                <a:ext cx="2980233" cy="268284"/>
              </a:xfrm>
              <a:prstGeom prst="rect">
                <a:avLst/>
              </a:prstGeom>
              <a:solidFill>
                <a:srgbClr val="4F81BD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</a:rPr>
                  <a:t>GME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chemeClr val="bg1"/>
                    </a:solidFill>
                  </a:rPr>
                  <a:t>Login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직사각형 19">
                <a:extLst>
                  <a:ext uri="{FF2B5EF4-FFF2-40B4-BE49-F238E27FC236}">
                    <a16:creationId xmlns:a16="http://schemas.microsoft.com/office/drawing/2014/main" id="{E3267765-FE54-40B1-88AC-C734DFEF5B06}"/>
                  </a:ext>
                </a:extLst>
              </p:cNvPr>
              <p:cNvSpPr/>
              <p:nvPr/>
            </p:nvSpPr>
            <p:spPr>
              <a:xfrm>
                <a:off x="2934735" y="5075611"/>
                <a:ext cx="1216587" cy="246221"/>
              </a:xfrm>
              <a:prstGeom prst="rect">
                <a:avLst/>
              </a:prstGeom>
              <a:solidFill>
                <a:srgbClr val="D9D9D9"/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Yoel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23">
                <a:extLst>
                  <a:ext uri="{FF2B5EF4-FFF2-40B4-BE49-F238E27FC236}">
                    <a16:creationId xmlns:a16="http://schemas.microsoft.com/office/drawing/2014/main" id="{F8297FF5-4100-4592-A652-673DC791D211}"/>
                  </a:ext>
                </a:extLst>
              </p:cNvPr>
              <p:cNvSpPr/>
              <p:nvPr/>
            </p:nvSpPr>
            <p:spPr>
              <a:xfrm>
                <a:off x="2474861" y="6040737"/>
                <a:ext cx="658521" cy="268283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Login</a:t>
                </a:r>
                <a:endParaRPr lang="ko-KR" altLang="en-US" sz="700" dirty="0"/>
              </a:p>
            </p:txBody>
          </p:sp>
          <p:sp>
            <p:nvSpPr>
              <p:cNvPr id="33" name="직사각형 24">
                <a:extLst>
                  <a:ext uri="{FF2B5EF4-FFF2-40B4-BE49-F238E27FC236}">
                    <a16:creationId xmlns:a16="http://schemas.microsoft.com/office/drawing/2014/main" id="{2BFD1820-1FB1-4627-80A4-A6B4AD93BE9C}"/>
                  </a:ext>
                </a:extLst>
              </p:cNvPr>
              <p:cNvSpPr/>
              <p:nvPr/>
            </p:nvSpPr>
            <p:spPr>
              <a:xfrm>
                <a:off x="3324815" y="6038474"/>
                <a:ext cx="658521" cy="283956"/>
              </a:xfrm>
              <a:prstGeom prst="rect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Cancel</a:t>
                </a:r>
                <a:endParaRPr lang="ko-KR" altLang="en-US" sz="700" dirty="0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6B46956E-B5C7-4EE4-9CA1-46156E48E839}"/>
                  </a:ext>
                </a:extLst>
              </p:cNvPr>
              <p:cNvSpPr/>
              <p:nvPr/>
            </p:nvSpPr>
            <p:spPr>
              <a:xfrm>
                <a:off x="1983094" y="5075612"/>
                <a:ext cx="564578" cy="246221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Admin</a:t>
                </a:r>
                <a:endParaRPr lang="ko-KR" altLang="en-US" sz="1000" dirty="0"/>
              </a:p>
            </p:txBody>
          </p:sp>
        </p:grpSp>
        <p:sp>
          <p:nvSpPr>
            <p:cNvPr id="43" name="직사각형 19">
              <a:extLst>
                <a:ext uri="{FF2B5EF4-FFF2-40B4-BE49-F238E27FC236}">
                  <a16:creationId xmlns:a16="http://schemas.microsoft.com/office/drawing/2014/main" id="{275097DC-9260-4F27-85B9-0A0985CD6416}"/>
                </a:ext>
              </a:extLst>
            </p:cNvPr>
            <p:cNvSpPr/>
            <p:nvPr/>
          </p:nvSpPr>
          <p:spPr>
            <a:xfrm>
              <a:off x="5083172" y="3477019"/>
              <a:ext cx="1372868" cy="261882"/>
            </a:xfrm>
            <a:prstGeom prst="rect">
              <a:avLst/>
            </a:prstGeom>
            <a:solidFill>
              <a:srgbClr val="D9D9D9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XXXXXX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2">
              <a:extLst>
                <a:ext uri="{FF2B5EF4-FFF2-40B4-BE49-F238E27FC236}">
                  <a16:creationId xmlns:a16="http://schemas.microsoft.com/office/drawing/2014/main" id="{ED7B465B-1BDE-4384-B300-09FD89BFC39C}"/>
                </a:ext>
              </a:extLst>
            </p:cNvPr>
            <p:cNvSpPr/>
            <p:nvPr/>
          </p:nvSpPr>
          <p:spPr>
            <a:xfrm>
              <a:off x="3995604" y="3492680"/>
              <a:ext cx="637103" cy="2462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/>
                <a:t>PW</a:t>
              </a:r>
              <a:endParaRPr lang="ko-KR" altLang="en-US" sz="10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2AAB86-5867-41E5-B62E-21E4545D445A}"/>
                </a:ext>
              </a:extLst>
            </p:cNvPr>
            <p:cNvSpPr/>
            <p:nvPr/>
          </p:nvSpPr>
          <p:spPr>
            <a:xfrm>
              <a:off x="3503712" y="2552586"/>
              <a:ext cx="3363070" cy="2100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65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238"/>
              </p:ext>
            </p:extLst>
          </p:nvPr>
        </p:nvGraphicFramePr>
        <p:xfrm>
          <a:off x="9422552" y="87587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Dashboard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7DAC2D-3A4B-48BA-9513-AAD53E571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4874"/>
              </p:ext>
            </p:extLst>
          </p:nvPr>
        </p:nvGraphicFramePr>
        <p:xfrm>
          <a:off x="1359602" y="900405"/>
          <a:ext cx="5672500" cy="331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500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  <a:gridCol w="1134500">
                  <a:extLst>
                    <a:ext uri="{9D8B030D-6E8A-4147-A177-3AD203B41FA5}">
                      <a16:colId xmlns:a16="http://schemas.microsoft.com/office/drawing/2014/main" val="1239753743"/>
                    </a:ext>
                  </a:extLst>
                </a:gridCol>
              </a:tblGrid>
              <a:tr h="331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Dashboard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1BE971-6612-4A8B-827B-97C9FB9E51E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/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377885" y="937419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6982FB-3C34-496D-BC88-B08F101B133A}"/>
              </a:ext>
            </a:extLst>
          </p:cNvPr>
          <p:cNvGrpSpPr/>
          <p:nvPr/>
        </p:nvGrpSpPr>
        <p:grpSpPr>
          <a:xfrm>
            <a:off x="1919536" y="1966958"/>
            <a:ext cx="6338729" cy="1731339"/>
            <a:chOff x="1767366" y="2089760"/>
            <a:chExt cx="7274833" cy="212692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717357C-7998-4677-9F96-D967C27069B5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4861A8C-7DB7-465B-A953-87FB35A082C1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EE09104-70E1-41A2-B85E-89CB16CBD52D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E1564E-BF78-4773-8F19-04AA6C464897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9BF509-4B69-4E0F-8505-EC72B35BCC0E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C1AE5F-1360-4CE5-A1C0-4947816088C3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EEBCD8E-6241-4CF4-A57C-FE1E13A22DC6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B5BDFC-4434-485F-B7C0-240A8AFF831B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59" name="직선 연결선 38">
                <a:extLst>
                  <a:ext uri="{FF2B5EF4-FFF2-40B4-BE49-F238E27FC236}">
                    <a16:creationId xmlns:a16="http://schemas.microsoft.com/office/drawing/2014/main" id="{F3FD07D3-BDD9-4750-8D14-93465CB35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39">
                <a:extLst>
                  <a:ext uri="{FF2B5EF4-FFF2-40B4-BE49-F238E27FC236}">
                    <a16:creationId xmlns:a16="http://schemas.microsoft.com/office/drawing/2014/main" id="{866D2499-3F2C-4193-9947-99268C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43">
                <a:extLst>
                  <a:ext uri="{FF2B5EF4-FFF2-40B4-BE49-F238E27FC236}">
                    <a16:creationId xmlns:a16="http://schemas.microsoft.com/office/drawing/2014/main" id="{B34E2C7F-C9B2-493A-B085-B1238603DF50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2" name="직사각형 44">
                <a:extLst>
                  <a:ext uri="{FF2B5EF4-FFF2-40B4-BE49-F238E27FC236}">
                    <a16:creationId xmlns:a16="http://schemas.microsoft.com/office/drawing/2014/main" id="{04345DCB-2B61-4AB7-8801-491D7717F545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3" name="직사각형 45">
                <a:extLst>
                  <a:ext uri="{FF2B5EF4-FFF2-40B4-BE49-F238E27FC236}">
                    <a16:creationId xmlns:a16="http://schemas.microsoft.com/office/drawing/2014/main" id="{66FDC22E-9FF8-47A1-A1E4-AF95ED28255F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4" name="직사각형 46">
                <a:extLst>
                  <a:ext uri="{FF2B5EF4-FFF2-40B4-BE49-F238E27FC236}">
                    <a16:creationId xmlns:a16="http://schemas.microsoft.com/office/drawing/2014/main" id="{2852B1C4-8485-48B4-986B-A70243BE6086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5" name="직사각형 47">
                <a:extLst>
                  <a:ext uri="{FF2B5EF4-FFF2-40B4-BE49-F238E27FC236}">
                    <a16:creationId xmlns:a16="http://schemas.microsoft.com/office/drawing/2014/main" id="{377FF584-5493-441C-8530-C3900CC74539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6" name="직사각형 48">
                <a:extLst>
                  <a:ext uri="{FF2B5EF4-FFF2-40B4-BE49-F238E27FC236}">
                    <a16:creationId xmlns:a16="http://schemas.microsoft.com/office/drawing/2014/main" id="{6356FF51-6AED-4F57-8004-84DF8129951B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7" name="직사각형 49">
                <a:extLst>
                  <a:ext uri="{FF2B5EF4-FFF2-40B4-BE49-F238E27FC236}">
                    <a16:creationId xmlns:a16="http://schemas.microsoft.com/office/drawing/2014/main" id="{8863EF4A-0115-483F-AF1D-F91AE987B980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8" name="직사각형 59">
                <a:extLst>
                  <a:ext uri="{FF2B5EF4-FFF2-40B4-BE49-F238E27FC236}">
                    <a16:creationId xmlns:a16="http://schemas.microsoft.com/office/drawing/2014/main" id="{4B68816B-6239-49E0-AE57-B5E414A76F9D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69" name="직사각형 60">
                <a:extLst>
                  <a:ext uri="{FF2B5EF4-FFF2-40B4-BE49-F238E27FC236}">
                    <a16:creationId xmlns:a16="http://schemas.microsoft.com/office/drawing/2014/main" id="{266E5B10-F456-4C02-A37F-F01930CE7B53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70" name="직사각형 61">
                <a:extLst>
                  <a:ext uri="{FF2B5EF4-FFF2-40B4-BE49-F238E27FC236}">
                    <a16:creationId xmlns:a16="http://schemas.microsoft.com/office/drawing/2014/main" id="{2C6AC9AE-0EC0-407A-A047-4D1F70287BE5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1112ED-4C5C-40F3-BFBC-982EC24876DE}"/>
              </a:ext>
            </a:extLst>
          </p:cNvPr>
          <p:cNvGrpSpPr/>
          <p:nvPr/>
        </p:nvGrpSpPr>
        <p:grpSpPr>
          <a:xfrm>
            <a:off x="1947180" y="4189242"/>
            <a:ext cx="6338729" cy="1731339"/>
            <a:chOff x="1767366" y="2089760"/>
            <a:chExt cx="7274833" cy="2126926"/>
          </a:xfrm>
        </p:grpSpPr>
        <p:sp>
          <p:nvSpPr>
            <p:cNvPr id="94" name="직사각형 50">
              <a:extLst>
                <a:ext uri="{FF2B5EF4-FFF2-40B4-BE49-F238E27FC236}">
                  <a16:creationId xmlns:a16="http://schemas.microsoft.com/office/drawing/2014/main" id="{3FF22311-E75B-4646-8DC7-1D7434D24E49}"/>
                </a:ext>
              </a:extLst>
            </p:cNvPr>
            <p:cNvSpPr/>
            <p:nvPr/>
          </p:nvSpPr>
          <p:spPr>
            <a:xfrm>
              <a:off x="2907228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A</a:t>
              </a:r>
              <a:endParaRPr lang="ko-KR" altLang="en-US" sz="800" dirty="0"/>
            </a:p>
          </p:txBody>
        </p:sp>
        <p:sp>
          <p:nvSpPr>
            <p:cNvPr id="95" name="직사각형 51">
              <a:extLst>
                <a:ext uri="{FF2B5EF4-FFF2-40B4-BE49-F238E27FC236}">
                  <a16:creationId xmlns:a16="http://schemas.microsoft.com/office/drawing/2014/main" id="{6B1986CC-40A3-453E-B09B-FA9352A41557}"/>
                </a:ext>
              </a:extLst>
            </p:cNvPr>
            <p:cNvSpPr/>
            <p:nvPr/>
          </p:nvSpPr>
          <p:spPr>
            <a:xfrm>
              <a:off x="3494948" y="4001242"/>
              <a:ext cx="247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B</a:t>
              </a:r>
              <a:endParaRPr lang="ko-KR" altLang="en-US" dirty="0"/>
            </a:p>
          </p:txBody>
        </p:sp>
        <p:sp>
          <p:nvSpPr>
            <p:cNvPr id="96" name="직사각형 52">
              <a:extLst>
                <a:ext uri="{FF2B5EF4-FFF2-40B4-BE49-F238E27FC236}">
                  <a16:creationId xmlns:a16="http://schemas.microsoft.com/office/drawing/2014/main" id="{97EAD598-CC33-4704-965F-04F277F53FD2}"/>
                </a:ext>
              </a:extLst>
            </p:cNvPr>
            <p:cNvSpPr/>
            <p:nvPr/>
          </p:nvSpPr>
          <p:spPr>
            <a:xfrm>
              <a:off x="4397557" y="4001242"/>
              <a:ext cx="25359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C</a:t>
              </a:r>
              <a:endParaRPr lang="ko-KR" altLang="en-US" dirty="0"/>
            </a:p>
          </p:txBody>
        </p:sp>
        <p:sp>
          <p:nvSpPr>
            <p:cNvPr id="97" name="직사각형 53">
              <a:extLst>
                <a:ext uri="{FF2B5EF4-FFF2-40B4-BE49-F238E27FC236}">
                  <a16:creationId xmlns:a16="http://schemas.microsoft.com/office/drawing/2014/main" id="{C8692755-8E4D-4B50-88D3-B1231018DDDC}"/>
                </a:ext>
              </a:extLst>
            </p:cNvPr>
            <p:cNvSpPr/>
            <p:nvPr/>
          </p:nvSpPr>
          <p:spPr>
            <a:xfrm>
              <a:off x="5176502" y="4001242"/>
              <a:ext cx="26000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D</a:t>
              </a:r>
              <a:endParaRPr lang="ko-KR" altLang="en-US" dirty="0"/>
            </a:p>
          </p:txBody>
        </p:sp>
        <p:sp>
          <p:nvSpPr>
            <p:cNvPr id="98" name="직사각형 54">
              <a:extLst>
                <a:ext uri="{FF2B5EF4-FFF2-40B4-BE49-F238E27FC236}">
                  <a16:creationId xmlns:a16="http://schemas.microsoft.com/office/drawing/2014/main" id="{E7BAF0B8-7B4D-449C-ABC4-5BC6371905A8}"/>
                </a:ext>
              </a:extLst>
            </p:cNvPr>
            <p:cNvSpPr/>
            <p:nvPr/>
          </p:nvSpPr>
          <p:spPr>
            <a:xfrm>
              <a:off x="5961859" y="4001242"/>
              <a:ext cx="24397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E</a:t>
              </a:r>
              <a:endParaRPr lang="ko-KR" altLang="en-US" dirty="0"/>
            </a:p>
          </p:txBody>
        </p:sp>
        <p:sp>
          <p:nvSpPr>
            <p:cNvPr id="99" name="직사각형 55">
              <a:extLst>
                <a:ext uri="{FF2B5EF4-FFF2-40B4-BE49-F238E27FC236}">
                  <a16:creationId xmlns:a16="http://schemas.microsoft.com/office/drawing/2014/main" id="{371F8710-56BB-41B8-B83A-843FA66CF498}"/>
                </a:ext>
              </a:extLst>
            </p:cNvPr>
            <p:cNvSpPr/>
            <p:nvPr/>
          </p:nvSpPr>
          <p:spPr>
            <a:xfrm>
              <a:off x="6685636" y="4001242"/>
              <a:ext cx="23596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F</a:t>
              </a:r>
              <a:endParaRPr lang="ko-KR" altLang="en-US" dirty="0"/>
            </a:p>
          </p:txBody>
        </p:sp>
        <p:sp>
          <p:nvSpPr>
            <p:cNvPr id="100" name="직사각형 56">
              <a:extLst>
                <a:ext uri="{FF2B5EF4-FFF2-40B4-BE49-F238E27FC236}">
                  <a16:creationId xmlns:a16="http://schemas.microsoft.com/office/drawing/2014/main" id="{F7E4F45B-98FC-44DF-B23F-A277D693132E}"/>
                </a:ext>
              </a:extLst>
            </p:cNvPr>
            <p:cNvSpPr/>
            <p:nvPr/>
          </p:nvSpPr>
          <p:spPr>
            <a:xfrm>
              <a:off x="7451256" y="4001242"/>
              <a:ext cx="2664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G</a:t>
              </a:r>
              <a:endParaRPr lang="ko-KR" alt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F01DD1-F2BE-403E-83D0-1D58E89B68F4}"/>
                </a:ext>
              </a:extLst>
            </p:cNvPr>
            <p:cNvGrpSpPr/>
            <p:nvPr/>
          </p:nvGrpSpPr>
          <p:grpSpPr>
            <a:xfrm>
              <a:off x="1767366" y="2089760"/>
              <a:ext cx="7274833" cy="1881528"/>
              <a:chOff x="1767366" y="2089760"/>
              <a:chExt cx="7274833" cy="1881528"/>
            </a:xfrm>
          </p:grpSpPr>
          <p:cxnSp>
            <p:nvCxnSpPr>
              <p:cNvPr id="102" name="직선 연결선 38">
                <a:extLst>
                  <a:ext uri="{FF2B5EF4-FFF2-40B4-BE49-F238E27FC236}">
                    <a16:creationId xmlns:a16="http://schemas.microsoft.com/office/drawing/2014/main" id="{EA73608C-7C39-4AD8-B797-94696F19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2099079"/>
                <a:ext cx="0" cy="1872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39">
                <a:extLst>
                  <a:ext uri="{FF2B5EF4-FFF2-40B4-BE49-F238E27FC236}">
                    <a16:creationId xmlns:a16="http://schemas.microsoft.com/office/drawing/2014/main" id="{D16F9494-2D32-4B7B-9E2A-CEA651655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568" y="3971287"/>
                <a:ext cx="683463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직사각형 43">
                <a:extLst>
                  <a:ext uri="{FF2B5EF4-FFF2-40B4-BE49-F238E27FC236}">
                    <a16:creationId xmlns:a16="http://schemas.microsoft.com/office/drawing/2014/main" id="{A38B555A-6520-4AA4-8B45-17E47B395602}"/>
                  </a:ext>
                </a:extLst>
              </p:cNvPr>
              <p:cNvSpPr/>
              <p:nvPr/>
            </p:nvSpPr>
            <p:spPr>
              <a:xfrm>
                <a:off x="2734251" y="3251208"/>
                <a:ext cx="625442" cy="7200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5" name="직사각형 44">
                <a:extLst>
                  <a:ext uri="{FF2B5EF4-FFF2-40B4-BE49-F238E27FC236}">
                    <a16:creationId xmlns:a16="http://schemas.microsoft.com/office/drawing/2014/main" id="{D2F85687-B681-4CFF-B897-523B95951B16}"/>
                  </a:ext>
                </a:extLst>
              </p:cNvPr>
              <p:cNvSpPr/>
              <p:nvPr/>
            </p:nvSpPr>
            <p:spPr>
              <a:xfrm>
                <a:off x="3494948" y="2691172"/>
                <a:ext cx="625442" cy="1280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6" name="직사각형 45">
                <a:extLst>
                  <a:ext uri="{FF2B5EF4-FFF2-40B4-BE49-F238E27FC236}">
                    <a16:creationId xmlns:a16="http://schemas.microsoft.com/office/drawing/2014/main" id="{C40FD79D-037F-455F-AA01-81E5097ED477}"/>
                  </a:ext>
                </a:extLst>
              </p:cNvPr>
              <p:cNvSpPr/>
              <p:nvPr/>
            </p:nvSpPr>
            <p:spPr>
              <a:xfrm>
                <a:off x="4255645" y="2963212"/>
                <a:ext cx="625442" cy="10080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7" name="직사각형 46">
                <a:extLst>
                  <a:ext uri="{FF2B5EF4-FFF2-40B4-BE49-F238E27FC236}">
                    <a16:creationId xmlns:a16="http://schemas.microsoft.com/office/drawing/2014/main" id="{5BD0929D-EFE2-4A17-BBE8-A6A12BEAD5F7}"/>
                  </a:ext>
                </a:extLst>
              </p:cNvPr>
              <p:cNvSpPr/>
              <p:nvPr/>
            </p:nvSpPr>
            <p:spPr>
              <a:xfrm>
                <a:off x="5016342" y="3323218"/>
                <a:ext cx="625442" cy="6480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8" name="직사각형 47">
                <a:extLst>
                  <a:ext uri="{FF2B5EF4-FFF2-40B4-BE49-F238E27FC236}">
                    <a16:creationId xmlns:a16="http://schemas.microsoft.com/office/drawing/2014/main" id="{EDA0AB34-4105-40FC-8A47-D33DBC7C1741}"/>
                  </a:ext>
                </a:extLst>
              </p:cNvPr>
              <p:cNvSpPr/>
              <p:nvPr/>
            </p:nvSpPr>
            <p:spPr>
              <a:xfrm>
                <a:off x="5777039" y="2691174"/>
                <a:ext cx="625442" cy="12801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09" name="직사각형 48">
                <a:extLst>
                  <a:ext uri="{FF2B5EF4-FFF2-40B4-BE49-F238E27FC236}">
                    <a16:creationId xmlns:a16="http://schemas.microsoft.com/office/drawing/2014/main" id="{0DA0E0A9-2739-4D2D-9E2C-0C52790EF56F}"/>
                  </a:ext>
                </a:extLst>
              </p:cNvPr>
              <p:cNvSpPr/>
              <p:nvPr/>
            </p:nvSpPr>
            <p:spPr>
              <a:xfrm>
                <a:off x="6537736" y="2089760"/>
                <a:ext cx="625442" cy="18815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0" name="직사각형 49">
                <a:extLst>
                  <a:ext uri="{FF2B5EF4-FFF2-40B4-BE49-F238E27FC236}">
                    <a16:creationId xmlns:a16="http://schemas.microsoft.com/office/drawing/2014/main" id="{7E6BE1CA-83A3-4FE1-8DA6-FB932ACC0831}"/>
                  </a:ext>
                </a:extLst>
              </p:cNvPr>
              <p:cNvSpPr/>
              <p:nvPr/>
            </p:nvSpPr>
            <p:spPr>
              <a:xfrm>
                <a:off x="7298433" y="2459130"/>
                <a:ext cx="625442" cy="15121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111" name="직사각형 59">
                <a:extLst>
                  <a:ext uri="{FF2B5EF4-FFF2-40B4-BE49-F238E27FC236}">
                    <a16:creationId xmlns:a16="http://schemas.microsoft.com/office/drawing/2014/main" id="{80FFA548-B95F-47C3-BE63-391D64B3E1C7}"/>
                  </a:ext>
                </a:extLst>
              </p:cNvPr>
              <p:cNvSpPr/>
              <p:nvPr/>
            </p:nvSpPr>
            <p:spPr>
              <a:xfrm>
                <a:off x="1767366" y="2604213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40</a:t>
                </a:r>
                <a:endParaRPr lang="ko-KR" altLang="en-US" sz="1000" dirty="0"/>
              </a:p>
            </p:txBody>
          </p:sp>
          <p:sp>
            <p:nvSpPr>
              <p:cNvPr id="112" name="직사각형 60">
                <a:extLst>
                  <a:ext uri="{FF2B5EF4-FFF2-40B4-BE49-F238E27FC236}">
                    <a16:creationId xmlns:a16="http://schemas.microsoft.com/office/drawing/2014/main" id="{5B83C59F-7B07-471C-B2A5-570D33E47199}"/>
                  </a:ext>
                </a:extLst>
              </p:cNvPr>
              <p:cNvSpPr/>
              <p:nvPr/>
            </p:nvSpPr>
            <p:spPr>
              <a:xfrm>
                <a:off x="1767366" y="2090552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60</a:t>
                </a:r>
                <a:endParaRPr lang="ko-KR" altLang="en-US" sz="1000" dirty="0"/>
              </a:p>
            </p:txBody>
          </p:sp>
          <p:sp>
            <p:nvSpPr>
              <p:cNvPr id="113" name="직사각형 61">
                <a:extLst>
                  <a:ext uri="{FF2B5EF4-FFF2-40B4-BE49-F238E27FC236}">
                    <a16:creationId xmlns:a16="http://schemas.microsoft.com/office/drawing/2014/main" id="{31358A7A-BB25-463C-8C00-0E981A9E2E52}"/>
                  </a:ext>
                </a:extLst>
              </p:cNvPr>
              <p:cNvSpPr/>
              <p:nvPr/>
            </p:nvSpPr>
            <p:spPr>
              <a:xfrm>
                <a:off x="1774950" y="3200107"/>
                <a:ext cx="33855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20</a:t>
                </a:r>
                <a:endParaRPr lang="ko-KR" altLang="en-US" sz="1000" dirty="0"/>
              </a:p>
            </p:txBody>
          </p:sp>
        </p:grpSp>
      </p:grpSp>
      <p:graphicFrame>
        <p:nvGraphicFramePr>
          <p:cNvPr id="114" name="표 47">
            <a:extLst>
              <a:ext uri="{FF2B5EF4-FFF2-40B4-BE49-F238E27FC236}">
                <a16:creationId xmlns:a16="http://schemas.microsoft.com/office/drawing/2014/main" id="{0682D308-EBC7-4CD9-94F9-4CD5D5721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03102"/>
              </p:ext>
            </p:extLst>
          </p:nvPr>
        </p:nvGraphicFramePr>
        <p:xfrm>
          <a:off x="7358672" y="1423859"/>
          <a:ext cx="1833672" cy="27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12">
                  <a:extLst>
                    <a:ext uri="{9D8B030D-6E8A-4147-A177-3AD203B41FA5}">
                      <a16:colId xmlns:a16="http://schemas.microsoft.com/office/drawing/2014/main" val="470481911"/>
                    </a:ext>
                  </a:extLst>
                </a:gridCol>
                <a:gridCol w="675488">
                  <a:extLst>
                    <a:ext uri="{9D8B030D-6E8A-4147-A177-3AD203B41FA5}">
                      <a16:colId xmlns:a16="http://schemas.microsoft.com/office/drawing/2014/main" val="9059576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239779569"/>
                    </a:ext>
                  </a:extLst>
                </a:gridCol>
              </a:tblGrid>
              <a:tr h="272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Daily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Weekly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Monthly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014"/>
                  </a:ext>
                </a:extLst>
              </a:tr>
            </a:tbl>
          </a:graphicData>
        </a:graphic>
      </p:graphicFrame>
      <p:sp>
        <p:nvSpPr>
          <p:cNvPr id="115" name="직사각형 63">
            <a:extLst>
              <a:ext uri="{FF2B5EF4-FFF2-40B4-BE49-F238E27FC236}">
                <a16:creationId xmlns:a16="http://schemas.microsoft.com/office/drawing/2014/main" id="{79079356-00D8-4F9E-8E47-C0E5181ACBFE}"/>
              </a:ext>
            </a:extLst>
          </p:cNvPr>
          <p:cNvSpPr/>
          <p:nvPr/>
        </p:nvSpPr>
        <p:spPr>
          <a:xfrm>
            <a:off x="2423592" y="1448345"/>
            <a:ext cx="949056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64">
            <a:extLst>
              <a:ext uri="{FF2B5EF4-FFF2-40B4-BE49-F238E27FC236}">
                <a16:creationId xmlns:a16="http://schemas.microsoft.com/office/drawing/2014/main" id="{3D9968E7-5D79-49DB-8DC9-E8A415D11685}"/>
              </a:ext>
            </a:extLst>
          </p:cNvPr>
          <p:cNvSpPr/>
          <p:nvPr/>
        </p:nvSpPr>
        <p:spPr>
          <a:xfrm>
            <a:off x="3628941" y="1445996"/>
            <a:ext cx="989632" cy="2032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2021-08-19</a:t>
            </a:r>
          </a:p>
        </p:txBody>
      </p:sp>
      <p:sp>
        <p:nvSpPr>
          <p:cNvPr id="117" name="직사각형 63">
            <a:extLst>
              <a:ext uri="{FF2B5EF4-FFF2-40B4-BE49-F238E27FC236}">
                <a16:creationId xmlns:a16="http://schemas.microsoft.com/office/drawing/2014/main" id="{2CED2176-D692-4CB2-8CE9-815749D782FB}"/>
              </a:ext>
            </a:extLst>
          </p:cNvPr>
          <p:cNvSpPr/>
          <p:nvPr/>
        </p:nvSpPr>
        <p:spPr>
          <a:xfrm>
            <a:off x="2302867" y="377226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Transaction Amount Volume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63">
            <a:extLst>
              <a:ext uri="{FF2B5EF4-FFF2-40B4-BE49-F238E27FC236}">
                <a16:creationId xmlns:a16="http://schemas.microsoft.com/office/drawing/2014/main" id="{FC53CECB-6A67-4CE1-A728-928DD43A3460}"/>
              </a:ext>
            </a:extLst>
          </p:cNvPr>
          <p:cNvSpPr/>
          <p:nvPr/>
        </p:nvSpPr>
        <p:spPr>
          <a:xfrm>
            <a:off x="2335256" y="5982123"/>
            <a:ext cx="1836945" cy="1753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Number of Transactions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65">
            <a:extLst>
              <a:ext uri="{FF2B5EF4-FFF2-40B4-BE49-F238E27FC236}">
                <a16:creationId xmlns:a16="http://schemas.microsoft.com/office/drawing/2014/main" id="{EB91663C-BCB9-4935-A390-14B86C2BF023}"/>
              </a:ext>
            </a:extLst>
          </p:cNvPr>
          <p:cNvSpPr/>
          <p:nvPr/>
        </p:nvSpPr>
        <p:spPr>
          <a:xfrm>
            <a:off x="3389651" y="1424079"/>
            <a:ext cx="391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/>
              <a:t>~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36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27E3E1-0A85-49E1-992A-4F91EBCDEA5D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AC5390-4855-4163-B502-7C43221EB0CE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656F58-69D8-4F7B-8A00-1C7A72ADFCCC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81B43C-BCB5-4C6E-A136-E6722162727F}"/>
              </a:ext>
            </a:extLst>
          </p:cNvPr>
          <p:cNvSpPr/>
          <p:nvPr/>
        </p:nvSpPr>
        <p:spPr>
          <a:xfrm>
            <a:off x="1463305" y="1672489"/>
            <a:ext cx="24997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Partner’s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List </a:t>
            </a:r>
            <a:r>
              <a:rPr lang="ko-KR" altLang="en-US" sz="1400" b="1" dirty="0"/>
              <a:t>파트너의 목록</a:t>
            </a: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E3CB3C-C714-4ACB-B7B9-2129818B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9957"/>
              </p:ext>
            </p:extLst>
          </p:nvPr>
        </p:nvGraphicFramePr>
        <p:xfrm>
          <a:off x="1553954" y="2132857"/>
          <a:ext cx="7638391" cy="2180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589">
                  <a:extLst>
                    <a:ext uri="{9D8B030D-6E8A-4147-A177-3AD203B41FA5}">
                      <a16:colId xmlns:a16="http://schemas.microsoft.com/office/drawing/2014/main" val="4162134974"/>
                    </a:ext>
                  </a:extLst>
                </a:gridCol>
                <a:gridCol w="1064888">
                  <a:extLst>
                    <a:ext uri="{9D8B030D-6E8A-4147-A177-3AD203B41FA5}">
                      <a16:colId xmlns:a16="http://schemas.microsoft.com/office/drawing/2014/main" val="4159386291"/>
                    </a:ext>
                  </a:extLst>
                </a:gridCol>
                <a:gridCol w="1494278">
                  <a:extLst>
                    <a:ext uri="{9D8B030D-6E8A-4147-A177-3AD203B41FA5}">
                      <a16:colId xmlns:a16="http://schemas.microsoft.com/office/drawing/2014/main" val="3098070344"/>
                    </a:ext>
                  </a:extLst>
                </a:gridCol>
                <a:gridCol w="1255032">
                  <a:extLst>
                    <a:ext uri="{9D8B030D-6E8A-4147-A177-3AD203B41FA5}">
                      <a16:colId xmlns:a16="http://schemas.microsoft.com/office/drawing/2014/main" val="3706366000"/>
                    </a:ext>
                  </a:extLst>
                </a:gridCol>
                <a:gridCol w="1009958">
                  <a:extLst>
                    <a:ext uri="{9D8B030D-6E8A-4147-A177-3AD203B41FA5}">
                      <a16:colId xmlns:a16="http://schemas.microsoft.com/office/drawing/2014/main" val="1453453998"/>
                    </a:ext>
                  </a:extLst>
                </a:gridCol>
                <a:gridCol w="1191227">
                  <a:extLst>
                    <a:ext uri="{9D8B030D-6E8A-4147-A177-3AD203B41FA5}">
                      <a16:colId xmlns:a16="http://schemas.microsoft.com/office/drawing/2014/main" val="4261469861"/>
                    </a:ext>
                  </a:extLst>
                </a:gridCol>
                <a:gridCol w="976419">
                  <a:extLst>
                    <a:ext uri="{9D8B030D-6E8A-4147-A177-3AD203B41FA5}">
                      <a16:colId xmlns:a16="http://schemas.microsoft.com/office/drawing/2014/main" val="3252650750"/>
                    </a:ext>
                  </a:extLst>
                </a:gridCol>
              </a:tblGrid>
              <a:tr h="319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유형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KRW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Fees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최종 수정일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Recent Edited 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Adjust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3106"/>
                  </a:ext>
                </a:extLst>
              </a:tr>
              <a:tr h="37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1234564787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2021.02.12 12:44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98715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2021.02.12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2994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2021.02.11 07:24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1557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Paypal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UK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13:11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03502"/>
                  </a:ext>
                </a:extLst>
              </a:tr>
              <a:tr h="36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123456789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Singapore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/>
                          <a:ea typeface="나눔고딕"/>
                          <a:cs typeface="+mn-cs"/>
                        </a:rPr>
                        <a:t>2021.02.10 07:44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7539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E12991-60C3-4442-8E0D-1656FB599188}"/>
              </a:ext>
            </a:extLst>
          </p:cNvPr>
          <p:cNvSpPr/>
          <p:nvPr/>
        </p:nvSpPr>
        <p:spPr>
          <a:xfrm>
            <a:off x="8358607" y="4370324"/>
            <a:ext cx="8659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highlight>
                  <a:srgbClr val="FFFF00"/>
                </a:highlight>
              </a:rPr>
              <a:t>[1][2][3][4][5]</a:t>
            </a:r>
            <a:endParaRPr lang="ko-KR" altLang="en-US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411270C-9FF3-4CFB-AED9-43742F8B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21416"/>
              </p:ext>
            </p:extLst>
          </p:nvPr>
        </p:nvGraphicFramePr>
        <p:xfrm>
          <a:off x="1359602" y="900405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D0A3FA2-CACE-4123-A630-F3A028B2829A}"/>
              </a:ext>
            </a:extLst>
          </p:cNvPr>
          <p:cNvGrpSpPr/>
          <p:nvPr/>
        </p:nvGrpSpPr>
        <p:grpSpPr>
          <a:xfrm>
            <a:off x="8392595" y="2564904"/>
            <a:ext cx="655733" cy="1718010"/>
            <a:chOff x="8499422" y="2444728"/>
            <a:chExt cx="595859" cy="181052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9F7F95-CCF3-4579-BC30-AE0A849B74B5}"/>
                </a:ext>
              </a:extLst>
            </p:cNvPr>
            <p:cNvSpPr/>
            <p:nvPr/>
          </p:nvSpPr>
          <p:spPr>
            <a:xfrm>
              <a:off x="8499422" y="2444728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B921966-F384-40E8-9DF2-2391F49AE6D7}"/>
                </a:ext>
              </a:extLst>
            </p:cNvPr>
            <p:cNvSpPr/>
            <p:nvPr/>
          </p:nvSpPr>
          <p:spPr>
            <a:xfrm>
              <a:off x="8499422" y="2835804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3FDF9F-E50F-4CD5-B884-97E42E112567}"/>
                </a:ext>
              </a:extLst>
            </p:cNvPr>
            <p:cNvSpPr/>
            <p:nvPr/>
          </p:nvSpPr>
          <p:spPr>
            <a:xfrm>
              <a:off x="8499422" y="3226880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35B884-710A-4C7D-8B4D-4BC01C5C6B8D}"/>
                </a:ext>
              </a:extLst>
            </p:cNvPr>
            <p:cNvSpPr/>
            <p:nvPr/>
          </p:nvSpPr>
          <p:spPr>
            <a:xfrm>
              <a:off x="8499422" y="3617956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ECF2E6-1BCD-4A2B-8DFB-706C2A701EAF}"/>
                </a:ext>
              </a:extLst>
            </p:cNvPr>
            <p:cNvSpPr/>
            <p:nvPr/>
          </p:nvSpPr>
          <p:spPr>
            <a:xfrm>
              <a:off x="8499422" y="4009032"/>
              <a:ext cx="595859" cy="246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수정</a:t>
              </a:r>
            </a:p>
          </p:txBody>
        </p:sp>
      </p:grpSp>
      <p:sp>
        <p:nvSpPr>
          <p:cNvPr id="49" name="직사각형 25">
            <a:extLst>
              <a:ext uri="{FF2B5EF4-FFF2-40B4-BE49-F238E27FC236}">
                <a16:creationId xmlns:a16="http://schemas.microsoft.com/office/drawing/2014/main" id="{1E0823B9-C0E6-4408-B3BD-C5CEBCB8DD92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202F4533-F3FC-4ECB-B9A9-0B2C3AF7BA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990FA531-D77E-4BE8-A44B-379E5CCC20F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C7EB70-22E4-41A8-A7CC-B8BCBC521A55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4" name="표 28">
            <a:extLst>
              <a:ext uri="{FF2B5EF4-FFF2-40B4-BE49-F238E27FC236}">
                <a16:creationId xmlns:a16="http://schemas.microsoft.com/office/drawing/2014/main" id="{B1550762-460D-4E03-8C9E-DC1C8436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06571"/>
              </p:ext>
            </p:extLst>
          </p:nvPr>
        </p:nvGraphicFramePr>
        <p:xfrm>
          <a:off x="154729" y="1602712"/>
          <a:ext cx="104472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728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BC9CB6BB-89C1-4006-A41A-580559037854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A37CEC-F241-487F-94F7-9AEF3493A6AE}"/>
              </a:ext>
            </a:extLst>
          </p:cNvPr>
          <p:cNvSpPr/>
          <p:nvPr/>
        </p:nvSpPr>
        <p:spPr>
          <a:xfrm>
            <a:off x="1509904" y="929650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2EC1EB-776A-43C6-BD64-6A8F744A3899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26">
            <a:extLst>
              <a:ext uri="{FF2B5EF4-FFF2-40B4-BE49-F238E27FC236}">
                <a16:creationId xmlns:a16="http://schemas.microsoft.com/office/drawing/2014/main" id="{DC6871C8-6A2B-4441-9918-FBA391505E10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B0524-1831-4BF2-B908-F37FC40409C0}"/>
              </a:ext>
            </a:extLst>
          </p:cNvPr>
          <p:cNvSpPr txBox="1"/>
          <p:nvPr/>
        </p:nvSpPr>
        <p:spPr>
          <a:xfrm>
            <a:off x="5949087" y="9505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59654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6454"/>
              </p:ext>
            </p:extLst>
          </p:nvPr>
        </p:nvGraphicFramePr>
        <p:xfrm>
          <a:off x="9408368" y="758357"/>
          <a:ext cx="2506096" cy="368957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GUID is issued after all the details have been entered and submitted.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License Type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a) MSB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b) MTO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c) Payment Gateway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d) Payment Institution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e) Other Financial Services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License Jurisdiction : Countries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4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Language :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a) Korean</a:t>
                      </a:r>
                      <a:b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</a:b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itchFamily="2" charset="2"/>
                        </a:rPr>
                        <a:t>b) English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45587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448666" y="1484784"/>
            <a:ext cx="342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Register new Partner </a:t>
            </a:r>
            <a:r>
              <a:rPr lang="ko-KR" altLang="en-US" sz="1400" b="1" dirty="0"/>
              <a:t>파트너 신규 등록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44759"/>
              </p:ext>
            </p:extLst>
          </p:nvPr>
        </p:nvGraphicFramePr>
        <p:xfrm>
          <a:off x="1530278" y="1842607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Company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Biz. Registration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49508"/>
              </p:ext>
            </p:extLst>
          </p:nvPr>
        </p:nvGraphicFramePr>
        <p:xfrm>
          <a:off x="1530278" y="5038545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Banking Details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no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 charge 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Position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96723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45815"/>
              </p:ext>
            </p:extLst>
          </p:nvPr>
        </p:nvGraphicFramePr>
        <p:xfrm>
          <a:off x="1519356" y="3120854"/>
          <a:ext cx="7662066" cy="1846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Type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License Jurisdiction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Zip Code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Province/State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7039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88036-6C40-410C-89EF-43F3D22B6307}"/>
              </a:ext>
            </a:extLst>
          </p:cNvPr>
          <p:cNvSpPr/>
          <p:nvPr/>
        </p:nvSpPr>
        <p:spPr>
          <a:xfrm>
            <a:off x="8413354" y="6146542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220994-ECFA-4AF0-BDA6-7BFB98F401B5}"/>
              </a:ext>
            </a:extLst>
          </p:cNvPr>
          <p:cNvSpPr/>
          <p:nvPr/>
        </p:nvSpPr>
        <p:spPr>
          <a:xfrm>
            <a:off x="3426826" y="2241589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4C578A-9C71-44EF-8313-B19C333E4E51}"/>
              </a:ext>
            </a:extLst>
          </p:cNvPr>
          <p:cNvSpPr/>
          <p:nvPr/>
        </p:nvSpPr>
        <p:spPr>
          <a:xfrm>
            <a:off x="3424941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E9C88C-078A-472D-A979-CFFE00C4F2A6}"/>
              </a:ext>
            </a:extLst>
          </p:cNvPr>
          <p:cNvSpPr/>
          <p:nvPr/>
        </p:nvSpPr>
        <p:spPr>
          <a:xfrm>
            <a:off x="7320136" y="2204864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F0247D-C799-4379-8DCF-50544F34A0CA}"/>
              </a:ext>
            </a:extLst>
          </p:cNvPr>
          <p:cNvSpPr/>
          <p:nvPr/>
        </p:nvSpPr>
        <p:spPr>
          <a:xfrm>
            <a:off x="7320136" y="252962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728F78-3034-4A23-A3C9-71E9B9E34E8D}"/>
              </a:ext>
            </a:extLst>
          </p:cNvPr>
          <p:cNvSpPr/>
          <p:nvPr/>
        </p:nvSpPr>
        <p:spPr>
          <a:xfrm>
            <a:off x="7320136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4D639D-67E2-4E05-98E7-668C416584B5}"/>
              </a:ext>
            </a:extLst>
          </p:cNvPr>
          <p:cNvSpPr/>
          <p:nvPr/>
        </p:nvSpPr>
        <p:spPr>
          <a:xfrm>
            <a:off x="3424940" y="1881549"/>
            <a:ext cx="3823187" cy="179299"/>
          </a:xfrm>
          <a:prstGeom prst="rect">
            <a:avLst/>
          </a:prstGeom>
          <a:solidFill>
            <a:srgbClr val="D9D9D9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FFBE3D-AD61-4200-A823-AA4CB4E94687}"/>
              </a:ext>
            </a:extLst>
          </p:cNvPr>
          <p:cNvSpPr/>
          <p:nvPr/>
        </p:nvSpPr>
        <p:spPr>
          <a:xfrm>
            <a:off x="3424939" y="4084293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66BAFE-142C-4EEE-B0A9-42614846EF7E}"/>
              </a:ext>
            </a:extLst>
          </p:cNvPr>
          <p:cNvSpPr/>
          <p:nvPr/>
        </p:nvSpPr>
        <p:spPr>
          <a:xfrm>
            <a:off x="3424941" y="281765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3BF2D2-CB88-4DD6-939D-A4018B031D30}"/>
              </a:ext>
            </a:extLst>
          </p:cNvPr>
          <p:cNvSpPr/>
          <p:nvPr/>
        </p:nvSpPr>
        <p:spPr>
          <a:xfrm>
            <a:off x="3424941" y="3165701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09B417-44E8-49C2-8BF6-FFCCE87DE3C1}"/>
              </a:ext>
            </a:extLst>
          </p:cNvPr>
          <p:cNvSpPr/>
          <p:nvPr/>
        </p:nvSpPr>
        <p:spPr>
          <a:xfrm>
            <a:off x="3424941" y="3465456"/>
            <a:ext cx="1086883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71CF6-7ED5-4875-95BF-3EEC985C92A0}"/>
              </a:ext>
            </a:extLst>
          </p:cNvPr>
          <p:cNvSpPr/>
          <p:nvPr/>
        </p:nvSpPr>
        <p:spPr>
          <a:xfrm>
            <a:off x="3424941" y="3776570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5F2495-64BE-494D-8C5E-9E6CC0DA3B7F}"/>
              </a:ext>
            </a:extLst>
          </p:cNvPr>
          <p:cNvSpPr/>
          <p:nvPr/>
        </p:nvSpPr>
        <p:spPr>
          <a:xfrm>
            <a:off x="3424939" y="4384048"/>
            <a:ext cx="3823187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7F1FDB-B3A6-479F-8D9E-A40BD224765F}"/>
              </a:ext>
            </a:extLst>
          </p:cNvPr>
          <p:cNvSpPr/>
          <p:nvPr/>
        </p:nvSpPr>
        <p:spPr>
          <a:xfrm>
            <a:off x="3424939" y="4725145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0320AE4-3D7E-49C0-8E84-E1FEBECA9E2D}"/>
              </a:ext>
            </a:extLst>
          </p:cNvPr>
          <p:cNvSpPr/>
          <p:nvPr/>
        </p:nvSpPr>
        <p:spPr>
          <a:xfrm>
            <a:off x="3424939" y="5087257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A7BCF6-5562-445B-A9F1-192F894665CD}"/>
              </a:ext>
            </a:extLst>
          </p:cNvPr>
          <p:cNvSpPr/>
          <p:nvPr/>
        </p:nvSpPr>
        <p:spPr>
          <a:xfrm>
            <a:off x="3424939" y="5397218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3599CC0-8BD1-449A-858F-C159784FE81A}"/>
              </a:ext>
            </a:extLst>
          </p:cNvPr>
          <p:cNvSpPr/>
          <p:nvPr/>
        </p:nvSpPr>
        <p:spPr>
          <a:xfrm>
            <a:off x="3424939" y="5697973"/>
            <a:ext cx="1805078" cy="1792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25">
            <a:extLst>
              <a:ext uri="{FF2B5EF4-FFF2-40B4-BE49-F238E27FC236}">
                <a16:creationId xmlns:a16="http://schemas.microsoft.com/office/drawing/2014/main" id="{EC3509BA-6F2D-4A35-863B-ACAAFBC625DB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F56278B-8C11-4A0A-8711-8B3A3A96B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47" name="TextBox 14">
            <a:extLst>
              <a:ext uri="{FF2B5EF4-FFF2-40B4-BE49-F238E27FC236}">
                <a16:creationId xmlns:a16="http://schemas.microsoft.com/office/drawing/2014/main" id="{E8716CBF-DA9F-42A0-998E-1A4D42AFCB86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28E732-0FD7-460F-924B-06513FD78B26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28">
            <a:extLst>
              <a:ext uri="{FF2B5EF4-FFF2-40B4-BE49-F238E27FC236}">
                <a16:creationId xmlns:a16="http://schemas.microsoft.com/office/drawing/2014/main" id="{0BD0A409-14A0-4FA6-B39D-C69BA235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05071"/>
              </p:ext>
            </p:extLst>
          </p:nvPr>
        </p:nvGraphicFramePr>
        <p:xfrm>
          <a:off x="154728" y="1602712"/>
          <a:ext cx="111242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423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7F95965-DC15-471D-9182-27EBCCF581AC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94345C-E392-4A84-BB63-90D4B9D6E92E}"/>
              </a:ext>
            </a:extLst>
          </p:cNvPr>
          <p:cNvSpPr/>
          <p:nvPr/>
        </p:nvSpPr>
        <p:spPr>
          <a:xfrm>
            <a:off x="2789082" y="934721"/>
            <a:ext cx="1701836" cy="275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표 32">
            <a:extLst>
              <a:ext uri="{FF2B5EF4-FFF2-40B4-BE49-F238E27FC236}">
                <a16:creationId xmlns:a16="http://schemas.microsoft.com/office/drawing/2014/main" id="{FB70325B-063B-4FE1-9FAE-EC7EB462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12541"/>
              </p:ext>
            </p:extLst>
          </p:nvPr>
        </p:nvGraphicFramePr>
        <p:xfrm>
          <a:off x="1400031" y="903402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32EABAB-744B-4997-A40C-A8382B36F999}"/>
              </a:ext>
            </a:extLst>
          </p:cNvPr>
          <p:cNvSpPr/>
          <p:nvPr/>
        </p:nvSpPr>
        <p:spPr>
          <a:xfrm>
            <a:off x="2727214" y="937362"/>
            <a:ext cx="1640594" cy="27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F2F81-1747-4BA2-A71E-3A98685750F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26">
            <a:extLst>
              <a:ext uri="{FF2B5EF4-FFF2-40B4-BE49-F238E27FC236}">
                <a16:creationId xmlns:a16="http://schemas.microsoft.com/office/drawing/2014/main" id="{0FD82014-DECC-41E8-B659-FBC76088A62E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A076B-71B4-4FED-A1EB-510FDBD7F4BB}"/>
              </a:ext>
            </a:extLst>
          </p:cNvPr>
          <p:cNvSpPr txBox="1"/>
          <p:nvPr/>
        </p:nvSpPr>
        <p:spPr>
          <a:xfrm>
            <a:off x="6037609" y="941134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13492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662"/>
          <p:cNvGraphicFramePr>
            <a:graphicFrameLocks noGrp="1"/>
          </p:cNvGraphicFramePr>
          <p:nvPr/>
        </p:nvGraphicFramePr>
        <p:xfrm>
          <a:off x="9408368" y="758357"/>
          <a:ext cx="2506096" cy="2952336"/>
        </p:xfrm>
        <a:graphic>
          <a:graphicData uri="http://schemas.openxmlformats.org/drawingml/2006/table">
            <a:tbl>
              <a:tblPr/>
              <a:tblGrid>
                <a:gridCol w="2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25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[ Description ]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48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9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Description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1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2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itchFamily="2" charset="2"/>
                        </a:rPr>
                        <a:t>3</a:t>
                      </a: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3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44308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8C00B6-6D99-4348-B48A-87A24CC70079}"/>
              </a:ext>
            </a:extLst>
          </p:cNvPr>
          <p:cNvSpPr/>
          <p:nvPr/>
        </p:nvSpPr>
        <p:spPr>
          <a:xfrm>
            <a:off x="1338294" y="1395870"/>
            <a:ext cx="2672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Partner’s Details </a:t>
            </a:r>
            <a:r>
              <a:rPr lang="ko-KR" altLang="en-US" sz="1400" b="1" dirty="0"/>
              <a:t>파트너 상세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6E887FA-415C-4B99-A824-515EBC1B8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8700"/>
              </p:ext>
            </p:extLst>
          </p:nvPr>
        </p:nvGraphicFramePr>
        <p:xfrm>
          <a:off x="1530278" y="1740765"/>
          <a:ext cx="7662066" cy="125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56212043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518322443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GUID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1234XXXXDDFDDXXX56789 (GUID)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3564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Partner Name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회사명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Payoneer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Business Registration Number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사업자 등록 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1234561234567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83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  <a:hlinkClick r:id="rId2"/>
                        </a:rPr>
                        <a:t>abccorp@test.com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82-2-1234-1234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297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언어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English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26899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8B06C0-0043-45AA-82CE-55DF24BB8E16}"/>
              </a:ext>
            </a:extLst>
          </p:cNvPr>
          <p:cNvSpPr/>
          <p:nvPr/>
        </p:nvSpPr>
        <p:spPr>
          <a:xfrm>
            <a:off x="8413354" y="1437068"/>
            <a:ext cx="753828" cy="24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Print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3C67126-F67D-4478-B2DD-344341F3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79761"/>
              </p:ext>
            </p:extLst>
          </p:nvPr>
        </p:nvGraphicFramePr>
        <p:xfrm>
          <a:off x="1505116" y="4657561"/>
          <a:ext cx="7662066" cy="1231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13148918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5483589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17607162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3297593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거래은행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Bank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BNY Mellon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대표 계좌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Account Number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123-456-78901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2693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이름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Representative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76394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메일주소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>
                          <a:solidFill>
                            <a:schemeClr val="tx1"/>
                          </a:solidFill>
                          <a:hlinkClick r:id="rId3"/>
                        </a:rPr>
                        <a:t>test@test.com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연락처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82-10-1234-1234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962080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담당자 직위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Designation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부장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8298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06A9-50D3-40C8-A413-FED0A96972A6}"/>
              </a:ext>
            </a:extLst>
          </p:cNvPr>
          <p:cNvSpPr/>
          <p:nvPr/>
        </p:nvSpPr>
        <p:spPr>
          <a:xfrm>
            <a:off x="67784" y="875877"/>
            <a:ext cx="9095621" cy="392883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9159CF-13E9-40D4-8BFA-36AF8C4E6812}"/>
              </a:ext>
            </a:extLst>
          </p:cNvPr>
          <p:cNvSpPr/>
          <p:nvPr/>
        </p:nvSpPr>
        <p:spPr>
          <a:xfrm>
            <a:off x="96723" y="875877"/>
            <a:ext cx="1241571" cy="5669632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3E7F64-AC43-407F-B3EB-084D370A62E5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Logo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B86823-F2E9-45AC-91DB-EEDDA38D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46435"/>
              </p:ext>
            </p:extLst>
          </p:nvPr>
        </p:nvGraphicFramePr>
        <p:xfrm>
          <a:off x="1521225" y="3020636"/>
          <a:ext cx="7662066" cy="15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22178776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3357375834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Contracted Office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United States of America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15211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우편번호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Zip code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01234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47168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도시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State/Province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372506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New York, New York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37975"/>
                  </a:ext>
                </a:extLst>
              </a:tr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 Address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err="1">
                          <a:solidFill>
                            <a:schemeClr val="tx1"/>
                          </a:solidFill>
                        </a:rPr>
                        <a:t>Xxxx</a:t>
                      </a:r>
                      <a:r>
                        <a:rPr lang="en-US" altLang="ko-KR" sz="800" u="sng" dirty="0">
                          <a:solidFill>
                            <a:schemeClr val="tx1"/>
                          </a:solidFill>
                        </a:rPr>
                        <a:t> Tower</a:t>
                      </a:r>
                      <a:endParaRPr lang="ko-KR" altLang="en-US" sz="8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725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BF065D-C149-4392-9263-041A919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31998"/>
              </p:ext>
            </p:extLst>
          </p:nvPr>
        </p:nvGraphicFramePr>
        <p:xfrm>
          <a:off x="1505116" y="5957595"/>
          <a:ext cx="7662066" cy="30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418">
                  <a:extLst>
                    <a:ext uri="{9D8B030D-6E8A-4147-A177-3AD203B41FA5}">
                      <a16:colId xmlns:a16="http://schemas.microsoft.com/office/drawing/2014/main" val="3372984974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745928478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파트너 상태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Active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084037"/>
                  </a:ext>
                </a:extLst>
              </a:tr>
            </a:tbl>
          </a:graphicData>
        </a:graphic>
      </p:graphicFrame>
      <p:sp>
        <p:nvSpPr>
          <p:cNvPr id="19" name="직사각형 25">
            <a:extLst>
              <a:ext uri="{FF2B5EF4-FFF2-40B4-BE49-F238E27FC236}">
                <a16:creationId xmlns:a16="http://schemas.microsoft.com/office/drawing/2014/main" id="{6D934BEF-EB7E-4091-94B1-C7FAB0EE685D}"/>
              </a:ext>
            </a:extLst>
          </p:cNvPr>
          <p:cNvSpPr/>
          <p:nvPr/>
        </p:nvSpPr>
        <p:spPr>
          <a:xfrm>
            <a:off x="96723" y="862526"/>
            <a:ext cx="1241571" cy="406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D50E2DA7-87C2-483E-BF9B-BD897662F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2" y="859304"/>
            <a:ext cx="409882" cy="409882"/>
          </a:xfrm>
          <a:prstGeom prst="rect">
            <a:avLst/>
          </a:prstGeom>
        </p:spPr>
      </p:pic>
      <p:sp>
        <p:nvSpPr>
          <p:cNvPr id="26" name="TextBox 14">
            <a:extLst>
              <a:ext uri="{FF2B5EF4-FFF2-40B4-BE49-F238E27FC236}">
                <a16:creationId xmlns:a16="http://schemas.microsoft.com/office/drawing/2014/main" id="{FF678C00-DFAE-4CA4-80E8-42A38F1BDE51}"/>
              </a:ext>
            </a:extLst>
          </p:cNvPr>
          <p:cNvSpPr txBox="1"/>
          <p:nvPr/>
        </p:nvSpPr>
        <p:spPr>
          <a:xfrm>
            <a:off x="717509" y="190355"/>
            <a:ext cx="113068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GME_In_001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CE8EE4-B235-4D52-906F-8FFC0B18BAE9}"/>
              </a:ext>
            </a:extLst>
          </p:cNvPr>
          <p:cNvSpPr txBox="1"/>
          <p:nvPr/>
        </p:nvSpPr>
        <p:spPr>
          <a:xfrm>
            <a:off x="9192344" y="206928"/>
            <a:ext cx="648072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A9854C-F914-4987-AC62-4E761552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72190"/>
              </p:ext>
            </p:extLst>
          </p:nvPr>
        </p:nvGraphicFramePr>
        <p:xfrm>
          <a:off x="154729" y="1602712"/>
          <a:ext cx="10198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84">
                  <a:extLst>
                    <a:ext uri="{9D8B030D-6E8A-4147-A177-3AD203B41FA5}">
                      <a16:colId xmlns:a16="http://schemas.microsoft.com/office/drawing/2014/main" val="513373912"/>
                    </a:ext>
                  </a:extLst>
                </a:gridCol>
              </a:tblGrid>
              <a:tr h="160746">
                <a:tc>
                  <a:txBody>
                    <a:bodyPr/>
                    <a:lstStyle/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61257"/>
                  </a:ext>
                </a:extLst>
              </a:tr>
              <a:tr h="1607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Partners</a:t>
                      </a: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Fund Management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Transaction Details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Settings</a:t>
                      </a: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7073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B080EEAE-284C-4730-8096-D3A4C6873F4A}"/>
              </a:ext>
            </a:extLst>
          </p:cNvPr>
          <p:cNvSpPr/>
          <p:nvPr/>
        </p:nvSpPr>
        <p:spPr>
          <a:xfrm>
            <a:off x="114829" y="1816923"/>
            <a:ext cx="940611" cy="29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FA65E01D-AD96-4CC7-9B9B-27DDF06D0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62202"/>
              </p:ext>
            </p:extLst>
          </p:nvPr>
        </p:nvGraphicFramePr>
        <p:xfrm>
          <a:off x="1386579" y="932600"/>
          <a:ext cx="7544712" cy="333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452">
                  <a:extLst>
                    <a:ext uri="{9D8B030D-6E8A-4147-A177-3AD203B41FA5}">
                      <a16:colId xmlns:a16="http://schemas.microsoft.com/office/drawing/2014/main" val="2243183485"/>
                    </a:ext>
                  </a:extLst>
                </a:gridCol>
                <a:gridCol w="1750754">
                  <a:extLst>
                    <a:ext uri="{9D8B030D-6E8A-4147-A177-3AD203B41FA5}">
                      <a16:colId xmlns:a16="http://schemas.microsoft.com/office/drawing/2014/main" val="304165983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52603790"/>
                    </a:ext>
                  </a:extLst>
                </a:gridCol>
                <a:gridCol w="3168354">
                  <a:extLst>
                    <a:ext uri="{9D8B030D-6E8A-4147-A177-3AD203B41FA5}">
                      <a16:colId xmlns:a16="http://schemas.microsoft.com/office/drawing/2014/main" val="576389683"/>
                    </a:ext>
                  </a:extLst>
                </a:gridCol>
              </a:tblGrid>
              <a:tr h="33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List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Register New Partners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Partners Details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                       Partner Transactions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3951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AB06D289-5A5C-4AD4-AF2C-DBB742297187}"/>
              </a:ext>
            </a:extLst>
          </p:cNvPr>
          <p:cNvSpPr/>
          <p:nvPr/>
        </p:nvSpPr>
        <p:spPr>
          <a:xfrm>
            <a:off x="4454576" y="911259"/>
            <a:ext cx="1281384" cy="325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66EFAD-B3B3-44C2-B87E-133B98F8B2C2}"/>
              </a:ext>
            </a:extLst>
          </p:cNvPr>
          <p:cNvSpPr txBox="1"/>
          <p:nvPr/>
        </p:nvSpPr>
        <p:spPr>
          <a:xfrm>
            <a:off x="1775520" y="169900"/>
            <a:ext cx="373754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tx2"/>
                </a:solidFill>
                <a:latin typeface="Futura Bk" pitchFamily="34" charset="0"/>
                <a:ea typeface="굴림" pitchFamily="50" charset="-127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26">
            <a:extLst>
              <a:ext uri="{FF2B5EF4-FFF2-40B4-BE49-F238E27FC236}">
                <a16:creationId xmlns:a16="http://schemas.microsoft.com/office/drawing/2014/main" id="{58F0DC50-FE3B-44A9-BCC0-3539721CBF71}"/>
              </a:ext>
            </a:extLst>
          </p:cNvPr>
          <p:cNvSpPr/>
          <p:nvPr/>
        </p:nvSpPr>
        <p:spPr>
          <a:xfrm>
            <a:off x="281159" y="1359183"/>
            <a:ext cx="675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Menu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4253DA-BA13-42B4-B9F9-48D9F222E27F}"/>
              </a:ext>
            </a:extLst>
          </p:cNvPr>
          <p:cNvSpPr txBox="1"/>
          <p:nvPr/>
        </p:nvSpPr>
        <p:spPr>
          <a:xfrm>
            <a:off x="6168298" y="969331"/>
            <a:ext cx="128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3158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16203</TotalTime>
  <Words>2606</Words>
  <Application>Microsoft Office PowerPoint</Application>
  <PresentationFormat>Widescreen</PresentationFormat>
  <Paragraphs>1333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나눔고딕</vt:lpstr>
      <vt:lpstr>Arial</vt:lpstr>
      <vt:lpstr>Office 테마</vt:lpstr>
      <vt:lpstr>PowerPoint Presentation</vt:lpstr>
      <vt:lpstr>Revision Update 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병수</dc:creator>
  <cp:lastModifiedBy>Yoel Thapa</cp:lastModifiedBy>
  <cp:revision>1353</cp:revision>
  <cp:lastPrinted>2020-03-26T05:00:19Z</cp:lastPrinted>
  <dcterms:created xsi:type="dcterms:W3CDTF">2019-01-07T07:06:12Z</dcterms:created>
  <dcterms:modified xsi:type="dcterms:W3CDTF">2021-08-17T06:03:29Z</dcterms:modified>
</cp:coreProperties>
</file>