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81" r:id="rId16"/>
    <p:sldId id="282" r:id="rId17"/>
    <p:sldId id="278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EEEEEE"/>
    <a:srgbClr val="48494A"/>
    <a:srgbClr val="F9F9F9"/>
    <a:srgbClr val="708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BAAC-6040-4AAB-97EC-FC0F48BD80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9D90-6CC2-4A77-A868-66C0B842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B20D-FE00-4301-B255-B5999BAB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3608C-DA47-43A8-9AA2-9CBF0E095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E409-F2E7-444D-BDC3-431E123E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D9F-0AF8-4894-8DE7-42D719E8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B981-9379-4643-A9AF-A330F358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457-EAF2-486F-8B5E-1A613891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9595E-78ED-460A-9D56-853252CE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AEB0-B5C1-4542-B733-A574725A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F23E-817A-4762-B3B1-77F28253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18BC-FD8B-4F45-9FBB-ACA2A25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A0F8C-F57C-45C7-A8FA-D30A3E42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2539-53C6-4253-9941-9C32B609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34AB-F76D-4605-975B-E8ED402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3279-357D-45D5-B5EA-2966DD57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040B-6EBE-4E03-9C7E-FBF09FE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1D63-8B8B-444A-B776-C2B67CBA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8A8-970A-4055-A56E-DCEFC209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37FA-9EE8-4B9D-BBC0-6F50C230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F07E-CC8A-465B-B5B7-9C6C5FF5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05F1-4920-4636-8EA6-043906FA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29FD-2C97-4D40-A767-5BA0A75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8ACC-FF66-4737-A1DA-EFE224A8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2BE-29C1-41A5-BCD3-D3773DCA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7241-F786-447E-9B1F-7C4C59D9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51E7-0AF8-4092-B21A-74201953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E021-43B3-455A-842C-86431AD2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5F6F-4110-4048-A700-D0B1F03D3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CA65-C4BA-4BA0-8281-1B7E1F1D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A3CF-6C04-46C4-8BA3-FECFC75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C637-B5B8-43E3-85B2-FF5ACBE7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6CFF-2AC9-44F4-9EB5-9835C97E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0412-2380-446D-A588-9144B7A3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27C11-46E6-444F-B047-9DB08A30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BEF4-AA8F-453A-97E9-2B8C78905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9D7BE-C2E3-4FA1-8559-62E4D3F88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BCC6-CB8B-4857-AB23-11D74FDC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828EF-5B49-43E9-9BE7-0877F2CD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0AB0D-B236-4754-B065-C90A9E9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19C09-29C7-4CA4-81D8-38AE0C9A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E2A2-1924-4153-BAF2-3BF465C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B5620-4FF8-4368-B671-5A6A09E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B0F4B-2700-41BF-93D9-17BDAF7E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5479-2E61-4B91-ADC0-4E303DD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7FCCD-A492-439D-837E-3F2666D9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05677-22FF-46DA-A851-5D94693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52C1-98E4-48A0-A142-0FA9D11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4707-1C58-44A7-B1F0-7856FCB0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E541-6EBC-4DD5-99F4-4DD2525D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2934C-921A-41CF-BEFC-98925E2E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EE88B-1B1B-4628-B952-AEA0AE51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783A-E8A3-4FD4-8627-88489FF3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55A7-7A12-4852-97E1-D5FD444F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B704-FEE0-4BF1-A5E6-C01A4B47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907D-9EF7-4A06-B2AB-F0492327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CCFA-66A7-4F12-8182-63AAFE13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43307-0FC4-4D32-BCD8-62687F45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6E51-DDDC-4043-9808-68B699D7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EF7F-70CF-4DDF-861C-727E1BC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4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D5782-F5CE-43BC-8120-1A5F4A8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AFBCF-97A9-4E28-8D84-0B0EF34F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87CF-6EFB-4A17-9E57-6A4BCD356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BBF7-5651-4F4A-BA8F-CE53E6D4DF0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332B-D0BF-4AFC-B47D-90DC56D9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084B-0285-4346-A988-1E532F397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5578-EEA3-4D42-A993-35DC633184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D467B-4D27-4092-9046-49F6E62048B4}"/>
              </a:ext>
            </a:extLst>
          </p:cNvPr>
          <p:cNvSpPr txBox="1"/>
          <p:nvPr userDrawn="1"/>
        </p:nvSpPr>
        <p:spPr>
          <a:xfrm>
            <a:off x="9982200" y="36047"/>
            <a:ext cx="250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</a:t>
            </a: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PayerMax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D4CB-D34B-43A5-B9E5-44F68921C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Partner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581AD-B778-4D11-ADA3-8F8E767F2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GME B2B</a:t>
            </a:r>
          </a:p>
        </p:txBody>
      </p:sp>
    </p:spTree>
    <p:extLst>
      <p:ext uri="{BB962C8B-B14F-4D97-AF65-F5344CB8AC3E}">
        <p14:creationId xmlns:p14="http://schemas.microsoft.com/office/powerpoint/2010/main" val="387577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EA2170F-284A-4B8F-99DF-3260FADA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661584" cy="529761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ABD73-38BC-4A3C-8F59-2CBB079B2979}"/>
              </a:ext>
            </a:extLst>
          </p:cNvPr>
          <p:cNvSpPr/>
          <p:nvPr/>
        </p:nvSpPr>
        <p:spPr>
          <a:xfrm>
            <a:off x="2936048" y="76887"/>
            <a:ext cx="902707" cy="25091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8BAA2-E970-4CF7-8FC6-F26331991171}"/>
              </a:ext>
            </a:extLst>
          </p:cNvPr>
          <p:cNvSpPr/>
          <p:nvPr/>
        </p:nvSpPr>
        <p:spPr>
          <a:xfrm>
            <a:off x="1746805" y="1572921"/>
            <a:ext cx="562606" cy="25587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6DD197-FDE0-4C97-B50D-FC45DA9EF2E7}"/>
              </a:ext>
            </a:extLst>
          </p:cNvPr>
          <p:cNvSpPr/>
          <p:nvPr/>
        </p:nvSpPr>
        <p:spPr>
          <a:xfrm>
            <a:off x="4027162" y="1216478"/>
            <a:ext cx="1003852" cy="21550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56E288-BDB7-46D0-9D71-C46D52DCE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" b="1"/>
          <a:stretch/>
        </p:blipFill>
        <p:spPr>
          <a:xfrm>
            <a:off x="327991" y="4529177"/>
            <a:ext cx="11536017" cy="18784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2C434-BD49-4D99-9D08-D37167B38140}"/>
              </a:ext>
            </a:extLst>
          </p:cNvPr>
          <p:cNvCxnSpPr>
            <a:cxnSpLocks/>
          </p:cNvCxnSpPr>
          <p:nvPr/>
        </p:nvCxnSpPr>
        <p:spPr>
          <a:xfrm>
            <a:off x="4511835" y="1431985"/>
            <a:ext cx="0" cy="2700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56586C-B5E7-471E-B93C-27913FAFA0D2}"/>
              </a:ext>
            </a:extLst>
          </p:cNvPr>
          <p:cNvSpPr txBox="1"/>
          <p:nvPr/>
        </p:nvSpPr>
        <p:spPr>
          <a:xfrm>
            <a:off x="1485336" y="2898594"/>
            <a:ext cx="2901424" cy="7819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Once you check your balance, you can upload your file in this menu by click on “ Choose File”. </a:t>
            </a:r>
          </a:p>
          <a:p>
            <a:r>
              <a:rPr lang="en-US" sz="1100" dirty="0"/>
              <a:t>Click on ”Batch File Sample” to download the sample as shown below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99DEE-3732-4FC4-B104-1D095E1132D5}"/>
              </a:ext>
            </a:extLst>
          </p:cNvPr>
          <p:cNvSpPr txBox="1"/>
          <p:nvPr/>
        </p:nvSpPr>
        <p:spPr>
          <a:xfrm>
            <a:off x="9745907" y="515413"/>
            <a:ext cx="2313821" cy="3831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Data in </a:t>
            </a:r>
            <a:r>
              <a:rPr lang="en-US" sz="1200" b="1" dirty="0" err="1"/>
              <a:t>BatchFile</a:t>
            </a:r>
            <a:r>
              <a:rPr lang="en-US" sz="1200" b="1" dirty="0"/>
              <a:t>:</a:t>
            </a:r>
          </a:p>
          <a:p>
            <a:pPr marL="342900" indent="-342900">
              <a:buAutoNum type="arabicPeriod"/>
            </a:pPr>
            <a:r>
              <a:rPr lang="en-US" sz="1100" b="1" dirty="0"/>
              <a:t>Date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Member_ID</a:t>
            </a:r>
            <a:r>
              <a:rPr lang="en-US" sz="1100" b="1" dirty="0"/>
              <a:t>: </a:t>
            </a:r>
            <a:r>
              <a:rPr lang="en-US" sz="1100" dirty="0"/>
              <a:t>14 Characters  (Receivers ID on Partner's side)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Reference_ID</a:t>
            </a:r>
            <a:r>
              <a:rPr lang="en-US" sz="1100" b="1" dirty="0"/>
              <a:t>: </a:t>
            </a:r>
            <a:r>
              <a:rPr lang="en-US" sz="1100" dirty="0"/>
              <a:t>YYYYMMDD + 8 Characters (ID to track Transactions on Partner's side)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Type_code</a:t>
            </a:r>
            <a:r>
              <a:rPr lang="en-US" sz="1100" b="1" dirty="0"/>
              <a:t>: </a:t>
            </a:r>
            <a:r>
              <a:rPr lang="en-US" sz="1100" dirty="0"/>
              <a:t>Individual/Company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Target_Currency_Code</a:t>
            </a:r>
            <a:r>
              <a:rPr lang="en-US" sz="1100" b="1" dirty="0"/>
              <a:t>: </a:t>
            </a:r>
            <a:r>
              <a:rPr lang="en-US" sz="1100" dirty="0"/>
              <a:t>KRW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Settlement_Amount</a:t>
            </a:r>
            <a:r>
              <a:rPr lang="en-US" sz="1100" b="1" dirty="0"/>
              <a:t>: </a:t>
            </a:r>
            <a:r>
              <a:rPr lang="en-US" sz="1100" dirty="0"/>
              <a:t>in KRW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Receiver_name</a:t>
            </a:r>
            <a:r>
              <a:rPr lang="en-US" sz="1100" b="1" dirty="0"/>
              <a:t>:</a:t>
            </a:r>
            <a:r>
              <a:rPr lang="en-US" sz="1100" dirty="0"/>
              <a:t> Last Name + First Name (Full Name of Receiver 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Partner_name</a:t>
            </a:r>
            <a:endParaRPr lang="en-US" sz="1100" b="1" dirty="0"/>
          </a:p>
          <a:p>
            <a:pPr marL="342900" indent="-342900">
              <a:buAutoNum type="arabicPeriod"/>
            </a:pPr>
            <a:r>
              <a:rPr lang="en-US" sz="1100" b="1" dirty="0" err="1"/>
              <a:t>Bank_code</a:t>
            </a:r>
            <a:r>
              <a:rPr lang="en-US" sz="1100" b="1" dirty="0"/>
              <a:t>: </a:t>
            </a:r>
            <a:r>
              <a:rPr lang="en-US" sz="1100" dirty="0"/>
              <a:t>Beneficiary bank code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Bank_Account_Number</a:t>
            </a:r>
            <a:r>
              <a:rPr lang="en-US" sz="1100" b="1" dirty="0"/>
              <a:t>: </a:t>
            </a:r>
            <a:r>
              <a:rPr lang="en-US" sz="1100" dirty="0"/>
              <a:t>Beneficiary’s bank account number</a:t>
            </a:r>
          </a:p>
          <a:p>
            <a:pPr marL="342900" indent="-342900">
              <a:buAutoNum type="arabicPeriod"/>
            </a:pPr>
            <a:r>
              <a:rPr lang="en-US" sz="1100" b="1" dirty="0" err="1"/>
              <a:t>Reason_payout</a:t>
            </a:r>
            <a:r>
              <a:rPr lang="en-US" sz="1100" b="1" dirty="0"/>
              <a:t>: </a:t>
            </a:r>
            <a:r>
              <a:rPr lang="en-US" sz="1100" dirty="0"/>
              <a:t>GOOD PURCHASE (Static)</a:t>
            </a:r>
          </a:p>
        </p:txBody>
      </p:sp>
    </p:spTree>
    <p:extLst>
      <p:ext uri="{BB962C8B-B14F-4D97-AF65-F5344CB8AC3E}">
        <p14:creationId xmlns:p14="http://schemas.microsoft.com/office/powerpoint/2010/main" val="378370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685D1-A0CB-46BD-8898-D56DDD72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8" r="13995"/>
          <a:stretch/>
        </p:blipFill>
        <p:spPr>
          <a:xfrm>
            <a:off x="0" y="-44725"/>
            <a:ext cx="9671124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43CFA7-C6E1-48F9-A6D3-D193179BEAEC}"/>
              </a:ext>
            </a:extLst>
          </p:cNvPr>
          <p:cNvSpPr/>
          <p:nvPr/>
        </p:nvSpPr>
        <p:spPr>
          <a:xfrm>
            <a:off x="2156792" y="815008"/>
            <a:ext cx="983974" cy="347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ED9054-B6CA-49DA-9862-FD7B8AF8187E}"/>
              </a:ext>
            </a:extLst>
          </p:cNvPr>
          <p:cNvSpPr/>
          <p:nvPr/>
        </p:nvSpPr>
        <p:spPr>
          <a:xfrm>
            <a:off x="1818861" y="1898374"/>
            <a:ext cx="641074" cy="3478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672B-3B76-412D-8A0C-40B9E0BA13A4}"/>
              </a:ext>
            </a:extLst>
          </p:cNvPr>
          <p:cNvSpPr txBox="1"/>
          <p:nvPr/>
        </p:nvSpPr>
        <p:spPr>
          <a:xfrm>
            <a:off x="3909392" y="2840467"/>
            <a:ext cx="433036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After you check that you uploaded the right file, click on “Upload”</a:t>
            </a:r>
          </a:p>
          <a:p>
            <a:endParaRPr lang="en-US" sz="1400" dirty="0"/>
          </a:p>
          <a:p>
            <a:r>
              <a:rPr lang="en-US" sz="1400" dirty="0"/>
              <a:t>Please note that file must be saved in </a:t>
            </a:r>
            <a:r>
              <a:rPr lang="en-US" sz="1400" b="1" dirty="0">
                <a:highlight>
                  <a:srgbClr val="FFFF00"/>
                </a:highlight>
              </a:rPr>
              <a:t>CSV UTF-8 </a:t>
            </a:r>
            <a:r>
              <a:rPr lang="en-US" sz="1400" dirty="0"/>
              <a:t>format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2BDAD2-6126-4927-A9E5-3570B8640A7C}"/>
              </a:ext>
            </a:extLst>
          </p:cNvPr>
          <p:cNvSpPr/>
          <p:nvPr/>
        </p:nvSpPr>
        <p:spPr>
          <a:xfrm>
            <a:off x="2512594" y="1550505"/>
            <a:ext cx="1161221" cy="3478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344163-21E4-42C2-AE64-A08454248FDA}"/>
              </a:ext>
            </a:extLst>
          </p:cNvPr>
          <p:cNvSpPr/>
          <p:nvPr/>
        </p:nvSpPr>
        <p:spPr>
          <a:xfrm>
            <a:off x="3251403" y="44725"/>
            <a:ext cx="1042301" cy="3478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C9B88-A94D-4731-8F35-9C2F2F96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23"/>
            <a:ext cx="9932504" cy="47903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51B391-E88D-4871-9D64-AE2CF3C3DFD9}"/>
              </a:ext>
            </a:extLst>
          </p:cNvPr>
          <p:cNvSpPr/>
          <p:nvPr/>
        </p:nvSpPr>
        <p:spPr>
          <a:xfrm>
            <a:off x="145774" y="3871029"/>
            <a:ext cx="641074" cy="3478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84FCA-866C-42F2-9073-851023A901EA}"/>
              </a:ext>
            </a:extLst>
          </p:cNvPr>
          <p:cNvSpPr txBox="1"/>
          <p:nvPr/>
        </p:nvSpPr>
        <p:spPr>
          <a:xfrm>
            <a:off x="8617226" y="4523531"/>
            <a:ext cx="3041374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You will be able to preview and recheck all transactions data from the uploaded file before you save it. (as shown on the left side)</a:t>
            </a:r>
          </a:p>
          <a:p>
            <a:endParaRPr lang="en-US" sz="1400" dirty="0"/>
          </a:p>
          <a:p>
            <a:r>
              <a:rPr lang="en-US" sz="1400" dirty="0"/>
              <a:t>Please note that the data deployed in this interface will remain as it is unless you save it.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DFE5ED-0101-498E-8808-6217C265FF04}"/>
              </a:ext>
            </a:extLst>
          </p:cNvPr>
          <p:cNvSpPr/>
          <p:nvPr/>
        </p:nvSpPr>
        <p:spPr>
          <a:xfrm>
            <a:off x="3034748" y="0"/>
            <a:ext cx="901148" cy="34786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26FC4D-CDE8-4CBD-941A-0BBACDA2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336"/>
            <a:ext cx="9054548" cy="3462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ED220-56FE-46EA-B568-94602927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6" y="-1"/>
            <a:ext cx="9245514" cy="27034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65B500-E3F7-451C-864A-F016681CBCB0}"/>
              </a:ext>
            </a:extLst>
          </p:cNvPr>
          <p:cNvCxnSpPr>
            <a:cxnSpLocks/>
          </p:cNvCxnSpPr>
          <p:nvPr/>
        </p:nvCxnSpPr>
        <p:spPr>
          <a:xfrm>
            <a:off x="-32130" y="3180520"/>
            <a:ext cx="122440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832ED6-97AC-4D89-BCCD-D1D5D37A8E7E}"/>
              </a:ext>
            </a:extLst>
          </p:cNvPr>
          <p:cNvSpPr txBox="1"/>
          <p:nvPr/>
        </p:nvSpPr>
        <p:spPr>
          <a:xfrm>
            <a:off x="9234078" y="4949708"/>
            <a:ext cx="2673000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minimize the risk of duplicate transaction processing, each transaction reference ID has to be unique. All duplicated reference ID will be rejected.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A6F10-48C8-49E0-A7E4-F34F7A3ABFC6}"/>
              </a:ext>
            </a:extLst>
          </p:cNvPr>
          <p:cNvSpPr txBox="1"/>
          <p:nvPr/>
        </p:nvSpPr>
        <p:spPr>
          <a:xfrm>
            <a:off x="9234078" y="1828024"/>
            <a:ext cx="2673000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page will be shown when all data is successfully saved. Save data will directly move to “Batch Process” menu.</a:t>
            </a:r>
          </a:p>
        </p:txBody>
      </p:sp>
    </p:spTree>
    <p:extLst>
      <p:ext uri="{BB962C8B-B14F-4D97-AF65-F5344CB8AC3E}">
        <p14:creationId xmlns:p14="http://schemas.microsoft.com/office/powerpoint/2010/main" val="171643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6C6BA1-16E0-4E8B-8D7D-D5D0C593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4377" cy="52746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543BB-265A-49C9-BE5F-ECF1D36477BA}"/>
              </a:ext>
            </a:extLst>
          </p:cNvPr>
          <p:cNvSpPr/>
          <p:nvPr/>
        </p:nvSpPr>
        <p:spPr>
          <a:xfrm>
            <a:off x="3120886" y="49696"/>
            <a:ext cx="860060" cy="308112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E66E79-BFD4-482C-8BC6-4AE94CD9D287}"/>
              </a:ext>
            </a:extLst>
          </p:cNvPr>
          <p:cNvSpPr/>
          <p:nvPr/>
        </p:nvSpPr>
        <p:spPr>
          <a:xfrm>
            <a:off x="510209" y="1583384"/>
            <a:ext cx="860060" cy="113993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3CFE3-1F4C-4422-9039-08A5AA2AC36D}"/>
              </a:ext>
            </a:extLst>
          </p:cNvPr>
          <p:cNvSpPr txBox="1"/>
          <p:nvPr/>
        </p:nvSpPr>
        <p:spPr>
          <a:xfrm>
            <a:off x="8805743" y="4353339"/>
            <a:ext cx="2733261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transactions data is READY once it is successfully saved. </a:t>
            </a:r>
          </a:p>
          <a:p>
            <a:endParaRPr lang="en-US" sz="1400" dirty="0"/>
          </a:p>
          <a:p>
            <a:r>
              <a:rPr lang="en-US" sz="1400" dirty="0"/>
              <a:t>In this menu you can select on the transactions you want to process. Please note that you can click on the “CHECK BOX” to select/deselect all transactions.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AD741-7386-49DE-988E-6247E5E3FC92}"/>
              </a:ext>
            </a:extLst>
          </p:cNvPr>
          <p:cNvSpPr/>
          <p:nvPr/>
        </p:nvSpPr>
        <p:spPr>
          <a:xfrm>
            <a:off x="420756" y="3498573"/>
            <a:ext cx="860060" cy="3677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5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95781B-8276-4FAD-9809-50DEA649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163"/>
            <a:ext cx="10062040" cy="45137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85FED4-6C67-459A-AE8C-8C0804AD0F4E}"/>
              </a:ext>
            </a:extLst>
          </p:cNvPr>
          <p:cNvSpPr/>
          <p:nvPr/>
        </p:nvSpPr>
        <p:spPr>
          <a:xfrm>
            <a:off x="1977887" y="0"/>
            <a:ext cx="1010526" cy="332961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874FD7-1A5C-4504-BAFB-90C0A4AB8408}"/>
              </a:ext>
            </a:extLst>
          </p:cNvPr>
          <p:cNvSpPr/>
          <p:nvPr/>
        </p:nvSpPr>
        <p:spPr>
          <a:xfrm>
            <a:off x="8153399" y="2768048"/>
            <a:ext cx="622853" cy="9392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0FCE-ED5E-4FC1-93FB-F20B7705D769}"/>
              </a:ext>
            </a:extLst>
          </p:cNvPr>
          <p:cNvSpPr txBox="1"/>
          <p:nvPr/>
        </p:nvSpPr>
        <p:spPr>
          <a:xfrm>
            <a:off x="6321287" y="4154555"/>
            <a:ext cx="522798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transactions history will be shown in this menu.</a:t>
            </a:r>
          </a:p>
          <a:p>
            <a:endParaRPr lang="en-US" sz="1400" dirty="0"/>
          </a:p>
          <a:p>
            <a:r>
              <a:rPr lang="en-US" sz="1400" dirty="0"/>
              <a:t>Transaction status “ READY” means transaction is only saved and NOT processed.</a:t>
            </a:r>
          </a:p>
          <a:p>
            <a:r>
              <a:rPr lang="en-US" sz="1400" dirty="0"/>
              <a:t>Transaction status “ ACCEPTED” means transaction is processed.</a:t>
            </a:r>
          </a:p>
          <a:p>
            <a:br>
              <a:rPr lang="en-US" sz="1400" dirty="0"/>
            </a:br>
            <a:r>
              <a:rPr lang="en-US" sz="1400" dirty="0"/>
              <a:t>P.S:</a:t>
            </a:r>
          </a:p>
          <a:p>
            <a:pPr marL="342900" indent="-342900">
              <a:buAutoNum type="arabicPeriod"/>
            </a:pPr>
            <a:r>
              <a:rPr lang="en-US" sz="1400" dirty="0"/>
              <a:t>Staging: 2 Transaction Status ( READY and ACCEPTED)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Production: 5 Transaction Status (details on last page)</a:t>
            </a:r>
          </a:p>
        </p:txBody>
      </p:sp>
    </p:spTree>
    <p:extLst>
      <p:ext uri="{BB962C8B-B14F-4D97-AF65-F5344CB8AC3E}">
        <p14:creationId xmlns:p14="http://schemas.microsoft.com/office/powerpoint/2010/main" val="95362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C3A44A-9690-4D2C-B9DA-02E68C69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78"/>
            <a:ext cx="10062040" cy="45137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85FED4-6C67-459A-AE8C-8C0804AD0F4E}"/>
              </a:ext>
            </a:extLst>
          </p:cNvPr>
          <p:cNvSpPr/>
          <p:nvPr/>
        </p:nvSpPr>
        <p:spPr>
          <a:xfrm>
            <a:off x="1987826" y="69573"/>
            <a:ext cx="1010526" cy="26835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0FCE-ED5E-4FC1-93FB-F20B7705D769}"/>
              </a:ext>
            </a:extLst>
          </p:cNvPr>
          <p:cNvSpPr txBox="1"/>
          <p:nvPr/>
        </p:nvSpPr>
        <p:spPr>
          <a:xfrm>
            <a:off x="8159197" y="4102273"/>
            <a:ext cx="2971753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Click on “DETAIL” for each transaction details information and receipt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ED7860-44B9-4B27-BEBB-7F67D3BDCEB8}"/>
              </a:ext>
            </a:extLst>
          </p:cNvPr>
          <p:cNvSpPr/>
          <p:nvPr/>
        </p:nvSpPr>
        <p:spPr>
          <a:xfrm>
            <a:off x="9258252" y="3150705"/>
            <a:ext cx="591426" cy="55659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BD08E-ADF6-464C-B1BB-E9BF7C4D31DB}"/>
              </a:ext>
            </a:extLst>
          </p:cNvPr>
          <p:cNvSpPr/>
          <p:nvPr/>
        </p:nvSpPr>
        <p:spPr>
          <a:xfrm>
            <a:off x="9460348" y="2446609"/>
            <a:ext cx="369452" cy="35701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9F07F-BA18-4E7D-B0CE-B6669380DC00}"/>
              </a:ext>
            </a:extLst>
          </p:cNvPr>
          <p:cNvSpPr txBox="1"/>
          <p:nvPr/>
        </p:nvSpPr>
        <p:spPr>
          <a:xfrm>
            <a:off x="10436087" y="2148064"/>
            <a:ext cx="1262270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Click here to download the transactions statement.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B0685B-54A5-4309-AE7A-15C1E614216E}"/>
              </a:ext>
            </a:extLst>
          </p:cNvPr>
          <p:cNvCxnSpPr/>
          <p:nvPr/>
        </p:nvCxnSpPr>
        <p:spPr>
          <a:xfrm>
            <a:off x="9869125" y="2625117"/>
            <a:ext cx="385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2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1EF870-3592-4D3A-AAE2-16D2F663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47"/>
            <a:ext cx="9968948" cy="63047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1C0B3-5302-4CB4-8496-89388BF180DC}"/>
              </a:ext>
            </a:extLst>
          </p:cNvPr>
          <p:cNvSpPr txBox="1"/>
          <p:nvPr/>
        </p:nvSpPr>
        <p:spPr>
          <a:xfrm>
            <a:off x="10108095" y="1520686"/>
            <a:ext cx="1888387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Transaction details will be shown as beside picture. Click on “Receipt” to save or print out.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E9ECF-F9A2-4946-A576-36B6A9681297}"/>
              </a:ext>
            </a:extLst>
          </p:cNvPr>
          <p:cNvSpPr/>
          <p:nvPr/>
        </p:nvSpPr>
        <p:spPr>
          <a:xfrm>
            <a:off x="1908313" y="24848"/>
            <a:ext cx="1010526" cy="283265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A80C3A-1F4B-466A-ABE7-E4239A9E4F0B}"/>
              </a:ext>
            </a:extLst>
          </p:cNvPr>
          <p:cNvSpPr/>
          <p:nvPr/>
        </p:nvSpPr>
        <p:spPr>
          <a:xfrm>
            <a:off x="9034621" y="737152"/>
            <a:ext cx="715667" cy="369405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328427-C341-4B09-A747-99D96DD4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5632" cy="6244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D2F22-8B25-4AB9-B8EB-1458CEC83CC5}"/>
              </a:ext>
            </a:extLst>
          </p:cNvPr>
          <p:cNvSpPr txBox="1"/>
          <p:nvPr/>
        </p:nvSpPr>
        <p:spPr>
          <a:xfrm>
            <a:off x="8865704" y="1240805"/>
            <a:ext cx="2892239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Transaction Receipt shown as beside picture. Click on “PRINT” to save as PDF file or to print out the receipt.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86751-1208-46A6-83CF-C251B09A7902}"/>
              </a:ext>
            </a:extLst>
          </p:cNvPr>
          <p:cNvSpPr/>
          <p:nvPr/>
        </p:nvSpPr>
        <p:spPr>
          <a:xfrm>
            <a:off x="1958011" y="64604"/>
            <a:ext cx="1010526" cy="24350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6062B-4C96-418B-A85E-EF179ED04607}"/>
              </a:ext>
            </a:extLst>
          </p:cNvPr>
          <p:cNvSpPr/>
          <p:nvPr/>
        </p:nvSpPr>
        <p:spPr>
          <a:xfrm>
            <a:off x="7653079" y="743778"/>
            <a:ext cx="715667" cy="369405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ECE7E-0A32-433B-9F09-EBBA767A3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6" r="11917"/>
          <a:stretch/>
        </p:blipFill>
        <p:spPr>
          <a:xfrm>
            <a:off x="0" y="0"/>
            <a:ext cx="9507417" cy="672879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803CEA-31E9-411B-ADE9-1041B9193429}"/>
              </a:ext>
            </a:extLst>
          </p:cNvPr>
          <p:cNvSpPr/>
          <p:nvPr/>
        </p:nvSpPr>
        <p:spPr>
          <a:xfrm>
            <a:off x="7543748" y="276638"/>
            <a:ext cx="1530678" cy="816665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E6072-37CE-47DA-ACFB-981E7104F494}"/>
              </a:ext>
            </a:extLst>
          </p:cNvPr>
          <p:cNvSpPr txBox="1"/>
          <p:nvPr/>
        </p:nvSpPr>
        <p:spPr>
          <a:xfrm>
            <a:off x="8061297" y="2112426"/>
            <a:ext cx="289223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Click on “Profile” then “Sign Out” to sign out from the dashboard</a:t>
            </a:r>
          </a:p>
        </p:txBody>
      </p:sp>
    </p:spTree>
    <p:extLst>
      <p:ext uri="{BB962C8B-B14F-4D97-AF65-F5344CB8AC3E}">
        <p14:creationId xmlns:p14="http://schemas.microsoft.com/office/powerpoint/2010/main" val="942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2A582-F1DF-422B-AC82-4BB4A6E0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88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7B3BE8-106F-4F8A-924D-A23F3F01BBF6}"/>
              </a:ext>
            </a:extLst>
          </p:cNvPr>
          <p:cNvSpPr/>
          <p:nvPr/>
        </p:nvSpPr>
        <p:spPr>
          <a:xfrm>
            <a:off x="5264209" y="1922804"/>
            <a:ext cx="3717421" cy="21791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22B3DAC6-C5A6-4FB1-A86A-C918CAF237E2}"/>
              </a:ext>
            </a:extLst>
          </p:cNvPr>
          <p:cNvSpPr/>
          <p:nvPr/>
        </p:nvSpPr>
        <p:spPr>
          <a:xfrm>
            <a:off x="9913121" y="1102502"/>
            <a:ext cx="1965533" cy="1457058"/>
          </a:xfrm>
          <a:prstGeom prst="borderCallout2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GME will provide the credentials to partners.</a:t>
            </a:r>
          </a:p>
          <a:p>
            <a:pPr algn="ctr"/>
            <a:r>
              <a:rPr lang="en-US" sz="1400" dirty="0"/>
              <a:t>(Max. 3 accounts)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8BE09-CDFA-42DE-A72B-32A2B098C926}"/>
              </a:ext>
            </a:extLst>
          </p:cNvPr>
          <p:cNvSpPr txBox="1"/>
          <p:nvPr/>
        </p:nvSpPr>
        <p:spPr>
          <a:xfrm>
            <a:off x="7028256" y="6186740"/>
            <a:ext cx="17791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&gt;KRW 1 Bil.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remittance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04163-2E90-40FD-ABD4-025372462FC9}"/>
              </a:ext>
            </a:extLst>
          </p:cNvPr>
          <p:cNvSpPr txBox="1"/>
          <p:nvPr/>
        </p:nvSpPr>
        <p:spPr>
          <a:xfrm>
            <a:off x="4834224" y="6186739"/>
            <a:ext cx="17791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186 Countries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service available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9CD75-5971-48F5-ABBB-43E353F8CFC8}"/>
              </a:ext>
            </a:extLst>
          </p:cNvPr>
          <p:cNvSpPr txBox="1"/>
          <p:nvPr/>
        </p:nvSpPr>
        <p:spPr>
          <a:xfrm>
            <a:off x="2624576" y="6186738"/>
            <a:ext cx="17791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12 branches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all around Korea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1C224-E28A-469E-8099-98D276144C40}"/>
              </a:ext>
            </a:extLst>
          </p:cNvPr>
          <p:cNvSpPr txBox="1"/>
          <p:nvPr/>
        </p:nvSpPr>
        <p:spPr>
          <a:xfrm>
            <a:off x="475042" y="6186738"/>
            <a:ext cx="17791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Over 1 Mil.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48778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FEDC74-1716-4245-A9C4-FCF4EF4E1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7795"/>
              </p:ext>
            </p:extLst>
          </p:nvPr>
        </p:nvGraphicFramePr>
        <p:xfrm>
          <a:off x="526774" y="1335890"/>
          <a:ext cx="10944637" cy="3871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91">
                  <a:extLst>
                    <a:ext uri="{9D8B030D-6E8A-4147-A177-3AD203B41FA5}">
                      <a16:colId xmlns:a16="http://schemas.microsoft.com/office/drawing/2014/main" val="521803472"/>
                    </a:ext>
                  </a:extLst>
                </a:gridCol>
                <a:gridCol w="2850583">
                  <a:extLst>
                    <a:ext uri="{9D8B030D-6E8A-4147-A177-3AD203B41FA5}">
                      <a16:colId xmlns:a16="http://schemas.microsoft.com/office/drawing/2014/main" val="3064967031"/>
                    </a:ext>
                  </a:extLst>
                </a:gridCol>
                <a:gridCol w="7537463">
                  <a:extLst>
                    <a:ext uri="{9D8B030D-6E8A-4147-A177-3AD203B41FA5}">
                      <a16:colId xmlns:a16="http://schemas.microsoft.com/office/drawing/2014/main" val="369651216"/>
                    </a:ext>
                  </a:extLst>
                </a:gridCol>
              </a:tblGrid>
              <a:tr h="6006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Transaction Status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Transaction Status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71927"/>
                  </a:ext>
                </a:extLst>
              </a:tr>
              <a:tr h="6006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READY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Transactions are saved but not processed. You can find READY transactions data in “ Upload Batch File” then “Batch Process” (page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25024"/>
                  </a:ext>
                </a:extLst>
              </a:tr>
              <a:tr h="5644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ACCEPTED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are processed and send to GME portal. </a:t>
                      </a:r>
                    </a:p>
                    <a:p>
                      <a:r>
                        <a:rPr lang="en-US" sz="1600" i="1" dirty="0"/>
                        <a:t>From this status, only GME can cancel the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83522"/>
                  </a:ext>
                </a:extLst>
              </a:tr>
              <a:tr h="5794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PROCESSING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GME is checking Compliance, Balance, Account Validation,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926"/>
                  </a:ext>
                </a:extLst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FAILED/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PENDING DEPOSIT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Showing if transaction fail/success in Compliance, Balance, Account Validation, etc. GME will show the reason for FAILED cases in the remark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15214"/>
                  </a:ext>
                </a:extLst>
              </a:tr>
              <a:tr h="6006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PAID/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FAILED TO DEPOSIT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is pushed to the bank.</a:t>
                      </a:r>
                    </a:p>
                    <a:p>
                      <a:r>
                        <a:rPr lang="en-US" dirty="0"/>
                        <a:t>Deposit date and time will be shown in the remark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8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37D9E-B749-464F-8FC3-BC2F2493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298"/>
            <a:ext cx="12192000" cy="59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7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E130C-8CA3-48F5-BE2A-EB3D08D20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4" r="11823" b="1472"/>
          <a:stretch/>
        </p:blipFill>
        <p:spPr>
          <a:xfrm>
            <a:off x="0" y="0"/>
            <a:ext cx="9312792" cy="64206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63A286-623B-4099-A85F-7D7480D037D5}"/>
              </a:ext>
            </a:extLst>
          </p:cNvPr>
          <p:cNvSpPr/>
          <p:nvPr/>
        </p:nvSpPr>
        <p:spPr>
          <a:xfrm>
            <a:off x="1100828" y="71152"/>
            <a:ext cx="807485" cy="217083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687D8-9F0B-4484-B7BF-5D1DEFFAB38B}"/>
              </a:ext>
            </a:extLst>
          </p:cNvPr>
          <p:cNvSpPr txBox="1"/>
          <p:nvPr/>
        </p:nvSpPr>
        <p:spPr>
          <a:xfrm>
            <a:off x="9553641" y="2515708"/>
            <a:ext cx="1948441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View Only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6EA17-0B7A-4E1E-9003-8A4BBD5E8913}"/>
              </a:ext>
            </a:extLst>
          </p:cNvPr>
          <p:cNvSpPr txBox="1"/>
          <p:nvPr/>
        </p:nvSpPr>
        <p:spPr>
          <a:xfrm>
            <a:off x="3826565" y="2425148"/>
            <a:ext cx="1103244" cy="230832"/>
          </a:xfrm>
          <a:prstGeom prst="rect">
            <a:avLst/>
          </a:prstGeom>
          <a:solidFill>
            <a:srgbClr val="EEEEEE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UNITED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CB760-CC61-491A-896B-8AC41EDCC76C}"/>
              </a:ext>
            </a:extLst>
          </p:cNvPr>
          <p:cNvSpPr txBox="1"/>
          <p:nvPr/>
        </p:nvSpPr>
        <p:spPr>
          <a:xfrm>
            <a:off x="3826565" y="2949690"/>
            <a:ext cx="1103244" cy="230832"/>
          </a:xfrm>
          <a:prstGeom prst="rect">
            <a:avLst/>
          </a:prstGeom>
          <a:solidFill>
            <a:srgbClr val="EEEEEE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91CB4-C4BB-4A7B-B195-CD4CEF131819}"/>
              </a:ext>
            </a:extLst>
          </p:cNvPr>
          <p:cNvSpPr txBox="1"/>
          <p:nvPr/>
        </p:nvSpPr>
        <p:spPr>
          <a:xfrm>
            <a:off x="1346752" y="3459876"/>
            <a:ext cx="1103244" cy="230832"/>
          </a:xfrm>
          <a:prstGeom prst="rect">
            <a:avLst/>
          </a:prstGeom>
          <a:solidFill>
            <a:srgbClr val="EEEEEE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FLORIDA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C88E-B087-49A9-9CFF-3BB2E1EFB151}"/>
              </a:ext>
            </a:extLst>
          </p:cNvPr>
          <p:cNvSpPr txBox="1"/>
          <p:nvPr/>
        </p:nvSpPr>
        <p:spPr>
          <a:xfrm>
            <a:off x="3826565" y="3448877"/>
            <a:ext cx="1510748" cy="230832"/>
          </a:xfrm>
          <a:prstGeom prst="rect">
            <a:avLst/>
          </a:prstGeom>
          <a:solidFill>
            <a:srgbClr val="EEEEEE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RIDERWOOD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8DA0E-6DBF-4500-8A59-832E4F81C4F5}"/>
              </a:ext>
            </a:extLst>
          </p:cNvPr>
          <p:cNvSpPr txBox="1"/>
          <p:nvPr/>
        </p:nvSpPr>
        <p:spPr>
          <a:xfrm>
            <a:off x="6289812" y="2949690"/>
            <a:ext cx="1103244" cy="230832"/>
          </a:xfrm>
          <a:prstGeom prst="rect">
            <a:avLst/>
          </a:prstGeom>
          <a:solidFill>
            <a:srgbClr val="EEEEEE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22139</a:t>
            </a:r>
          </a:p>
        </p:txBody>
      </p:sp>
    </p:spTree>
    <p:extLst>
      <p:ext uri="{BB962C8B-B14F-4D97-AF65-F5344CB8AC3E}">
        <p14:creationId xmlns:p14="http://schemas.microsoft.com/office/powerpoint/2010/main" val="14669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C5F42-848A-4A0B-ACCF-7DD5C96F6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3" r="11305"/>
          <a:stretch/>
        </p:blipFill>
        <p:spPr>
          <a:xfrm>
            <a:off x="-1" y="-89453"/>
            <a:ext cx="10053141" cy="694745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8A73B-72F5-436D-8F14-CAAFC95994B8}"/>
              </a:ext>
            </a:extLst>
          </p:cNvPr>
          <p:cNvSpPr/>
          <p:nvPr/>
        </p:nvSpPr>
        <p:spPr>
          <a:xfrm>
            <a:off x="4005470" y="0"/>
            <a:ext cx="942409" cy="27829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58488-8477-4869-8CB5-B94B0E5D6872}"/>
              </a:ext>
            </a:extLst>
          </p:cNvPr>
          <p:cNvSpPr txBox="1"/>
          <p:nvPr/>
        </p:nvSpPr>
        <p:spPr>
          <a:xfrm>
            <a:off x="9121881" y="4671416"/>
            <a:ext cx="2496962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Once you deposited to GME’s USD account, you can check your Deposit History on this page with the details as shown</a:t>
            </a:r>
          </a:p>
        </p:txBody>
      </p:sp>
    </p:spTree>
    <p:extLst>
      <p:ext uri="{BB962C8B-B14F-4D97-AF65-F5344CB8AC3E}">
        <p14:creationId xmlns:p14="http://schemas.microsoft.com/office/powerpoint/2010/main" val="8774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242BE-605E-4859-9081-7528D447B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1" r="11793"/>
          <a:stretch/>
        </p:blipFill>
        <p:spPr>
          <a:xfrm>
            <a:off x="0" y="0"/>
            <a:ext cx="9951726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329F3-7B63-4C16-B37B-DC09E67EAD89}"/>
              </a:ext>
            </a:extLst>
          </p:cNvPr>
          <p:cNvSpPr/>
          <p:nvPr/>
        </p:nvSpPr>
        <p:spPr>
          <a:xfrm>
            <a:off x="5202376" y="99392"/>
            <a:ext cx="1138789" cy="25841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1939C-3FB0-42E3-A11D-98C37FA2D61C}"/>
              </a:ext>
            </a:extLst>
          </p:cNvPr>
          <p:cNvSpPr txBox="1"/>
          <p:nvPr/>
        </p:nvSpPr>
        <p:spPr>
          <a:xfrm>
            <a:off x="9709830" y="2773016"/>
            <a:ext cx="208721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can check your balance in USD and KRW on this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25DF7B-932F-41D1-90B3-222C28ACE6B1}"/>
              </a:ext>
            </a:extLst>
          </p:cNvPr>
          <p:cNvSpPr/>
          <p:nvPr/>
        </p:nvSpPr>
        <p:spPr>
          <a:xfrm>
            <a:off x="1422191" y="1782418"/>
            <a:ext cx="5197269" cy="513521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12D1DE-1F0E-4962-B7F0-DA5538EF202F}"/>
              </a:ext>
            </a:extLst>
          </p:cNvPr>
          <p:cNvCxnSpPr>
            <a:cxnSpLocks/>
          </p:cNvCxnSpPr>
          <p:nvPr/>
        </p:nvCxnSpPr>
        <p:spPr>
          <a:xfrm>
            <a:off x="3498574" y="2295939"/>
            <a:ext cx="6082049" cy="707910"/>
          </a:xfrm>
          <a:prstGeom prst="bentConnector3">
            <a:avLst>
              <a:gd name="adj1" fmla="val 125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2A628-1382-4887-9F6F-060F5300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3" r="11630"/>
          <a:stretch/>
        </p:blipFill>
        <p:spPr>
          <a:xfrm>
            <a:off x="0" y="0"/>
            <a:ext cx="9698350" cy="666915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6C912-2ED2-4EBC-8EE9-0ECCA85DF9A0}"/>
              </a:ext>
            </a:extLst>
          </p:cNvPr>
          <p:cNvSpPr/>
          <p:nvPr/>
        </p:nvSpPr>
        <p:spPr>
          <a:xfrm>
            <a:off x="6176411" y="59634"/>
            <a:ext cx="959885" cy="25841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E13492-57BD-4972-80A6-5BDEF0C5CB60}"/>
              </a:ext>
            </a:extLst>
          </p:cNvPr>
          <p:cNvSpPr/>
          <p:nvPr/>
        </p:nvSpPr>
        <p:spPr>
          <a:xfrm>
            <a:off x="3740204" y="3195069"/>
            <a:ext cx="4250858" cy="1015663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83595-F998-4AD0-B270-8BF49502CC1F}"/>
              </a:ext>
            </a:extLst>
          </p:cNvPr>
          <p:cNvSpPr txBox="1"/>
          <p:nvPr/>
        </p:nvSpPr>
        <p:spPr>
          <a:xfrm>
            <a:off x="9606656" y="3195070"/>
            <a:ext cx="2124610" cy="24622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 this page you can see the real time rate and you can request for fund exchange by entering the required USD amount.</a:t>
            </a:r>
          </a:p>
          <a:p>
            <a:endParaRPr lang="en-US" sz="1400" dirty="0"/>
          </a:p>
          <a:p>
            <a:r>
              <a:rPr lang="en-US" sz="1400" dirty="0"/>
              <a:t>PS:</a:t>
            </a:r>
          </a:p>
          <a:p>
            <a:pPr marL="342900" indent="-342900">
              <a:buAutoNum type="arabicPeriod"/>
            </a:pPr>
            <a:r>
              <a:rPr lang="en-US" sz="1400" dirty="0"/>
              <a:t>Staging = Rate changes per 15min.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Production = Rate changes per 1min.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437B26-A40E-45AD-BC77-8A03BDE97F9A}"/>
              </a:ext>
            </a:extLst>
          </p:cNvPr>
          <p:cNvCxnSpPr>
            <a:stCxn id="5" idx="3"/>
          </p:cNvCxnSpPr>
          <p:nvPr/>
        </p:nvCxnSpPr>
        <p:spPr>
          <a:xfrm flipV="1">
            <a:off x="7991062" y="3697357"/>
            <a:ext cx="1615594" cy="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9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4C1F1-181F-44D7-831F-184385E49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7" r="12853"/>
          <a:stretch/>
        </p:blipFill>
        <p:spPr>
          <a:xfrm>
            <a:off x="0" y="-1"/>
            <a:ext cx="9511748" cy="6729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0CA6E-76BA-4761-80FF-7F43FEF3C800}"/>
              </a:ext>
            </a:extLst>
          </p:cNvPr>
          <p:cNvSpPr txBox="1"/>
          <p:nvPr/>
        </p:nvSpPr>
        <p:spPr>
          <a:xfrm>
            <a:off x="9658594" y="2589432"/>
            <a:ext cx="2298180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Once you enter the required USD amount, the system will automatically show the total KRW amount. Then, you can click on the “Request Fund Exchange” to lock the rate.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86B1C4-39AA-438F-AD8E-21F0D1269988}"/>
              </a:ext>
            </a:extLst>
          </p:cNvPr>
          <p:cNvSpPr/>
          <p:nvPr/>
        </p:nvSpPr>
        <p:spPr>
          <a:xfrm>
            <a:off x="6176411" y="59634"/>
            <a:ext cx="959885" cy="25841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A61AA4-92A7-474B-8887-6A5E53588B7B}"/>
              </a:ext>
            </a:extLst>
          </p:cNvPr>
          <p:cNvSpPr/>
          <p:nvPr/>
        </p:nvSpPr>
        <p:spPr>
          <a:xfrm>
            <a:off x="3704880" y="3889512"/>
            <a:ext cx="3938311" cy="384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4B5FA6-4370-4905-AE8F-84B0999FB354}"/>
              </a:ext>
            </a:extLst>
          </p:cNvPr>
          <p:cNvSpPr/>
          <p:nvPr/>
        </p:nvSpPr>
        <p:spPr>
          <a:xfrm>
            <a:off x="1220098" y="5529469"/>
            <a:ext cx="1632432" cy="384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8F2E8-8CBC-419E-B2B9-6CE973C15811}"/>
              </a:ext>
            </a:extLst>
          </p:cNvPr>
          <p:cNvSpPr txBox="1"/>
          <p:nvPr/>
        </p:nvSpPr>
        <p:spPr>
          <a:xfrm>
            <a:off x="9658593" y="4641431"/>
            <a:ext cx="2298179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Please kindly note that GME will approve all requests within 15 Min.</a:t>
            </a:r>
          </a:p>
        </p:txBody>
      </p:sp>
    </p:spTree>
    <p:extLst>
      <p:ext uri="{BB962C8B-B14F-4D97-AF65-F5344CB8AC3E}">
        <p14:creationId xmlns:p14="http://schemas.microsoft.com/office/powerpoint/2010/main" val="150652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E8FFA-037F-4AED-9DDE-B855A571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5" r="13097" b="9742"/>
          <a:stretch/>
        </p:blipFill>
        <p:spPr>
          <a:xfrm>
            <a:off x="0" y="0"/>
            <a:ext cx="10028175" cy="645049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CF3AD3-2875-4F6F-8CB9-93581EA8B637}"/>
              </a:ext>
            </a:extLst>
          </p:cNvPr>
          <p:cNvSpPr/>
          <p:nvPr/>
        </p:nvSpPr>
        <p:spPr>
          <a:xfrm>
            <a:off x="7140506" y="9938"/>
            <a:ext cx="1258059" cy="327991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3A1DD-3BF3-4BC3-B7DB-07D0BE345A54}"/>
              </a:ext>
            </a:extLst>
          </p:cNvPr>
          <p:cNvSpPr txBox="1"/>
          <p:nvPr/>
        </p:nvSpPr>
        <p:spPr>
          <a:xfrm>
            <a:off x="9151699" y="2951946"/>
            <a:ext cx="2496962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9F9F9"/>
                </a:highlight>
              </a:rPr>
              <a:t>On this page you can check all the history of Fund Exchange Request and the status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5306F5-5A46-430A-822E-EC172F0B4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12074"/>
              </p:ext>
            </p:extLst>
          </p:nvPr>
        </p:nvGraphicFramePr>
        <p:xfrm>
          <a:off x="8408504" y="1414728"/>
          <a:ext cx="93427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7">
                  <a:extLst>
                    <a:ext uri="{9D8B030D-6E8A-4147-A177-3AD203B41FA5}">
                      <a16:colId xmlns:a16="http://schemas.microsoft.com/office/drawing/2014/main" val="3145966926"/>
                    </a:ext>
                  </a:extLst>
                </a:gridCol>
              </a:tblGrid>
              <a:tr h="213035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46373"/>
                  </a:ext>
                </a:extLst>
              </a:tr>
              <a:tr h="213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40486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6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3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763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Partner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Dashboard</dc:title>
  <dc:creator>Clarisa</dc:creator>
  <cp:lastModifiedBy>Clarisa</cp:lastModifiedBy>
  <cp:revision>9</cp:revision>
  <dcterms:created xsi:type="dcterms:W3CDTF">2022-01-21T06:20:44Z</dcterms:created>
  <dcterms:modified xsi:type="dcterms:W3CDTF">2022-02-22T07:43:00Z</dcterms:modified>
</cp:coreProperties>
</file>