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82" r:id="rId3"/>
    <p:sldId id="260" r:id="rId4"/>
    <p:sldId id="271" r:id="rId5"/>
    <p:sldId id="277" r:id="rId6"/>
    <p:sldId id="285" r:id="rId7"/>
    <p:sldId id="272" r:id="rId8"/>
    <p:sldId id="275" r:id="rId9"/>
    <p:sldId id="283" r:id="rId10"/>
    <p:sldId id="276" r:id="rId11"/>
    <p:sldId id="286" r:id="rId12"/>
    <p:sldId id="279" r:id="rId13"/>
    <p:sldId id="28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564"/>
    <a:srgbClr val="DCDCDC"/>
    <a:srgbClr val="EA0F1D"/>
    <a:srgbClr val="F8C4E8"/>
    <a:srgbClr val="FDEDF8"/>
    <a:srgbClr val="F3C5DA"/>
    <a:srgbClr val="FEFFFF"/>
    <a:srgbClr val="F42C33"/>
    <a:srgbClr val="F3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E195-A0CF-4F40-B6E5-7E43856B623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EAC4-D2E1-41EA-9CD3-EAA2E7E4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EAC4-D2E1-41EA-9CD3-EAA2E7E4F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EEAC4-D2E1-41EA-9CD3-EAA2E7E4F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9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2570-C052-4EE0-A2DB-26825AE61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6C93-D3E1-47AD-9251-D227F10B0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7E86-A1AC-4E24-A8C3-972357A9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B0D3-417B-4FA0-9D21-07D36B2B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D980-F820-42AA-99E1-88E0455D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C27F-7D22-4F4A-ACE5-6A8F662B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C5AD3-D788-4EF5-8091-794D3AC36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ED2E-4EC0-4017-8A6F-CA69BBF6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D0CD-9DCE-43EE-8773-315C0040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9200-3B78-44E1-9E6D-7AB39486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6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E1D06-F5C0-49A8-87E9-5F6B6517A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D6AEE-EDF6-44FE-AA9D-8E1236B3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279B-ACEF-49CE-A465-7E8AF13F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F348-2DAA-424D-B436-456D9F03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84B4-D58C-4D86-BE4B-E7B0B2AB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5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DF95-AE7D-4AD6-B7EC-752DC6A1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5D4C-6D27-4AF5-89D2-41D01F26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B99B-6F82-4889-A7D2-AF0D61FD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C618-28BF-4441-90FC-593E3BC5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A080-E65E-4BE1-9898-85FD8E0C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DD64-9E0C-4D47-860A-12DD0E01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BFC2F-FB02-4D44-995B-1E0830CB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1C84-3098-44D5-8A75-987EDCE8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F6536-8CAE-49AB-B0DA-A66531D4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6177-37AE-445D-8EB1-1D7FE6CB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48ED-C47F-4323-8067-45EA6B7D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41A9-3ADF-495F-BA84-CB6A7E351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B6F64-2E71-4599-AF5B-249EC898E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0F20A-7FBF-4EC4-AA5D-26065A08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FA16C-7D2A-4842-B09D-D5399106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5ED2-92C9-47B4-ADBD-893BFA87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C675-DC0A-4637-AB27-F973BC93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CF46C-B0D3-4B99-B0AE-FD6C7C87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B6253-065B-4B62-A1B8-959E044AD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B1D22-7378-458D-BE92-E681C25C8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40B14-17FD-47DF-A6B1-FCD8C1127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B857D-4F71-436D-B2EE-16307AA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BF7FF-93AA-47AA-929C-837D2FB7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F8167-AA4E-43F0-9194-25301AF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9749-348E-40CE-A000-E529C5A5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A5F2E-BAF4-4DB1-9E73-D9767E31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7B324-35A1-4F21-9CCD-EC3DD943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392A9-06D2-40C9-B00A-4328DC08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005E1-405D-498D-8260-C3067711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236F8-6022-4440-8E8D-A8A2C9B3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F05A1-1DE5-4F18-9487-09CE7CB4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1608-7303-4734-8985-B44982BE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B455-A75C-4C96-AA2D-8B0D8DAC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CDB35-8299-49E6-9E4F-302B0D3A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F9D4-121A-404E-AE0C-5D2A08B5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EC6FE-AA46-482E-82D6-722F0DA9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1B96B-D030-4FFF-926B-0CAB3720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6C2D-E266-4B9A-AF0F-1D7D1F49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10276-88A4-4C8E-BAF4-BC29209F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C637F-8F5F-4120-AACC-071D8493A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4068-0C77-464B-ADAD-C0AD9B26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08593-7434-4E17-BEA9-36218A57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9CDC9-83C0-49A9-8056-32FEB178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7421F-0B32-47BA-B156-9BA4CC7F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102C-4C3F-4FD4-BD10-CE07391F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6B4E-F9A8-4B76-96C8-902B35AA0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0842-1C7B-45B0-976B-7558F6EF406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D20D-EDB0-44B8-93EE-FED483036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EC88-BF5D-45FE-AD27-EAB37A167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DE3C-6709-4EE8-ADD4-3647DDD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7C13A-0C34-FD1B-6EA4-C2F3330E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9" y="0"/>
            <a:ext cx="325040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AB4C6-FCB9-30EF-52C2-C9F0F4584491}"/>
              </a:ext>
            </a:extLst>
          </p:cNvPr>
          <p:cNvSpPr/>
          <p:nvPr/>
        </p:nvSpPr>
        <p:spPr>
          <a:xfrm>
            <a:off x="2568717" y="1091465"/>
            <a:ext cx="1615323" cy="2976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C11620-6F05-7D1B-C587-1A16BEC0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57" y="0"/>
            <a:ext cx="3250406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EFAF5A-E835-E391-0843-8CA35F00D1DA}"/>
              </a:ext>
            </a:extLst>
          </p:cNvPr>
          <p:cNvSpPr/>
          <p:nvPr/>
        </p:nvSpPr>
        <p:spPr>
          <a:xfrm>
            <a:off x="4992281" y="355596"/>
            <a:ext cx="2765411" cy="25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Available Balance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F303C-3A5C-1976-95D6-B66C011B492D}"/>
              </a:ext>
            </a:extLst>
          </p:cNvPr>
          <p:cNvSpPr/>
          <p:nvPr/>
        </p:nvSpPr>
        <p:spPr>
          <a:xfrm>
            <a:off x="4641357" y="701964"/>
            <a:ext cx="3250406" cy="580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AD614-8212-A25B-02C9-A3307294B026}"/>
              </a:ext>
            </a:extLst>
          </p:cNvPr>
          <p:cNvSpPr/>
          <p:nvPr/>
        </p:nvSpPr>
        <p:spPr>
          <a:xfrm>
            <a:off x="2679593" y="1130523"/>
            <a:ext cx="1158000" cy="22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₩</a:t>
            </a:r>
            <a:r>
              <a:rPr lang="en-US" sz="1400" b="1" dirty="0">
                <a:solidFill>
                  <a:srgbClr val="FF0000"/>
                </a:solidFill>
              </a:rPr>
              <a:t> 4,000,000</a:t>
            </a:r>
          </a:p>
        </p:txBody>
      </p:sp>
      <p:sp>
        <p:nvSpPr>
          <p:cNvPr id="27" name="Flowchart: Merge 26">
            <a:extLst>
              <a:ext uri="{FF2B5EF4-FFF2-40B4-BE49-F238E27FC236}">
                <a16:creationId xmlns:a16="http://schemas.microsoft.com/office/drawing/2014/main" id="{8FB2F9AC-1536-FDD8-1550-61CF887B8973}"/>
              </a:ext>
            </a:extLst>
          </p:cNvPr>
          <p:cNvSpPr/>
          <p:nvPr/>
        </p:nvSpPr>
        <p:spPr>
          <a:xfrm rot="16200000">
            <a:off x="3815945" y="1213170"/>
            <a:ext cx="97560" cy="542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Three Dot png images | PNGWing">
            <a:extLst>
              <a:ext uri="{FF2B5EF4-FFF2-40B4-BE49-F238E27FC236}">
                <a16:creationId xmlns:a16="http://schemas.microsoft.com/office/drawing/2014/main" id="{B273D6DC-3AB7-04FE-5E06-57449EAC5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889" r="98056">
                        <a14:foregroundMark x1="12500" y1="43056" x2="13056" y2="54722"/>
                        <a14:foregroundMark x1="3889" y1="47222" x2="8611" y2="51667"/>
                        <a14:foregroundMark x1="78889" y1="50833" x2="97222" y2="50278"/>
                        <a14:foregroundMark x1="97222" y1="50278" x2="98056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585664" y="3189419"/>
            <a:ext cx="172027" cy="1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15005B-08F8-3D72-2402-D9CFB4F38B4A}"/>
              </a:ext>
            </a:extLst>
          </p:cNvPr>
          <p:cNvSpPr/>
          <p:nvPr/>
        </p:nvSpPr>
        <p:spPr>
          <a:xfrm>
            <a:off x="4698199" y="995112"/>
            <a:ext cx="3193564" cy="1373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681D8F-9BE1-073B-674A-C9A50762A6B2}"/>
              </a:ext>
            </a:extLst>
          </p:cNvPr>
          <p:cNvSpPr/>
          <p:nvPr/>
        </p:nvSpPr>
        <p:spPr>
          <a:xfrm>
            <a:off x="4782532" y="1163749"/>
            <a:ext cx="1509267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GME Wallet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1BA8C1-6539-E87C-6E50-646468658FC8}"/>
              </a:ext>
            </a:extLst>
          </p:cNvPr>
          <p:cNvSpPr/>
          <p:nvPr/>
        </p:nvSpPr>
        <p:spPr>
          <a:xfrm>
            <a:off x="4782532" y="1518686"/>
            <a:ext cx="2086852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₩ 2,500,000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55EF3E-65FE-7EB0-8DBF-867663D89799}"/>
              </a:ext>
            </a:extLst>
          </p:cNvPr>
          <p:cNvSpPr/>
          <p:nvPr/>
        </p:nvSpPr>
        <p:spPr>
          <a:xfrm>
            <a:off x="5119312" y="1998525"/>
            <a:ext cx="1071418" cy="253336"/>
          </a:xfrm>
          <a:prstGeom prst="roundRect">
            <a:avLst/>
          </a:prstGeom>
          <a:solidFill>
            <a:srgbClr val="EA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C82970-122F-95C3-53B9-A11E5BD472AD}"/>
              </a:ext>
            </a:extLst>
          </p:cNvPr>
          <p:cNvSpPr/>
          <p:nvPr/>
        </p:nvSpPr>
        <p:spPr>
          <a:xfrm>
            <a:off x="6611843" y="1998525"/>
            <a:ext cx="1071418" cy="253336"/>
          </a:xfrm>
          <a:prstGeom prst="roundRect">
            <a:avLst/>
          </a:prstGeom>
          <a:solidFill>
            <a:srgbClr val="EA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A44175-B35C-8F36-4106-63493A201F0B}"/>
              </a:ext>
            </a:extLst>
          </p:cNvPr>
          <p:cNvSpPr/>
          <p:nvPr/>
        </p:nvSpPr>
        <p:spPr>
          <a:xfrm>
            <a:off x="4695017" y="2588855"/>
            <a:ext cx="3193564" cy="1373157"/>
          </a:xfrm>
          <a:prstGeom prst="round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AC4038-9551-4783-3DD1-84EA2CA31B32}"/>
              </a:ext>
            </a:extLst>
          </p:cNvPr>
          <p:cNvSpPr/>
          <p:nvPr/>
        </p:nvSpPr>
        <p:spPr>
          <a:xfrm>
            <a:off x="4779350" y="2757492"/>
            <a:ext cx="1509267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GMEPay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690187-A0AE-5092-90CF-56268D1D33FE}"/>
              </a:ext>
            </a:extLst>
          </p:cNvPr>
          <p:cNvSpPr/>
          <p:nvPr/>
        </p:nvSpPr>
        <p:spPr>
          <a:xfrm>
            <a:off x="4779350" y="3112429"/>
            <a:ext cx="2086852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₩ 1,500,000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52C6CF-4D24-A58A-7B3E-44F032B7A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373" y="3556797"/>
            <a:ext cx="3153215" cy="400106"/>
          </a:xfrm>
          <a:prstGeom prst="rect">
            <a:avLst/>
          </a:prstGeom>
        </p:spPr>
      </p:pic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578FFE8E-31C2-1BEB-3FD0-2FF17307C314}"/>
              </a:ext>
            </a:extLst>
          </p:cNvPr>
          <p:cNvSpPr/>
          <p:nvPr/>
        </p:nvSpPr>
        <p:spPr>
          <a:xfrm rot="16200000">
            <a:off x="6266969" y="1605779"/>
            <a:ext cx="97560" cy="542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erge 53">
            <a:extLst>
              <a:ext uri="{FF2B5EF4-FFF2-40B4-BE49-F238E27FC236}">
                <a16:creationId xmlns:a16="http://schemas.microsoft.com/office/drawing/2014/main" id="{82164097-2BD3-8FA8-0A3B-6396C699CD85}"/>
              </a:ext>
            </a:extLst>
          </p:cNvPr>
          <p:cNvSpPr/>
          <p:nvPr/>
        </p:nvSpPr>
        <p:spPr>
          <a:xfrm rot="16200000">
            <a:off x="6273331" y="3207629"/>
            <a:ext cx="97560" cy="542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2099A4-7D58-3FF9-BD5C-74E485125CB7}"/>
              </a:ext>
            </a:extLst>
          </p:cNvPr>
          <p:cNvSpPr/>
          <p:nvPr/>
        </p:nvSpPr>
        <p:spPr>
          <a:xfrm>
            <a:off x="1022231" y="1117278"/>
            <a:ext cx="1439433" cy="22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123456789456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5C6A15-5177-8188-34FC-FFFCD7D960E9}"/>
              </a:ext>
            </a:extLst>
          </p:cNvPr>
          <p:cNvSpPr/>
          <p:nvPr/>
        </p:nvSpPr>
        <p:spPr>
          <a:xfrm>
            <a:off x="1022230" y="867681"/>
            <a:ext cx="1439433" cy="22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KEB Hana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5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936D3-9E74-9423-C0A6-95D0BC47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0406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95340-C379-C70D-1105-7AAF2371A84B}"/>
              </a:ext>
            </a:extLst>
          </p:cNvPr>
          <p:cNvSpPr/>
          <p:nvPr/>
        </p:nvSpPr>
        <p:spPr>
          <a:xfrm>
            <a:off x="1664516" y="2335448"/>
            <a:ext cx="1386319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GMEPay</a:t>
            </a:r>
            <a:r>
              <a:rPr lang="en-US" dirty="0"/>
              <a:t> Deposit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81D324-640B-4A5A-39BA-DF8E9C8D6B18}"/>
              </a:ext>
            </a:extLst>
          </p:cNvPr>
          <p:cNvSpPr/>
          <p:nvPr/>
        </p:nvSpPr>
        <p:spPr>
          <a:xfrm>
            <a:off x="1664516" y="2362397"/>
            <a:ext cx="1386319" cy="13080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AF2C1-5854-4AA7-2423-B5C54801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452" y="-12380"/>
            <a:ext cx="31718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085B7D-5131-1798-21EC-A46EEC919DDB}"/>
              </a:ext>
            </a:extLst>
          </p:cNvPr>
          <p:cNvSpPr/>
          <p:nvPr/>
        </p:nvSpPr>
        <p:spPr>
          <a:xfrm>
            <a:off x="6480477" y="853068"/>
            <a:ext cx="3171825" cy="73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99178-8B4D-15F3-F2F1-415D5CCD494D}"/>
              </a:ext>
            </a:extLst>
          </p:cNvPr>
          <p:cNvSpPr/>
          <p:nvPr/>
        </p:nvSpPr>
        <p:spPr>
          <a:xfrm>
            <a:off x="8732545" y="1752187"/>
            <a:ext cx="537035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EB235C-E9EE-EAEA-E545-12E9BC45A1EB}"/>
              </a:ext>
            </a:extLst>
          </p:cNvPr>
          <p:cNvSpPr/>
          <p:nvPr/>
        </p:nvSpPr>
        <p:spPr>
          <a:xfrm>
            <a:off x="6563326" y="2536856"/>
            <a:ext cx="2807855" cy="1413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F95AE-E24B-84A2-8871-129E20257918}"/>
              </a:ext>
            </a:extLst>
          </p:cNvPr>
          <p:cNvSpPr/>
          <p:nvPr/>
        </p:nvSpPr>
        <p:spPr>
          <a:xfrm>
            <a:off x="7870859" y="2715769"/>
            <a:ext cx="1398721" cy="317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EA079-0624-66F4-730B-075036AAA859}"/>
              </a:ext>
            </a:extLst>
          </p:cNvPr>
          <p:cNvSpPr/>
          <p:nvPr/>
        </p:nvSpPr>
        <p:spPr>
          <a:xfrm>
            <a:off x="7788113" y="2641946"/>
            <a:ext cx="1583068" cy="51374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27CA09-C61C-0168-F687-AEE6220DD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897" y="0"/>
            <a:ext cx="3250406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EC4B3-A701-9D06-DAA6-77647F963420}"/>
              </a:ext>
            </a:extLst>
          </p:cNvPr>
          <p:cNvSpPr/>
          <p:nvPr/>
        </p:nvSpPr>
        <p:spPr>
          <a:xfrm>
            <a:off x="9495897" y="1097280"/>
            <a:ext cx="3231812" cy="491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60F6F6-2EB3-C63D-1395-86E0009A8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3977" y="1900226"/>
            <a:ext cx="3277057" cy="1343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9C9DF4-EB46-9C25-7317-EAC2FD26841F}"/>
              </a:ext>
            </a:extLst>
          </p:cNvPr>
          <p:cNvSpPr/>
          <p:nvPr/>
        </p:nvSpPr>
        <p:spPr>
          <a:xfrm>
            <a:off x="9478984" y="1182190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603E0-A10F-6EE4-2393-583EDAF045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308" b="70666"/>
          <a:stretch/>
        </p:blipFill>
        <p:spPr>
          <a:xfrm>
            <a:off x="9463977" y="1490480"/>
            <a:ext cx="3250406" cy="6190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33E1E7-3B62-2998-20DE-76212A13B470}"/>
              </a:ext>
            </a:extLst>
          </p:cNvPr>
          <p:cNvCxnSpPr>
            <a:cxnSpLocks/>
          </p:cNvCxnSpPr>
          <p:nvPr/>
        </p:nvCxnSpPr>
        <p:spPr>
          <a:xfrm>
            <a:off x="9677525" y="1570189"/>
            <a:ext cx="0" cy="355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72C7D-F1A2-168F-CF0E-6496EDF127CB}"/>
              </a:ext>
            </a:extLst>
          </p:cNvPr>
          <p:cNvSpPr/>
          <p:nvPr/>
        </p:nvSpPr>
        <p:spPr>
          <a:xfrm>
            <a:off x="9671371" y="2835506"/>
            <a:ext cx="2899110" cy="437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EA6EF-6332-4994-80FF-1236FFAE8ACF}"/>
              </a:ext>
            </a:extLst>
          </p:cNvPr>
          <p:cNvSpPr/>
          <p:nvPr/>
        </p:nvSpPr>
        <p:spPr>
          <a:xfrm>
            <a:off x="9521154" y="729673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375BB-810C-689C-0D74-153850CAB1AB}"/>
              </a:ext>
            </a:extLst>
          </p:cNvPr>
          <p:cNvSpPr/>
          <p:nvPr/>
        </p:nvSpPr>
        <p:spPr>
          <a:xfrm>
            <a:off x="9495897" y="2189237"/>
            <a:ext cx="3310882" cy="1646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deposit and transfer the amount within 1 hour. Service charge: 1,000 KRW.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0BBF-09DE-4B1C-E748-BE0C51233AD5}"/>
              </a:ext>
            </a:extLst>
          </p:cNvPr>
          <p:cNvSpPr/>
          <p:nvPr/>
        </p:nvSpPr>
        <p:spPr>
          <a:xfrm>
            <a:off x="6387452" y="4818238"/>
            <a:ext cx="3148249" cy="1911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Notice</a:t>
            </a:r>
          </a:p>
          <a:p>
            <a:pPr marL="285750" indent="-285750"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Amount will be added to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wallet only if requested amount is same as the receiving amount</a:t>
            </a:r>
          </a:p>
          <a:p>
            <a:pPr marL="285750" indent="-285750"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Amount will be added to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wallet, excluding service fee (1,000 KRW) </a:t>
            </a:r>
          </a:p>
          <a:p>
            <a:pPr marL="285750" indent="-285750"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This deposit option might be changed or restricted according to GME’s internal policy</a:t>
            </a:r>
          </a:p>
          <a:p>
            <a:pPr marL="285750" indent="-285750"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In order to receive more than 2,000,000 KRW, please use available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balance and apply for deposit again.</a:t>
            </a:r>
          </a:p>
          <a:p>
            <a:pPr marL="285750" indent="-285750">
              <a:buFontTx/>
              <a:buChar char="-"/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6CCAB0-22F2-3946-B2E9-FDFB623E2B73}"/>
              </a:ext>
            </a:extLst>
          </p:cNvPr>
          <p:cNvSpPr/>
          <p:nvPr/>
        </p:nvSpPr>
        <p:spPr>
          <a:xfrm>
            <a:off x="9560324" y="3016474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2,000,000 KRW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BF23C6-3F58-2946-B801-57702B129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3559" y="12380"/>
            <a:ext cx="3250406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712837A-AFD3-33C8-6727-60BD33EF8F09}"/>
              </a:ext>
            </a:extLst>
          </p:cNvPr>
          <p:cNvSpPr/>
          <p:nvPr/>
        </p:nvSpPr>
        <p:spPr>
          <a:xfrm>
            <a:off x="3383130" y="357031"/>
            <a:ext cx="1493670" cy="2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Wallet guide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4389B4-C090-FC10-3774-0808E37585D8}"/>
              </a:ext>
            </a:extLst>
          </p:cNvPr>
          <p:cNvSpPr/>
          <p:nvPr/>
        </p:nvSpPr>
        <p:spPr>
          <a:xfrm>
            <a:off x="3287701" y="853068"/>
            <a:ext cx="2678989" cy="2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b="1" dirty="0" err="1">
                <a:solidFill>
                  <a:schemeClr val="tx1"/>
                </a:solidFill>
              </a:rPr>
              <a:t>GMEPay</a:t>
            </a:r>
            <a:r>
              <a:rPr lang="en-US" sz="1050" b="1" dirty="0">
                <a:solidFill>
                  <a:schemeClr val="tx1"/>
                </a:solidFill>
              </a:rPr>
              <a:t> Wallet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536FFD-5C1A-F3C2-946D-B0287B6689DC}"/>
              </a:ext>
            </a:extLst>
          </p:cNvPr>
          <p:cNvSpPr/>
          <p:nvPr/>
        </p:nvSpPr>
        <p:spPr>
          <a:xfrm>
            <a:off x="3275629" y="1106596"/>
            <a:ext cx="2678989" cy="519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wallet allows you to receive money from 3</a:t>
            </a:r>
            <a:r>
              <a:rPr lang="en-US" sz="1050" baseline="30000" dirty="0">
                <a:solidFill>
                  <a:schemeClr val="tx1"/>
                </a:solidFill>
              </a:rPr>
              <a:t>rd</a:t>
            </a:r>
            <a:r>
              <a:rPr lang="en-US" sz="1050" dirty="0">
                <a:solidFill>
                  <a:schemeClr val="tx1"/>
                </a:solidFill>
              </a:rPr>
              <a:t> party.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0D988-1197-B7DF-3DD9-D0366EF5800B}"/>
              </a:ext>
            </a:extLst>
          </p:cNvPr>
          <p:cNvSpPr/>
          <p:nvPr/>
        </p:nvSpPr>
        <p:spPr>
          <a:xfrm>
            <a:off x="3287701" y="1785842"/>
            <a:ext cx="2678989" cy="2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How to deposit to </a:t>
            </a:r>
            <a:r>
              <a:rPr lang="en-US" sz="1050" b="1" dirty="0" err="1">
                <a:solidFill>
                  <a:schemeClr val="tx1"/>
                </a:solidFill>
              </a:rPr>
              <a:t>GMEPay</a:t>
            </a:r>
            <a:r>
              <a:rPr lang="en-US" sz="1050" b="1" dirty="0">
                <a:solidFill>
                  <a:schemeClr val="tx1"/>
                </a:solidFill>
              </a:rPr>
              <a:t> Wallet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17D24-5092-450C-CAA8-D9104172E1A7}"/>
              </a:ext>
            </a:extLst>
          </p:cNvPr>
          <p:cNvSpPr/>
          <p:nvPr/>
        </p:nvSpPr>
        <p:spPr>
          <a:xfrm>
            <a:off x="3282326" y="2075475"/>
            <a:ext cx="2925371" cy="946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50" dirty="0">
                <a:solidFill>
                  <a:schemeClr val="tx1"/>
                </a:solidFill>
              </a:rPr>
              <a:t>Apply for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wallet</a:t>
            </a:r>
          </a:p>
          <a:p>
            <a:pPr marL="228600" indent="-228600">
              <a:buAutoNum type="arabicPeriod"/>
            </a:pPr>
            <a:r>
              <a:rPr lang="en-US" sz="1050" dirty="0">
                <a:solidFill>
                  <a:schemeClr val="tx1"/>
                </a:solidFill>
              </a:rPr>
              <a:t>Request for Deposit</a:t>
            </a:r>
          </a:p>
          <a:p>
            <a:pPr marL="228600" indent="-228600">
              <a:buAutoNum type="arabicPeriod"/>
            </a:pPr>
            <a:r>
              <a:rPr lang="en-US" sz="1050" dirty="0">
                <a:solidFill>
                  <a:schemeClr val="tx1"/>
                </a:solidFill>
              </a:rPr>
              <a:t>Deposit the amount to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wallet within 1 hour.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A7E089-A554-0FBB-F059-A460969A7FB9}"/>
              </a:ext>
            </a:extLst>
          </p:cNvPr>
          <p:cNvSpPr/>
          <p:nvPr/>
        </p:nvSpPr>
        <p:spPr>
          <a:xfrm>
            <a:off x="3320824" y="2979351"/>
            <a:ext cx="2678989" cy="22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b="1" dirty="0" err="1">
                <a:solidFill>
                  <a:schemeClr val="tx1"/>
                </a:solidFill>
              </a:rPr>
              <a:t>GMEPay</a:t>
            </a:r>
            <a:r>
              <a:rPr lang="en-US" sz="1050" b="1" dirty="0">
                <a:solidFill>
                  <a:schemeClr val="tx1"/>
                </a:solidFill>
              </a:rPr>
              <a:t> Wallet Deposit Guide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1D427F-7F36-FACE-5038-24CE3C39FC82}"/>
              </a:ext>
            </a:extLst>
          </p:cNvPr>
          <p:cNvSpPr/>
          <p:nvPr/>
        </p:nvSpPr>
        <p:spPr>
          <a:xfrm>
            <a:off x="3268261" y="3197383"/>
            <a:ext cx="2925371" cy="946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50" dirty="0">
                <a:solidFill>
                  <a:schemeClr val="tx1"/>
                </a:solidFill>
              </a:rPr>
              <a:t>One-time deposit limit: 2,000,000 KRW</a:t>
            </a:r>
          </a:p>
          <a:p>
            <a:pPr marL="228600" indent="-228600">
              <a:buFontTx/>
              <a:buAutoNum type="arabicPeriod"/>
            </a:pPr>
            <a:r>
              <a:rPr lang="en-US" sz="1050" dirty="0">
                <a:solidFill>
                  <a:schemeClr val="tx1"/>
                </a:solidFill>
              </a:rPr>
              <a:t>In order to receive more than 2,000,000 KRW, please use available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balance and apply for deposit again.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3F538B-771B-D39C-7842-17A6EE43035E}"/>
              </a:ext>
            </a:extLst>
          </p:cNvPr>
          <p:cNvSpPr/>
          <p:nvPr/>
        </p:nvSpPr>
        <p:spPr>
          <a:xfrm>
            <a:off x="3164965" y="6009208"/>
            <a:ext cx="3250406" cy="491761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&amp; Apply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DD9549-5AF5-8BE6-5C58-1457092E5F9E}"/>
              </a:ext>
            </a:extLst>
          </p:cNvPr>
          <p:cNvSpPr/>
          <p:nvPr/>
        </p:nvSpPr>
        <p:spPr>
          <a:xfrm>
            <a:off x="128338" y="-198369"/>
            <a:ext cx="4969945" cy="519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KJ Customer apply for the KICC wallet</a:t>
            </a:r>
          </a:p>
        </p:txBody>
      </p:sp>
    </p:spTree>
    <p:extLst>
      <p:ext uri="{BB962C8B-B14F-4D97-AF65-F5344CB8AC3E}">
        <p14:creationId xmlns:p14="http://schemas.microsoft.com/office/powerpoint/2010/main" val="287287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936D3-9E74-9423-C0A6-95D0BC47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0406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95340-C379-C70D-1105-7AAF2371A84B}"/>
              </a:ext>
            </a:extLst>
          </p:cNvPr>
          <p:cNvSpPr/>
          <p:nvPr/>
        </p:nvSpPr>
        <p:spPr>
          <a:xfrm>
            <a:off x="1664516" y="2335448"/>
            <a:ext cx="1386319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GMEPay</a:t>
            </a:r>
            <a:r>
              <a:rPr lang="en-US" dirty="0"/>
              <a:t> Deposit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81D324-640B-4A5A-39BA-DF8E9C8D6B18}"/>
              </a:ext>
            </a:extLst>
          </p:cNvPr>
          <p:cNvSpPr/>
          <p:nvPr/>
        </p:nvSpPr>
        <p:spPr>
          <a:xfrm>
            <a:off x="1664516" y="2362397"/>
            <a:ext cx="1386319" cy="13080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AF2C1-5854-4AA7-2423-B5C54801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052" y="-12380"/>
            <a:ext cx="31718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085B7D-5131-1798-21EC-A46EEC919DDB}"/>
              </a:ext>
            </a:extLst>
          </p:cNvPr>
          <p:cNvSpPr/>
          <p:nvPr/>
        </p:nvSpPr>
        <p:spPr>
          <a:xfrm>
            <a:off x="4042077" y="853068"/>
            <a:ext cx="3171825" cy="73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99178-8B4D-15F3-F2F1-415D5CCD494D}"/>
              </a:ext>
            </a:extLst>
          </p:cNvPr>
          <p:cNvSpPr/>
          <p:nvPr/>
        </p:nvSpPr>
        <p:spPr>
          <a:xfrm>
            <a:off x="6294145" y="1752187"/>
            <a:ext cx="537035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EB235C-E9EE-EAEA-E545-12E9BC45A1EB}"/>
              </a:ext>
            </a:extLst>
          </p:cNvPr>
          <p:cNvSpPr/>
          <p:nvPr/>
        </p:nvSpPr>
        <p:spPr>
          <a:xfrm>
            <a:off x="4124926" y="2536856"/>
            <a:ext cx="2807855" cy="1413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F95AE-E24B-84A2-8871-129E20257918}"/>
              </a:ext>
            </a:extLst>
          </p:cNvPr>
          <p:cNvSpPr/>
          <p:nvPr/>
        </p:nvSpPr>
        <p:spPr>
          <a:xfrm>
            <a:off x="5432459" y="2715769"/>
            <a:ext cx="1398721" cy="317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EA079-0624-66F4-730B-075036AAA859}"/>
              </a:ext>
            </a:extLst>
          </p:cNvPr>
          <p:cNvSpPr/>
          <p:nvPr/>
        </p:nvSpPr>
        <p:spPr>
          <a:xfrm>
            <a:off x="5349713" y="2641946"/>
            <a:ext cx="1583068" cy="51374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27CA09-C61C-0168-F687-AEE6220DD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497" y="0"/>
            <a:ext cx="3250406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EC4B3-A701-9D06-DAA6-77647F963420}"/>
              </a:ext>
            </a:extLst>
          </p:cNvPr>
          <p:cNvSpPr/>
          <p:nvPr/>
        </p:nvSpPr>
        <p:spPr>
          <a:xfrm>
            <a:off x="7057497" y="1097280"/>
            <a:ext cx="3231812" cy="491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60F6F6-2EB3-C63D-1395-86E0009A8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577" y="1900226"/>
            <a:ext cx="3277057" cy="1343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9C9DF4-EB46-9C25-7317-EAC2FD26841F}"/>
              </a:ext>
            </a:extLst>
          </p:cNvPr>
          <p:cNvSpPr/>
          <p:nvPr/>
        </p:nvSpPr>
        <p:spPr>
          <a:xfrm>
            <a:off x="7040584" y="1182190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603E0-A10F-6EE4-2393-583EDAF045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308" b="70666"/>
          <a:stretch/>
        </p:blipFill>
        <p:spPr>
          <a:xfrm>
            <a:off x="7025577" y="1490480"/>
            <a:ext cx="3250406" cy="6190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33E1E7-3B62-2998-20DE-76212A13B470}"/>
              </a:ext>
            </a:extLst>
          </p:cNvPr>
          <p:cNvCxnSpPr>
            <a:cxnSpLocks/>
          </p:cNvCxnSpPr>
          <p:nvPr/>
        </p:nvCxnSpPr>
        <p:spPr>
          <a:xfrm>
            <a:off x="7239125" y="1570189"/>
            <a:ext cx="0" cy="355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72C7D-F1A2-168F-CF0E-6496EDF127CB}"/>
              </a:ext>
            </a:extLst>
          </p:cNvPr>
          <p:cNvSpPr/>
          <p:nvPr/>
        </p:nvSpPr>
        <p:spPr>
          <a:xfrm>
            <a:off x="7232971" y="2835506"/>
            <a:ext cx="2899110" cy="437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EA6EF-6332-4994-80FF-1236FFAE8ACF}"/>
              </a:ext>
            </a:extLst>
          </p:cNvPr>
          <p:cNvSpPr/>
          <p:nvPr/>
        </p:nvSpPr>
        <p:spPr>
          <a:xfrm>
            <a:off x="7082754" y="729673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375BB-810C-689C-0D74-153850CAB1AB}"/>
              </a:ext>
            </a:extLst>
          </p:cNvPr>
          <p:cNvSpPr/>
          <p:nvPr/>
        </p:nvSpPr>
        <p:spPr>
          <a:xfrm>
            <a:off x="7057497" y="2189237"/>
            <a:ext cx="3310882" cy="1646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deposit and transfer the amount within 1 hour. Service charge: 1,000 KRW.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0BBF-09DE-4B1C-E748-BE0C51233AD5}"/>
              </a:ext>
            </a:extLst>
          </p:cNvPr>
          <p:cNvSpPr/>
          <p:nvPr/>
        </p:nvSpPr>
        <p:spPr>
          <a:xfrm>
            <a:off x="3949052" y="4818238"/>
            <a:ext cx="3148249" cy="1911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Notice</a:t>
            </a:r>
          </a:p>
          <a:p>
            <a:pPr marL="285750" indent="-285750"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Amount will be added to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wallet only if requested amount is same as the receiving amount</a:t>
            </a:r>
          </a:p>
          <a:p>
            <a:pPr marL="285750" indent="-285750"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Amount will be added to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wallet, excluding service fee (1,000 KRW) </a:t>
            </a:r>
          </a:p>
          <a:p>
            <a:pPr marL="285750" indent="-285750"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This deposit option might be changed or restricted according to GME’s internal policy</a:t>
            </a:r>
          </a:p>
          <a:p>
            <a:pPr marL="285750" indent="-285750"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In order to receive more than 2,000,000 KRW, please use available </a:t>
            </a:r>
            <a:r>
              <a:rPr lang="en-US" sz="1050" dirty="0" err="1">
                <a:solidFill>
                  <a:schemeClr val="tx1"/>
                </a:solidFill>
              </a:rPr>
              <a:t>GMEPay</a:t>
            </a:r>
            <a:r>
              <a:rPr lang="en-US" sz="1050" dirty="0">
                <a:solidFill>
                  <a:schemeClr val="tx1"/>
                </a:solidFill>
              </a:rPr>
              <a:t> balance and apply for deposit again.</a:t>
            </a:r>
          </a:p>
          <a:p>
            <a:pPr marL="285750" indent="-285750">
              <a:buFontTx/>
              <a:buChar char="-"/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6CCAB0-22F2-3946-B2E9-FDFB623E2B73}"/>
              </a:ext>
            </a:extLst>
          </p:cNvPr>
          <p:cNvSpPr/>
          <p:nvPr/>
        </p:nvSpPr>
        <p:spPr>
          <a:xfrm>
            <a:off x="7121924" y="3016474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2,000,000 KRW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E4613A2-5624-D6D7-D99F-BB6849BF8362}"/>
              </a:ext>
            </a:extLst>
          </p:cNvPr>
          <p:cNvSpPr/>
          <p:nvPr/>
        </p:nvSpPr>
        <p:spPr>
          <a:xfrm>
            <a:off x="0" y="-203367"/>
            <a:ext cx="4969945" cy="519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KJ Customer already have KICC wallet</a:t>
            </a:r>
          </a:p>
        </p:txBody>
      </p:sp>
    </p:spTree>
    <p:extLst>
      <p:ext uri="{BB962C8B-B14F-4D97-AF65-F5344CB8AC3E}">
        <p14:creationId xmlns:p14="http://schemas.microsoft.com/office/powerpoint/2010/main" val="82706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A4CFD-490F-7B7E-50BD-73118950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73" y="0"/>
            <a:ext cx="325040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3A0A8D-870A-FF62-0780-540741A3ACED}"/>
              </a:ext>
            </a:extLst>
          </p:cNvPr>
          <p:cNvSpPr/>
          <p:nvPr/>
        </p:nvSpPr>
        <p:spPr>
          <a:xfrm>
            <a:off x="883872" y="1743694"/>
            <a:ext cx="3231811" cy="129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D48E4-3EC2-ADAA-5D10-B908AF3FB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67" b="5467"/>
          <a:stretch/>
        </p:blipFill>
        <p:spPr>
          <a:xfrm>
            <a:off x="789573" y="3672519"/>
            <a:ext cx="3344706" cy="484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08967-6DF2-D395-4645-5B0295B0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65" y="3662387"/>
            <a:ext cx="3372321" cy="5048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F342B9-C45F-83EE-6C79-A85D0402F84B}"/>
              </a:ext>
            </a:extLst>
          </p:cNvPr>
          <p:cNvSpPr/>
          <p:nvPr/>
        </p:nvSpPr>
        <p:spPr>
          <a:xfrm>
            <a:off x="883872" y="729656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AC64A-6913-7076-625C-34D74E5BE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051" y="0"/>
            <a:ext cx="325040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0C6A99-9A4F-750D-671D-B3614596574C}"/>
              </a:ext>
            </a:extLst>
          </p:cNvPr>
          <p:cNvSpPr/>
          <p:nvPr/>
        </p:nvSpPr>
        <p:spPr>
          <a:xfrm>
            <a:off x="5889737" y="746449"/>
            <a:ext cx="1679699" cy="233265"/>
          </a:xfrm>
          <a:prstGeom prst="rect">
            <a:avLst/>
          </a:prstGeom>
          <a:solidFill>
            <a:srgbClr val="DF656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2,000,000 KRW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61E38-EAF9-9CB4-1842-0A4694A104FF}"/>
              </a:ext>
            </a:extLst>
          </p:cNvPr>
          <p:cNvSpPr/>
          <p:nvPr/>
        </p:nvSpPr>
        <p:spPr>
          <a:xfrm>
            <a:off x="4430050" y="2035188"/>
            <a:ext cx="3250401" cy="3903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25308-E02B-C472-6C11-4B9C7E41F4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733"/>
          <a:stretch/>
        </p:blipFill>
        <p:spPr>
          <a:xfrm>
            <a:off x="4430050" y="4200477"/>
            <a:ext cx="3250406" cy="2624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185B4-9AC6-336B-EB43-A46C407D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89" y="3662387"/>
            <a:ext cx="3372321" cy="504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F17B64-F75E-698E-29EE-2EC9796CE7B3}"/>
              </a:ext>
            </a:extLst>
          </p:cNvPr>
          <p:cNvSpPr/>
          <p:nvPr/>
        </p:nvSpPr>
        <p:spPr>
          <a:xfrm>
            <a:off x="4430050" y="746449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3FF8AD-B4C5-EE90-DEF7-7BF9177A0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027" y="0"/>
            <a:ext cx="3250406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D830F8-E419-03ED-08A0-D7321953D471}"/>
              </a:ext>
            </a:extLst>
          </p:cNvPr>
          <p:cNvSpPr/>
          <p:nvPr/>
        </p:nvSpPr>
        <p:spPr>
          <a:xfrm>
            <a:off x="9611713" y="746449"/>
            <a:ext cx="1679699" cy="233265"/>
          </a:xfrm>
          <a:prstGeom prst="rect">
            <a:avLst/>
          </a:prstGeom>
          <a:solidFill>
            <a:srgbClr val="DF656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1,500,000 KRW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56CA4-CB61-1CD0-5FB3-79C7907EF844}"/>
              </a:ext>
            </a:extLst>
          </p:cNvPr>
          <p:cNvSpPr/>
          <p:nvPr/>
        </p:nvSpPr>
        <p:spPr>
          <a:xfrm>
            <a:off x="8152026" y="2035188"/>
            <a:ext cx="3250401" cy="3903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3CF953-8B8A-073C-5A34-6C545E9632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733"/>
          <a:stretch/>
        </p:blipFill>
        <p:spPr>
          <a:xfrm>
            <a:off x="8152026" y="4200477"/>
            <a:ext cx="3250406" cy="26243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8B5072-F08A-F31C-0E05-B53EC5A51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65" y="3662387"/>
            <a:ext cx="3372321" cy="5048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2EEF75-1642-E457-5A25-A45286701360}"/>
              </a:ext>
            </a:extLst>
          </p:cNvPr>
          <p:cNvSpPr/>
          <p:nvPr/>
        </p:nvSpPr>
        <p:spPr>
          <a:xfrm>
            <a:off x="8152026" y="746449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7D5DE-31BA-18BF-8D5C-A14352A3C25F}"/>
              </a:ext>
            </a:extLst>
          </p:cNvPr>
          <p:cNvSpPr/>
          <p:nvPr/>
        </p:nvSpPr>
        <p:spPr>
          <a:xfrm>
            <a:off x="949613" y="2096670"/>
            <a:ext cx="3231812" cy="57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FF0000"/>
                </a:solidFill>
              </a:rPr>
              <a:t>1 time deposit limit is 2,000,000 KRW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7A02B-523F-F035-835D-034607BFE9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308" b="70666"/>
          <a:stretch/>
        </p:blipFill>
        <p:spPr>
          <a:xfrm>
            <a:off x="4369089" y="1553737"/>
            <a:ext cx="3250406" cy="61904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C2B134-2A9B-83B9-97E7-59E21007DAF4}"/>
              </a:ext>
            </a:extLst>
          </p:cNvPr>
          <p:cNvCxnSpPr/>
          <p:nvPr/>
        </p:nvCxnSpPr>
        <p:spPr>
          <a:xfrm>
            <a:off x="4588126" y="1633446"/>
            <a:ext cx="0" cy="355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EC0AB1D-E105-8141-9954-BB7F4E741714}"/>
              </a:ext>
            </a:extLst>
          </p:cNvPr>
          <p:cNvSpPr/>
          <p:nvPr/>
        </p:nvSpPr>
        <p:spPr>
          <a:xfrm>
            <a:off x="4475208" y="1550528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E6DFAF-0D63-F2CC-7D64-EA82015CAA1D}"/>
              </a:ext>
            </a:extLst>
          </p:cNvPr>
          <p:cNvCxnSpPr/>
          <p:nvPr/>
        </p:nvCxnSpPr>
        <p:spPr>
          <a:xfrm>
            <a:off x="4901535" y="1633446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BB639D-6F9E-CCC7-DC0C-1DC8628FF0DE}"/>
              </a:ext>
            </a:extLst>
          </p:cNvPr>
          <p:cNvSpPr/>
          <p:nvPr/>
        </p:nvSpPr>
        <p:spPr>
          <a:xfrm>
            <a:off x="4475208" y="2252494"/>
            <a:ext cx="3231812" cy="57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rgbClr val="FF0000"/>
                </a:solidFill>
              </a:rPr>
              <a:t>GMEPay</a:t>
            </a:r>
            <a:r>
              <a:rPr lang="en-US" sz="1100" dirty="0">
                <a:solidFill>
                  <a:srgbClr val="FF0000"/>
                </a:solidFill>
              </a:rPr>
              <a:t> balance can not exceed 2,000,000 KRW. Please use the existing balance and apply again.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B854B2-411A-522C-4B46-CC5F02C925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308" b="70666"/>
          <a:stretch/>
        </p:blipFill>
        <p:spPr>
          <a:xfrm>
            <a:off x="8091065" y="1553737"/>
            <a:ext cx="3250406" cy="61904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C7B839-AE03-609A-9C5D-0432E1893952}"/>
              </a:ext>
            </a:extLst>
          </p:cNvPr>
          <p:cNvCxnSpPr/>
          <p:nvPr/>
        </p:nvCxnSpPr>
        <p:spPr>
          <a:xfrm>
            <a:off x="8310102" y="1633446"/>
            <a:ext cx="0" cy="355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D0478CB-CC99-9175-7003-D5C0E2FEA260}"/>
              </a:ext>
            </a:extLst>
          </p:cNvPr>
          <p:cNvSpPr/>
          <p:nvPr/>
        </p:nvSpPr>
        <p:spPr>
          <a:xfrm>
            <a:off x="8197184" y="1550528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800,000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C1CB1B-063C-46FE-E52C-432F5E7B5EB2}"/>
              </a:ext>
            </a:extLst>
          </p:cNvPr>
          <p:cNvCxnSpPr/>
          <p:nvPr/>
        </p:nvCxnSpPr>
        <p:spPr>
          <a:xfrm>
            <a:off x="9332354" y="1633446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B7AE756-947A-4E5F-6D9E-FD9E19AE54DB}"/>
              </a:ext>
            </a:extLst>
          </p:cNvPr>
          <p:cNvSpPr/>
          <p:nvPr/>
        </p:nvSpPr>
        <p:spPr>
          <a:xfrm>
            <a:off x="8197184" y="2252494"/>
            <a:ext cx="3231812" cy="57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FF0000"/>
                </a:solidFill>
              </a:rPr>
              <a:t>You can deposit 500,000 KRW.</a:t>
            </a:r>
          </a:p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rgbClr val="FF0000"/>
                </a:solidFill>
              </a:rPr>
              <a:t>GMEPay</a:t>
            </a:r>
            <a:r>
              <a:rPr lang="en-US" sz="1100" dirty="0">
                <a:solidFill>
                  <a:srgbClr val="FF0000"/>
                </a:solidFill>
              </a:rPr>
              <a:t> balance can not exceed 2,000,000 KRW. 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55309E6-93AD-6167-833F-72164D1753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308" b="70666"/>
          <a:stretch/>
        </p:blipFill>
        <p:spPr>
          <a:xfrm>
            <a:off x="914350" y="1456711"/>
            <a:ext cx="3250406" cy="61904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8B1AE92-02B6-2644-D767-F15A37E10214}"/>
              </a:ext>
            </a:extLst>
          </p:cNvPr>
          <p:cNvSpPr/>
          <p:nvPr/>
        </p:nvSpPr>
        <p:spPr>
          <a:xfrm>
            <a:off x="1020469" y="1453502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2,500,000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C94BDA-BD63-4569-8D5A-6D08B5903ECC}"/>
              </a:ext>
            </a:extLst>
          </p:cNvPr>
          <p:cNvCxnSpPr/>
          <p:nvPr/>
        </p:nvCxnSpPr>
        <p:spPr>
          <a:xfrm>
            <a:off x="2398142" y="1550528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F923634-7824-93E1-0C70-520B97A3DFEB}"/>
              </a:ext>
            </a:extLst>
          </p:cNvPr>
          <p:cNvSpPr/>
          <p:nvPr/>
        </p:nvSpPr>
        <p:spPr>
          <a:xfrm>
            <a:off x="2461483" y="747525"/>
            <a:ext cx="1679699" cy="233265"/>
          </a:xfrm>
          <a:prstGeom prst="rect">
            <a:avLst/>
          </a:prstGeom>
          <a:solidFill>
            <a:srgbClr val="DF656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0 KRW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83F88A-7279-9B44-A122-A44DBD9131F8}"/>
              </a:ext>
            </a:extLst>
          </p:cNvPr>
          <p:cNvSpPr/>
          <p:nvPr/>
        </p:nvSpPr>
        <p:spPr>
          <a:xfrm>
            <a:off x="8162090" y="1182603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17023D-2D1E-2DC1-1C38-40132254DD4E}"/>
              </a:ext>
            </a:extLst>
          </p:cNvPr>
          <p:cNvSpPr/>
          <p:nvPr/>
        </p:nvSpPr>
        <p:spPr>
          <a:xfrm>
            <a:off x="4429663" y="1081771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F5F9E9-1C10-631B-9797-DAD31EAC6DD3}"/>
              </a:ext>
            </a:extLst>
          </p:cNvPr>
          <p:cNvSpPr/>
          <p:nvPr/>
        </p:nvSpPr>
        <p:spPr>
          <a:xfrm>
            <a:off x="843811" y="1096486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DC8079-364F-314A-7C72-394ECB24E722}"/>
              </a:ext>
            </a:extLst>
          </p:cNvPr>
          <p:cNvSpPr/>
          <p:nvPr/>
        </p:nvSpPr>
        <p:spPr>
          <a:xfrm>
            <a:off x="775765" y="3109925"/>
            <a:ext cx="3310882" cy="55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CD7E99-749A-B9E4-3E3F-AABF964DAD00}"/>
              </a:ext>
            </a:extLst>
          </p:cNvPr>
          <p:cNvSpPr/>
          <p:nvPr/>
        </p:nvSpPr>
        <p:spPr>
          <a:xfrm>
            <a:off x="4429663" y="3227662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A1AF13E-BF17-5231-C792-C76FEFFFD8F5}"/>
              </a:ext>
            </a:extLst>
          </p:cNvPr>
          <p:cNvSpPr/>
          <p:nvPr/>
        </p:nvSpPr>
        <p:spPr>
          <a:xfrm>
            <a:off x="836836" y="2855168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2,000,000 KRW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A7BC924-F784-F8EF-0ADC-E44344509747}"/>
              </a:ext>
            </a:extLst>
          </p:cNvPr>
          <p:cNvSpPr/>
          <p:nvPr/>
        </p:nvSpPr>
        <p:spPr>
          <a:xfrm>
            <a:off x="4485558" y="2853469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2,000,000 KRW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FE815-52AD-7EA1-C4CC-2BBD478C5C60}"/>
              </a:ext>
            </a:extLst>
          </p:cNvPr>
          <p:cNvSpPr/>
          <p:nvPr/>
        </p:nvSpPr>
        <p:spPr>
          <a:xfrm>
            <a:off x="8055660" y="3241193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F7E5FE2-DFA9-C9F1-2F24-11E2EFA8B3D4}"/>
              </a:ext>
            </a:extLst>
          </p:cNvPr>
          <p:cNvSpPr/>
          <p:nvPr/>
        </p:nvSpPr>
        <p:spPr>
          <a:xfrm>
            <a:off x="8125463" y="2896185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2,000,000 KRW</a:t>
            </a:r>
          </a:p>
        </p:txBody>
      </p:sp>
    </p:spTree>
    <p:extLst>
      <p:ext uri="{BB962C8B-B14F-4D97-AF65-F5344CB8AC3E}">
        <p14:creationId xmlns:p14="http://schemas.microsoft.com/office/powerpoint/2010/main" val="69833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B097C8-BDDA-E75F-099F-442B79FD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40" y="0"/>
            <a:ext cx="325040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E9D10E-1E50-9963-FF7D-56C112FEDF06}"/>
              </a:ext>
            </a:extLst>
          </p:cNvPr>
          <p:cNvSpPr/>
          <p:nvPr/>
        </p:nvSpPr>
        <p:spPr>
          <a:xfrm>
            <a:off x="661340" y="1097280"/>
            <a:ext cx="3231812" cy="491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87E7D-3FAB-A270-3C5F-11B9FE71D157}"/>
              </a:ext>
            </a:extLst>
          </p:cNvPr>
          <p:cNvSpPr/>
          <p:nvPr/>
        </p:nvSpPr>
        <p:spPr>
          <a:xfrm>
            <a:off x="647718" y="3066844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288CB-FF1D-9786-EE35-2E1604C9DE64}"/>
              </a:ext>
            </a:extLst>
          </p:cNvPr>
          <p:cNvSpPr/>
          <p:nvPr/>
        </p:nvSpPr>
        <p:spPr>
          <a:xfrm>
            <a:off x="676347" y="1121577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DA5B2-B98B-E415-7315-0630A30A9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08" b="70666"/>
          <a:stretch/>
        </p:blipFill>
        <p:spPr>
          <a:xfrm>
            <a:off x="661340" y="1429867"/>
            <a:ext cx="3250406" cy="6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74D32-94AB-A7B2-72BF-C28EDC0CD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33"/>
          <a:stretch/>
        </p:blipFill>
        <p:spPr>
          <a:xfrm>
            <a:off x="647718" y="4243870"/>
            <a:ext cx="3250406" cy="2624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F3EC0-825B-0529-AC86-D06EE98D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06"/>
          <a:stretch/>
        </p:blipFill>
        <p:spPr>
          <a:xfrm>
            <a:off x="664928" y="1774043"/>
            <a:ext cx="3277057" cy="466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D495B-F0D6-13F9-9F73-707C9ED61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467" b="5467"/>
          <a:stretch/>
        </p:blipFill>
        <p:spPr>
          <a:xfrm>
            <a:off x="562889" y="3759238"/>
            <a:ext cx="3344706" cy="4846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96604B-00C1-9699-1010-A0BB5F8A4CC8}"/>
              </a:ext>
            </a:extLst>
          </p:cNvPr>
          <p:cNvSpPr/>
          <p:nvPr/>
        </p:nvSpPr>
        <p:spPr>
          <a:xfrm>
            <a:off x="832833" y="1452645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7B52C-FEDC-A2C8-9A08-3811D2230F24}"/>
              </a:ext>
            </a:extLst>
          </p:cNvPr>
          <p:cNvCxnSpPr/>
          <p:nvPr/>
        </p:nvCxnSpPr>
        <p:spPr>
          <a:xfrm>
            <a:off x="1129850" y="1509576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9915E-64F3-8177-E7FD-AB593B944768}"/>
              </a:ext>
            </a:extLst>
          </p:cNvPr>
          <p:cNvSpPr/>
          <p:nvPr/>
        </p:nvSpPr>
        <p:spPr>
          <a:xfrm>
            <a:off x="708789" y="1820124"/>
            <a:ext cx="2899110" cy="437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E29140-4EBA-8969-0A28-4BCE3979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52" y="22778"/>
            <a:ext cx="3250406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E455CF-42D4-FFEB-D54F-326A4BEDBF26}"/>
              </a:ext>
            </a:extLst>
          </p:cNvPr>
          <p:cNvSpPr/>
          <p:nvPr/>
        </p:nvSpPr>
        <p:spPr>
          <a:xfrm>
            <a:off x="4337452" y="1120058"/>
            <a:ext cx="3231812" cy="491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90561D-0534-12BB-AD7B-36BBC0521828}"/>
              </a:ext>
            </a:extLst>
          </p:cNvPr>
          <p:cNvSpPr/>
          <p:nvPr/>
        </p:nvSpPr>
        <p:spPr>
          <a:xfrm>
            <a:off x="4323830" y="3089622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F41542-AEEF-CB35-D709-E593968ADDAB}"/>
              </a:ext>
            </a:extLst>
          </p:cNvPr>
          <p:cNvSpPr/>
          <p:nvPr/>
        </p:nvSpPr>
        <p:spPr>
          <a:xfrm>
            <a:off x="4352459" y="1144355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D20F29-B153-30B6-85B0-E5BB523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08" b="70666"/>
          <a:stretch/>
        </p:blipFill>
        <p:spPr>
          <a:xfrm>
            <a:off x="4337452" y="1452645"/>
            <a:ext cx="3250406" cy="6190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3FCA68-B050-622F-C076-F752A40FE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33"/>
          <a:stretch/>
        </p:blipFill>
        <p:spPr>
          <a:xfrm>
            <a:off x="4323830" y="4266648"/>
            <a:ext cx="3250406" cy="2624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FB4D7-25EB-B3CF-1891-07E83D2C5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06"/>
          <a:stretch/>
        </p:blipFill>
        <p:spPr>
          <a:xfrm>
            <a:off x="4341040" y="1796821"/>
            <a:ext cx="3277057" cy="466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ABECD9-97CA-8DF4-2E63-621914A656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467" b="5467"/>
          <a:stretch/>
        </p:blipFill>
        <p:spPr>
          <a:xfrm>
            <a:off x="4239001" y="3782016"/>
            <a:ext cx="3344706" cy="4846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83E788-CC3F-AD7F-9115-FB83C19F7FE7}"/>
              </a:ext>
            </a:extLst>
          </p:cNvPr>
          <p:cNvSpPr/>
          <p:nvPr/>
        </p:nvSpPr>
        <p:spPr>
          <a:xfrm>
            <a:off x="4508945" y="1475423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50,000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09B0A3-24A2-ECF7-824D-7DD95657772F}"/>
              </a:ext>
            </a:extLst>
          </p:cNvPr>
          <p:cNvCxnSpPr/>
          <p:nvPr/>
        </p:nvCxnSpPr>
        <p:spPr>
          <a:xfrm>
            <a:off x="5470980" y="1509576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E4163-51FD-9414-5AF5-BBD5072F4F6B}"/>
              </a:ext>
            </a:extLst>
          </p:cNvPr>
          <p:cNvSpPr/>
          <p:nvPr/>
        </p:nvSpPr>
        <p:spPr>
          <a:xfrm>
            <a:off x="4384901" y="1842902"/>
            <a:ext cx="2899110" cy="437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0D0BAC-B4EA-941D-8E72-47F79A084EA2}"/>
              </a:ext>
            </a:extLst>
          </p:cNvPr>
          <p:cNvSpPr/>
          <p:nvPr/>
        </p:nvSpPr>
        <p:spPr>
          <a:xfrm>
            <a:off x="752911" y="748513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A92E7-3FB4-67EB-A8FE-4A1E40413731}"/>
              </a:ext>
            </a:extLst>
          </p:cNvPr>
          <p:cNvSpPr/>
          <p:nvPr/>
        </p:nvSpPr>
        <p:spPr>
          <a:xfrm>
            <a:off x="4441852" y="748513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2263341-E522-8F81-5C3F-73095676B996}"/>
              </a:ext>
            </a:extLst>
          </p:cNvPr>
          <p:cNvSpPr/>
          <p:nvPr/>
        </p:nvSpPr>
        <p:spPr>
          <a:xfrm>
            <a:off x="708789" y="2642761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2,000,000 KRW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5E4595-CC71-B9E0-861B-B466E544816C}"/>
              </a:ext>
            </a:extLst>
          </p:cNvPr>
          <p:cNvSpPr/>
          <p:nvPr/>
        </p:nvSpPr>
        <p:spPr>
          <a:xfrm>
            <a:off x="4357511" y="2641062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2,000,000 KRW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587442-3515-F634-5167-8E6430357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56" b="70666"/>
          <a:stretch/>
        </p:blipFill>
        <p:spPr>
          <a:xfrm>
            <a:off x="4272004" y="1932943"/>
            <a:ext cx="3250406" cy="156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5769A3-0C13-A6F5-B063-706DA4347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56" b="70666"/>
          <a:stretch/>
        </p:blipFill>
        <p:spPr>
          <a:xfrm>
            <a:off x="580748" y="1930083"/>
            <a:ext cx="3250406" cy="1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8E215F-A1D9-41A1-934D-CBB00D6E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71" y="0"/>
            <a:ext cx="325040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C446FD-262F-F4EE-DC4F-F5495E59B2FD}"/>
              </a:ext>
            </a:extLst>
          </p:cNvPr>
          <p:cNvSpPr/>
          <p:nvPr/>
        </p:nvSpPr>
        <p:spPr>
          <a:xfrm>
            <a:off x="4782947" y="350447"/>
            <a:ext cx="1641394" cy="285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Request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598B7-0F43-BC6A-BDE3-7C51AFC82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249" y="620634"/>
            <a:ext cx="3238952" cy="3289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4D73AD-6DC1-EB6C-FCE4-B22FB2042A9F}"/>
              </a:ext>
            </a:extLst>
          </p:cNvPr>
          <p:cNvSpPr/>
          <p:nvPr/>
        </p:nvSpPr>
        <p:spPr>
          <a:xfrm>
            <a:off x="4610971" y="5965331"/>
            <a:ext cx="3250406" cy="523875"/>
          </a:xfrm>
          <a:prstGeom prst="roundRect">
            <a:avLst/>
          </a:prstGeom>
          <a:solidFill>
            <a:srgbClr val="DF6564"/>
          </a:solidFill>
          <a:ln>
            <a:solidFill>
              <a:srgbClr val="DF6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32541-02D8-B395-D298-FC9766207E45}"/>
              </a:ext>
            </a:extLst>
          </p:cNvPr>
          <p:cNvSpPr/>
          <p:nvPr/>
        </p:nvSpPr>
        <p:spPr>
          <a:xfrm>
            <a:off x="4610971" y="5965331"/>
            <a:ext cx="3238952" cy="54222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E6586-305F-79DF-25DF-4641FC895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78" y="0"/>
            <a:ext cx="325040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3A76E-5044-6A82-4D0A-D9D46D1F7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50" y="11505"/>
            <a:ext cx="325040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44B192-7B9D-0D82-A68C-24A4FD305238}"/>
              </a:ext>
            </a:extLst>
          </p:cNvPr>
          <p:cNvSpPr/>
          <p:nvPr/>
        </p:nvSpPr>
        <p:spPr>
          <a:xfrm>
            <a:off x="344850" y="4014339"/>
            <a:ext cx="3250406" cy="2493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0BF2D7-3334-4637-9EF8-976159ECB6BC}"/>
              </a:ext>
            </a:extLst>
          </p:cNvPr>
          <p:cNvSpPr/>
          <p:nvPr/>
        </p:nvSpPr>
        <p:spPr>
          <a:xfrm>
            <a:off x="344850" y="5974154"/>
            <a:ext cx="1570580" cy="523875"/>
          </a:xfrm>
          <a:prstGeom prst="roundRect">
            <a:avLst/>
          </a:prstGeom>
          <a:solidFill>
            <a:srgbClr val="DF6564"/>
          </a:solidFill>
          <a:ln>
            <a:solidFill>
              <a:srgbClr val="DF6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C4A693-C2FB-D7B6-FE84-303220B8C8A7}"/>
              </a:ext>
            </a:extLst>
          </p:cNvPr>
          <p:cNvSpPr/>
          <p:nvPr/>
        </p:nvSpPr>
        <p:spPr>
          <a:xfrm>
            <a:off x="1986244" y="5974153"/>
            <a:ext cx="1570580" cy="523875"/>
          </a:xfrm>
          <a:prstGeom prst="roundRect">
            <a:avLst/>
          </a:prstGeom>
          <a:solidFill>
            <a:srgbClr val="DF6564"/>
          </a:solidFill>
          <a:ln>
            <a:solidFill>
              <a:srgbClr val="DF6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57726-62CE-6AB8-00CB-F4D3E8E8E7B2}"/>
              </a:ext>
            </a:extLst>
          </p:cNvPr>
          <p:cNvSpPr/>
          <p:nvPr/>
        </p:nvSpPr>
        <p:spPr>
          <a:xfrm>
            <a:off x="290226" y="1034753"/>
            <a:ext cx="3305029" cy="3072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FORCS l Case Studies l KEB Hana Bank">
            <a:extLst>
              <a:ext uri="{FF2B5EF4-FFF2-40B4-BE49-F238E27FC236}">
                <a16:creationId xmlns:a16="http://schemas.microsoft.com/office/drawing/2014/main" id="{193C52BB-52A1-C63D-A7D9-4E8E622D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0" y="1478456"/>
            <a:ext cx="1717055" cy="123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CE4403-258B-4319-2181-590E03F6935B}"/>
              </a:ext>
            </a:extLst>
          </p:cNvPr>
          <p:cNvSpPr/>
          <p:nvPr/>
        </p:nvSpPr>
        <p:spPr>
          <a:xfrm>
            <a:off x="843853" y="2416648"/>
            <a:ext cx="3034903" cy="63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67529011225511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5D5D52-D148-817D-7A92-15D3E767AA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24" t="50000" r="56154" b="46528"/>
          <a:stretch/>
        </p:blipFill>
        <p:spPr>
          <a:xfrm>
            <a:off x="2596255" y="1824233"/>
            <a:ext cx="381000" cy="2381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F0FE28-C32A-0739-1A97-815092BF57FE}"/>
              </a:ext>
            </a:extLst>
          </p:cNvPr>
          <p:cNvSpPr/>
          <p:nvPr/>
        </p:nvSpPr>
        <p:spPr>
          <a:xfrm>
            <a:off x="428217" y="3281765"/>
            <a:ext cx="323181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Amount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1BFD5-A927-99DE-D477-F769BAE06E5C}"/>
              </a:ext>
            </a:extLst>
          </p:cNvPr>
          <p:cNvSpPr/>
          <p:nvPr/>
        </p:nvSpPr>
        <p:spPr>
          <a:xfrm>
            <a:off x="1078803" y="3595352"/>
            <a:ext cx="3034903" cy="63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50,000 KRW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6F2243-B043-45C8-3F96-9F06502F3DF5}"/>
              </a:ext>
            </a:extLst>
          </p:cNvPr>
          <p:cNvSpPr/>
          <p:nvPr/>
        </p:nvSpPr>
        <p:spPr>
          <a:xfrm>
            <a:off x="320464" y="684180"/>
            <a:ext cx="3305028" cy="103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Please deposit into the account below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8CE55-5429-63C8-151A-C234BA9834A7}"/>
              </a:ext>
            </a:extLst>
          </p:cNvPr>
          <p:cNvSpPr/>
          <p:nvPr/>
        </p:nvSpPr>
        <p:spPr>
          <a:xfrm>
            <a:off x="2044123" y="684180"/>
            <a:ext cx="1641394" cy="285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Request History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22593B-ADD7-87D4-3BA0-590BD7546B5B}"/>
              </a:ext>
            </a:extLst>
          </p:cNvPr>
          <p:cNvSpPr/>
          <p:nvPr/>
        </p:nvSpPr>
        <p:spPr>
          <a:xfrm>
            <a:off x="464002" y="4317025"/>
            <a:ext cx="323181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Expiry date                              2022-05-27 18:40:08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4D19C4-EB90-5FF4-27EF-C5F82D943898}"/>
              </a:ext>
            </a:extLst>
          </p:cNvPr>
          <p:cNvSpPr/>
          <p:nvPr/>
        </p:nvSpPr>
        <p:spPr>
          <a:xfrm>
            <a:off x="2227759" y="602121"/>
            <a:ext cx="1274121" cy="3503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13095E9-5516-8041-EFAD-181CE1C8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50406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433799-460B-B063-4596-9997F1CAFE6B}"/>
              </a:ext>
            </a:extLst>
          </p:cNvPr>
          <p:cNvSpPr/>
          <p:nvPr/>
        </p:nvSpPr>
        <p:spPr>
          <a:xfrm>
            <a:off x="350924" y="355596"/>
            <a:ext cx="2765411" cy="25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Available Balance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264D4B-A171-16F4-47B1-AF37664D50E3}"/>
              </a:ext>
            </a:extLst>
          </p:cNvPr>
          <p:cNvSpPr/>
          <p:nvPr/>
        </p:nvSpPr>
        <p:spPr>
          <a:xfrm>
            <a:off x="0" y="701964"/>
            <a:ext cx="3250406" cy="580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Three Dot png images | PNGWing">
            <a:extLst>
              <a:ext uri="{FF2B5EF4-FFF2-40B4-BE49-F238E27FC236}">
                <a16:creationId xmlns:a16="http://schemas.microsoft.com/office/drawing/2014/main" id="{1D08264D-53CF-0DC9-5190-758E3AE0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889" r="98056">
                        <a14:foregroundMark x1="12500" y1="43056" x2="13056" y2="54722"/>
                        <a14:foregroundMark x1="3889" y1="47222" x2="8611" y2="51667"/>
                        <a14:foregroundMark x1="78889" y1="50833" x2="97222" y2="50278"/>
                        <a14:foregroundMark x1="97222" y1="50278" x2="98056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944307" y="3189419"/>
            <a:ext cx="172027" cy="1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612703-CF0F-B348-CDF7-591AC8EEEC37}"/>
              </a:ext>
            </a:extLst>
          </p:cNvPr>
          <p:cNvSpPr/>
          <p:nvPr/>
        </p:nvSpPr>
        <p:spPr>
          <a:xfrm>
            <a:off x="56842" y="995112"/>
            <a:ext cx="3193564" cy="1373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C541F9-4A3E-2483-D9FA-ACF121FE247E}"/>
              </a:ext>
            </a:extLst>
          </p:cNvPr>
          <p:cNvSpPr/>
          <p:nvPr/>
        </p:nvSpPr>
        <p:spPr>
          <a:xfrm>
            <a:off x="141175" y="1163749"/>
            <a:ext cx="1509267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GME 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116A-98A8-0B4F-392F-A93C0B44A0B2}"/>
              </a:ext>
            </a:extLst>
          </p:cNvPr>
          <p:cNvSpPr/>
          <p:nvPr/>
        </p:nvSpPr>
        <p:spPr>
          <a:xfrm>
            <a:off x="141175" y="1518686"/>
            <a:ext cx="2086852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₩ 2,500,000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9A361B-9FE6-9671-44F8-CD4FE18F79AC}"/>
              </a:ext>
            </a:extLst>
          </p:cNvPr>
          <p:cNvSpPr/>
          <p:nvPr/>
        </p:nvSpPr>
        <p:spPr>
          <a:xfrm>
            <a:off x="477955" y="1998525"/>
            <a:ext cx="1071418" cy="253336"/>
          </a:xfrm>
          <a:prstGeom prst="roundRect">
            <a:avLst/>
          </a:prstGeom>
          <a:solidFill>
            <a:srgbClr val="EA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B6B5C4-17FF-6779-154D-08A62C8A7253}"/>
              </a:ext>
            </a:extLst>
          </p:cNvPr>
          <p:cNvSpPr/>
          <p:nvPr/>
        </p:nvSpPr>
        <p:spPr>
          <a:xfrm>
            <a:off x="1970486" y="1998525"/>
            <a:ext cx="1071418" cy="253336"/>
          </a:xfrm>
          <a:prstGeom prst="roundRect">
            <a:avLst/>
          </a:prstGeom>
          <a:solidFill>
            <a:srgbClr val="EA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87A816B-AC12-D8D5-9518-3D0FCDD2DF37}"/>
              </a:ext>
            </a:extLst>
          </p:cNvPr>
          <p:cNvSpPr/>
          <p:nvPr/>
        </p:nvSpPr>
        <p:spPr>
          <a:xfrm>
            <a:off x="53660" y="2588855"/>
            <a:ext cx="3193564" cy="1373157"/>
          </a:xfrm>
          <a:prstGeom prst="round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1D9A12-A0DB-3347-9E37-7173B3F68CD5}"/>
              </a:ext>
            </a:extLst>
          </p:cNvPr>
          <p:cNvSpPr/>
          <p:nvPr/>
        </p:nvSpPr>
        <p:spPr>
          <a:xfrm>
            <a:off x="137993" y="2757492"/>
            <a:ext cx="1509267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GMEPay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472D4C-1ACE-775E-0195-2F6D8A52B672}"/>
              </a:ext>
            </a:extLst>
          </p:cNvPr>
          <p:cNvSpPr/>
          <p:nvPr/>
        </p:nvSpPr>
        <p:spPr>
          <a:xfrm>
            <a:off x="137993" y="3112429"/>
            <a:ext cx="2086852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₩ 2,500,000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CB53D31-BBF9-82D7-7090-8DBF3B980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6" y="3556797"/>
            <a:ext cx="3153215" cy="400106"/>
          </a:xfrm>
          <a:prstGeom prst="rect">
            <a:avLst/>
          </a:prstGeom>
        </p:spPr>
      </p:pic>
      <p:sp>
        <p:nvSpPr>
          <p:cNvPr id="29" name="Flowchart: Merge 28">
            <a:extLst>
              <a:ext uri="{FF2B5EF4-FFF2-40B4-BE49-F238E27FC236}">
                <a16:creationId xmlns:a16="http://schemas.microsoft.com/office/drawing/2014/main" id="{81855A66-1846-2EDF-C2FC-02C633160D05}"/>
              </a:ext>
            </a:extLst>
          </p:cNvPr>
          <p:cNvSpPr/>
          <p:nvPr/>
        </p:nvSpPr>
        <p:spPr>
          <a:xfrm rot="16200000">
            <a:off x="1625612" y="1605779"/>
            <a:ext cx="97560" cy="542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21A0921A-CC2D-EC01-AEB6-452CD89839AB}"/>
              </a:ext>
            </a:extLst>
          </p:cNvPr>
          <p:cNvSpPr/>
          <p:nvPr/>
        </p:nvSpPr>
        <p:spPr>
          <a:xfrm rot="16200000">
            <a:off x="1631974" y="3207629"/>
            <a:ext cx="97560" cy="542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20BEDB-76AD-9A86-A4D2-4B182CA8CC53}"/>
              </a:ext>
            </a:extLst>
          </p:cNvPr>
          <p:cNvSpPr/>
          <p:nvPr/>
        </p:nvSpPr>
        <p:spPr>
          <a:xfrm>
            <a:off x="92563" y="1447912"/>
            <a:ext cx="1877923" cy="2976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3A7E73-F6B4-ED5E-66AB-F56377D4D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945" y="0"/>
            <a:ext cx="3250406" cy="685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A36C5E2-BB83-0792-3F62-0829C942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51" y="0"/>
            <a:ext cx="3250406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68F2AAE-B826-CC32-5D67-DE7956EB16A7}"/>
              </a:ext>
            </a:extLst>
          </p:cNvPr>
          <p:cNvSpPr/>
          <p:nvPr/>
        </p:nvSpPr>
        <p:spPr>
          <a:xfrm>
            <a:off x="6884275" y="355596"/>
            <a:ext cx="2765411" cy="25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Available Balance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B338A6-49D6-C054-4A56-344A23086941}"/>
              </a:ext>
            </a:extLst>
          </p:cNvPr>
          <p:cNvSpPr/>
          <p:nvPr/>
        </p:nvSpPr>
        <p:spPr>
          <a:xfrm>
            <a:off x="6533351" y="701964"/>
            <a:ext cx="3250406" cy="580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Three Dot png images | PNGWing">
            <a:extLst>
              <a:ext uri="{FF2B5EF4-FFF2-40B4-BE49-F238E27FC236}">
                <a16:creationId xmlns:a16="http://schemas.microsoft.com/office/drawing/2014/main" id="{96E7E537-1426-BA06-523C-143C014A9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889" r="98056">
                        <a14:foregroundMark x1="12500" y1="43056" x2="13056" y2="54722"/>
                        <a14:foregroundMark x1="3889" y1="47222" x2="8611" y2="51667"/>
                        <a14:foregroundMark x1="78889" y1="50833" x2="97222" y2="50278"/>
                        <a14:foregroundMark x1="97222" y1="50278" x2="98056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9477658" y="3189419"/>
            <a:ext cx="172027" cy="1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E580CE5-D88E-B960-30C8-9686D374CF97}"/>
              </a:ext>
            </a:extLst>
          </p:cNvPr>
          <p:cNvSpPr/>
          <p:nvPr/>
        </p:nvSpPr>
        <p:spPr>
          <a:xfrm>
            <a:off x="6590193" y="995112"/>
            <a:ext cx="3193564" cy="1373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53F4DD-79B2-03F9-D1A2-7AAA7289C80A}"/>
              </a:ext>
            </a:extLst>
          </p:cNvPr>
          <p:cNvSpPr/>
          <p:nvPr/>
        </p:nvSpPr>
        <p:spPr>
          <a:xfrm>
            <a:off x="6674526" y="1163749"/>
            <a:ext cx="1509267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GME Wallet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FA199-F986-4E1F-520F-AAA8EC76AC9F}"/>
              </a:ext>
            </a:extLst>
          </p:cNvPr>
          <p:cNvSpPr/>
          <p:nvPr/>
        </p:nvSpPr>
        <p:spPr>
          <a:xfrm>
            <a:off x="6674526" y="1518686"/>
            <a:ext cx="2086852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₩ 2,500,000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6C1FD9D-9B2D-D30B-0F12-7E25A6A4EE4B}"/>
              </a:ext>
            </a:extLst>
          </p:cNvPr>
          <p:cNvSpPr/>
          <p:nvPr/>
        </p:nvSpPr>
        <p:spPr>
          <a:xfrm>
            <a:off x="7011306" y="1998525"/>
            <a:ext cx="1071418" cy="253336"/>
          </a:xfrm>
          <a:prstGeom prst="roundRect">
            <a:avLst/>
          </a:prstGeom>
          <a:solidFill>
            <a:srgbClr val="EA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07D679-022F-6C1F-5F19-7FF6CF547EF0}"/>
              </a:ext>
            </a:extLst>
          </p:cNvPr>
          <p:cNvSpPr/>
          <p:nvPr/>
        </p:nvSpPr>
        <p:spPr>
          <a:xfrm>
            <a:off x="8503837" y="1998525"/>
            <a:ext cx="1071418" cy="253336"/>
          </a:xfrm>
          <a:prstGeom prst="roundRect">
            <a:avLst/>
          </a:prstGeom>
          <a:solidFill>
            <a:srgbClr val="EA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349381-BAC4-97D4-7954-D022B286DD3E}"/>
              </a:ext>
            </a:extLst>
          </p:cNvPr>
          <p:cNvSpPr/>
          <p:nvPr/>
        </p:nvSpPr>
        <p:spPr>
          <a:xfrm>
            <a:off x="6587011" y="2588855"/>
            <a:ext cx="3193564" cy="1373157"/>
          </a:xfrm>
          <a:prstGeom prst="round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F2AB1F-5062-B236-9B5D-56E2F4E35706}"/>
              </a:ext>
            </a:extLst>
          </p:cNvPr>
          <p:cNvSpPr/>
          <p:nvPr/>
        </p:nvSpPr>
        <p:spPr>
          <a:xfrm>
            <a:off x="6671344" y="2757492"/>
            <a:ext cx="1509267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GMEPay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2FA046-F283-EDF5-6B59-0283D6C9003D}"/>
              </a:ext>
            </a:extLst>
          </p:cNvPr>
          <p:cNvSpPr/>
          <p:nvPr/>
        </p:nvSpPr>
        <p:spPr>
          <a:xfrm>
            <a:off x="6671344" y="3112429"/>
            <a:ext cx="2086852" cy="2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₩ 2,500,000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0D6BC5-1FB8-8716-40CA-35AA43089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67" y="3556797"/>
            <a:ext cx="3153215" cy="400106"/>
          </a:xfrm>
          <a:prstGeom prst="rect">
            <a:avLst/>
          </a:prstGeom>
        </p:spPr>
      </p:pic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899430FA-0E22-D1F1-CC7C-7D689FF89F4D}"/>
              </a:ext>
            </a:extLst>
          </p:cNvPr>
          <p:cNvSpPr/>
          <p:nvPr/>
        </p:nvSpPr>
        <p:spPr>
          <a:xfrm rot="16200000">
            <a:off x="8158963" y="1605779"/>
            <a:ext cx="97560" cy="542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erge 48">
            <a:extLst>
              <a:ext uri="{FF2B5EF4-FFF2-40B4-BE49-F238E27FC236}">
                <a16:creationId xmlns:a16="http://schemas.microsoft.com/office/drawing/2014/main" id="{3C5030DE-AA3B-3F6B-C3DD-32198E26A9FF}"/>
              </a:ext>
            </a:extLst>
          </p:cNvPr>
          <p:cNvSpPr/>
          <p:nvPr/>
        </p:nvSpPr>
        <p:spPr>
          <a:xfrm rot="16200000">
            <a:off x="8165325" y="3207629"/>
            <a:ext cx="97560" cy="542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6D93AB-B871-3911-B443-CD7A58650169}"/>
              </a:ext>
            </a:extLst>
          </p:cNvPr>
          <p:cNvSpPr/>
          <p:nvPr/>
        </p:nvSpPr>
        <p:spPr>
          <a:xfrm>
            <a:off x="6565890" y="3085922"/>
            <a:ext cx="1877923" cy="2976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7ABF2E2-90CF-F5A4-E6D8-BCE6B0EA7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9370" y="0"/>
            <a:ext cx="3250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6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83A36F-CAA3-4A6C-A168-1EC58E04B3CA}"/>
              </a:ext>
            </a:extLst>
          </p:cNvPr>
          <p:cNvSpPr/>
          <p:nvPr/>
        </p:nvSpPr>
        <p:spPr>
          <a:xfrm>
            <a:off x="2562496" y="1857724"/>
            <a:ext cx="6700375" cy="967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EASY REMIT CUSTOMER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(WSB, Korea 7)</a:t>
            </a:r>
          </a:p>
        </p:txBody>
      </p:sp>
    </p:spTree>
    <p:extLst>
      <p:ext uri="{BB962C8B-B14F-4D97-AF65-F5344CB8AC3E}">
        <p14:creationId xmlns:p14="http://schemas.microsoft.com/office/powerpoint/2010/main" val="124188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856E1E-06F9-79CB-9E0D-421754E6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016" y="0"/>
            <a:ext cx="325040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1BA706-1717-D44C-6855-5C61A0AD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5" y="0"/>
            <a:ext cx="325040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507325-7399-CA7E-0094-C90CD29F34E7}"/>
              </a:ext>
            </a:extLst>
          </p:cNvPr>
          <p:cNvSpPr/>
          <p:nvPr/>
        </p:nvSpPr>
        <p:spPr>
          <a:xfrm>
            <a:off x="4665610" y="1078807"/>
            <a:ext cx="3231812" cy="491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FCA89F-AE73-A282-54B9-4C8960F59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103" y="2257512"/>
            <a:ext cx="3277057" cy="13432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37B8BFF-10BE-6992-F988-4567AD713DFA}"/>
              </a:ext>
            </a:extLst>
          </p:cNvPr>
          <p:cNvSpPr/>
          <p:nvPr/>
        </p:nvSpPr>
        <p:spPr>
          <a:xfrm>
            <a:off x="4543378" y="1192958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AC59B1-208C-27EA-BB3B-6DAE372B89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08" b="70666"/>
          <a:stretch/>
        </p:blipFill>
        <p:spPr>
          <a:xfrm>
            <a:off x="4486201" y="1541103"/>
            <a:ext cx="3250406" cy="61904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CE91D1-FD21-9048-C597-E55A7EC7ED69}"/>
              </a:ext>
            </a:extLst>
          </p:cNvPr>
          <p:cNvCxnSpPr/>
          <p:nvPr/>
        </p:nvCxnSpPr>
        <p:spPr>
          <a:xfrm>
            <a:off x="4705238" y="1620812"/>
            <a:ext cx="0" cy="355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B252A7B-2525-DDA9-374B-EAF914B7D3F8}"/>
              </a:ext>
            </a:extLst>
          </p:cNvPr>
          <p:cNvSpPr/>
          <p:nvPr/>
        </p:nvSpPr>
        <p:spPr>
          <a:xfrm>
            <a:off x="4705238" y="2160151"/>
            <a:ext cx="3031369" cy="1468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8D87D8-CD41-5EEC-ADBD-0DCBC94A0ED1}"/>
              </a:ext>
            </a:extLst>
          </p:cNvPr>
          <p:cNvSpPr/>
          <p:nvPr/>
        </p:nvSpPr>
        <p:spPr>
          <a:xfrm>
            <a:off x="2243571" y="2335448"/>
            <a:ext cx="1386319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GMEPay</a:t>
            </a:r>
            <a:endParaRPr lang="en-US" dirty="0"/>
          </a:p>
          <a:p>
            <a:pPr algn="ctr"/>
            <a:r>
              <a:rPr lang="en-US" dirty="0"/>
              <a:t>Deposit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6BF9A-E21E-C865-2D3B-6ED7F07BF752}"/>
              </a:ext>
            </a:extLst>
          </p:cNvPr>
          <p:cNvSpPr/>
          <p:nvPr/>
        </p:nvSpPr>
        <p:spPr>
          <a:xfrm>
            <a:off x="2243571" y="2362397"/>
            <a:ext cx="1386319" cy="13080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F7A043-349A-6B54-3C60-052A33D16781}"/>
              </a:ext>
            </a:extLst>
          </p:cNvPr>
          <p:cNvSpPr/>
          <p:nvPr/>
        </p:nvSpPr>
        <p:spPr>
          <a:xfrm>
            <a:off x="4672273" y="729673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067F28-2AD9-4709-8D4D-5D17A680F66E}"/>
              </a:ext>
            </a:extLst>
          </p:cNvPr>
          <p:cNvSpPr/>
          <p:nvPr/>
        </p:nvSpPr>
        <p:spPr>
          <a:xfrm>
            <a:off x="4596278" y="3158798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C9335E-E0DC-8B0A-F1DC-2BE52A246156}"/>
              </a:ext>
            </a:extLst>
          </p:cNvPr>
          <p:cNvSpPr/>
          <p:nvPr/>
        </p:nvSpPr>
        <p:spPr>
          <a:xfrm>
            <a:off x="4705238" y="2555599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1,000,000 KRW</a:t>
            </a:r>
          </a:p>
        </p:txBody>
      </p:sp>
    </p:spTree>
    <p:extLst>
      <p:ext uri="{BB962C8B-B14F-4D97-AF65-F5344CB8AC3E}">
        <p14:creationId xmlns:p14="http://schemas.microsoft.com/office/powerpoint/2010/main" val="336467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BEDA9-9AC0-1B0E-BA9B-12A0132F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73" y="0"/>
            <a:ext cx="325040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CF24B8-8F0E-DD7A-F858-986B41386B39}"/>
              </a:ext>
            </a:extLst>
          </p:cNvPr>
          <p:cNvSpPr/>
          <p:nvPr/>
        </p:nvSpPr>
        <p:spPr>
          <a:xfrm>
            <a:off x="849635" y="1419760"/>
            <a:ext cx="3231811" cy="129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D0E20-FD69-5643-06E4-4BEFD231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79" y="3754718"/>
            <a:ext cx="3372321" cy="5048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6FF882-CB30-F6D4-6C7A-093286A5ABF4}"/>
              </a:ext>
            </a:extLst>
          </p:cNvPr>
          <p:cNvSpPr/>
          <p:nvPr/>
        </p:nvSpPr>
        <p:spPr>
          <a:xfrm>
            <a:off x="883872" y="729656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538F7F-4F7B-DD0A-50EC-C736A560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051" y="0"/>
            <a:ext cx="325040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C90ED4-69C1-149D-7CDA-36CE4C18C120}"/>
              </a:ext>
            </a:extLst>
          </p:cNvPr>
          <p:cNvSpPr/>
          <p:nvPr/>
        </p:nvSpPr>
        <p:spPr>
          <a:xfrm>
            <a:off x="5889737" y="746449"/>
            <a:ext cx="1679699" cy="233265"/>
          </a:xfrm>
          <a:prstGeom prst="rect">
            <a:avLst/>
          </a:prstGeom>
          <a:solidFill>
            <a:srgbClr val="DF656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2,000,000 KRW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96AA3-7081-4C0A-75B0-95F8CB3773D4}"/>
              </a:ext>
            </a:extLst>
          </p:cNvPr>
          <p:cNvSpPr/>
          <p:nvPr/>
        </p:nvSpPr>
        <p:spPr>
          <a:xfrm>
            <a:off x="4430050" y="2035188"/>
            <a:ext cx="3250401" cy="3903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01804-4F6C-E117-1EFE-489723F95E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733"/>
          <a:stretch/>
        </p:blipFill>
        <p:spPr>
          <a:xfrm>
            <a:off x="4430050" y="4200477"/>
            <a:ext cx="3250406" cy="26243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293A1-785C-ED84-746D-C20FFD0B523D}"/>
              </a:ext>
            </a:extLst>
          </p:cNvPr>
          <p:cNvSpPr/>
          <p:nvPr/>
        </p:nvSpPr>
        <p:spPr>
          <a:xfrm>
            <a:off x="4430050" y="746449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181E98-3788-6C56-FEE8-B6EE3D788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27" y="0"/>
            <a:ext cx="3250406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24FD3B-F9E5-6127-4A40-86C488D87185}"/>
              </a:ext>
            </a:extLst>
          </p:cNvPr>
          <p:cNvSpPr/>
          <p:nvPr/>
        </p:nvSpPr>
        <p:spPr>
          <a:xfrm>
            <a:off x="9611713" y="746449"/>
            <a:ext cx="1679699" cy="233265"/>
          </a:xfrm>
          <a:prstGeom prst="rect">
            <a:avLst/>
          </a:prstGeom>
          <a:solidFill>
            <a:srgbClr val="DF656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1,500,000 KRW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6C48F7-1811-7842-65C5-AA4A62C83A52}"/>
              </a:ext>
            </a:extLst>
          </p:cNvPr>
          <p:cNvSpPr/>
          <p:nvPr/>
        </p:nvSpPr>
        <p:spPr>
          <a:xfrm>
            <a:off x="8152026" y="2035188"/>
            <a:ext cx="3250401" cy="3903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5409957-1B6B-3DCE-E6EB-843A740471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733"/>
          <a:stretch/>
        </p:blipFill>
        <p:spPr>
          <a:xfrm>
            <a:off x="8152026" y="4200477"/>
            <a:ext cx="3250406" cy="262432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F1EF0D-A240-F53E-4304-B7AA4BB80D92}"/>
              </a:ext>
            </a:extLst>
          </p:cNvPr>
          <p:cNvSpPr/>
          <p:nvPr/>
        </p:nvSpPr>
        <p:spPr>
          <a:xfrm>
            <a:off x="8152026" y="746449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2D5BC3-7D13-6BE8-A0D4-28DC03332292}"/>
              </a:ext>
            </a:extLst>
          </p:cNvPr>
          <p:cNvSpPr/>
          <p:nvPr/>
        </p:nvSpPr>
        <p:spPr>
          <a:xfrm>
            <a:off x="949613" y="1883592"/>
            <a:ext cx="3231812" cy="57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FF0000"/>
                </a:solidFill>
              </a:rPr>
              <a:t>1 time deposit limit is 1,000,000 KRW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B96F33D-DD3C-704A-A6F7-BA0108CE4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08" b="70666"/>
          <a:stretch/>
        </p:blipFill>
        <p:spPr>
          <a:xfrm>
            <a:off x="4369089" y="1340659"/>
            <a:ext cx="3250406" cy="6190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8C7FA4C-62C2-0134-9AB6-7339B1C6DB82}"/>
              </a:ext>
            </a:extLst>
          </p:cNvPr>
          <p:cNvSpPr/>
          <p:nvPr/>
        </p:nvSpPr>
        <p:spPr>
          <a:xfrm>
            <a:off x="4475208" y="1337450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C0136E-AED4-D373-37FE-5F35C04E8FAF}"/>
              </a:ext>
            </a:extLst>
          </p:cNvPr>
          <p:cNvCxnSpPr/>
          <p:nvPr/>
        </p:nvCxnSpPr>
        <p:spPr>
          <a:xfrm>
            <a:off x="4901535" y="1420368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EF39D55-EBC9-D924-D742-D9A3B26FFBAF}"/>
              </a:ext>
            </a:extLst>
          </p:cNvPr>
          <p:cNvSpPr/>
          <p:nvPr/>
        </p:nvSpPr>
        <p:spPr>
          <a:xfrm>
            <a:off x="4475208" y="1938505"/>
            <a:ext cx="3231812" cy="57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rgbClr val="FF0000"/>
                </a:solidFill>
              </a:rPr>
              <a:t>GMEPay</a:t>
            </a:r>
            <a:r>
              <a:rPr lang="en-US" sz="1100" dirty="0">
                <a:solidFill>
                  <a:srgbClr val="FF0000"/>
                </a:solidFill>
              </a:rPr>
              <a:t> balance can not exceed 2,000,000 KRW. Please use the existing balance and apply again.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B4C53A-5961-8980-BA5B-ADD73AF0B0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08" b="70666"/>
          <a:stretch/>
        </p:blipFill>
        <p:spPr>
          <a:xfrm>
            <a:off x="8091065" y="1340659"/>
            <a:ext cx="3250406" cy="61904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D871FD1-9FBC-81B1-8F22-0035A5098F8F}"/>
              </a:ext>
            </a:extLst>
          </p:cNvPr>
          <p:cNvSpPr/>
          <p:nvPr/>
        </p:nvSpPr>
        <p:spPr>
          <a:xfrm>
            <a:off x="8197184" y="1337450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800,000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68E0C5-C61E-B5C7-FFC6-5C6EEC8DFDAE}"/>
              </a:ext>
            </a:extLst>
          </p:cNvPr>
          <p:cNvCxnSpPr/>
          <p:nvPr/>
        </p:nvCxnSpPr>
        <p:spPr>
          <a:xfrm>
            <a:off x="9332354" y="1420368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3F488C-165B-0D32-E663-C1756B3533C3}"/>
              </a:ext>
            </a:extLst>
          </p:cNvPr>
          <p:cNvSpPr/>
          <p:nvPr/>
        </p:nvSpPr>
        <p:spPr>
          <a:xfrm>
            <a:off x="8197184" y="2039416"/>
            <a:ext cx="3231812" cy="291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0000"/>
                </a:solidFill>
              </a:rPr>
              <a:t>You can deposit 500,000 KRW.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GMEPay</a:t>
            </a:r>
            <a:r>
              <a:rPr lang="en-US" sz="1100" dirty="0">
                <a:solidFill>
                  <a:srgbClr val="FF0000"/>
                </a:solidFill>
              </a:rPr>
              <a:t> balance can not exceed 2,000,000 KRW. 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EE89E1E-BDE9-CBBD-1B7C-C55F3F3BB8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08" b="70666"/>
          <a:stretch/>
        </p:blipFill>
        <p:spPr>
          <a:xfrm>
            <a:off x="849636" y="1065288"/>
            <a:ext cx="3250406" cy="83536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7D72D78-803C-270F-2AA9-FEA9CA14B256}"/>
              </a:ext>
            </a:extLst>
          </p:cNvPr>
          <p:cNvSpPr/>
          <p:nvPr/>
        </p:nvSpPr>
        <p:spPr>
          <a:xfrm>
            <a:off x="1020469" y="1240424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2,500,000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86623E-F345-9F10-08C5-6DF73CD318BB}"/>
              </a:ext>
            </a:extLst>
          </p:cNvPr>
          <p:cNvCxnSpPr/>
          <p:nvPr/>
        </p:nvCxnSpPr>
        <p:spPr>
          <a:xfrm>
            <a:off x="2398142" y="1337450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4A0A58-F4D8-F126-714E-7A28A4488426}"/>
              </a:ext>
            </a:extLst>
          </p:cNvPr>
          <p:cNvSpPr txBox="1"/>
          <p:nvPr/>
        </p:nvSpPr>
        <p:spPr>
          <a:xfrm>
            <a:off x="1023806" y="3454529"/>
            <a:ext cx="3083425" cy="3200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B0448E-F929-A72F-5ECE-119BA3BD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089" y="3734588"/>
            <a:ext cx="3372321" cy="50489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58E8E2B-D3B9-6076-C0F9-2F58AD37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065" y="3715244"/>
            <a:ext cx="3372321" cy="50489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82DA90B-8EEE-82CD-C260-9A69FCBA9598}"/>
              </a:ext>
            </a:extLst>
          </p:cNvPr>
          <p:cNvSpPr/>
          <p:nvPr/>
        </p:nvSpPr>
        <p:spPr>
          <a:xfrm>
            <a:off x="967137" y="2877418"/>
            <a:ext cx="3310882" cy="861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16A4D7-9FAA-15EC-49B0-570ACD2D95E5}"/>
              </a:ext>
            </a:extLst>
          </p:cNvPr>
          <p:cNvSpPr/>
          <p:nvPr/>
        </p:nvSpPr>
        <p:spPr>
          <a:xfrm>
            <a:off x="4469920" y="2890153"/>
            <a:ext cx="3310882" cy="861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CAE91A-2825-5863-66A4-AF547ABAF2A5}"/>
              </a:ext>
            </a:extLst>
          </p:cNvPr>
          <p:cNvSpPr/>
          <p:nvPr/>
        </p:nvSpPr>
        <p:spPr>
          <a:xfrm>
            <a:off x="8237054" y="2884152"/>
            <a:ext cx="3310882" cy="861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5DF24E7-DC82-1A2F-0E1F-54BDB9E0998D}"/>
              </a:ext>
            </a:extLst>
          </p:cNvPr>
          <p:cNvSpPr/>
          <p:nvPr/>
        </p:nvSpPr>
        <p:spPr>
          <a:xfrm>
            <a:off x="1023963" y="2620945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1,000,000 KRW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359771-6327-516E-98E8-E00FE57133FD}"/>
              </a:ext>
            </a:extLst>
          </p:cNvPr>
          <p:cNvSpPr/>
          <p:nvPr/>
        </p:nvSpPr>
        <p:spPr>
          <a:xfrm>
            <a:off x="4648976" y="2618671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1,000,000 KRW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39EA95A-E329-FDE5-4523-4E4DA80C531B}"/>
              </a:ext>
            </a:extLst>
          </p:cNvPr>
          <p:cNvSpPr/>
          <p:nvPr/>
        </p:nvSpPr>
        <p:spPr>
          <a:xfrm>
            <a:off x="8304869" y="2589956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1,000,000 KRW</a:t>
            </a:r>
          </a:p>
        </p:txBody>
      </p:sp>
    </p:spTree>
    <p:extLst>
      <p:ext uri="{BB962C8B-B14F-4D97-AF65-F5344CB8AC3E}">
        <p14:creationId xmlns:p14="http://schemas.microsoft.com/office/powerpoint/2010/main" val="321111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B097C8-BDDA-E75F-099F-442B79FD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40" y="0"/>
            <a:ext cx="325040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E9D10E-1E50-9963-FF7D-56C112FEDF06}"/>
              </a:ext>
            </a:extLst>
          </p:cNvPr>
          <p:cNvSpPr/>
          <p:nvPr/>
        </p:nvSpPr>
        <p:spPr>
          <a:xfrm>
            <a:off x="661340" y="1097280"/>
            <a:ext cx="3231812" cy="491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87E7D-3FAB-A270-3C5F-11B9FE71D157}"/>
              </a:ext>
            </a:extLst>
          </p:cNvPr>
          <p:cNvSpPr/>
          <p:nvPr/>
        </p:nvSpPr>
        <p:spPr>
          <a:xfrm>
            <a:off x="647718" y="3066844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288CB-FF1D-9786-EE35-2E1604C9DE64}"/>
              </a:ext>
            </a:extLst>
          </p:cNvPr>
          <p:cNvSpPr/>
          <p:nvPr/>
        </p:nvSpPr>
        <p:spPr>
          <a:xfrm>
            <a:off x="676347" y="1121577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DA5B2-B98B-E415-7315-0630A30A9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08" b="70666"/>
          <a:stretch/>
        </p:blipFill>
        <p:spPr>
          <a:xfrm>
            <a:off x="661340" y="1429867"/>
            <a:ext cx="3250406" cy="6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74D32-94AB-A7B2-72BF-C28EDC0CD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33"/>
          <a:stretch/>
        </p:blipFill>
        <p:spPr>
          <a:xfrm>
            <a:off x="647718" y="4243870"/>
            <a:ext cx="3250406" cy="2624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F3EC0-825B-0529-AC86-D06EE98D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06"/>
          <a:stretch/>
        </p:blipFill>
        <p:spPr>
          <a:xfrm>
            <a:off x="664928" y="1774043"/>
            <a:ext cx="3277057" cy="466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D495B-F0D6-13F9-9F73-707C9ED61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467" b="5467"/>
          <a:stretch/>
        </p:blipFill>
        <p:spPr>
          <a:xfrm>
            <a:off x="562889" y="3759238"/>
            <a:ext cx="3344706" cy="4846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96604B-00C1-9699-1010-A0BB5F8A4CC8}"/>
              </a:ext>
            </a:extLst>
          </p:cNvPr>
          <p:cNvSpPr/>
          <p:nvPr/>
        </p:nvSpPr>
        <p:spPr>
          <a:xfrm>
            <a:off x="832833" y="1452645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7B52C-FEDC-A2C8-9A08-3811D2230F24}"/>
              </a:ext>
            </a:extLst>
          </p:cNvPr>
          <p:cNvCxnSpPr/>
          <p:nvPr/>
        </p:nvCxnSpPr>
        <p:spPr>
          <a:xfrm>
            <a:off x="1129850" y="1509576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9915E-64F3-8177-E7FD-AB593B944768}"/>
              </a:ext>
            </a:extLst>
          </p:cNvPr>
          <p:cNvSpPr/>
          <p:nvPr/>
        </p:nvSpPr>
        <p:spPr>
          <a:xfrm>
            <a:off x="708789" y="1820124"/>
            <a:ext cx="2899110" cy="437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E29140-4EBA-8969-0A28-4BCE3979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52" y="22778"/>
            <a:ext cx="3250406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E455CF-42D4-FFEB-D54F-326A4BEDBF26}"/>
              </a:ext>
            </a:extLst>
          </p:cNvPr>
          <p:cNvSpPr/>
          <p:nvPr/>
        </p:nvSpPr>
        <p:spPr>
          <a:xfrm>
            <a:off x="4337452" y="1120058"/>
            <a:ext cx="3231812" cy="491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90561D-0534-12BB-AD7B-36BBC0521828}"/>
              </a:ext>
            </a:extLst>
          </p:cNvPr>
          <p:cNvSpPr/>
          <p:nvPr/>
        </p:nvSpPr>
        <p:spPr>
          <a:xfrm>
            <a:off x="4323830" y="3089622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Please apply for deposit and receive the amount within 1 hour from any bank account. Service charge: 1,000 KRW.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F41542-AEEF-CB35-D709-E593968ADDAB}"/>
              </a:ext>
            </a:extLst>
          </p:cNvPr>
          <p:cNvSpPr/>
          <p:nvPr/>
        </p:nvSpPr>
        <p:spPr>
          <a:xfrm>
            <a:off x="4352459" y="1144355"/>
            <a:ext cx="331088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Enter Amount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D20F29-B153-30B6-85B0-E5BB523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08" b="70666"/>
          <a:stretch/>
        </p:blipFill>
        <p:spPr>
          <a:xfrm>
            <a:off x="4337452" y="1452645"/>
            <a:ext cx="3250406" cy="6190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3FCA68-B050-622F-C076-F752A40FE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33"/>
          <a:stretch/>
        </p:blipFill>
        <p:spPr>
          <a:xfrm>
            <a:off x="4323830" y="4266648"/>
            <a:ext cx="3250406" cy="2624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FB4D7-25EB-B3CF-1891-07E83D2C5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06"/>
          <a:stretch/>
        </p:blipFill>
        <p:spPr>
          <a:xfrm>
            <a:off x="4341040" y="1796821"/>
            <a:ext cx="3277057" cy="466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ABECD9-97CA-8DF4-2E63-621914A656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467" b="5467"/>
          <a:stretch/>
        </p:blipFill>
        <p:spPr>
          <a:xfrm>
            <a:off x="4239001" y="3782016"/>
            <a:ext cx="3344706" cy="4846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83E788-CC3F-AD7F-9115-FB83C19F7FE7}"/>
              </a:ext>
            </a:extLst>
          </p:cNvPr>
          <p:cNvSpPr/>
          <p:nvPr/>
        </p:nvSpPr>
        <p:spPr>
          <a:xfrm>
            <a:off x="4508945" y="1475423"/>
            <a:ext cx="1695311" cy="46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50,000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09B0A3-24A2-ECF7-824D-7DD95657772F}"/>
              </a:ext>
            </a:extLst>
          </p:cNvPr>
          <p:cNvCxnSpPr/>
          <p:nvPr/>
        </p:nvCxnSpPr>
        <p:spPr>
          <a:xfrm>
            <a:off x="5470980" y="1509576"/>
            <a:ext cx="0" cy="35559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E4163-51FD-9414-5AF5-BBD5072F4F6B}"/>
              </a:ext>
            </a:extLst>
          </p:cNvPr>
          <p:cNvSpPr/>
          <p:nvPr/>
        </p:nvSpPr>
        <p:spPr>
          <a:xfrm>
            <a:off x="4384901" y="1842902"/>
            <a:ext cx="2899110" cy="437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0D0BAC-B4EA-941D-8E72-47F79A084EA2}"/>
              </a:ext>
            </a:extLst>
          </p:cNvPr>
          <p:cNvSpPr/>
          <p:nvPr/>
        </p:nvSpPr>
        <p:spPr>
          <a:xfrm>
            <a:off x="752911" y="748513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A92E7-3FB4-67EB-A8FE-4A1E40413731}"/>
              </a:ext>
            </a:extLst>
          </p:cNvPr>
          <p:cNvSpPr/>
          <p:nvPr/>
        </p:nvSpPr>
        <p:spPr>
          <a:xfrm>
            <a:off x="4441852" y="748513"/>
            <a:ext cx="1211290" cy="250130"/>
          </a:xfrm>
          <a:prstGeom prst="rect">
            <a:avLst/>
          </a:prstGeom>
          <a:solidFill>
            <a:srgbClr val="DF6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GMEPay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2263341-E522-8F81-5C3F-73095676B996}"/>
              </a:ext>
            </a:extLst>
          </p:cNvPr>
          <p:cNvSpPr/>
          <p:nvPr/>
        </p:nvSpPr>
        <p:spPr>
          <a:xfrm>
            <a:off x="708789" y="2642761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1,000,000 KRW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5E4595-CC71-B9E0-861B-B466E544816C}"/>
              </a:ext>
            </a:extLst>
          </p:cNvPr>
          <p:cNvSpPr/>
          <p:nvPr/>
        </p:nvSpPr>
        <p:spPr>
          <a:xfrm>
            <a:off x="4357511" y="2641062"/>
            <a:ext cx="2481521" cy="25645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83000">
                <a:srgbClr val="F3C5DA"/>
              </a:gs>
              <a:gs pos="100000">
                <a:srgbClr val="F8C4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One-time deposit limit: 1,000,000 KRW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587442-3515-F634-5167-8E6430357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56" b="70666"/>
          <a:stretch/>
        </p:blipFill>
        <p:spPr>
          <a:xfrm>
            <a:off x="4272004" y="1932943"/>
            <a:ext cx="3250406" cy="156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5769A3-0C13-A6F5-B063-706DA4347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56" b="70666"/>
          <a:stretch/>
        </p:blipFill>
        <p:spPr>
          <a:xfrm>
            <a:off x="580748" y="1930083"/>
            <a:ext cx="3250406" cy="1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8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414EA-65BF-A134-0F1C-224E9802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71" y="0"/>
            <a:ext cx="325040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2420A-6B72-9B8B-91EA-27F130293792}"/>
              </a:ext>
            </a:extLst>
          </p:cNvPr>
          <p:cNvSpPr/>
          <p:nvPr/>
        </p:nvSpPr>
        <p:spPr>
          <a:xfrm>
            <a:off x="4782947" y="350447"/>
            <a:ext cx="1641394" cy="285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Request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66C59-940D-31F0-7EA5-00A77D7E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249" y="620634"/>
            <a:ext cx="3238952" cy="3289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3898C7-813E-776E-BA4B-C8121A093AD5}"/>
              </a:ext>
            </a:extLst>
          </p:cNvPr>
          <p:cNvSpPr/>
          <p:nvPr/>
        </p:nvSpPr>
        <p:spPr>
          <a:xfrm>
            <a:off x="4610971" y="5965331"/>
            <a:ext cx="3250406" cy="523875"/>
          </a:xfrm>
          <a:prstGeom prst="roundRect">
            <a:avLst/>
          </a:prstGeom>
          <a:solidFill>
            <a:srgbClr val="DF6564"/>
          </a:solidFill>
          <a:ln>
            <a:solidFill>
              <a:srgbClr val="DF6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7E4DE-E3C8-E1CE-8607-AA08A9A45216}"/>
              </a:ext>
            </a:extLst>
          </p:cNvPr>
          <p:cNvSpPr/>
          <p:nvPr/>
        </p:nvSpPr>
        <p:spPr>
          <a:xfrm>
            <a:off x="4610971" y="5965331"/>
            <a:ext cx="3238952" cy="54222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CC8FA-A1FF-E0D1-0E6A-9AAEDC55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78" y="0"/>
            <a:ext cx="325040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ADF44-67C2-F46B-8667-64ED87674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50" y="11505"/>
            <a:ext cx="325040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944E64-8278-36F6-7AD5-FFD0584F56EB}"/>
              </a:ext>
            </a:extLst>
          </p:cNvPr>
          <p:cNvSpPr/>
          <p:nvPr/>
        </p:nvSpPr>
        <p:spPr>
          <a:xfrm>
            <a:off x="344850" y="4014339"/>
            <a:ext cx="3250406" cy="2493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7A0514-BD62-19A0-A09E-CAD2A8ABA5B9}"/>
              </a:ext>
            </a:extLst>
          </p:cNvPr>
          <p:cNvSpPr/>
          <p:nvPr/>
        </p:nvSpPr>
        <p:spPr>
          <a:xfrm>
            <a:off x="344850" y="5974154"/>
            <a:ext cx="1570580" cy="523875"/>
          </a:xfrm>
          <a:prstGeom prst="roundRect">
            <a:avLst/>
          </a:prstGeom>
          <a:solidFill>
            <a:srgbClr val="DF6564"/>
          </a:solidFill>
          <a:ln>
            <a:solidFill>
              <a:srgbClr val="DF6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676CC-6715-14FD-D8A3-DE7A3651136F}"/>
              </a:ext>
            </a:extLst>
          </p:cNvPr>
          <p:cNvSpPr/>
          <p:nvPr/>
        </p:nvSpPr>
        <p:spPr>
          <a:xfrm>
            <a:off x="1986244" y="5974153"/>
            <a:ext cx="1570580" cy="523875"/>
          </a:xfrm>
          <a:prstGeom prst="roundRect">
            <a:avLst/>
          </a:prstGeom>
          <a:solidFill>
            <a:srgbClr val="DF6564"/>
          </a:solidFill>
          <a:ln>
            <a:solidFill>
              <a:srgbClr val="DF6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69B0C-C5E5-778E-69C4-648B6F0DEEAE}"/>
              </a:ext>
            </a:extLst>
          </p:cNvPr>
          <p:cNvSpPr/>
          <p:nvPr/>
        </p:nvSpPr>
        <p:spPr>
          <a:xfrm>
            <a:off x="290226" y="1034753"/>
            <a:ext cx="3305029" cy="3072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FORCS l Case Studies l KEB Hana Bank">
            <a:extLst>
              <a:ext uri="{FF2B5EF4-FFF2-40B4-BE49-F238E27FC236}">
                <a16:creationId xmlns:a16="http://schemas.microsoft.com/office/drawing/2014/main" id="{686A3FC9-C6C0-08F8-6DB9-DA36876CA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0" y="1478456"/>
            <a:ext cx="1717055" cy="123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8DA687-930F-C4AC-9267-A4F316303B73}"/>
              </a:ext>
            </a:extLst>
          </p:cNvPr>
          <p:cNvSpPr/>
          <p:nvPr/>
        </p:nvSpPr>
        <p:spPr>
          <a:xfrm>
            <a:off x="843853" y="2416648"/>
            <a:ext cx="3034903" cy="63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67529011225511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DF3499-FBB0-7AB9-E104-7A2D1F7C17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24" t="50000" r="56154" b="46528"/>
          <a:stretch/>
        </p:blipFill>
        <p:spPr>
          <a:xfrm>
            <a:off x="2596255" y="1824233"/>
            <a:ext cx="381000" cy="2381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0C392E-4442-5F2C-F686-7F97CEC04368}"/>
              </a:ext>
            </a:extLst>
          </p:cNvPr>
          <p:cNvSpPr/>
          <p:nvPr/>
        </p:nvSpPr>
        <p:spPr>
          <a:xfrm>
            <a:off x="428217" y="3281765"/>
            <a:ext cx="323181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Amount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D2A92B-44C5-8991-B6EA-D1DF8EB8202C}"/>
              </a:ext>
            </a:extLst>
          </p:cNvPr>
          <p:cNvSpPr/>
          <p:nvPr/>
        </p:nvSpPr>
        <p:spPr>
          <a:xfrm>
            <a:off x="1078803" y="3595352"/>
            <a:ext cx="3034903" cy="63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50,000 KRW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97343-F9DF-2E11-FACC-5213DC505415}"/>
              </a:ext>
            </a:extLst>
          </p:cNvPr>
          <p:cNvSpPr/>
          <p:nvPr/>
        </p:nvSpPr>
        <p:spPr>
          <a:xfrm>
            <a:off x="320464" y="684180"/>
            <a:ext cx="3305028" cy="103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Please deposit into the account below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D9C7FF-5639-4D31-8785-F1E7F6490064}"/>
              </a:ext>
            </a:extLst>
          </p:cNvPr>
          <p:cNvSpPr/>
          <p:nvPr/>
        </p:nvSpPr>
        <p:spPr>
          <a:xfrm>
            <a:off x="2044123" y="684180"/>
            <a:ext cx="1641394" cy="285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Request History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C4CB7-582C-7B6C-3244-3D956A89D7D4}"/>
              </a:ext>
            </a:extLst>
          </p:cNvPr>
          <p:cNvSpPr/>
          <p:nvPr/>
        </p:nvSpPr>
        <p:spPr>
          <a:xfrm>
            <a:off x="464002" y="4317025"/>
            <a:ext cx="3231812" cy="3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Expiry date                              2022-05-27 18:40:08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941B8-5018-5CBA-104D-28DB6175418D}"/>
              </a:ext>
            </a:extLst>
          </p:cNvPr>
          <p:cNvSpPr/>
          <p:nvPr/>
        </p:nvSpPr>
        <p:spPr>
          <a:xfrm>
            <a:off x="2227759" y="602121"/>
            <a:ext cx="1274121" cy="3503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83A36F-CAA3-4A6C-A168-1EC58E04B3CA}"/>
              </a:ext>
            </a:extLst>
          </p:cNvPr>
          <p:cNvSpPr/>
          <p:nvPr/>
        </p:nvSpPr>
        <p:spPr>
          <a:xfrm>
            <a:off x="2562496" y="1857724"/>
            <a:ext cx="6700375" cy="967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Normal Customers</a:t>
            </a:r>
          </a:p>
        </p:txBody>
      </p:sp>
    </p:spTree>
    <p:extLst>
      <p:ext uri="{BB962C8B-B14F-4D97-AF65-F5344CB8AC3E}">
        <p14:creationId xmlns:p14="http://schemas.microsoft.com/office/powerpoint/2010/main" val="35613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5A12A-896C-367C-4CAC-9E8F2A86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9" y="0"/>
            <a:ext cx="325040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1CBC05-357B-D789-115E-2C40D7065B99}"/>
              </a:ext>
            </a:extLst>
          </p:cNvPr>
          <p:cNvSpPr/>
          <p:nvPr/>
        </p:nvSpPr>
        <p:spPr>
          <a:xfrm>
            <a:off x="2568717" y="1091465"/>
            <a:ext cx="1615323" cy="2976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2B769-F8CB-0BA7-26A4-5CD3EAA2696B}"/>
              </a:ext>
            </a:extLst>
          </p:cNvPr>
          <p:cNvSpPr/>
          <p:nvPr/>
        </p:nvSpPr>
        <p:spPr>
          <a:xfrm>
            <a:off x="2679593" y="1130523"/>
            <a:ext cx="1158000" cy="22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₩</a:t>
            </a:r>
            <a:r>
              <a:rPr lang="en-US" sz="1400" b="1" dirty="0">
                <a:solidFill>
                  <a:srgbClr val="FF0000"/>
                </a:solidFill>
              </a:rPr>
              <a:t> 4,000,000</a:t>
            </a:r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91992CD7-7803-D7E2-B5EF-BFCDDC022ECB}"/>
              </a:ext>
            </a:extLst>
          </p:cNvPr>
          <p:cNvSpPr/>
          <p:nvPr/>
        </p:nvSpPr>
        <p:spPr>
          <a:xfrm rot="16200000">
            <a:off x="3815945" y="1213170"/>
            <a:ext cx="97560" cy="542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07D69-F36C-159F-CE98-5E85D27E023E}"/>
              </a:ext>
            </a:extLst>
          </p:cNvPr>
          <p:cNvSpPr/>
          <p:nvPr/>
        </p:nvSpPr>
        <p:spPr>
          <a:xfrm>
            <a:off x="1022231" y="1117278"/>
            <a:ext cx="1439433" cy="22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123456789456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6B862-5BD2-9839-7AFF-BD9C2858B727}"/>
              </a:ext>
            </a:extLst>
          </p:cNvPr>
          <p:cNvSpPr/>
          <p:nvPr/>
        </p:nvSpPr>
        <p:spPr>
          <a:xfrm>
            <a:off x="1022230" y="867681"/>
            <a:ext cx="1439433" cy="22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KEB Hana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2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812</Words>
  <Application>Microsoft Office PowerPoint</Application>
  <PresentationFormat>Widescreen</PresentationFormat>
  <Paragraphs>171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Sundariya</dc:creator>
  <cp:lastModifiedBy>Sundariya</cp:lastModifiedBy>
  <cp:revision>22</cp:revision>
  <dcterms:created xsi:type="dcterms:W3CDTF">2022-04-28T02:30:51Z</dcterms:created>
  <dcterms:modified xsi:type="dcterms:W3CDTF">2022-06-02T02:34:35Z</dcterms:modified>
</cp:coreProperties>
</file>