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328" r:id="rId5"/>
    <p:sldId id="324" r:id="rId6"/>
    <p:sldId id="316" r:id="rId7"/>
    <p:sldId id="329" r:id="rId8"/>
    <p:sldId id="331" r:id="rId9"/>
    <p:sldId id="332" r:id="rId10"/>
    <p:sldId id="333" r:id="rId11"/>
    <p:sldId id="334" r:id="rId12"/>
    <p:sldId id="327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  <p:cmAuthor id="2" name="Jason Kim" initials="JK" lastIdx="1" clrIdx="1">
    <p:extLst>
      <p:ext uri="{19B8F6BF-5375-455C-9EA6-DF929625EA0E}">
        <p15:presenceInfo xmlns:p15="http://schemas.microsoft.com/office/powerpoint/2012/main" userId="Jas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1C24"/>
    <a:srgbClr val="0A3479"/>
    <a:srgbClr val="DB0000"/>
    <a:srgbClr val="EE1F27"/>
    <a:srgbClr val="7F7F7F"/>
    <a:srgbClr val="C00000"/>
    <a:srgbClr val="3785C7"/>
    <a:srgbClr val="EE1C2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2" autoAdjust="0"/>
    <p:restoredTop sz="96374" autoAdjust="0"/>
  </p:normalViewPr>
  <p:slideViewPr>
    <p:cSldViewPr snapToGrid="0">
      <p:cViewPr varScale="1">
        <p:scale>
          <a:sx n="84" d="100"/>
          <a:sy n="84" d="100"/>
        </p:scale>
        <p:origin x="96" y="50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vacy.g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va.ai/ko/terms/privac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kao.com/policy/privacy?type=p&amp;lang=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olicy.naver.com/policy/popup/agreement_servic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8percent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ay.google.com/store/apps/details?id=com.ziptoss.v2&amp;hl=en_U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27011" y="2039615"/>
            <a:ext cx="4730638" cy="1389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GME </a:t>
            </a:r>
            <a:b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Remittance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5848975" y="6200225"/>
            <a:ext cx="2353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2020.07.23 Smith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5995332" y="4450142"/>
            <a:ext cx="2710999" cy="1500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Open Sans" panose="020B0606030504020204"/>
              </a:rPr>
              <a:t>개인정보</a:t>
            </a:r>
            <a:endParaRPr lang="en-US" altLang="ko-KR" sz="4000" b="1" dirty="0">
              <a:solidFill>
                <a:schemeClr val="bg1"/>
              </a:solidFill>
              <a:latin typeface="Open Sans" panose="020B0606030504020204"/>
            </a:endParaRPr>
          </a:p>
          <a:p>
            <a:pPr>
              <a:lnSpc>
                <a:spcPct val="12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Open Sans" panose="020B0606030504020204"/>
              </a:rPr>
              <a:t>       </a:t>
            </a:r>
            <a:r>
              <a:rPr lang="ko-KR" altLang="en-US" sz="4000" b="1" dirty="0" err="1">
                <a:solidFill>
                  <a:schemeClr val="bg1"/>
                </a:solidFill>
                <a:latin typeface="Open Sans" panose="020B0606030504020204"/>
              </a:rPr>
              <a:t>활용안</a:t>
            </a:r>
            <a:endParaRPr lang="en-US" altLang="ko-KR" sz="4000" b="1" dirty="0">
              <a:solidFill>
                <a:schemeClr val="bg1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367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Objectives</a:t>
            </a:r>
            <a:endParaRPr 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78DB91C-87F8-4E56-BE75-61F1E8B28989}"/>
              </a:ext>
            </a:extLst>
          </p:cNvPr>
          <p:cNvSpPr/>
          <p:nvPr/>
        </p:nvSpPr>
        <p:spPr>
          <a:xfrm>
            <a:off x="2381691" y="2189878"/>
            <a:ext cx="7588417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600" b="1" dirty="0">
                <a:latin typeface="+mn-ea"/>
                <a:cs typeface="함초롬바탕" panose="02030604000101010101" pitchFamily="18" charset="-127"/>
              </a:rPr>
              <a:t>개인 정보 가이드 라인</a:t>
            </a:r>
            <a:endParaRPr lang="en-US" sz="3600" b="1" dirty="0">
              <a:latin typeface="+mn-ea"/>
              <a:cs typeface="함초롬바탕" panose="02030604000101010101" pitchFamily="18" charset="-127"/>
            </a:endParaRPr>
          </a:p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600" b="1" dirty="0">
                <a:latin typeface="+mn-ea"/>
                <a:cs typeface="함초롬바탕" panose="02030604000101010101" pitchFamily="18" charset="-127"/>
              </a:rPr>
              <a:t>목표 수집 데이터</a:t>
            </a:r>
            <a:endParaRPr lang="en-US" altLang="ko-KR" sz="3600" b="1" dirty="0">
              <a:latin typeface="+mn-ea"/>
              <a:cs typeface="함초롬바탕" panose="02030604000101010101" pitchFamily="18" charset="-127"/>
            </a:endParaRPr>
          </a:p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600" b="1" dirty="0">
                <a:latin typeface="+mn-ea"/>
                <a:cs typeface="함초롬바탕" panose="02030604000101010101" pitchFamily="18" charset="-127"/>
              </a:rPr>
              <a:t>마케팅 활용 방안</a:t>
            </a:r>
            <a:endParaRPr lang="en-US" altLang="ko-KR" sz="3600" b="1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8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개인 정보 처리 가이드 라인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0" y="941950"/>
            <a:ext cx="6175900" cy="554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개요</a:t>
            </a:r>
            <a:endParaRPr 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다양한 리서치 결과 개인 정보 처리 가이드 라인은 방송통신위원회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인터넷 진흥원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개인정보 법령 별로 나누어져 있었습니다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가장 적용 가능한 가이드 라인은 국가 개인정보보호 종합 포털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  <a:hlinkClick r:id="rId3"/>
              </a:rPr>
              <a:t>www.privacy.go.kr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내의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종합 포털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/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자료마당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/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지침자료에 자세히 서술 되어 있습니다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이메일 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“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온라인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_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개인정보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_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처리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_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가이드라인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.PDF“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참조</a:t>
            </a:r>
            <a:endParaRPr 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상세 </a:t>
            </a:r>
            <a:endParaRPr 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가이드 라인 문서를 중점적으로 살펴보기에는 법령에 가까운 부분이 상당수 였고 실제적인 활용안을 구상하기에는 어려움이 많았습니다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이에 다양한 정보를 리서치 결과 실제 국내 주요 포털 사이트의 기준을 중점적으로 벤치마킹 하는데 주안을 두게 되었습니다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본 마케팅 정보 활용안에는 카카오와 삼성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네이버의 사례를 중심으로 서술하겠습니다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개인정보보호 종합포털">
            <a:extLst>
              <a:ext uri="{FF2B5EF4-FFF2-40B4-BE49-F238E27FC236}">
                <a16:creationId xmlns:a16="http://schemas.microsoft.com/office/drawing/2014/main" id="{950E1342-81EC-44F8-955B-A713CCB9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4" y="1681307"/>
            <a:ext cx="2713042" cy="4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23DB308-7675-4024-A9D7-12FE0375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86" y="2990197"/>
            <a:ext cx="5260139" cy="2562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B83737-4C47-4847-9D2E-55D7E13F9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970" y="941950"/>
            <a:ext cx="1938855" cy="18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네이버</a:t>
            </a: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삼성 개인 정보 수집 내역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0" y="941950"/>
            <a:ext cx="6096000" cy="554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네이버 필수 수집 항목 </a:t>
            </a:r>
            <a:endParaRPr 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아이디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비밀번호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생년월일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성별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가입인증 휴대전화번호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만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14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세 미만 아동의 경우 법정대리인 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법정대리인의 이름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생년월일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성별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중복가입확인정보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(DI),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휴대전화번호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457200" algn="just">
              <a:lnSpc>
                <a:spcPct val="150000"/>
              </a:lnSpc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자동 생성 정보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 이용과정이나 사업처리 과정에서 자동 생성 및 수집될 수 있는 정보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IP Address,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쿠키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 이용 기록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위치정보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이미지 및 음성을 이용한 검색 서비스 이용 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이미지나 음성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본인 확인 정보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생년월일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중복가입확인정보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(DI),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암호화된 동일인 식별정보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(CI),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휴대전화번호 및 통신사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휴대전화 인증 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외국인 정보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1EDBE02-0C81-41B5-AAA9-3C385DC93D0C}"/>
              </a:ext>
            </a:extLst>
          </p:cNvPr>
          <p:cNvSpPr/>
          <p:nvPr/>
        </p:nvSpPr>
        <p:spPr>
          <a:xfrm>
            <a:off x="5852160" y="941950"/>
            <a:ext cx="6175900" cy="596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제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 제공 내역 예시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–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삼성 </a:t>
            </a:r>
            <a:r>
              <a:rPr lang="ko-KR" altLang="en-US" sz="1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빅스비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음성 인식 수집 항목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기본 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삼성어카운트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ID,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생일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전화번호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이메일 주소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주소 등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 정보 등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기기식별번호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모델명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단말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설정값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연결된 기기정보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기기명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연결상태 등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설정정보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언어 및 음성 스타일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음성 답변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자동 듣기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음성 호출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휴대전화가 잠겨 있을 때 사용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단축 명령어 등 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로그 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사용시간 및 기간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빈도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사용이력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검색 키워드 등의 로그정보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음성정보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음성명령을 위해 입력되는 음성정보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위치정보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GPS, </a:t>
            </a:r>
            <a:r>
              <a:rPr lang="en-US" altLang="ko-KR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Wifi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기지국정보와 같은 위치정보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 내 앱 정보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기기 내 다른 앱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기능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연락처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음악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알람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캘린더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북마크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이메일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삼성 노트 등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데이터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 관련 의견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평가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문의 내용 등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기타 이용자가 입력하는 정보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네이버 </a:t>
            </a:r>
            <a:r>
              <a:rPr lang="ko-KR" altLang="en-US" sz="1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클로바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음성인식 수집 항목 참조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https://clova.ai/ko/terms/privacy.html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914400" lvl="1" algn="just">
              <a:lnSpc>
                <a:spcPct val="150000"/>
              </a:lnSpc>
            </a:pP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1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카카오 개인 정보 수집 내역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0" y="941950"/>
            <a:ext cx="6096000" cy="559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필수 수집 항목 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휴대폰 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국가번호 포함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스마트폰 등 단말기 주소록 내에 저장된 연락처 정보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자의 전화번호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이용자 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닉네임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프로필 사진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스토리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-&gt;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학교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직장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거주지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맞춤 광고 수집 데이터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웹서비스 안에서는 ‘광고용 쿠키</a:t>
            </a:r>
            <a:r>
              <a:rPr lang="en-US" altLang="ko-KR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(cookie)'</a:t>
            </a:r>
            <a:r>
              <a:rPr lang="ko-KR" altLang="en-US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사용하고</a:t>
            </a:r>
            <a:r>
              <a:rPr lang="en-US" altLang="ko-KR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모바일 앱에서는 ‘광고식별자</a:t>
            </a:r>
            <a:r>
              <a:rPr lang="en-US" altLang="ko-KR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(advertising id)’</a:t>
            </a:r>
            <a:r>
              <a:rPr lang="ko-KR" altLang="en-US" sz="1200" dirty="0">
                <a:solidFill>
                  <a:srgbClr val="EE1C2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사용</a:t>
            </a:r>
            <a:endParaRPr lang="en-US" altLang="ko-KR" sz="1200" dirty="0">
              <a:solidFill>
                <a:srgbClr val="EE1C2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최대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180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일간 보관 후 복구할 수 없는 방법으로 완전히 파기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항공권 수집 데이터 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국제선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예약시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휴대폰번호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이메일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생년월일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성별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영문이름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여권정보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여권번호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여권만료일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국적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발행국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비자 발급 필요시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비자정보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생년월일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비자번호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비자만료일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발행국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목적지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체류지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정보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탑승객이름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체류도시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우편번호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주소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환불 요청 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예금주명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계좌번호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현지 연락처 정보 입력 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탑승객이름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도시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현지연락처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탑승객연락처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현금영수증 신청 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휴대폰번호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결제 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카드번호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소유주명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유효기간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비밀번호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1EDBE02-0C81-41B5-AAA9-3C385DC93D0C}"/>
              </a:ext>
            </a:extLst>
          </p:cNvPr>
          <p:cNvSpPr/>
          <p:nvPr/>
        </p:nvSpPr>
        <p:spPr>
          <a:xfrm>
            <a:off x="5852160" y="941950"/>
            <a:ext cx="6175900" cy="5458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개인정보 이용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이용자간 메시지 전송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친구등록 및 친구추천 기능의 제공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친구에게 활동내역을 알리거나 이용자 검색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등록 등의 기능 제공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신규 서비스 개발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다양한 서비스 제공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문의사항 또는 불만처리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공지사항 전달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서비스의 원활한 운영에 지장을 주는 행위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계정 도용 및 부정 이용 행위 등 포함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에 대한 방지 및 제재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인구통계학적 특성과 이용자의 관심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기호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성향의 추정을 통한 맞춤형 컨텐츠 추천 및 마케팅에 활용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음성명령 처리 및 음성인식 향상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개인화 서비스 제공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 이용 기록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접속 빈도 및 서비스 이용에 대한 통계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프라이버시 보호 측면의 서비스 환경 구축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서비스 개선에 활용</a:t>
            </a:r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수집 항목 참조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3"/>
              </a:rPr>
              <a:t>https://www.kakao.com/policy/privacy?type=p&amp;lang=</a:t>
            </a:r>
            <a:endParaRPr lang="en-US" altLang="ko-KR" sz="1200" dirty="0"/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4"/>
              </a:rPr>
              <a:t>https://policy.naver.com/policy/popup/agreement_service.html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5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개인 정보 수집 내역 핵심 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0" y="941949"/>
            <a:ext cx="5334002" cy="559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기존 수집 내역 </a:t>
            </a:r>
            <a:endParaRPr 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기존에는 주민번호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성명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CI(Connecting Information), DI(Duplication Information)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등 핵심 개인 정보를 정확한 범위나 규약없이 수집하고 있었습니다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글로벌 포털 권장 개인정보 수집 범위 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유럽을 시작으로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GDPR(General Data Protection Regulations)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기준이 생성되었고 현재 국내 글로벌 포탈들도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GDPR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규약을 기반으로 개인정보기준을 확립하였습니다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방송통신위원회 및 인터넷진흥원 권고 수집 범위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최소한의 개인정보 수집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서비스의 본질적 기능을 위한 필수 사항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필수 항목과 선택 항목의 구분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필요한 시점에 수집 및 동의 시행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항목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·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목적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·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보유 기간 명시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수집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·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이용 철회 시 즉시 파기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보안 권고 사항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개인 식별 가능한 개인정보는 파기 또는 분리 저장 관리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물리적 분리 권고 및 접근 통제 강화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보유기간 경과 시 즉시 파기 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1EDBE02-0C81-41B5-AAA9-3C385DC93D0C}"/>
              </a:ext>
            </a:extLst>
          </p:cNvPr>
          <p:cNvSpPr/>
          <p:nvPr/>
        </p:nvSpPr>
        <p:spPr>
          <a:xfrm>
            <a:off x="7783830" y="891641"/>
            <a:ext cx="390895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보존기간 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E46BD-9A77-488E-8A7B-61EBCBCC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78" y="1360221"/>
            <a:ext cx="6534150" cy="3981450"/>
          </a:xfrm>
          <a:prstGeom prst="rect">
            <a:avLst/>
          </a:prstGeom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1FB1B9BF-C402-4602-B9F2-CDDD9B4669A1}"/>
              </a:ext>
            </a:extLst>
          </p:cNvPr>
          <p:cNvSpPr/>
          <p:nvPr/>
        </p:nvSpPr>
        <p:spPr>
          <a:xfrm>
            <a:off x="5116828" y="5533240"/>
            <a:ext cx="657595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핵심 사항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음성인식 업체와 항공권 업체에서는 현재도 광범위한 데이터 수집이 가능함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네이버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클로바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삼성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박스비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항공권 참조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23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목표 수집 데이터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962576" y="1700305"/>
            <a:ext cx="5880954" cy="437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향후 활용 가능한 데이터  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쿠키를 활용한 광고 대상 타겟팅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ADID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구글 고유 광고 식별자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UUID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안드로이드 기기 고유 번호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IDFA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애플 고유 광고 식별자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위치 관련 데이터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GPS, IP Address 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기지국 정보 수집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확인 필요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마케팅 활용 방안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92279" y="1046200"/>
            <a:ext cx="5334002" cy="4765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쿠키를 활용한 리마케팅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기존 검색 및 환전 관련한 기록이 있는 유저에게 집중 광고 및 리 타겟팅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접속 기록 확인 시 타겟 광고 송출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공통 관심사 및 노출 빈도 수가 높은 웹사이트 대상 광고 계약 및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 활용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ADID, UUID, IDFA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활용한 리마케팅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 App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을 유저를 활용하여 환전만이 아닌 대출 광고 노출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외국인 대상 쇼핑몰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면세 사업자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에게 수집된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ADID, UUID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판매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위치 정보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IP, GPS,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기지국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활용한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Location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광고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유저가 집중되는 지역을 대상으로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이벤트 광고 및 가입 유도 광고 게시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집중 이용 시간 및 인종 별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일 별 통계 분석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집중 이용 시간대 및 국가별 송금 집중일을 분석하여 타겟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Event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진행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F52FB9E-4EC8-43E4-9D06-E5CC2B528148}"/>
              </a:ext>
            </a:extLst>
          </p:cNvPr>
          <p:cNvSpPr/>
          <p:nvPr/>
        </p:nvSpPr>
        <p:spPr>
          <a:xfrm>
            <a:off x="5989469" y="1046200"/>
            <a:ext cx="5334002" cy="531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P2P </a:t>
            </a: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대출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(Peer-to-peer lending)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참조 </a:t>
            </a:r>
            <a:r>
              <a:rPr lang="en-US" altLang="ko-KR" sz="900" dirty="0">
                <a:hlinkClick r:id="rId3"/>
              </a:rPr>
              <a:t>https://8percent.kr/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외국인 대상으로 온라인 서비스를 통해 채무자와 채권자를 연결 해주는 대출 서비스 진행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담보가 없는 외국인 대상으로 진행 시 적합하다고 고려됨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내국인 및 외국인 들에게 대출금을 모금 하고 외국인에게는 대출을 신속하게 진행 함으로서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는 서비스만을 제공함 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항공권 예약 서비스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비자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상황 또는 외국인의 송금 추이를 확인 할 수 있는 기반이 있는 만큼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입출국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추이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국가별 연휴에 따라 항공권 추천 서비스를 제공 할 수 있음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네이버 여행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카카오 여행 서비스를 벤치마킹 하였을 때 빅데이터를 구축하는데 용이하며 외국인을 대상으로 서비스 하는 만큼 부가가치를 창출 가능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외국인 대상 부동산 중개 서비스 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참조 </a:t>
            </a:r>
            <a:r>
              <a:rPr lang="en-US" altLang="ko-KR" sz="800" dirty="0">
                <a:hlinkClick r:id="rId4"/>
              </a:rPr>
              <a:t>https://play.google.com/store/apps/details?id=com.ziptoss.v2&amp;hl=en_US</a:t>
            </a:r>
            <a:r>
              <a:rPr lang="ko-KR" altLang="en-US" sz="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회원이 대부분 외국인 이므로 관련하여 동아시아 외국인 대상 전문 부동산 중개 서비스 가능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22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2545" y="6608743"/>
            <a:ext cx="24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377900" y="2351597"/>
            <a:ext cx="4830623" cy="983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감사합니다</a:t>
            </a:r>
            <a:r>
              <a:rPr lang="en-US" altLang="ko-KR" sz="6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9D6408D-0398-4D34-9425-4E31E5F1E1DC}"/>
              </a:ext>
            </a:extLst>
          </p:cNvPr>
          <p:cNvSpPr txBox="1">
            <a:spLocks/>
          </p:cNvSpPr>
          <p:nvPr/>
        </p:nvSpPr>
        <p:spPr>
          <a:xfrm>
            <a:off x="6569105" y="4368069"/>
            <a:ext cx="2563399" cy="131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Smith 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ECDA5E1-8926-4926-860A-82073D9221FB}"/>
              </a:ext>
            </a:extLst>
          </p:cNvPr>
          <p:cNvSpPr txBox="1">
            <a:spLocks/>
          </p:cNvSpPr>
          <p:nvPr/>
        </p:nvSpPr>
        <p:spPr>
          <a:xfrm>
            <a:off x="6982881" y="3814417"/>
            <a:ext cx="3146979" cy="1107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37903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8CEEE374708F4CBDEF3834B7935E1D" ma:contentTypeVersion="7" ma:contentTypeDescription="새 문서를 만듭니다." ma:contentTypeScope="" ma:versionID="137c0fcc596900d167989dfc4603a015">
  <xsd:schema xmlns:xsd="http://www.w3.org/2001/XMLSchema" xmlns:xs="http://www.w3.org/2001/XMLSchema" xmlns:p="http://schemas.microsoft.com/office/2006/metadata/properties" xmlns:ns2="ac04ba97-6af7-4117-96f2-4f00dd9fcd5e" targetNamespace="http://schemas.microsoft.com/office/2006/metadata/properties" ma:root="true" ma:fieldsID="2bf76b66f5e8323f6d9345b80b39f162" ns2:_="">
    <xsd:import namespace="ac04ba97-6af7-4117-96f2-4f00dd9fc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4ba97-6af7-4117-96f2-4f00dd9fc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3F10F-F91D-4C07-890B-5F9A7A88BF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18E1DF-E87E-49FB-88B5-76A3F705C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4ba97-6af7-4117-96f2-4f00dd9fcd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18B868-AF60-40E6-B6FF-3D49D31064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1216</Words>
  <Application>Microsoft Office PowerPoint</Application>
  <PresentationFormat>와이드스크린</PresentationFormat>
  <Paragraphs>121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Open Sans</vt:lpstr>
      <vt:lpstr>나눔스퀘어 ExtraBold</vt:lpstr>
      <vt:lpstr>맑은 고딕</vt:lpstr>
      <vt:lpstr>Arial</vt:lpstr>
      <vt:lpstr>Calibri</vt:lpstr>
      <vt:lpstr>Office Theme</vt:lpstr>
      <vt:lpstr>GME  Remittance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Hwang Smith</cp:lastModifiedBy>
  <cp:revision>729</cp:revision>
  <cp:lastPrinted>2020-05-14T01:14:23Z</cp:lastPrinted>
  <dcterms:created xsi:type="dcterms:W3CDTF">2017-06-26T09:09:14Z</dcterms:created>
  <dcterms:modified xsi:type="dcterms:W3CDTF">2020-07-24T09:36:39Z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0x010100138CEEE374708F4CBDEF3834B7935E1D</vt:lpwstr>
  </property>
</Properties>
</file>