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4"/>
    <p:sldMasterId id="2147483740" r:id="rId5"/>
  </p:sldMasterIdLst>
  <p:notesMasterIdLst>
    <p:notesMasterId r:id="rId21"/>
  </p:notesMasterIdLst>
  <p:sldIdLst>
    <p:sldId id="282" r:id="rId6"/>
    <p:sldId id="306" r:id="rId7"/>
    <p:sldId id="334" r:id="rId8"/>
    <p:sldId id="335" r:id="rId9"/>
    <p:sldId id="332" r:id="rId10"/>
    <p:sldId id="333" r:id="rId11"/>
    <p:sldId id="336" r:id="rId12"/>
    <p:sldId id="337" r:id="rId13"/>
    <p:sldId id="340" r:id="rId14"/>
    <p:sldId id="342" r:id="rId15"/>
    <p:sldId id="343" r:id="rId16"/>
    <p:sldId id="346" r:id="rId17"/>
    <p:sldId id="345" r:id="rId18"/>
    <p:sldId id="344" r:id="rId19"/>
    <p:sldId id="348" r:id="rId20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2430"/>
    <a:srgbClr val="FF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294" autoAdjust="0"/>
  </p:normalViewPr>
  <p:slideViewPr>
    <p:cSldViewPr snapToGrid="0">
      <p:cViewPr>
        <p:scale>
          <a:sx n="100" d="100"/>
          <a:sy n="100" d="100"/>
        </p:scale>
        <p:origin x="9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재현(TAZ)" userId="b905baef-d66d-4767-ac97-fecf7b90c522" providerId="ADAL" clId="{CA4D553C-077A-4EB0-8876-3051F2E8A869}"/>
    <pc:docChg chg="undo custSel modSld">
      <pc:chgData name="신재현(TAZ)" userId="b905baef-d66d-4767-ac97-fecf7b90c522" providerId="ADAL" clId="{CA4D553C-077A-4EB0-8876-3051F2E8A869}" dt="2023-05-18T09:27:36.207" v="233" actId="20577"/>
      <pc:docMkLst>
        <pc:docMk/>
      </pc:docMkLst>
      <pc:sldChg chg="modSp">
        <pc:chgData name="신재현(TAZ)" userId="b905baef-d66d-4767-ac97-fecf7b90c522" providerId="ADAL" clId="{CA4D553C-077A-4EB0-8876-3051F2E8A869}" dt="2023-05-18T09:21:48.736" v="31" actId="2711"/>
        <pc:sldMkLst>
          <pc:docMk/>
          <pc:sldMk cId="1054085905" sldId="333"/>
        </pc:sldMkLst>
        <pc:spChg chg="mod">
          <ac:chgData name="신재현(TAZ)" userId="b905baef-d66d-4767-ac97-fecf7b90c522" providerId="ADAL" clId="{CA4D553C-077A-4EB0-8876-3051F2E8A869}" dt="2023-05-18T09:21:14.764" v="26" actId="2711"/>
          <ac:spMkLst>
            <pc:docMk/>
            <pc:sldMk cId="1054085905" sldId="333"/>
            <ac:spMk id="36" creationId="{C82CEC8F-7465-4DF0-911F-88303D1FD91C}"/>
          </ac:spMkLst>
        </pc:spChg>
        <pc:spChg chg="mod">
          <ac:chgData name="신재현(TAZ)" userId="b905baef-d66d-4767-ac97-fecf7b90c522" providerId="ADAL" clId="{CA4D553C-077A-4EB0-8876-3051F2E8A869}" dt="2023-05-18T09:21:14.764" v="26" actId="2711"/>
          <ac:spMkLst>
            <pc:docMk/>
            <pc:sldMk cId="1054085905" sldId="333"/>
            <ac:spMk id="37" creationId="{2A6460F7-57CA-4175-841E-3D135036ABE8}"/>
          </ac:spMkLst>
        </pc:spChg>
        <pc:spChg chg="mod">
          <ac:chgData name="신재현(TAZ)" userId="b905baef-d66d-4767-ac97-fecf7b90c522" providerId="ADAL" clId="{CA4D553C-077A-4EB0-8876-3051F2E8A869}" dt="2023-05-18T09:21:14.764" v="26" actId="2711"/>
          <ac:spMkLst>
            <pc:docMk/>
            <pc:sldMk cId="1054085905" sldId="333"/>
            <ac:spMk id="38" creationId="{26368020-4038-4319-986E-C4E7564AD74B}"/>
          </ac:spMkLst>
        </pc:spChg>
        <pc:spChg chg="mod">
          <ac:chgData name="신재현(TAZ)" userId="b905baef-d66d-4767-ac97-fecf7b90c522" providerId="ADAL" clId="{CA4D553C-077A-4EB0-8876-3051F2E8A869}" dt="2023-05-18T09:21:14.764" v="26" actId="2711"/>
          <ac:spMkLst>
            <pc:docMk/>
            <pc:sldMk cId="1054085905" sldId="333"/>
            <ac:spMk id="39" creationId="{40696C57-B0A8-40C8-83F2-6AF6109F997E}"/>
          </ac:spMkLst>
        </pc:spChg>
        <pc:spChg chg="mod">
          <ac:chgData name="신재현(TAZ)" userId="b905baef-d66d-4767-ac97-fecf7b90c522" providerId="ADAL" clId="{CA4D553C-077A-4EB0-8876-3051F2E8A869}" dt="2023-05-18T09:21:14.764" v="26" actId="2711"/>
          <ac:spMkLst>
            <pc:docMk/>
            <pc:sldMk cId="1054085905" sldId="333"/>
            <ac:spMk id="40" creationId="{84695B5A-25BE-4394-A57C-244F82E8C082}"/>
          </ac:spMkLst>
        </pc:spChg>
        <pc:spChg chg="mod">
          <ac:chgData name="신재현(TAZ)" userId="b905baef-d66d-4767-ac97-fecf7b90c522" providerId="ADAL" clId="{CA4D553C-077A-4EB0-8876-3051F2E8A869}" dt="2023-05-18T09:21:14.764" v="26" actId="2711"/>
          <ac:spMkLst>
            <pc:docMk/>
            <pc:sldMk cId="1054085905" sldId="333"/>
            <ac:spMk id="41" creationId="{360CA1DD-59C5-4EE4-88FE-4E2919C6A00A}"/>
          </ac:spMkLst>
        </pc:spChg>
        <pc:spChg chg="mod">
          <ac:chgData name="신재현(TAZ)" userId="b905baef-d66d-4767-ac97-fecf7b90c522" providerId="ADAL" clId="{CA4D553C-077A-4EB0-8876-3051F2E8A869}" dt="2023-05-18T09:21:14.764" v="26" actId="2711"/>
          <ac:spMkLst>
            <pc:docMk/>
            <pc:sldMk cId="1054085905" sldId="333"/>
            <ac:spMk id="42" creationId="{4F8CE1E9-69DF-4FD1-A142-7DBA6703AAAC}"/>
          </ac:spMkLst>
        </pc:spChg>
        <pc:spChg chg="mod">
          <ac:chgData name="신재현(TAZ)" userId="b905baef-d66d-4767-ac97-fecf7b90c522" providerId="ADAL" clId="{CA4D553C-077A-4EB0-8876-3051F2E8A869}" dt="2023-05-18T09:21:14.764" v="26" actId="2711"/>
          <ac:spMkLst>
            <pc:docMk/>
            <pc:sldMk cId="1054085905" sldId="333"/>
            <ac:spMk id="43" creationId="{D952C76E-33C3-4D0B-A98D-DE721E6471DD}"/>
          </ac:spMkLst>
        </pc:spChg>
        <pc:spChg chg="mod">
          <ac:chgData name="신재현(TAZ)" userId="b905baef-d66d-4767-ac97-fecf7b90c522" providerId="ADAL" clId="{CA4D553C-077A-4EB0-8876-3051F2E8A869}" dt="2023-05-18T09:21:14.764" v="26" actId="2711"/>
          <ac:spMkLst>
            <pc:docMk/>
            <pc:sldMk cId="1054085905" sldId="333"/>
            <ac:spMk id="44" creationId="{BB642C20-8289-40E3-A8EF-C6E48E75F557}"/>
          </ac:spMkLst>
        </pc:spChg>
        <pc:spChg chg="mod">
          <ac:chgData name="신재현(TAZ)" userId="b905baef-d66d-4767-ac97-fecf7b90c522" providerId="ADAL" clId="{CA4D553C-077A-4EB0-8876-3051F2E8A869}" dt="2023-05-18T09:21:14.764" v="26" actId="2711"/>
          <ac:spMkLst>
            <pc:docMk/>
            <pc:sldMk cId="1054085905" sldId="333"/>
            <ac:spMk id="45" creationId="{CFE43C36-38BB-4507-A056-C5BEC6E9BDBA}"/>
          </ac:spMkLst>
        </pc:spChg>
        <pc:graphicFrameChg chg="mod">
          <ac:chgData name="신재현(TAZ)" userId="b905baef-d66d-4767-ac97-fecf7b90c522" providerId="ADAL" clId="{CA4D553C-077A-4EB0-8876-3051F2E8A869}" dt="2023-05-18T09:21:48.736" v="31" actId="2711"/>
          <ac:graphicFrameMkLst>
            <pc:docMk/>
            <pc:sldMk cId="1054085905" sldId="333"/>
            <ac:graphicFrameMk id="35" creationId="{0C0FC079-2246-4FB1-9449-18C602F25D28}"/>
          </ac:graphicFrameMkLst>
        </pc:graphicFrameChg>
      </pc:sldChg>
      <pc:sldChg chg="modSp mod">
        <pc:chgData name="신재현(TAZ)" userId="b905baef-d66d-4767-ac97-fecf7b90c522" providerId="ADAL" clId="{CA4D553C-077A-4EB0-8876-3051F2E8A869}" dt="2023-05-18T09:20:48.105" v="25" actId="113"/>
        <pc:sldMkLst>
          <pc:docMk/>
          <pc:sldMk cId="406451816" sldId="336"/>
        </pc:sldMkLst>
        <pc:spChg chg="mod">
          <ac:chgData name="신재현(TAZ)" userId="b905baef-d66d-4767-ac97-fecf7b90c522" providerId="ADAL" clId="{CA4D553C-077A-4EB0-8876-3051F2E8A869}" dt="2023-05-18T09:20:46.756" v="24" actId="113"/>
          <ac:spMkLst>
            <pc:docMk/>
            <pc:sldMk cId="406451816" sldId="336"/>
            <ac:spMk id="5" creationId="{78244B30-9EA5-41B1-86D0-272C8F5DBDCE}"/>
          </ac:spMkLst>
        </pc:spChg>
        <pc:spChg chg="mod">
          <ac:chgData name="신재현(TAZ)" userId="b905baef-d66d-4767-ac97-fecf7b90c522" providerId="ADAL" clId="{CA4D553C-077A-4EB0-8876-3051F2E8A869}" dt="2023-05-18T09:20:48.105" v="25" actId="113"/>
          <ac:spMkLst>
            <pc:docMk/>
            <pc:sldMk cId="406451816" sldId="336"/>
            <ac:spMk id="11" creationId="{1589C41B-C1D1-4EE5-A3B2-D330766B80BE}"/>
          </ac:spMkLst>
        </pc:spChg>
        <pc:picChg chg="mod">
          <ac:chgData name="신재현(TAZ)" userId="b905baef-d66d-4767-ac97-fecf7b90c522" providerId="ADAL" clId="{CA4D553C-077A-4EB0-8876-3051F2E8A869}" dt="2023-05-18T09:13:31.387" v="22" actId="1440"/>
          <ac:picMkLst>
            <pc:docMk/>
            <pc:sldMk cId="406451816" sldId="336"/>
            <ac:picMk id="7" creationId="{4637B9A8-A3CF-4E7C-8495-6BAC45E32DA5}"/>
          </ac:picMkLst>
        </pc:picChg>
      </pc:sldChg>
      <pc:sldChg chg="addSp delSp modSp mod">
        <pc:chgData name="신재현(TAZ)" userId="b905baef-d66d-4767-ac97-fecf7b90c522" providerId="ADAL" clId="{CA4D553C-077A-4EB0-8876-3051F2E8A869}" dt="2023-05-18T09:24:29.637" v="64" actId="20577"/>
        <pc:sldMkLst>
          <pc:docMk/>
          <pc:sldMk cId="2742486187" sldId="337"/>
        </pc:sldMkLst>
        <pc:spChg chg="mod">
          <ac:chgData name="신재현(TAZ)" userId="b905baef-d66d-4767-ac97-fecf7b90c522" providerId="ADAL" clId="{CA4D553C-077A-4EB0-8876-3051F2E8A869}" dt="2023-05-18T09:24:29.637" v="64" actId="20577"/>
          <ac:spMkLst>
            <pc:docMk/>
            <pc:sldMk cId="2742486187" sldId="337"/>
            <ac:spMk id="11" creationId="{1589C41B-C1D1-4EE5-A3B2-D330766B80BE}"/>
          </ac:spMkLst>
        </pc:spChg>
        <pc:picChg chg="add del mod">
          <ac:chgData name="신재현(TAZ)" userId="b905baef-d66d-4767-ac97-fecf7b90c522" providerId="ADAL" clId="{CA4D553C-077A-4EB0-8876-3051F2E8A869}" dt="2023-05-18T09:13:20.782" v="20" actId="1076"/>
          <ac:picMkLst>
            <pc:docMk/>
            <pc:sldMk cId="2742486187" sldId="337"/>
            <ac:picMk id="3" creationId="{5BB3F252-EF4A-490D-85BF-75D7B79A25F8}"/>
          </ac:picMkLst>
        </pc:picChg>
        <pc:picChg chg="del">
          <ac:chgData name="신재현(TAZ)" userId="b905baef-d66d-4767-ac97-fecf7b90c522" providerId="ADAL" clId="{CA4D553C-077A-4EB0-8876-3051F2E8A869}" dt="2023-05-18T09:11:38.300" v="0" actId="478"/>
          <ac:picMkLst>
            <pc:docMk/>
            <pc:sldMk cId="2742486187" sldId="337"/>
            <ac:picMk id="6" creationId="{AD5127F4-7F82-4BC3-8135-4A4C810908FE}"/>
          </ac:picMkLst>
        </pc:picChg>
        <pc:picChg chg="add mod">
          <ac:chgData name="신재현(TAZ)" userId="b905baef-d66d-4767-ac97-fecf7b90c522" providerId="ADAL" clId="{CA4D553C-077A-4EB0-8876-3051F2E8A869}" dt="2023-05-18T09:23:24.166" v="33" actId="1076"/>
          <ac:picMkLst>
            <pc:docMk/>
            <pc:sldMk cId="2742486187" sldId="337"/>
            <ac:picMk id="10" creationId="{F3E7C2C7-18A2-4AC3-B741-1828270BDAD9}"/>
          </ac:picMkLst>
        </pc:picChg>
      </pc:sldChg>
      <pc:sldChg chg="modSp mod">
        <pc:chgData name="신재현(TAZ)" userId="b905baef-d66d-4767-ac97-fecf7b90c522" providerId="ADAL" clId="{CA4D553C-077A-4EB0-8876-3051F2E8A869}" dt="2023-05-18T09:24:36.880" v="65" actId="20577"/>
        <pc:sldMkLst>
          <pc:docMk/>
          <pc:sldMk cId="2487515486" sldId="340"/>
        </pc:sldMkLst>
        <pc:spChg chg="mod">
          <ac:chgData name="신재현(TAZ)" userId="b905baef-d66d-4767-ac97-fecf7b90c522" providerId="ADAL" clId="{CA4D553C-077A-4EB0-8876-3051F2E8A869}" dt="2023-05-18T09:24:36.880" v="65" actId="20577"/>
          <ac:spMkLst>
            <pc:docMk/>
            <pc:sldMk cId="2487515486" sldId="340"/>
            <ac:spMk id="5" creationId="{78244B30-9EA5-41B1-86D0-272C8F5DBDCE}"/>
          </ac:spMkLst>
        </pc:spChg>
        <pc:spChg chg="mod">
          <ac:chgData name="신재현(TAZ)" userId="b905baef-d66d-4767-ac97-fecf7b90c522" providerId="ADAL" clId="{CA4D553C-077A-4EB0-8876-3051F2E8A869}" dt="2023-05-18T09:12:08.135" v="9" actId="114"/>
          <ac:spMkLst>
            <pc:docMk/>
            <pc:sldMk cId="2487515486" sldId="340"/>
            <ac:spMk id="12" creationId="{F4C672B3-F6E9-4D5D-B97C-63BF201174BB}"/>
          </ac:spMkLst>
        </pc:spChg>
      </pc:sldChg>
      <pc:sldChg chg="modSp mod">
        <pc:chgData name="신재현(TAZ)" userId="b905baef-d66d-4767-ac97-fecf7b90c522" providerId="ADAL" clId="{CA4D553C-077A-4EB0-8876-3051F2E8A869}" dt="2023-05-18T09:26:00.492" v="187" actId="20577"/>
        <pc:sldMkLst>
          <pc:docMk/>
          <pc:sldMk cId="2899787135" sldId="342"/>
        </pc:sldMkLst>
        <pc:spChg chg="mod">
          <ac:chgData name="신재현(TAZ)" userId="b905baef-d66d-4767-ac97-fecf7b90c522" providerId="ADAL" clId="{CA4D553C-077A-4EB0-8876-3051F2E8A869}" dt="2023-05-18T09:26:00.492" v="187" actId="20577"/>
          <ac:spMkLst>
            <pc:docMk/>
            <pc:sldMk cId="2899787135" sldId="342"/>
            <ac:spMk id="13" creationId="{72C64197-F90D-4699-8647-FEF5D26751A5}"/>
          </ac:spMkLst>
        </pc:spChg>
        <pc:picChg chg="mod">
          <ac:chgData name="신재현(TAZ)" userId="b905baef-d66d-4767-ac97-fecf7b90c522" providerId="ADAL" clId="{CA4D553C-077A-4EB0-8876-3051F2E8A869}" dt="2023-05-18T09:14:36.343" v="23" actId="1076"/>
          <ac:picMkLst>
            <pc:docMk/>
            <pc:sldMk cId="2899787135" sldId="342"/>
            <ac:picMk id="2049" creationId="{A9FEB524-F22A-45D1-891C-1AF6C38B7F95}"/>
          </ac:picMkLst>
        </pc:picChg>
      </pc:sldChg>
      <pc:sldChg chg="delSp">
        <pc:chgData name="신재현(TAZ)" userId="b905baef-d66d-4767-ac97-fecf7b90c522" providerId="ADAL" clId="{CA4D553C-077A-4EB0-8876-3051F2E8A869}" dt="2023-05-18T09:22:57.524" v="32" actId="478"/>
        <pc:sldMkLst>
          <pc:docMk/>
          <pc:sldMk cId="111968282" sldId="343"/>
        </pc:sldMkLst>
        <pc:spChg chg="del">
          <ac:chgData name="신재현(TAZ)" userId="b905baef-d66d-4767-ac97-fecf7b90c522" providerId="ADAL" clId="{CA4D553C-077A-4EB0-8876-3051F2E8A869}" dt="2023-05-18T09:22:57.524" v="32" actId="478"/>
          <ac:spMkLst>
            <pc:docMk/>
            <pc:sldMk cId="111968282" sldId="343"/>
            <ac:spMk id="3" creationId="{0F0A62AD-154A-448C-B2CE-18A6D14CDF49}"/>
          </ac:spMkLst>
        </pc:spChg>
      </pc:sldChg>
      <pc:sldChg chg="modSp mod">
        <pc:chgData name="신재현(TAZ)" userId="b905baef-d66d-4767-ac97-fecf7b90c522" providerId="ADAL" clId="{CA4D553C-077A-4EB0-8876-3051F2E8A869}" dt="2023-05-18T09:26:44.780" v="198"/>
        <pc:sldMkLst>
          <pc:docMk/>
          <pc:sldMk cId="388001755" sldId="346"/>
        </pc:sldMkLst>
        <pc:spChg chg="mod">
          <ac:chgData name="신재현(TAZ)" userId="b905baef-d66d-4767-ac97-fecf7b90c522" providerId="ADAL" clId="{CA4D553C-077A-4EB0-8876-3051F2E8A869}" dt="2023-05-18T09:26:44.780" v="198"/>
          <ac:spMkLst>
            <pc:docMk/>
            <pc:sldMk cId="388001755" sldId="346"/>
            <ac:spMk id="5" creationId="{78244B30-9EA5-41B1-86D0-272C8F5DBDCE}"/>
          </ac:spMkLst>
        </pc:spChg>
        <pc:spChg chg="mod">
          <ac:chgData name="신재현(TAZ)" userId="b905baef-d66d-4767-ac97-fecf7b90c522" providerId="ADAL" clId="{CA4D553C-077A-4EB0-8876-3051F2E8A869}" dt="2023-05-18T09:26:36.261" v="190"/>
          <ac:spMkLst>
            <pc:docMk/>
            <pc:sldMk cId="388001755" sldId="346"/>
            <ac:spMk id="12" creationId="{B6A4E672-8A09-490A-9F21-0A9179A3C17B}"/>
          </ac:spMkLst>
        </pc:spChg>
      </pc:sldChg>
      <pc:sldChg chg="modSp mod">
        <pc:chgData name="신재현(TAZ)" userId="b905baef-d66d-4767-ac97-fecf7b90c522" providerId="ADAL" clId="{CA4D553C-077A-4EB0-8876-3051F2E8A869}" dt="2023-05-18T09:27:36.207" v="233" actId="20577"/>
        <pc:sldMkLst>
          <pc:docMk/>
          <pc:sldMk cId="3318835788" sldId="348"/>
        </pc:sldMkLst>
        <pc:spChg chg="mod">
          <ac:chgData name="신재현(TAZ)" userId="b905baef-d66d-4767-ac97-fecf7b90c522" providerId="ADAL" clId="{CA4D553C-077A-4EB0-8876-3051F2E8A869}" dt="2023-05-18T09:27:36.207" v="233" actId="20577"/>
          <ac:spMkLst>
            <pc:docMk/>
            <pc:sldMk cId="3318835788" sldId="348"/>
            <ac:spMk id="5" creationId="{78244B30-9EA5-41B1-86D0-272C8F5DBDC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640620-E2E4-4CDA-8548-B00EE2C84897}" type="doc">
      <dgm:prSet loTypeId="urn:microsoft.com/office/officeart/2005/8/layout/vList3" loCatId="list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6034A7E-56C9-4DE9-8736-FB0843173020}">
      <dgm:prSet phldrT="[Text]" custT="1"/>
      <dgm:spPr>
        <a:solidFill>
          <a:schemeClr val="bg1"/>
        </a:solidFill>
        <a:ln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l"/>
          <a:r>
            <a:rPr lang="ko-KR" altLang="en-US" sz="2400" b="1" dirty="0">
              <a:solidFill>
                <a:schemeClr val="tx1"/>
              </a:solidFill>
              <a:latin typeface="+mj-ea"/>
              <a:ea typeface="+mj-ea"/>
            </a:rPr>
            <a:t>대한민국 최초의 소액해외송금 등록 및 최초 서비스</a:t>
          </a:r>
          <a:endParaRPr lang="en-US" sz="2400" b="1" dirty="0">
            <a:solidFill>
              <a:schemeClr val="tx1"/>
            </a:solidFill>
            <a:latin typeface="+mj-ea"/>
            <a:ea typeface="+mj-ea"/>
          </a:endParaRPr>
        </a:p>
      </dgm:t>
    </dgm:pt>
    <dgm:pt modelId="{AB08A84A-F429-4CD5-9EC2-5F2A4D05693E}" type="parTrans" cxnId="{53FB8D9C-CE01-4248-B580-6EB0F7A511AA}">
      <dgm:prSet/>
      <dgm:spPr/>
      <dgm:t>
        <a:bodyPr/>
        <a:lstStyle/>
        <a:p>
          <a:endParaRPr lang="en-US" sz="2000">
            <a:latin typeface="+mn-ea"/>
            <a:ea typeface="+mn-ea"/>
          </a:endParaRPr>
        </a:p>
      </dgm:t>
    </dgm:pt>
    <dgm:pt modelId="{EB9D3BD5-A1BD-42F4-8C33-96091B654D5B}" type="sibTrans" cxnId="{53FB8D9C-CE01-4248-B580-6EB0F7A511AA}">
      <dgm:prSet/>
      <dgm:spPr/>
      <dgm:t>
        <a:bodyPr/>
        <a:lstStyle/>
        <a:p>
          <a:endParaRPr lang="en-US" sz="2000">
            <a:latin typeface="+mn-ea"/>
            <a:ea typeface="+mn-ea"/>
          </a:endParaRPr>
        </a:p>
      </dgm:t>
    </dgm:pt>
    <dgm:pt modelId="{2112CCC6-B04F-417D-A218-44B90BD0A6E7}">
      <dgm:prSet phldrT="[Text]" custT="1"/>
      <dgm:spPr>
        <a:solidFill>
          <a:schemeClr val="bg1"/>
        </a:solidFill>
        <a:ln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l"/>
          <a:r>
            <a:rPr lang="ko-KR" altLang="en-US" sz="2400" b="1" dirty="0">
              <a:solidFill>
                <a:schemeClr val="tx1"/>
              </a:solidFill>
              <a:latin typeface="+mj-lt"/>
              <a:ea typeface="+mn-ea"/>
            </a:rPr>
            <a:t>전국 지점 네트워크 구축 및 </a:t>
          </a:r>
          <a:r>
            <a:rPr lang="en-US" altLang="ko-KR" sz="2400" b="1" dirty="0">
              <a:solidFill>
                <a:schemeClr val="tx1"/>
              </a:solidFill>
              <a:latin typeface="+mj-lt"/>
              <a:ea typeface="+mn-ea"/>
            </a:rPr>
            <a:t>FULL</a:t>
          </a:r>
          <a:r>
            <a:rPr lang="ko-KR" altLang="en-US" sz="2400" b="1" dirty="0">
              <a:solidFill>
                <a:schemeClr val="tx1"/>
              </a:solidFill>
              <a:latin typeface="+mj-lt"/>
              <a:ea typeface="+mn-ea"/>
            </a:rPr>
            <a:t> 온라인 서비스 제공 </a:t>
          </a:r>
          <a:endParaRPr lang="en-US" sz="2400" b="1" dirty="0">
            <a:solidFill>
              <a:schemeClr val="tx1"/>
            </a:solidFill>
            <a:latin typeface="+mj-lt"/>
            <a:ea typeface="+mn-ea"/>
          </a:endParaRPr>
        </a:p>
      </dgm:t>
    </dgm:pt>
    <dgm:pt modelId="{26DC9BCF-E35A-4ED0-A717-7034DF892324}" type="parTrans" cxnId="{96428077-C038-4C99-AAC5-E96999B455CA}">
      <dgm:prSet/>
      <dgm:spPr/>
      <dgm:t>
        <a:bodyPr/>
        <a:lstStyle/>
        <a:p>
          <a:endParaRPr lang="en-US" sz="2000">
            <a:latin typeface="+mn-ea"/>
            <a:ea typeface="+mn-ea"/>
          </a:endParaRPr>
        </a:p>
      </dgm:t>
    </dgm:pt>
    <dgm:pt modelId="{BFC27372-2BE9-47EA-9F1C-7C39D84830A5}" type="sibTrans" cxnId="{96428077-C038-4C99-AAC5-E96999B455CA}">
      <dgm:prSet/>
      <dgm:spPr/>
      <dgm:t>
        <a:bodyPr/>
        <a:lstStyle/>
        <a:p>
          <a:endParaRPr lang="en-US" sz="2000">
            <a:latin typeface="+mn-ea"/>
            <a:ea typeface="+mn-ea"/>
          </a:endParaRPr>
        </a:p>
      </dgm:t>
    </dgm:pt>
    <dgm:pt modelId="{5C4D5E0F-2F10-4F5A-9799-1E499E85E7ED}">
      <dgm:prSet phldrT="[Text]" custT="1"/>
      <dgm:spPr>
        <a:solidFill>
          <a:schemeClr val="bg1"/>
        </a:solidFill>
        <a:ln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l"/>
          <a:r>
            <a:rPr lang="ko-KR" altLang="en-US" sz="2400" b="1" dirty="0">
              <a:solidFill>
                <a:schemeClr val="tx1"/>
              </a:solidFill>
              <a:latin typeface="+mj-ea"/>
              <a:ea typeface="+mj-ea"/>
            </a:rPr>
            <a:t>해외 각 국가 최고의 은행들과 파트너십</a:t>
          </a:r>
          <a:endParaRPr lang="en-US" sz="2400" b="1" dirty="0">
            <a:solidFill>
              <a:schemeClr val="tx1"/>
            </a:solidFill>
            <a:latin typeface="+mj-ea"/>
            <a:ea typeface="+mj-ea"/>
          </a:endParaRPr>
        </a:p>
      </dgm:t>
    </dgm:pt>
    <dgm:pt modelId="{5558523F-0455-4EB4-8EDB-F3D644CD48C2}" type="parTrans" cxnId="{05E5513C-D4B7-4269-BBE8-424074987F9C}">
      <dgm:prSet/>
      <dgm:spPr/>
      <dgm:t>
        <a:bodyPr/>
        <a:lstStyle/>
        <a:p>
          <a:endParaRPr lang="en-US" sz="2000">
            <a:latin typeface="+mn-ea"/>
            <a:ea typeface="+mn-ea"/>
          </a:endParaRPr>
        </a:p>
      </dgm:t>
    </dgm:pt>
    <dgm:pt modelId="{5AE738B0-3C8F-4DD0-9495-677F30E48B14}" type="sibTrans" cxnId="{05E5513C-D4B7-4269-BBE8-424074987F9C}">
      <dgm:prSet/>
      <dgm:spPr/>
      <dgm:t>
        <a:bodyPr/>
        <a:lstStyle/>
        <a:p>
          <a:endParaRPr lang="en-US" sz="2000">
            <a:latin typeface="+mn-ea"/>
            <a:ea typeface="+mn-ea"/>
          </a:endParaRPr>
        </a:p>
      </dgm:t>
    </dgm:pt>
    <dgm:pt modelId="{54E2466C-3A6A-4B0F-B376-303BFA6F085A}">
      <dgm:prSet phldrT="[Text]" custT="1"/>
      <dgm:spPr>
        <a:solidFill>
          <a:schemeClr val="bg1"/>
        </a:solidFill>
        <a:ln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l"/>
          <a:r>
            <a:rPr lang="en-US" altLang="ko-KR" sz="2400" b="1" dirty="0">
              <a:solidFill>
                <a:schemeClr val="tx1"/>
              </a:solidFill>
              <a:latin typeface="+mj-lt"/>
              <a:ea typeface="+mn-ea"/>
            </a:rPr>
            <a:t>GME </a:t>
          </a:r>
          <a:r>
            <a:rPr lang="ko-KR" altLang="en-US" sz="2400" b="1" dirty="0">
              <a:solidFill>
                <a:schemeClr val="tx1"/>
              </a:solidFill>
              <a:latin typeface="+mj-lt"/>
              <a:ea typeface="+mn-ea"/>
            </a:rPr>
            <a:t>자체 </a:t>
          </a:r>
          <a:r>
            <a:rPr lang="en-US" altLang="ko-KR" sz="2400" b="1" dirty="0">
              <a:solidFill>
                <a:schemeClr val="tx1"/>
              </a:solidFill>
              <a:latin typeface="+mj-lt"/>
              <a:ea typeface="+mn-ea"/>
            </a:rPr>
            <a:t>R&amp;D </a:t>
          </a:r>
          <a:r>
            <a:rPr lang="ko-KR" altLang="en-US" sz="2400" b="1" dirty="0">
              <a:solidFill>
                <a:schemeClr val="tx1"/>
              </a:solidFill>
              <a:latin typeface="+mj-lt"/>
              <a:ea typeface="+mn-ea"/>
            </a:rPr>
            <a:t>및 국내외 금융기관과 </a:t>
          </a:r>
          <a:r>
            <a:rPr lang="en-US" altLang="ko-KR" sz="2400" b="1" dirty="0">
              <a:solidFill>
                <a:schemeClr val="tx1"/>
              </a:solidFill>
              <a:latin typeface="+mj-lt"/>
              <a:ea typeface="+mn-ea"/>
            </a:rPr>
            <a:t>F</a:t>
          </a:r>
          <a:r>
            <a:rPr lang="en-US" altLang="en-US" sz="2400" b="1" dirty="0">
              <a:solidFill>
                <a:schemeClr val="tx1"/>
              </a:solidFill>
              <a:latin typeface="+mj-lt"/>
              <a:ea typeface="+mn-ea"/>
            </a:rPr>
            <a:t>ull API </a:t>
          </a:r>
          <a:r>
            <a:rPr lang="ko-KR" altLang="en-US" sz="2400" b="1" dirty="0">
              <a:solidFill>
                <a:schemeClr val="tx1"/>
              </a:solidFill>
              <a:latin typeface="+mj-lt"/>
              <a:ea typeface="+mn-ea"/>
            </a:rPr>
            <a:t>연결</a:t>
          </a:r>
          <a:endParaRPr lang="en-US" altLang="en-US" sz="2400" b="1" dirty="0">
            <a:solidFill>
              <a:schemeClr val="tx1"/>
            </a:solidFill>
            <a:latin typeface="+mj-lt"/>
            <a:ea typeface="+mn-ea"/>
          </a:endParaRPr>
        </a:p>
      </dgm:t>
    </dgm:pt>
    <dgm:pt modelId="{ABF09D31-C2D2-427A-AC33-8CEB9698FCD2}" type="parTrans" cxnId="{28482242-B1CD-409A-A5F4-55A74C9F0D1B}">
      <dgm:prSet/>
      <dgm:spPr/>
      <dgm:t>
        <a:bodyPr/>
        <a:lstStyle/>
        <a:p>
          <a:endParaRPr lang="en-US" sz="2000">
            <a:latin typeface="+mn-ea"/>
            <a:ea typeface="+mn-ea"/>
          </a:endParaRPr>
        </a:p>
      </dgm:t>
    </dgm:pt>
    <dgm:pt modelId="{B8019ED3-B438-40FE-A553-B9459201BA78}" type="sibTrans" cxnId="{28482242-B1CD-409A-A5F4-55A74C9F0D1B}">
      <dgm:prSet/>
      <dgm:spPr/>
      <dgm:t>
        <a:bodyPr/>
        <a:lstStyle/>
        <a:p>
          <a:endParaRPr lang="en-US" sz="2000">
            <a:latin typeface="+mn-ea"/>
            <a:ea typeface="+mn-ea"/>
          </a:endParaRPr>
        </a:p>
      </dgm:t>
    </dgm:pt>
    <dgm:pt modelId="{65ECA36E-11DA-44B0-9F3D-A586FB82C124}">
      <dgm:prSet phldrT="[Text]" custT="1"/>
      <dgm:spPr>
        <a:solidFill>
          <a:schemeClr val="bg1"/>
        </a:solidFill>
        <a:ln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l"/>
          <a:r>
            <a:rPr lang="ko-KR" altLang="en-US" sz="2400" b="1" dirty="0">
              <a:solidFill>
                <a:schemeClr val="tx1"/>
              </a:solidFill>
              <a:latin typeface="+mj-lt"/>
              <a:ea typeface="+mn-ea"/>
            </a:rPr>
            <a:t>대표이사 해외 경험 및 다국적 우수인재로 직원 구성</a:t>
          </a:r>
          <a:endParaRPr lang="en-US" sz="2400" b="1" dirty="0">
            <a:solidFill>
              <a:schemeClr val="tx1"/>
            </a:solidFill>
            <a:latin typeface="+mj-lt"/>
            <a:ea typeface="+mn-ea"/>
          </a:endParaRPr>
        </a:p>
      </dgm:t>
    </dgm:pt>
    <dgm:pt modelId="{97A422AE-B8C4-4A81-847D-51AA7B51EC15}" type="parTrans" cxnId="{47FD18DD-2864-4743-B8B4-874A6C0AF5E1}">
      <dgm:prSet/>
      <dgm:spPr/>
      <dgm:t>
        <a:bodyPr/>
        <a:lstStyle/>
        <a:p>
          <a:endParaRPr lang="en-US" sz="2000">
            <a:latin typeface="+mn-ea"/>
            <a:ea typeface="+mn-ea"/>
          </a:endParaRPr>
        </a:p>
      </dgm:t>
    </dgm:pt>
    <dgm:pt modelId="{01CD4D50-3AB5-46CF-8B8E-C3515C111BD7}" type="sibTrans" cxnId="{47FD18DD-2864-4743-B8B4-874A6C0AF5E1}">
      <dgm:prSet/>
      <dgm:spPr/>
      <dgm:t>
        <a:bodyPr/>
        <a:lstStyle/>
        <a:p>
          <a:endParaRPr lang="en-US" sz="2000">
            <a:latin typeface="+mn-ea"/>
            <a:ea typeface="+mn-ea"/>
          </a:endParaRPr>
        </a:p>
      </dgm:t>
    </dgm:pt>
    <dgm:pt modelId="{16F2275A-0467-44F8-981A-7F4F364CF74C}" type="pres">
      <dgm:prSet presAssocID="{D5640620-E2E4-4CDA-8548-B00EE2C84897}" presName="linearFlow" presStyleCnt="0">
        <dgm:presLayoutVars>
          <dgm:dir/>
          <dgm:resizeHandles val="exact"/>
        </dgm:presLayoutVars>
      </dgm:prSet>
      <dgm:spPr/>
    </dgm:pt>
    <dgm:pt modelId="{44788BC4-A175-4C66-81B8-13FEB51A0730}" type="pres">
      <dgm:prSet presAssocID="{E6034A7E-56C9-4DE9-8736-FB0843173020}" presName="composite" presStyleCnt="0"/>
      <dgm:spPr/>
    </dgm:pt>
    <dgm:pt modelId="{9357662C-DFBE-4F8E-8BA5-1632D287C04C}" type="pres">
      <dgm:prSet presAssocID="{E6034A7E-56C9-4DE9-8736-FB0843173020}" presName="imgShp" presStyleLbl="fgImgPlace1" presStyleIdx="0" presStyleCnt="5" custLinFactX="100000" custLinFactY="29395" custLinFactNeighborX="198100" custLinFactNeighborY="100000"/>
      <dgm:spPr/>
    </dgm:pt>
    <dgm:pt modelId="{FB6CEA2C-D417-4E1C-8061-71C2E07EBCDE}" type="pres">
      <dgm:prSet presAssocID="{E6034A7E-56C9-4DE9-8736-FB0843173020}" presName="txShp" presStyleLbl="node1" presStyleIdx="0" presStyleCnt="5" custScaleX="115098">
        <dgm:presLayoutVars>
          <dgm:bulletEnabled val="1"/>
        </dgm:presLayoutVars>
      </dgm:prSet>
      <dgm:spPr/>
    </dgm:pt>
    <dgm:pt modelId="{8A38412A-7819-4A5A-87A7-29F60FF71AEE}" type="pres">
      <dgm:prSet presAssocID="{EB9D3BD5-A1BD-42F4-8C33-96091B654D5B}" presName="spacing" presStyleCnt="0"/>
      <dgm:spPr/>
    </dgm:pt>
    <dgm:pt modelId="{FF46AC00-AD97-4436-92B3-5504B59552C0}" type="pres">
      <dgm:prSet presAssocID="{2112CCC6-B04F-417D-A218-44B90BD0A6E7}" presName="composite" presStyleCnt="0"/>
      <dgm:spPr/>
    </dgm:pt>
    <dgm:pt modelId="{3DDEEFB2-31A6-4847-A0B8-B3C13AB7DFFA}" type="pres">
      <dgm:prSet presAssocID="{2112CCC6-B04F-417D-A218-44B90BD0A6E7}" presName="imgShp" presStyleLbl="fgImgPlace1" presStyleIdx="1" presStyleCnt="5" custLinFactX="32064" custLinFactY="29851" custLinFactNeighborX="100000" custLinFactNeighborY="100000"/>
      <dgm:spPr/>
    </dgm:pt>
    <dgm:pt modelId="{B2091D6D-4E55-44B1-BDD6-0D2E11508C29}" type="pres">
      <dgm:prSet presAssocID="{2112CCC6-B04F-417D-A218-44B90BD0A6E7}" presName="txShp" presStyleLbl="node1" presStyleIdx="1" presStyleCnt="5" custScaleX="115098">
        <dgm:presLayoutVars>
          <dgm:bulletEnabled val="1"/>
        </dgm:presLayoutVars>
      </dgm:prSet>
      <dgm:spPr/>
    </dgm:pt>
    <dgm:pt modelId="{3E01D0C9-8782-4969-BE67-7B3B3D87497C}" type="pres">
      <dgm:prSet presAssocID="{BFC27372-2BE9-47EA-9F1C-7C39D84830A5}" presName="spacing" presStyleCnt="0"/>
      <dgm:spPr/>
    </dgm:pt>
    <dgm:pt modelId="{38066849-624B-4AE7-9A96-6F456DB88CD9}" type="pres">
      <dgm:prSet presAssocID="{5C4D5E0F-2F10-4F5A-9799-1E499E85E7ED}" presName="composite" presStyleCnt="0"/>
      <dgm:spPr/>
    </dgm:pt>
    <dgm:pt modelId="{A13A2BA5-4A9F-4B1E-AA8F-A715ACF4696D}" type="pres">
      <dgm:prSet presAssocID="{5C4D5E0F-2F10-4F5A-9799-1E499E85E7ED}" presName="imgShp" presStyleLbl="fgImgPlace1" presStyleIdx="2" presStyleCnt="5" custLinFactX="95455" custLinFactY="29509" custLinFactNeighborX="100000" custLinFactNeighborY="100000"/>
      <dgm:spPr/>
    </dgm:pt>
    <dgm:pt modelId="{F4B14362-609E-4124-AF0F-FF2383EA4052}" type="pres">
      <dgm:prSet presAssocID="{5C4D5E0F-2F10-4F5A-9799-1E499E85E7ED}" presName="txShp" presStyleLbl="node1" presStyleIdx="2" presStyleCnt="5" custScaleX="115098">
        <dgm:presLayoutVars>
          <dgm:bulletEnabled val="1"/>
        </dgm:presLayoutVars>
      </dgm:prSet>
      <dgm:spPr/>
    </dgm:pt>
    <dgm:pt modelId="{48B33934-B164-47D0-AF3D-2E5B490C5772}" type="pres">
      <dgm:prSet presAssocID="{5AE738B0-3C8F-4DD0-9495-677F30E48B14}" presName="spacing" presStyleCnt="0"/>
      <dgm:spPr/>
    </dgm:pt>
    <dgm:pt modelId="{9655BF19-1DF4-4D99-B640-7753F31E3FC0}" type="pres">
      <dgm:prSet presAssocID="{54E2466C-3A6A-4B0F-B376-303BFA6F085A}" presName="composite" presStyleCnt="0"/>
      <dgm:spPr/>
    </dgm:pt>
    <dgm:pt modelId="{9D4182E1-4E6C-4C93-A80D-FBB48CED031D}" type="pres">
      <dgm:prSet presAssocID="{54E2466C-3A6A-4B0F-B376-303BFA6F085A}" presName="imgShp" presStyleLbl="fgImgPlace1" presStyleIdx="3" presStyleCnt="5" custLinFactX="181195" custLinFactY="31062" custLinFactNeighborX="200000" custLinFactNeighborY="100000"/>
      <dgm:spPr/>
    </dgm:pt>
    <dgm:pt modelId="{E1C85E64-EEBF-44CC-A955-AB4A8CC800FA}" type="pres">
      <dgm:prSet presAssocID="{54E2466C-3A6A-4B0F-B376-303BFA6F085A}" presName="txShp" presStyleLbl="node1" presStyleIdx="3" presStyleCnt="5" custScaleX="115098">
        <dgm:presLayoutVars>
          <dgm:bulletEnabled val="1"/>
        </dgm:presLayoutVars>
      </dgm:prSet>
      <dgm:spPr/>
    </dgm:pt>
    <dgm:pt modelId="{BC22744F-6CC8-4221-BB40-B9277A430307}" type="pres">
      <dgm:prSet presAssocID="{B8019ED3-B438-40FE-A553-B9459201BA78}" presName="spacing" presStyleCnt="0"/>
      <dgm:spPr/>
    </dgm:pt>
    <dgm:pt modelId="{C9897D85-4E54-40A3-B7CA-BE15E2BBBEF2}" type="pres">
      <dgm:prSet presAssocID="{65ECA36E-11DA-44B0-9F3D-A586FB82C124}" presName="composite" presStyleCnt="0"/>
      <dgm:spPr/>
    </dgm:pt>
    <dgm:pt modelId="{84F6F60D-BBF2-43DB-80D7-D7D60138EC47}" type="pres">
      <dgm:prSet presAssocID="{65ECA36E-11DA-44B0-9F3D-A586FB82C124}" presName="imgShp" presStyleLbl="fgImgPlace1" presStyleIdx="4" presStyleCnt="5" custScaleX="62653" custScaleY="58238" custLinFactY="-199460" custLinFactNeighborX="-74367" custLinFactNeighborY="-200000"/>
      <dgm:spPr/>
    </dgm:pt>
    <dgm:pt modelId="{47D62E06-81FC-4CFC-9CF6-4803860B1118}" type="pres">
      <dgm:prSet presAssocID="{65ECA36E-11DA-44B0-9F3D-A586FB82C124}" presName="txShp" presStyleLbl="node1" presStyleIdx="4" presStyleCnt="5" custScaleX="113769" custLinFactNeighborX="777">
        <dgm:presLayoutVars>
          <dgm:bulletEnabled val="1"/>
        </dgm:presLayoutVars>
      </dgm:prSet>
      <dgm:spPr/>
    </dgm:pt>
  </dgm:ptLst>
  <dgm:cxnLst>
    <dgm:cxn modelId="{05E5513C-D4B7-4269-BBE8-424074987F9C}" srcId="{D5640620-E2E4-4CDA-8548-B00EE2C84897}" destId="{5C4D5E0F-2F10-4F5A-9799-1E499E85E7ED}" srcOrd="2" destOrd="0" parTransId="{5558523F-0455-4EB4-8EDB-F3D644CD48C2}" sibTransId="{5AE738B0-3C8F-4DD0-9495-677F30E48B14}"/>
    <dgm:cxn modelId="{28482242-B1CD-409A-A5F4-55A74C9F0D1B}" srcId="{D5640620-E2E4-4CDA-8548-B00EE2C84897}" destId="{54E2466C-3A6A-4B0F-B376-303BFA6F085A}" srcOrd="3" destOrd="0" parTransId="{ABF09D31-C2D2-427A-AC33-8CEB9698FCD2}" sibTransId="{B8019ED3-B438-40FE-A553-B9459201BA78}"/>
    <dgm:cxn modelId="{588B0971-47EB-449D-BDDD-81D630F05DF7}" type="presOf" srcId="{D5640620-E2E4-4CDA-8548-B00EE2C84897}" destId="{16F2275A-0467-44F8-981A-7F4F364CF74C}" srcOrd="0" destOrd="0" presId="urn:microsoft.com/office/officeart/2005/8/layout/vList3"/>
    <dgm:cxn modelId="{96428077-C038-4C99-AAC5-E96999B455CA}" srcId="{D5640620-E2E4-4CDA-8548-B00EE2C84897}" destId="{2112CCC6-B04F-417D-A218-44B90BD0A6E7}" srcOrd="1" destOrd="0" parTransId="{26DC9BCF-E35A-4ED0-A717-7034DF892324}" sibTransId="{BFC27372-2BE9-47EA-9F1C-7C39D84830A5}"/>
    <dgm:cxn modelId="{AC7CA07E-B9DB-4A79-96EB-D6EF952988A8}" type="presOf" srcId="{54E2466C-3A6A-4B0F-B376-303BFA6F085A}" destId="{E1C85E64-EEBF-44CC-A955-AB4A8CC800FA}" srcOrd="0" destOrd="0" presId="urn:microsoft.com/office/officeart/2005/8/layout/vList3"/>
    <dgm:cxn modelId="{6C4FFE85-342E-4381-9ADE-33E28ACA649E}" type="presOf" srcId="{E6034A7E-56C9-4DE9-8736-FB0843173020}" destId="{FB6CEA2C-D417-4E1C-8061-71C2E07EBCDE}" srcOrd="0" destOrd="0" presId="urn:microsoft.com/office/officeart/2005/8/layout/vList3"/>
    <dgm:cxn modelId="{53FB8D9C-CE01-4248-B580-6EB0F7A511AA}" srcId="{D5640620-E2E4-4CDA-8548-B00EE2C84897}" destId="{E6034A7E-56C9-4DE9-8736-FB0843173020}" srcOrd="0" destOrd="0" parTransId="{AB08A84A-F429-4CD5-9EC2-5F2A4D05693E}" sibTransId="{EB9D3BD5-A1BD-42F4-8C33-96091B654D5B}"/>
    <dgm:cxn modelId="{C27B58CD-0A90-4755-8F0F-062569CB06C9}" type="presOf" srcId="{65ECA36E-11DA-44B0-9F3D-A586FB82C124}" destId="{47D62E06-81FC-4CFC-9CF6-4803860B1118}" srcOrd="0" destOrd="0" presId="urn:microsoft.com/office/officeart/2005/8/layout/vList3"/>
    <dgm:cxn modelId="{717267D1-A361-49D4-9442-97C3B6C690AF}" type="presOf" srcId="{2112CCC6-B04F-417D-A218-44B90BD0A6E7}" destId="{B2091D6D-4E55-44B1-BDD6-0D2E11508C29}" srcOrd="0" destOrd="0" presId="urn:microsoft.com/office/officeart/2005/8/layout/vList3"/>
    <dgm:cxn modelId="{E4B04BD5-684C-4B16-8A2C-ED31D9DC0A2A}" type="presOf" srcId="{5C4D5E0F-2F10-4F5A-9799-1E499E85E7ED}" destId="{F4B14362-609E-4124-AF0F-FF2383EA4052}" srcOrd="0" destOrd="0" presId="urn:microsoft.com/office/officeart/2005/8/layout/vList3"/>
    <dgm:cxn modelId="{47FD18DD-2864-4743-B8B4-874A6C0AF5E1}" srcId="{D5640620-E2E4-4CDA-8548-B00EE2C84897}" destId="{65ECA36E-11DA-44B0-9F3D-A586FB82C124}" srcOrd="4" destOrd="0" parTransId="{97A422AE-B8C4-4A81-847D-51AA7B51EC15}" sibTransId="{01CD4D50-3AB5-46CF-8B8E-C3515C111BD7}"/>
    <dgm:cxn modelId="{6F66BBD2-3067-4647-8644-72C9981F482D}" type="presParOf" srcId="{16F2275A-0467-44F8-981A-7F4F364CF74C}" destId="{44788BC4-A175-4C66-81B8-13FEB51A0730}" srcOrd="0" destOrd="0" presId="urn:microsoft.com/office/officeart/2005/8/layout/vList3"/>
    <dgm:cxn modelId="{2B129D7F-2FA1-4D9A-A382-24288E8D0439}" type="presParOf" srcId="{44788BC4-A175-4C66-81B8-13FEB51A0730}" destId="{9357662C-DFBE-4F8E-8BA5-1632D287C04C}" srcOrd="0" destOrd="0" presId="urn:microsoft.com/office/officeart/2005/8/layout/vList3"/>
    <dgm:cxn modelId="{92901E41-D34A-4816-BE59-DB19CA3841EE}" type="presParOf" srcId="{44788BC4-A175-4C66-81B8-13FEB51A0730}" destId="{FB6CEA2C-D417-4E1C-8061-71C2E07EBCDE}" srcOrd="1" destOrd="0" presId="urn:microsoft.com/office/officeart/2005/8/layout/vList3"/>
    <dgm:cxn modelId="{509864A9-FC78-4E39-A8BF-C5799596860A}" type="presParOf" srcId="{16F2275A-0467-44F8-981A-7F4F364CF74C}" destId="{8A38412A-7819-4A5A-87A7-29F60FF71AEE}" srcOrd="1" destOrd="0" presId="urn:microsoft.com/office/officeart/2005/8/layout/vList3"/>
    <dgm:cxn modelId="{55A00051-993F-46CE-B0BE-EAB3F3AEFD93}" type="presParOf" srcId="{16F2275A-0467-44F8-981A-7F4F364CF74C}" destId="{FF46AC00-AD97-4436-92B3-5504B59552C0}" srcOrd="2" destOrd="0" presId="urn:microsoft.com/office/officeart/2005/8/layout/vList3"/>
    <dgm:cxn modelId="{FB899D88-E1AC-4AF6-9C59-D13F97FD9B81}" type="presParOf" srcId="{FF46AC00-AD97-4436-92B3-5504B59552C0}" destId="{3DDEEFB2-31A6-4847-A0B8-B3C13AB7DFFA}" srcOrd="0" destOrd="0" presId="urn:microsoft.com/office/officeart/2005/8/layout/vList3"/>
    <dgm:cxn modelId="{F532260F-F2CE-4551-83FE-B1707ABCE23F}" type="presParOf" srcId="{FF46AC00-AD97-4436-92B3-5504B59552C0}" destId="{B2091D6D-4E55-44B1-BDD6-0D2E11508C29}" srcOrd="1" destOrd="0" presId="urn:microsoft.com/office/officeart/2005/8/layout/vList3"/>
    <dgm:cxn modelId="{F255027C-EE55-47AC-A3C9-DF5026CD253D}" type="presParOf" srcId="{16F2275A-0467-44F8-981A-7F4F364CF74C}" destId="{3E01D0C9-8782-4969-BE67-7B3B3D87497C}" srcOrd="3" destOrd="0" presId="urn:microsoft.com/office/officeart/2005/8/layout/vList3"/>
    <dgm:cxn modelId="{07DB3B47-C1BE-46CB-A480-FA0FC19BDA5A}" type="presParOf" srcId="{16F2275A-0467-44F8-981A-7F4F364CF74C}" destId="{38066849-624B-4AE7-9A96-6F456DB88CD9}" srcOrd="4" destOrd="0" presId="urn:microsoft.com/office/officeart/2005/8/layout/vList3"/>
    <dgm:cxn modelId="{9A331394-5A9E-4293-A7C2-8208D7811816}" type="presParOf" srcId="{38066849-624B-4AE7-9A96-6F456DB88CD9}" destId="{A13A2BA5-4A9F-4B1E-AA8F-A715ACF4696D}" srcOrd="0" destOrd="0" presId="urn:microsoft.com/office/officeart/2005/8/layout/vList3"/>
    <dgm:cxn modelId="{96B0BDDA-8716-47A1-8ABA-0CEC9D2EE579}" type="presParOf" srcId="{38066849-624B-4AE7-9A96-6F456DB88CD9}" destId="{F4B14362-609E-4124-AF0F-FF2383EA4052}" srcOrd="1" destOrd="0" presId="urn:microsoft.com/office/officeart/2005/8/layout/vList3"/>
    <dgm:cxn modelId="{22AEA049-8E11-4888-9D76-2A000AFC882D}" type="presParOf" srcId="{16F2275A-0467-44F8-981A-7F4F364CF74C}" destId="{48B33934-B164-47D0-AF3D-2E5B490C5772}" srcOrd="5" destOrd="0" presId="urn:microsoft.com/office/officeart/2005/8/layout/vList3"/>
    <dgm:cxn modelId="{9BE7D744-6D5B-4FC9-B4DB-34C6D4E8EC91}" type="presParOf" srcId="{16F2275A-0467-44F8-981A-7F4F364CF74C}" destId="{9655BF19-1DF4-4D99-B640-7753F31E3FC0}" srcOrd="6" destOrd="0" presId="urn:microsoft.com/office/officeart/2005/8/layout/vList3"/>
    <dgm:cxn modelId="{6AEB2E36-27AD-49A3-8082-D93226DB9B4F}" type="presParOf" srcId="{9655BF19-1DF4-4D99-B640-7753F31E3FC0}" destId="{9D4182E1-4E6C-4C93-A80D-FBB48CED031D}" srcOrd="0" destOrd="0" presId="urn:microsoft.com/office/officeart/2005/8/layout/vList3"/>
    <dgm:cxn modelId="{9C5B1D65-78DC-4044-839B-F362C2D7B7FA}" type="presParOf" srcId="{9655BF19-1DF4-4D99-B640-7753F31E3FC0}" destId="{E1C85E64-EEBF-44CC-A955-AB4A8CC800FA}" srcOrd="1" destOrd="0" presId="urn:microsoft.com/office/officeart/2005/8/layout/vList3"/>
    <dgm:cxn modelId="{91C905BE-9CE8-49CD-9B14-4157D5761427}" type="presParOf" srcId="{16F2275A-0467-44F8-981A-7F4F364CF74C}" destId="{BC22744F-6CC8-4221-BB40-B9277A430307}" srcOrd="7" destOrd="0" presId="urn:microsoft.com/office/officeart/2005/8/layout/vList3"/>
    <dgm:cxn modelId="{D885BEDC-F4EE-4EBC-9E36-1017D6BC8685}" type="presParOf" srcId="{16F2275A-0467-44F8-981A-7F4F364CF74C}" destId="{C9897D85-4E54-40A3-B7CA-BE15E2BBBEF2}" srcOrd="8" destOrd="0" presId="urn:microsoft.com/office/officeart/2005/8/layout/vList3"/>
    <dgm:cxn modelId="{E46E2569-26A5-4745-A12C-D6DEF24226CB}" type="presParOf" srcId="{C9897D85-4E54-40A3-B7CA-BE15E2BBBEF2}" destId="{84F6F60D-BBF2-43DB-80D7-D7D60138EC47}" srcOrd="0" destOrd="0" presId="urn:microsoft.com/office/officeart/2005/8/layout/vList3"/>
    <dgm:cxn modelId="{664FA04E-B745-40FE-89B7-434EE2B62B5B}" type="presParOf" srcId="{C9897D85-4E54-40A3-B7CA-BE15E2BBBEF2}" destId="{47D62E06-81FC-4CFC-9CF6-4803860B111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CEA2C-D417-4E1C-8061-71C2E07EBCDE}">
      <dsp:nvSpPr>
        <dsp:cNvPr id="0" name=""/>
        <dsp:cNvSpPr/>
      </dsp:nvSpPr>
      <dsp:spPr>
        <a:xfrm rot="10800000">
          <a:off x="1255192" y="1580"/>
          <a:ext cx="8190393" cy="874310"/>
        </a:xfrm>
        <a:prstGeom prst="homePlate">
          <a:avLst/>
        </a:prstGeom>
        <a:solidFill>
          <a:schemeClr val="bg1"/>
        </a:solidFill>
        <a:ln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5547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>
              <a:solidFill>
                <a:schemeClr val="tx1"/>
              </a:solidFill>
              <a:latin typeface="+mj-ea"/>
              <a:ea typeface="+mj-ea"/>
            </a:rPr>
            <a:t>대한민국 최초의 소액해외송금 등록 및 최초 서비스</a:t>
          </a:r>
          <a:endParaRPr lang="en-US" sz="2400" b="1" kern="1200" dirty="0">
            <a:solidFill>
              <a:schemeClr val="tx1"/>
            </a:solidFill>
            <a:latin typeface="+mj-ea"/>
            <a:ea typeface="+mj-ea"/>
          </a:endParaRPr>
        </a:p>
      </dsp:txBody>
      <dsp:txXfrm rot="10800000">
        <a:off x="1473769" y="1580"/>
        <a:ext cx="7971816" cy="874310"/>
      </dsp:txXfrm>
    </dsp:sp>
    <dsp:sp modelId="{9357662C-DFBE-4F8E-8BA5-1632D287C04C}">
      <dsp:nvSpPr>
        <dsp:cNvPr id="0" name=""/>
        <dsp:cNvSpPr/>
      </dsp:nvSpPr>
      <dsp:spPr>
        <a:xfrm>
          <a:off x="3961544" y="1132894"/>
          <a:ext cx="874310" cy="874310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091D6D-4E55-44B1-BDD6-0D2E11508C29}">
      <dsp:nvSpPr>
        <dsp:cNvPr id="0" name=""/>
        <dsp:cNvSpPr/>
      </dsp:nvSpPr>
      <dsp:spPr>
        <a:xfrm rot="10800000">
          <a:off x="1255192" y="1136879"/>
          <a:ext cx="8190393" cy="874310"/>
        </a:xfrm>
        <a:prstGeom prst="homePlate">
          <a:avLst/>
        </a:prstGeom>
        <a:solidFill>
          <a:schemeClr val="bg1"/>
        </a:solidFill>
        <a:ln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5547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>
              <a:solidFill>
                <a:schemeClr val="tx1"/>
              </a:solidFill>
              <a:latin typeface="+mj-lt"/>
              <a:ea typeface="+mn-ea"/>
            </a:rPr>
            <a:t>전국 지점 네트워크 구축 및 </a:t>
          </a:r>
          <a:r>
            <a:rPr lang="en-US" altLang="ko-KR" sz="2400" b="1" kern="1200" dirty="0">
              <a:solidFill>
                <a:schemeClr val="tx1"/>
              </a:solidFill>
              <a:latin typeface="+mj-lt"/>
              <a:ea typeface="+mn-ea"/>
            </a:rPr>
            <a:t>FULL</a:t>
          </a:r>
          <a:r>
            <a:rPr lang="ko-KR" altLang="en-US" sz="2400" b="1" kern="1200" dirty="0">
              <a:solidFill>
                <a:schemeClr val="tx1"/>
              </a:solidFill>
              <a:latin typeface="+mj-lt"/>
              <a:ea typeface="+mn-ea"/>
            </a:rPr>
            <a:t> 온라인 서비스 제공 </a:t>
          </a:r>
          <a:endParaRPr lang="en-US" sz="2400" b="1" kern="1200" dirty="0">
            <a:solidFill>
              <a:schemeClr val="tx1"/>
            </a:solidFill>
            <a:latin typeface="+mj-lt"/>
            <a:ea typeface="+mn-ea"/>
          </a:endParaRPr>
        </a:p>
      </dsp:txBody>
      <dsp:txXfrm rot="10800000">
        <a:off x="1473769" y="1136879"/>
        <a:ext cx="7971816" cy="874310"/>
      </dsp:txXfrm>
    </dsp:sp>
    <dsp:sp modelId="{3DDEEFB2-31A6-4847-A0B8-B3C13AB7DFFA}">
      <dsp:nvSpPr>
        <dsp:cNvPr id="0" name=""/>
        <dsp:cNvSpPr/>
      </dsp:nvSpPr>
      <dsp:spPr>
        <a:xfrm>
          <a:off x="2509874" y="2272180"/>
          <a:ext cx="874310" cy="874310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14362-609E-4124-AF0F-FF2383EA4052}">
      <dsp:nvSpPr>
        <dsp:cNvPr id="0" name=""/>
        <dsp:cNvSpPr/>
      </dsp:nvSpPr>
      <dsp:spPr>
        <a:xfrm rot="10800000">
          <a:off x="1255192" y="2272178"/>
          <a:ext cx="8190393" cy="874310"/>
        </a:xfrm>
        <a:prstGeom prst="homePlate">
          <a:avLst/>
        </a:prstGeom>
        <a:solidFill>
          <a:schemeClr val="bg1"/>
        </a:solidFill>
        <a:ln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5547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>
              <a:solidFill>
                <a:schemeClr val="tx1"/>
              </a:solidFill>
              <a:latin typeface="+mj-ea"/>
              <a:ea typeface="+mj-ea"/>
            </a:rPr>
            <a:t>해외 각 국가 최고의 은행들과 파트너십</a:t>
          </a:r>
          <a:endParaRPr lang="en-US" sz="2400" b="1" kern="1200" dirty="0">
            <a:solidFill>
              <a:schemeClr val="tx1"/>
            </a:solidFill>
            <a:latin typeface="+mj-ea"/>
            <a:ea typeface="+mj-ea"/>
          </a:endParaRPr>
        </a:p>
      </dsp:txBody>
      <dsp:txXfrm rot="10800000">
        <a:off x="1473769" y="2272178"/>
        <a:ext cx="7971816" cy="874310"/>
      </dsp:txXfrm>
    </dsp:sp>
    <dsp:sp modelId="{A13A2BA5-4A9F-4B1E-AA8F-A715ACF4696D}">
      <dsp:nvSpPr>
        <dsp:cNvPr id="0" name=""/>
        <dsp:cNvSpPr/>
      </dsp:nvSpPr>
      <dsp:spPr>
        <a:xfrm>
          <a:off x="3064108" y="3404489"/>
          <a:ext cx="874310" cy="874310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85E64-EEBF-44CC-A955-AB4A8CC800FA}">
      <dsp:nvSpPr>
        <dsp:cNvPr id="0" name=""/>
        <dsp:cNvSpPr/>
      </dsp:nvSpPr>
      <dsp:spPr>
        <a:xfrm rot="10800000">
          <a:off x="1255192" y="3407476"/>
          <a:ext cx="8190393" cy="874310"/>
        </a:xfrm>
        <a:prstGeom prst="homePlate">
          <a:avLst/>
        </a:prstGeom>
        <a:solidFill>
          <a:schemeClr val="bg1"/>
        </a:solidFill>
        <a:ln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5547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>
              <a:solidFill>
                <a:schemeClr val="tx1"/>
              </a:solidFill>
              <a:latin typeface="+mj-lt"/>
              <a:ea typeface="+mn-ea"/>
            </a:rPr>
            <a:t>GME </a:t>
          </a:r>
          <a:r>
            <a:rPr lang="ko-KR" altLang="en-US" sz="2400" b="1" kern="1200" dirty="0">
              <a:solidFill>
                <a:schemeClr val="tx1"/>
              </a:solidFill>
              <a:latin typeface="+mj-lt"/>
              <a:ea typeface="+mn-ea"/>
            </a:rPr>
            <a:t>자체 </a:t>
          </a:r>
          <a:r>
            <a:rPr lang="en-US" altLang="ko-KR" sz="2400" b="1" kern="1200" dirty="0">
              <a:solidFill>
                <a:schemeClr val="tx1"/>
              </a:solidFill>
              <a:latin typeface="+mj-lt"/>
              <a:ea typeface="+mn-ea"/>
            </a:rPr>
            <a:t>R&amp;D </a:t>
          </a:r>
          <a:r>
            <a:rPr lang="ko-KR" altLang="en-US" sz="2400" b="1" kern="1200" dirty="0">
              <a:solidFill>
                <a:schemeClr val="tx1"/>
              </a:solidFill>
              <a:latin typeface="+mj-lt"/>
              <a:ea typeface="+mn-ea"/>
            </a:rPr>
            <a:t>및 국내외 금융기관과 </a:t>
          </a:r>
          <a:r>
            <a:rPr lang="en-US" altLang="ko-KR" sz="2400" b="1" kern="1200" dirty="0">
              <a:solidFill>
                <a:schemeClr val="tx1"/>
              </a:solidFill>
              <a:latin typeface="+mj-lt"/>
              <a:ea typeface="+mn-ea"/>
            </a:rPr>
            <a:t>F</a:t>
          </a:r>
          <a:r>
            <a:rPr lang="en-US" altLang="en-US" sz="2400" b="1" kern="1200" dirty="0">
              <a:solidFill>
                <a:schemeClr val="tx1"/>
              </a:solidFill>
              <a:latin typeface="+mj-lt"/>
              <a:ea typeface="+mn-ea"/>
            </a:rPr>
            <a:t>ull API </a:t>
          </a:r>
          <a:r>
            <a:rPr lang="ko-KR" altLang="en-US" sz="2400" b="1" kern="1200" dirty="0">
              <a:solidFill>
                <a:schemeClr val="tx1"/>
              </a:solidFill>
              <a:latin typeface="+mj-lt"/>
              <a:ea typeface="+mn-ea"/>
            </a:rPr>
            <a:t>연결</a:t>
          </a:r>
          <a:endParaRPr lang="en-US" altLang="en-US" sz="2400" b="1" kern="1200" dirty="0">
            <a:solidFill>
              <a:schemeClr val="tx1"/>
            </a:solidFill>
            <a:latin typeface="+mj-lt"/>
            <a:ea typeface="+mn-ea"/>
          </a:endParaRPr>
        </a:p>
      </dsp:txBody>
      <dsp:txXfrm rot="10800000">
        <a:off x="1473769" y="3407476"/>
        <a:ext cx="7971816" cy="874310"/>
      </dsp:txXfrm>
    </dsp:sp>
    <dsp:sp modelId="{9D4182E1-4E6C-4C93-A80D-FBB48CED031D}">
      <dsp:nvSpPr>
        <dsp:cNvPr id="0" name=""/>
        <dsp:cNvSpPr/>
      </dsp:nvSpPr>
      <dsp:spPr>
        <a:xfrm>
          <a:off x="4688053" y="4544356"/>
          <a:ext cx="874310" cy="874310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62E06-81FC-4CFC-9CF6-4803860B1118}">
      <dsp:nvSpPr>
        <dsp:cNvPr id="0" name=""/>
        <dsp:cNvSpPr/>
      </dsp:nvSpPr>
      <dsp:spPr>
        <a:xfrm rot="10800000">
          <a:off x="1357769" y="4542775"/>
          <a:ext cx="8095821" cy="874310"/>
        </a:xfrm>
        <a:prstGeom prst="homePlate">
          <a:avLst/>
        </a:prstGeom>
        <a:solidFill>
          <a:schemeClr val="bg1"/>
        </a:solidFill>
        <a:ln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5547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>
              <a:solidFill>
                <a:schemeClr val="tx1"/>
              </a:solidFill>
              <a:latin typeface="+mj-lt"/>
              <a:ea typeface="+mn-ea"/>
            </a:rPr>
            <a:t>대표이사 해외 경험 및 다국적 우수인재로 직원 구성</a:t>
          </a:r>
          <a:endParaRPr lang="en-US" sz="2400" b="1" kern="1200" dirty="0">
            <a:solidFill>
              <a:schemeClr val="tx1"/>
            </a:solidFill>
            <a:latin typeface="+mj-lt"/>
            <a:ea typeface="+mn-ea"/>
          </a:endParaRPr>
        </a:p>
      </dsp:txBody>
      <dsp:txXfrm rot="10800000">
        <a:off x="1576346" y="4542775"/>
        <a:ext cx="7877244" cy="874310"/>
      </dsp:txXfrm>
    </dsp:sp>
    <dsp:sp modelId="{84F6F60D-BBF2-43DB-80D7-D7D60138EC47}">
      <dsp:nvSpPr>
        <dsp:cNvPr id="0" name=""/>
        <dsp:cNvSpPr/>
      </dsp:nvSpPr>
      <dsp:spPr>
        <a:xfrm>
          <a:off x="868290" y="1232819"/>
          <a:ext cx="547781" cy="509180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7520"/>
          </a:xfrm>
          <a:prstGeom prst="rect">
            <a:avLst/>
          </a:prstGeom>
        </p:spPr>
        <p:txBody>
          <a:bodyPr vert="horz" lIns="90982" tIns="45492" rIns="90982" bIns="4549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7520"/>
          </a:xfrm>
          <a:prstGeom prst="rect">
            <a:avLst/>
          </a:prstGeom>
        </p:spPr>
        <p:txBody>
          <a:bodyPr vert="horz" lIns="90982" tIns="45492" rIns="90982" bIns="45492" rtlCol="0"/>
          <a:lstStyle>
            <a:lvl1pPr algn="r">
              <a:defRPr sz="1200"/>
            </a:lvl1pPr>
          </a:lstStyle>
          <a:p>
            <a:fld id="{AC419292-E7B7-4137-841E-FF6E8894733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82" tIns="45492" rIns="90982" bIns="4549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47"/>
            <a:ext cx="5438140" cy="3908861"/>
          </a:xfrm>
          <a:prstGeom prst="rect">
            <a:avLst/>
          </a:prstGeom>
        </p:spPr>
        <p:txBody>
          <a:bodyPr vert="horz" lIns="90982" tIns="45492" rIns="90982" bIns="45492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9118"/>
            <a:ext cx="2945659" cy="497520"/>
          </a:xfrm>
          <a:prstGeom prst="rect">
            <a:avLst/>
          </a:prstGeom>
        </p:spPr>
        <p:txBody>
          <a:bodyPr vert="horz" lIns="90982" tIns="45492" rIns="90982" bIns="4549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29118"/>
            <a:ext cx="2945659" cy="497520"/>
          </a:xfrm>
          <a:prstGeom prst="rect">
            <a:avLst/>
          </a:prstGeom>
        </p:spPr>
        <p:txBody>
          <a:bodyPr vert="horz" lIns="90982" tIns="45492" rIns="90982" bIns="45492" rtlCol="0" anchor="b"/>
          <a:lstStyle>
            <a:lvl1pPr algn="r">
              <a:defRPr sz="1200"/>
            </a:lvl1pPr>
          </a:lstStyle>
          <a:p>
            <a:fld id="{D4C9DD64-38BC-457A-B8B9-2058430BD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64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9DD64-38BC-457A-B8B9-2058430BDCC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890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9DD64-38BC-457A-B8B9-2058430BDCC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793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9DD64-38BC-457A-B8B9-2058430BDCC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997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9DD64-38BC-457A-B8B9-2058430BDCC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11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9DD64-38BC-457A-B8B9-2058430BDCC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736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9DD64-38BC-457A-B8B9-2058430BDCC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566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9DD64-38BC-457A-B8B9-2058430BDCC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051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9DD64-38BC-457A-B8B9-2058430BDCC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656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9DD64-38BC-457A-B8B9-2058430BDCC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26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9DD64-38BC-457A-B8B9-2058430BDCC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312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9DD64-38BC-457A-B8B9-2058430BDCC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271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9DD64-38BC-457A-B8B9-2058430BDCC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846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9DD64-38BC-457A-B8B9-2058430BDCC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433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9DD64-38BC-457A-B8B9-2058430BDCC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27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523091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3250" y="2460422"/>
            <a:ext cx="10985500" cy="19371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2286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6858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15968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537964"/>
            <a:ext cx="10985500" cy="362079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1pPr>
            <a:lvl2pPr marL="0" indent="2286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2pPr>
            <a:lvl3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3pPr>
            <a:lvl4pPr marL="0" indent="6858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4pPr>
            <a:lvl5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4131090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913400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5012" y="5337727"/>
            <a:ext cx="10100026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76962" y="2469930"/>
            <a:ext cx="10438077" cy="1918140"/>
          </a:xfrm>
          <a:prstGeom prst="rect">
            <a:avLst/>
          </a:prstGeom>
        </p:spPr>
        <p:txBody>
          <a:bodyPr/>
          <a:lstStyle>
            <a:lvl1pPr marL="319462" indent="-2349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319462" indent="-63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319462" indent="2222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319462" indent="4508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319462" indent="6794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34172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>
            <a:spLocks noGrp="1"/>
          </p:cNvSpPr>
          <p:nvPr>
            <p:ph type="pic" sz="quarter" idx="21"/>
          </p:nvPr>
        </p:nvSpPr>
        <p:spPr>
          <a:xfrm>
            <a:off x="7880350" y="508000"/>
            <a:ext cx="3719550" cy="29748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, and hummus "/>
          <p:cNvSpPr>
            <a:spLocks noGrp="1"/>
          </p:cNvSpPr>
          <p:nvPr>
            <p:ph type="pic" sz="half" idx="22"/>
          </p:nvPr>
        </p:nvSpPr>
        <p:spPr>
          <a:xfrm>
            <a:off x="6750050" y="1989138"/>
            <a:ext cx="5219700" cy="607509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, and shaved parmesan cheese"/>
          <p:cNvSpPr>
            <a:spLocks noGrp="1"/>
          </p:cNvSpPr>
          <p:nvPr>
            <p:ph type="pic" idx="23"/>
          </p:nvPr>
        </p:nvSpPr>
        <p:spPr>
          <a:xfrm>
            <a:off x="-69850" y="247650"/>
            <a:ext cx="8305800" cy="62293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721934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>
            <a:spLocks noGrp="1"/>
          </p:cNvSpPr>
          <p:nvPr>
            <p:ph type="pic" idx="21"/>
          </p:nvPr>
        </p:nvSpPr>
        <p:spPr>
          <a:xfrm>
            <a:off x="-666750" y="-2762250"/>
            <a:ext cx="13525500" cy="10820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40679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209240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2DE037-945A-4227-99A0-7820A347297D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 </a:t>
            </a:r>
            <a:fld id="{89D66A90-F78D-4DA7-8FC5-87A7CA555E54}" type="slidenum">
              <a:rPr lang="en-US" smtClean="0"/>
              <a:pPr/>
              <a:t>‹#›</a:t>
            </a:fld>
            <a:r>
              <a:rPr lang="en-US" dirty="0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236408488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2" y="1709738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2" y="4589464"/>
            <a:ext cx="105156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6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11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16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23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07AB377-DD69-465D-95BB-8897BAD5265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 </a:t>
            </a:r>
            <a:fld id="{89D66A90-F78D-4DA7-8FC5-87A7CA555E54}" type="slidenum">
              <a:rPr lang="en-US" smtClean="0"/>
              <a:pPr/>
              <a:t>‹#›</a:t>
            </a:fld>
            <a:r>
              <a:rPr lang="en-US" dirty="0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65553441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00F63FE-2CF3-43E6-943A-15F4E37A2452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 </a:t>
            </a:r>
            <a:fld id="{89D66A90-F78D-4DA7-8FC5-87A7CA555E54}" type="slidenum">
              <a:rPr lang="en-US" smtClean="0"/>
              <a:pPr/>
              <a:t>‹#›</a:t>
            </a:fld>
            <a:r>
              <a:rPr lang="en-US" dirty="0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308647372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8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6">
              <a:buSzTx/>
              <a:buFontTx/>
              <a:buNone/>
              <a:defRPr sz="2400" b="1"/>
            </a:lvl2pPr>
            <a:lvl3pPr marL="0" indent="914411">
              <a:buSzTx/>
              <a:buFontTx/>
              <a:buNone/>
              <a:defRPr sz="2400" b="1"/>
            </a:lvl3pPr>
            <a:lvl4pPr marL="0" indent="1371616">
              <a:buSzTx/>
              <a:buFontTx/>
              <a:buNone/>
              <a:defRPr sz="2400" b="1"/>
            </a:lvl4pPr>
            <a:lvl5pPr marL="0" indent="1828823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1" y="1681163"/>
            <a:ext cx="5183189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19338-1830-4BB2-B423-591D54440870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 </a:t>
            </a:r>
            <a:fld id="{89D66A90-F78D-4DA7-8FC5-87A7CA555E54}" type="slidenum">
              <a:rPr lang="en-US" smtClean="0"/>
              <a:pPr/>
              <a:t>‹#›</a:t>
            </a:fld>
            <a:r>
              <a:rPr lang="en-US" dirty="0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221500616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577850" y="-647700"/>
            <a:ext cx="13373100" cy="8009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3562350"/>
            <a:ext cx="10985500" cy="2324100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845" y="553069"/>
            <a:ext cx="10984311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5804955"/>
            <a:ext cx="10985500" cy="558476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773597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6578571-5A0A-4B11-A6C6-419CC6749863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 </a:t>
            </a:r>
            <a:fld id="{89D66A90-F78D-4DA7-8FC5-87A7CA555E54}" type="slidenum">
              <a:rPr lang="en-US" smtClean="0"/>
              <a:pPr/>
              <a:t>‹#›</a:t>
            </a:fld>
            <a:r>
              <a:rPr lang="en-US" dirty="0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294747266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91155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65" indent="-261260">
              <a:defRPr sz="3200"/>
            </a:lvl2pPr>
            <a:lvl3pPr marL="1219214" indent="-304803">
              <a:defRPr sz="3200"/>
            </a:lvl3pPr>
            <a:lvl4pPr marL="1737381" indent="-365764">
              <a:defRPr sz="3200"/>
            </a:lvl4pPr>
            <a:lvl5pPr marL="2194587" indent="-365764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90" y="2057400"/>
            <a:ext cx="3932236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83CA3-BE92-4CEE-9CAD-157CDDCED96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 </a:t>
            </a:r>
            <a:fld id="{89D66A90-F78D-4DA7-8FC5-87A7CA555E54}" type="slidenum">
              <a:rPr lang="en-US" smtClean="0"/>
              <a:pPr/>
              <a:t>‹#›</a:t>
            </a:fld>
            <a:r>
              <a:rPr lang="en-US" dirty="0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172313865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90" y="2057400"/>
            <a:ext cx="3932236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6">
              <a:buSzTx/>
              <a:buFontTx/>
              <a:buNone/>
              <a:defRPr sz="1600"/>
            </a:lvl2pPr>
            <a:lvl3pPr marL="0" indent="914411">
              <a:buSzTx/>
              <a:buFontTx/>
              <a:buNone/>
              <a:defRPr sz="1600"/>
            </a:lvl3pPr>
            <a:lvl4pPr marL="0" indent="1371616">
              <a:buSzTx/>
              <a:buFontTx/>
              <a:buNone/>
              <a:defRPr sz="1600"/>
            </a:lvl4pPr>
            <a:lvl5pPr marL="0" indent="1828823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96F6D-6232-4A63-9AFA-8178E9D2E18C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 </a:t>
            </a:r>
            <a:fld id="{89D66A90-F78D-4DA7-8FC5-87A7CA555E54}" type="slidenum">
              <a:rPr lang="en-US" smtClean="0"/>
              <a:pPr/>
              <a:t>‹#›</a:t>
            </a:fld>
            <a:r>
              <a:rPr lang="en-US" dirty="0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794819746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6" algn="ctr">
              <a:buSzTx/>
              <a:buFontTx/>
              <a:buNone/>
              <a:defRPr sz="2400"/>
            </a:lvl2pPr>
            <a:lvl3pPr marL="0" indent="914411" algn="ctr">
              <a:buSzTx/>
              <a:buFontTx/>
              <a:buNone/>
              <a:defRPr sz="2400"/>
            </a:lvl3pPr>
            <a:lvl4pPr marL="0" indent="1371616" algn="ctr">
              <a:buSzTx/>
              <a:buFontTx/>
              <a:buNone/>
              <a:defRPr sz="2400"/>
            </a:lvl4pPr>
            <a:lvl5pPr marL="0" indent="1828823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15D4FD-9E4D-4319-A932-C2A0F51547F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 </a:t>
            </a:r>
            <a:fld id="{89D66A90-F78D-4DA7-8FC5-87A7CA555E54}" type="slidenum">
              <a:rPr lang="en-US" smtClean="0"/>
              <a:pPr/>
              <a:t>‹#›</a:t>
            </a:fld>
            <a:r>
              <a:rPr lang="en-US" dirty="0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3178799999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87432F1-DE31-48B2-B7A5-794EAA0E7A75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 </a:t>
            </a:r>
            <a:fld id="{89D66A90-F78D-4DA7-8FC5-87A7CA555E54}" type="slidenum">
              <a:rPr lang="en-US" smtClean="0"/>
              <a:pPr/>
              <a:t>‹#›</a:t>
            </a:fld>
            <a:r>
              <a:rPr lang="en-US" dirty="0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108363421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831852" y="1709738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2" y="4589464"/>
            <a:ext cx="105156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6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11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16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23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66A20C2-A026-44D6-B7FF-6CDF85EB3AB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 </a:t>
            </a:r>
            <a:fld id="{89D66A90-F78D-4DA7-8FC5-87A7CA555E54}" type="slidenum">
              <a:rPr lang="en-US" smtClean="0"/>
              <a:pPr/>
              <a:t>‹#›</a:t>
            </a:fld>
            <a:r>
              <a:rPr lang="en-US" dirty="0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865845010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CF6D4B-5A25-4ED9-A4B3-93092B098104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 </a:t>
            </a:r>
            <a:fld id="{89D66A90-F78D-4DA7-8FC5-87A7CA555E54}" type="slidenum">
              <a:rPr lang="en-US" smtClean="0"/>
              <a:pPr/>
              <a:t>‹#›</a:t>
            </a:fld>
            <a:r>
              <a:rPr lang="en-US" dirty="0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168270723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8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6">
              <a:buSzTx/>
              <a:buFontTx/>
              <a:buNone/>
              <a:defRPr sz="2400" b="1"/>
            </a:lvl2pPr>
            <a:lvl3pPr marL="0" indent="914411">
              <a:buSzTx/>
              <a:buFontTx/>
              <a:buNone/>
              <a:defRPr sz="2400" b="1"/>
            </a:lvl3pPr>
            <a:lvl4pPr marL="0" indent="1371616">
              <a:buSzTx/>
              <a:buFontTx/>
              <a:buNone/>
              <a:defRPr sz="2400" b="1"/>
            </a:lvl4pPr>
            <a:lvl5pPr marL="0" indent="1828823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1" y="1681163"/>
            <a:ext cx="5183189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F128-239F-4BBF-9535-14995A178E5F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 </a:t>
            </a:r>
            <a:fld id="{89D66A90-F78D-4DA7-8FC5-87A7CA555E54}" type="slidenum">
              <a:rPr lang="en-US" smtClean="0"/>
              <a:pPr/>
              <a:t>‹#›</a:t>
            </a:fld>
            <a:r>
              <a:rPr lang="en-US" dirty="0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2641901550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2811A85-A0B8-46BD-ADD4-79142157FCDE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 </a:t>
            </a:r>
            <a:fld id="{89D66A90-F78D-4DA7-8FC5-87A7CA555E54}" type="slidenum">
              <a:rPr lang="en-US" smtClean="0"/>
              <a:pPr/>
              <a:t>‹#›</a:t>
            </a:fld>
            <a:r>
              <a:rPr lang="en-US" dirty="0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416220940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>
            <a:spLocks noGrp="1"/>
          </p:cNvSpPr>
          <p:nvPr>
            <p:ph type="pic" idx="21"/>
          </p:nvPr>
        </p:nvSpPr>
        <p:spPr>
          <a:xfrm>
            <a:off x="5486400" y="-101600"/>
            <a:ext cx="6072419" cy="70675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635000"/>
            <a:ext cx="4889500" cy="2941137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3530288"/>
            <a:ext cx="4889500" cy="2692712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00750" y="6488825"/>
            <a:ext cx="218008" cy="2410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125025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65" indent="-261260">
              <a:defRPr sz="3200"/>
            </a:lvl2pPr>
            <a:lvl3pPr marL="1219214" indent="-304803">
              <a:defRPr sz="3200"/>
            </a:lvl3pPr>
            <a:lvl4pPr marL="1737381" indent="-365764">
              <a:defRPr sz="3200"/>
            </a:lvl4pPr>
            <a:lvl5pPr marL="2194587" indent="-365764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90" y="2057400"/>
            <a:ext cx="3932236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C5158-DE02-48EF-83CB-B705F091A059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 </a:t>
            </a:r>
            <a:fld id="{89D66A90-F78D-4DA7-8FC5-87A7CA555E54}" type="slidenum">
              <a:rPr lang="en-US" smtClean="0"/>
              <a:pPr/>
              <a:t>‹#›</a:t>
            </a:fld>
            <a:r>
              <a:rPr lang="en-US" dirty="0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280462345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64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90" y="2057400"/>
            <a:ext cx="3932236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6">
              <a:buSzTx/>
              <a:buFontTx/>
              <a:buNone/>
              <a:defRPr sz="1600"/>
            </a:lvl2pPr>
            <a:lvl3pPr marL="0" indent="914411">
              <a:buSzTx/>
              <a:buFontTx/>
              <a:buNone/>
              <a:defRPr sz="1600"/>
            </a:lvl3pPr>
            <a:lvl4pPr marL="0" indent="1371616">
              <a:buSzTx/>
              <a:buFontTx/>
              <a:buNone/>
              <a:defRPr sz="1600"/>
            </a:lvl4pPr>
            <a:lvl5pPr marL="0" indent="1828823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648CF-592F-4411-ACB1-DB92B17EC5C5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 </a:t>
            </a:r>
            <a:fld id="{89D66A90-F78D-4DA7-8FC5-87A7CA555E54}" type="slidenum">
              <a:rPr lang="en-US" smtClean="0"/>
              <a:pPr/>
              <a:t>‹#›</a:t>
            </a:fld>
            <a:r>
              <a:rPr lang="en-US" dirty="0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12967443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887353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492752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4889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3250" y="2124252"/>
            <a:ext cx="4889500" cy="4128315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, and shaved parmesan cheese"/>
          <p:cNvSpPr>
            <a:spLocks noGrp="1"/>
          </p:cNvSpPr>
          <p:nvPr>
            <p:ph type="pic" idx="22"/>
          </p:nvPr>
        </p:nvSpPr>
        <p:spPr>
          <a:xfrm>
            <a:off x="6096000" y="-203633"/>
            <a:ext cx="5458437" cy="72779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4889500" cy="71755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75833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2266950"/>
            <a:ext cx="10985502" cy="2324100"/>
          </a:xfrm>
          <a:prstGeom prst="rect">
            <a:avLst/>
          </a:prstGeom>
        </p:spPr>
        <p:txBody>
          <a:bodyPr anchor="ctr"/>
          <a:lstStyle>
            <a:lvl1pPr>
              <a:defRPr sz="5800" b="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00750" y="6488825"/>
            <a:ext cx="218008" cy="2410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109969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7475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213659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755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1pPr>
            <a:lvl2pPr marL="0" indent="2286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2pPr>
            <a:lvl3pPr marL="0" indent="4572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3pPr>
            <a:lvl4pPr marL="0" indent="6858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4pPr>
            <a:lvl5pPr marL="0" indent="9144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799313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6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2124252"/>
            <a:ext cx="1098550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00750" y="6486708"/>
            <a:ext cx="218008" cy="24109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292100">
              <a:defRPr sz="9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43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</p:sldLayoutIdLst>
  <p:transition spd="med"/>
  <p:hf hdr="0" ftr="0" dt="0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048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6096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9144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2192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5240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18288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1336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24384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27432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2" y="365125"/>
            <a:ext cx="1051560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2" y="1825625"/>
            <a:ext cx="10515601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1497" y="6556057"/>
            <a:ext cx="260504" cy="23876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278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ransition spd="med"/>
  <p:hf hdr="0" ftr="0" dt="0"/>
  <p:txStyles>
    <p:titleStyle>
      <a:lvl1pPr marL="0" marR="0" indent="0" algn="l" defTabSz="91441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1pPr>
      <a:lvl2pPr marL="0" marR="0" indent="0" algn="l" defTabSz="91441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2pPr>
      <a:lvl3pPr marL="0" marR="0" indent="0" algn="l" defTabSz="91441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3pPr>
      <a:lvl4pPr marL="0" marR="0" indent="0" algn="l" defTabSz="91441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4pPr>
      <a:lvl5pPr marL="0" marR="0" indent="0" algn="l" defTabSz="91441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5pPr>
      <a:lvl6pPr marL="0" marR="0" indent="0" algn="l" defTabSz="91441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6pPr>
      <a:lvl7pPr marL="0" marR="0" indent="0" algn="l" defTabSz="91441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7pPr>
      <a:lvl8pPr marL="0" marR="0" indent="0" algn="l" defTabSz="91441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8pPr>
      <a:lvl9pPr marL="0" marR="0" indent="0" algn="l" defTabSz="91441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9pPr>
    </p:titleStyle>
    <p:bodyStyle>
      <a:lvl1pPr marL="228603" marR="0" indent="-228603" algn="l" defTabSz="91441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1pPr>
      <a:lvl2pPr marL="723908" marR="0" indent="-266703" algn="l" defTabSz="91441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2pPr>
      <a:lvl3pPr marL="1234455" marR="0" indent="-320044" algn="l" defTabSz="91441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3pPr>
      <a:lvl4pPr marL="1727221" marR="0" indent="-355604" algn="l" defTabSz="91441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4pPr>
      <a:lvl5pPr marL="2184427" marR="0" indent="-355604" algn="l" defTabSz="91441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5pPr>
      <a:lvl6pPr marL="2641633" marR="0" indent="-355604" algn="l" defTabSz="91441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6pPr>
      <a:lvl7pPr marL="3098838" marR="0" indent="-355604" algn="l" defTabSz="91441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7pPr>
      <a:lvl8pPr marL="3556044" marR="0" indent="-355605" algn="l" defTabSz="91441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8pPr>
      <a:lvl9pPr marL="4013249" marR="0" indent="-355604" algn="l" defTabSz="91441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0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6">
            <a:extLst>
              <a:ext uri="{FF2B5EF4-FFF2-40B4-BE49-F238E27FC236}">
                <a16:creationId xmlns:a16="http://schemas.microsoft.com/office/drawing/2014/main" id="{DAA2C0B2-41F3-4749-9278-BB779072C964}"/>
              </a:ext>
            </a:extLst>
          </p:cNvPr>
          <p:cNvSpPr txBox="1"/>
          <p:nvPr/>
        </p:nvSpPr>
        <p:spPr>
          <a:xfrm>
            <a:off x="4426929" y="1141832"/>
            <a:ext cx="7765071" cy="341632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63794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kern="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yriad Pro"/>
              </a:rPr>
              <a:t>글로벌머니익스프레스</a:t>
            </a:r>
            <a:endParaRPr lang="en-US" altLang="ko-KR" sz="5400" kern="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yriad Pro"/>
            </a:endParaRP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5400" kern="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yriad Pro"/>
            </a:endParaRP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yriad Pro"/>
              </a:rPr>
              <a:t>2023</a:t>
            </a:r>
            <a:r>
              <a:rPr kumimoji="0" lang="ko-KR" alt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yriad Pro"/>
              </a:rPr>
              <a:t>년 금융 클라우드 지원사업 신청</a:t>
            </a:r>
            <a:endParaRPr kumimoji="0" sz="5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 panose="020B0503030403020204" pitchFamily="34" charset="0"/>
              <a:ea typeface="나눔스퀘어 ExtraBold" panose="020B0600000101010101" pitchFamily="50" charset="-127"/>
              <a:sym typeface="Myriad Pro"/>
            </a:endParaRPr>
          </a:p>
        </p:txBody>
      </p:sp>
      <p:sp>
        <p:nvSpPr>
          <p:cNvPr id="12" name="직사각형 3">
            <a:extLst>
              <a:ext uri="{FF2B5EF4-FFF2-40B4-BE49-F238E27FC236}">
                <a16:creationId xmlns:a16="http://schemas.microsoft.com/office/drawing/2014/main" id="{F138817C-11D7-4BA2-815D-9380C60D7C11}"/>
              </a:ext>
            </a:extLst>
          </p:cNvPr>
          <p:cNvSpPr txBox="1"/>
          <p:nvPr/>
        </p:nvSpPr>
        <p:spPr>
          <a:xfrm>
            <a:off x="-82277" y="6418199"/>
            <a:ext cx="196116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sym typeface="Myriad Pro"/>
              </a:rPr>
              <a:t>2023.05.19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Pro"/>
              <a:sym typeface="Myriad Pro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58"/>
          <p:cNvSpPr/>
          <p:nvPr/>
        </p:nvSpPr>
        <p:spPr>
          <a:xfrm>
            <a:off x="0" y="5216"/>
            <a:ext cx="12100561" cy="646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cs typeface="Helvetica"/>
                <a:sym typeface="Myriad Pro"/>
              </a:rPr>
              <a:t>8. </a:t>
            </a:r>
            <a:r>
              <a:rPr kumimoji="0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cs typeface="Helvetica"/>
                <a:sym typeface="Myriad Pro"/>
              </a:rPr>
              <a:t>판매 전략 및 경쟁사 분석</a:t>
            </a:r>
            <a:endParaRPr kumimoji="0" lang="en-US" altLang="ko-KR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cs typeface="Helvetica"/>
              <a:sym typeface="Myriad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44B30-9EA5-41B1-86D0-272C8F5DBDCE}"/>
              </a:ext>
            </a:extLst>
          </p:cNvPr>
          <p:cNvSpPr txBox="1"/>
          <p:nvPr/>
        </p:nvSpPr>
        <p:spPr>
          <a:xfrm>
            <a:off x="372863" y="1122977"/>
            <a:ext cx="5723137" cy="11376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ㅇ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판매 전략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R="0" algn="just" rtl="0"/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슈퍼 앱 전략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(Super-app strategy)</a:t>
            </a:r>
          </a:p>
          <a:p>
            <a:pPr marR="0" algn="just" rtl="0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2.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관리 전략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(Customer retention management, CRM) </a:t>
            </a:r>
          </a:p>
          <a:p>
            <a:pPr marR="0" algn="just" rtl="0"/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3. </a:t>
            </a:r>
            <a:r>
              <a:rPr lang="ko-KR" altLang="en-US" sz="1400" b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옴니채널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전략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(Omnichannel strategy)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9C41B-C1D1-4EE5-A3B2-D330766B80BE}"/>
              </a:ext>
            </a:extLst>
          </p:cNvPr>
          <p:cNvSpPr txBox="1"/>
          <p:nvPr/>
        </p:nvSpPr>
        <p:spPr>
          <a:xfrm>
            <a:off x="5894774" y="1109789"/>
            <a:ext cx="5723137" cy="364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ㅇ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경쟁사 분석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2049" name="_x557139104">
            <a:extLst>
              <a:ext uri="{FF2B5EF4-FFF2-40B4-BE49-F238E27FC236}">
                <a16:creationId xmlns:a16="http://schemas.microsoft.com/office/drawing/2014/main" id="{A9FEB524-F22A-45D1-891C-1AF6C38B7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81" y="2566975"/>
            <a:ext cx="509905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C64197-F90D-4699-8647-FEF5D26751A5}"/>
              </a:ext>
            </a:extLst>
          </p:cNvPr>
          <p:cNvSpPr txBox="1"/>
          <p:nvPr/>
        </p:nvSpPr>
        <p:spPr>
          <a:xfrm>
            <a:off x="5894774" y="4367521"/>
            <a:ext cx="6213186" cy="2214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ㅇ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GME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차별점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R="0" algn="just" rtl="0"/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기업이 아니지만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경쟁사와 달리 체크카드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제로페이 등 단일 서비스를 제공하는 것이 아닌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오프라인 서비스 융합을 위해 교통카드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제로페이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체크카드까지 모든 결제 서비스를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 Wallet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통합하는 데 주력하고 있습니다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algn="just" rtl="0"/>
            <a:endParaRPr lang="en-US" altLang="ko-KR" sz="1400" b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just" rtl="0"/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앞으로는 해외송금 서비스를 넘어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B2B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기업송금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계좌송금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MVNO,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인바운드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송금 등 온라인으로 제공이 가능한 모든 서비스를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 하나에 통합 할 예정입니다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EB627C-5E31-423C-960D-41AD2DF27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75303"/>
            <a:ext cx="5751894" cy="277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871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58"/>
          <p:cNvSpPr/>
          <p:nvPr/>
        </p:nvSpPr>
        <p:spPr>
          <a:xfrm>
            <a:off x="0" y="5216"/>
            <a:ext cx="12100561" cy="646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cs typeface="Helvetica"/>
                <a:sym typeface="Myriad Pro"/>
              </a:rPr>
              <a:t>9. </a:t>
            </a:r>
            <a:r>
              <a:rPr kumimoji="0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cs typeface="Helvetica"/>
                <a:sym typeface="Myriad Pro"/>
              </a:rPr>
              <a:t>현재 클라우드 이용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cs typeface="Helvetica"/>
              <a:sym typeface="Myriad Pr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3969C2-1202-4D2C-957A-94AD2D58FA3D}"/>
              </a:ext>
            </a:extLst>
          </p:cNvPr>
          <p:cNvSpPr txBox="1"/>
          <p:nvPr/>
        </p:nvSpPr>
        <p:spPr>
          <a:xfrm>
            <a:off x="355109" y="991355"/>
            <a:ext cx="6551182" cy="12631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55270" marR="0" indent="-25527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ㅇ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현재 클라우드 네트워크 구성도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255270" marR="0" indent="-25527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   - GME REMIT(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기존사업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) : FSDC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구축 인프라를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Naver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클라우드에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DR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구성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  <a:p>
            <a:pPr marL="255270" marR="0" indent="-25527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   - GME CARD(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신규사업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) : </a:t>
            </a:r>
          </a:p>
          <a:p>
            <a:pPr marL="255270" marR="0" indent="-25527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     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Naver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클라우드와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FSDC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에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Active-Active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신규 구성 및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DR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구성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3075" name="_x229156064">
            <a:extLst>
              <a:ext uri="{FF2B5EF4-FFF2-40B4-BE49-F238E27FC236}">
                <a16:creationId xmlns:a16="http://schemas.microsoft.com/office/drawing/2014/main" id="{FD6980A6-9E70-41BA-B3F1-728C08C36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73" y="2275315"/>
            <a:ext cx="6249918" cy="364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928AC4-3E25-44DC-B85B-E7AAD2205C82}"/>
              </a:ext>
            </a:extLst>
          </p:cNvPr>
          <p:cNvSpPr txBox="1"/>
          <p:nvPr/>
        </p:nvSpPr>
        <p:spPr>
          <a:xfrm>
            <a:off x="7197829" y="991355"/>
            <a:ext cx="4736996" cy="9830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55270" marR="0" indent="-25527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ㅇ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현재 이용 비용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255270" marR="0" indent="-25527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   - KT FSDC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에 ㈜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제노솔루션을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통하여 클라우드 서비스 </a:t>
            </a: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2017</a:t>
            </a:r>
            <a:r>
              <a:rPr lang="ko-KR" altLang="en-US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년부터 </a:t>
            </a: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5</a:t>
            </a:r>
            <a:r>
              <a:rPr lang="ko-KR" altLang="en-US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년 이상 이용하고 있습니다</a:t>
            </a: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3077" name="_x230808944">
            <a:extLst>
              <a:ext uri="{FF2B5EF4-FFF2-40B4-BE49-F238E27FC236}">
                <a16:creationId xmlns:a16="http://schemas.microsoft.com/office/drawing/2014/main" id="{9014D188-F400-4751-A391-3203765E6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510" y="2615123"/>
            <a:ext cx="4638315" cy="325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682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58"/>
          <p:cNvSpPr/>
          <p:nvPr/>
        </p:nvSpPr>
        <p:spPr>
          <a:xfrm>
            <a:off x="0" y="5216"/>
            <a:ext cx="12100561" cy="646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cs typeface="Helvetica"/>
                <a:sym typeface="Myriad Pro"/>
              </a:rPr>
              <a:t>10. </a:t>
            </a:r>
            <a:r>
              <a:rPr kumimoji="0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cs typeface="Helvetica"/>
                <a:sym typeface="Myriad Pro"/>
              </a:rPr>
              <a:t>클라우드 활용 계획</a:t>
            </a:r>
            <a:endParaRPr kumimoji="0" lang="en-US" altLang="ko-KR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cs typeface="Helvetica"/>
              <a:sym typeface="Myriad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44B30-9EA5-41B1-86D0-272C8F5DBDCE}"/>
              </a:ext>
            </a:extLst>
          </p:cNvPr>
          <p:cNvSpPr txBox="1"/>
          <p:nvPr/>
        </p:nvSpPr>
        <p:spPr>
          <a:xfrm>
            <a:off x="372863" y="1122977"/>
            <a:ext cx="5723137" cy="30766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[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클라우드 활용 계획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]</a:t>
            </a:r>
          </a:p>
          <a:p>
            <a:pPr marR="0" algn="just" rtl="0"/>
            <a:r>
              <a:rPr lang="ko-KR" altLang="en-US" sz="1400" b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현재</a:t>
            </a:r>
          </a:p>
          <a:p>
            <a:pPr marR="0" algn="just" rtl="0"/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서비스를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KT FSDC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400" b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운영중이며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네이버 클라우드 사용 비용이 없습니다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algn="just" rtl="0"/>
            <a:endParaRPr lang="en-US" altLang="ko-KR" sz="1400" b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just" rtl="0"/>
            <a:r>
              <a:rPr lang="ko-KR" altLang="en-US" sz="1400" b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단기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[Phase 1. (23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24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)]</a:t>
            </a:r>
          </a:p>
          <a:p>
            <a:pPr marR="0" algn="just" rtl="0"/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820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만원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연간 기준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9,840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만원</a:t>
            </a:r>
          </a:p>
          <a:p>
            <a:pPr marR="0" algn="just" rtl="0"/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네이버 클라우드에 기존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 REMIT DR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및 신규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 CARD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환경을 구축합니다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algn="just" rtl="0"/>
            <a:endParaRPr lang="en-US" altLang="ko-KR" sz="1400" b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just" rtl="0"/>
            <a:r>
              <a:rPr lang="ko-KR" altLang="en-US" sz="1400" b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중기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[Phase 2. (24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25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)]</a:t>
            </a:r>
          </a:p>
          <a:p>
            <a:pPr marR="0" algn="just" rtl="0"/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1,820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만원 월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연간 기준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1,840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만원</a:t>
            </a:r>
          </a:p>
          <a:p>
            <a:pPr marR="0" algn="just" rtl="0"/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네이버 클라우드에 기존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PAY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환경을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A-A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이중화 환경 구축</a:t>
            </a:r>
            <a:endParaRPr lang="en-US" altLang="ko-KR" sz="1400" b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1" name="_x230808584">
            <a:extLst>
              <a:ext uri="{FF2B5EF4-FFF2-40B4-BE49-F238E27FC236}">
                <a16:creationId xmlns:a16="http://schemas.microsoft.com/office/drawing/2014/main" id="{61834483-4DBB-42B3-A830-779C0B4C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62" y="4340242"/>
            <a:ext cx="5265737" cy="195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A4E672-8A09-490A-9F21-0A9179A3C17B}"/>
              </a:ext>
            </a:extLst>
          </p:cNvPr>
          <p:cNvSpPr txBox="1"/>
          <p:nvPr/>
        </p:nvSpPr>
        <p:spPr>
          <a:xfrm>
            <a:off x="6252963" y="1122977"/>
            <a:ext cx="5723137" cy="4337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[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기대 효과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–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정량적 측면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]</a:t>
            </a:r>
          </a:p>
          <a:p>
            <a:pPr marR="0" algn="just" rtl="0"/>
            <a:r>
              <a:rPr lang="ko-KR" altLang="en-US" sz="1400" b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 CARD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구축</a:t>
            </a:r>
          </a:p>
          <a:p>
            <a:pPr marR="0" algn="just" rtl="0"/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 증가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5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뒤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 매출 예상</a:t>
            </a:r>
          </a:p>
          <a:p>
            <a:pPr marR="0" algn="just" rtl="0"/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CARD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전담 직원 채용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20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1400" kern="1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R="0" algn="just" rtl="0"/>
            <a:endParaRPr lang="en-US" altLang="ko-KR" sz="1400" kern="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[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기대 효과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–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정량적 측면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]</a:t>
            </a:r>
          </a:p>
          <a:p>
            <a:pPr marR="0" algn="just" rtl="0"/>
            <a:r>
              <a:rPr lang="ko-KR" altLang="en-US" sz="1400" b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 REMIT DR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</a:p>
          <a:p>
            <a:pPr marR="0" algn="just" rtl="0"/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전자금융업자로써 금융감독원의 심사를 통과하여 사업을 지속적으로 영위 할 수 있습니다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algn="just" rtl="0"/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실제로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FSDC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재해 상황 발생시에는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네이버 클라우드에서 잔액 확인 있도록 서비스 구축을 할 예정이며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이탈 방지 효과가 있습니다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algn="just" rtl="0"/>
            <a:endParaRPr lang="en-US" altLang="ko-KR" sz="1400" b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just" rtl="0"/>
            <a:r>
              <a:rPr lang="ko-KR" altLang="en-US" sz="1400" b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 CARD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구축</a:t>
            </a:r>
          </a:p>
          <a:p>
            <a:pPr marR="0" algn="just" rtl="0"/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고객들의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 Super App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전략으로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 송금 서비스에 그치지 않고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실물 카드를 통하여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국내 결제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해외 결제 뿐 아니라 교통 카드 기능까지 구축하여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수많은 신규 고객을 유입 할 것으로 예상 하고 있습니다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17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58"/>
          <p:cNvSpPr/>
          <p:nvPr/>
        </p:nvSpPr>
        <p:spPr>
          <a:xfrm>
            <a:off x="0" y="5216"/>
            <a:ext cx="12100561" cy="646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cs typeface="Helvetica"/>
                <a:sym typeface="Myriad Pro"/>
              </a:rPr>
              <a:t>11. </a:t>
            </a:r>
            <a:r>
              <a:rPr kumimoji="0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cs typeface="Helvetica"/>
                <a:sym typeface="Myriad Pro"/>
              </a:rPr>
              <a:t>향후 클라우드 활용 단기 목표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cs typeface="Helvetica"/>
              <a:sym typeface="Myriad Pro"/>
            </a:endParaRPr>
          </a:p>
        </p:txBody>
      </p:sp>
      <p:pic>
        <p:nvPicPr>
          <p:cNvPr id="3073" name="_x556768032">
            <a:extLst>
              <a:ext uri="{FF2B5EF4-FFF2-40B4-BE49-F238E27FC236}">
                <a16:creationId xmlns:a16="http://schemas.microsoft.com/office/drawing/2014/main" id="{4972B6B9-7C3E-4EC4-A0A2-99F4E0460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55" y="1656818"/>
            <a:ext cx="11250333" cy="512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3969C2-1202-4D2C-957A-94AD2D58FA3D}"/>
              </a:ext>
            </a:extLst>
          </p:cNvPr>
          <p:cNvSpPr txBox="1"/>
          <p:nvPr/>
        </p:nvSpPr>
        <p:spPr>
          <a:xfrm>
            <a:off x="355109" y="651547"/>
            <a:ext cx="11745452" cy="9830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55270" marR="0" indent="-25527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ㅇ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클라우드 활용 단기 목표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255270" marR="0" indent="-25527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   - GME REMIT(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기존사업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) : FSDC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구축 인프라를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Naver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클라우드에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DR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구성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  <a:p>
            <a:pPr marL="255270" marR="0" indent="-25527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   - GME CARD(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신규사업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) : Naver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클라우드와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FSDC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에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Active-Active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신규 구성 및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DR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구성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89240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_x217206080">
            <a:extLst>
              <a:ext uri="{FF2B5EF4-FFF2-40B4-BE49-F238E27FC236}">
                <a16:creationId xmlns:a16="http://schemas.microsoft.com/office/drawing/2014/main" id="{67DE0A47-FD17-405B-9792-6CBBF1ED9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04" y="1354560"/>
            <a:ext cx="11399455" cy="543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_x217206080">
            <a:extLst>
              <a:ext uri="{FF2B5EF4-FFF2-40B4-BE49-F238E27FC236}">
                <a16:creationId xmlns:a16="http://schemas.microsoft.com/office/drawing/2014/main" id="{45C891BA-D9FA-4D68-A8A1-0D3599EFF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03" y="1354560"/>
            <a:ext cx="11399455" cy="543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" name="Rectangle 58"/>
          <p:cNvSpPr/>
          <p:nvPr/>
        </p:nvSpPr>
        <p:spPr>
          <a:xfrm>
            <a:off x="0" y="5216"/>
            <a:ext cx="12100561" cy="646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cs typeface="Helvetica"/>
                <a:sym typeface="Myriad Pro"/>
              </a:rPr>
              <a:t>12. </a:t>
            </a:r>
            <a:r>
              <a:rPr kumimoji="0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cs typeface="Helvetica"/>
                <a:sym typeface="Myriad Pro"/>
              </a:rPr>
              <a:t>향후 클라우드 활용 </a:t>
            </a:r>
            <a:r>
              <a:rPr lang="ko-KR" altLang="en-US" kern="0" dirty="0">
                <a:latin typeface="+mj-lt"/>
                <a:cs typeface="Helvetica"/>
                <a:sym typeface="Myriad Pro"/>
              </a:rPr>
              <a:t>중장</a:t>
            </a:r>
            <a:r>
              <a:rPr kumimoji="0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cs typeface="Helvetica"/>
                <a:sym typeface="Myriad Pro"/>
              </a:rPr>
              <a:t>기 목표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cs typeface="Helvetica"/>
              <a:sym typeface="Myriad Pr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3969C2-1202-4D2C-957A-94AD2D58FA3D}"/>
              </a:ext>
            </a:extLst>
          </p:cNvPr>
          <p:cNvSpPr txBox="1"/>
          <p:nvPr/>
        </p:nvSpPr>
        <p:spPr>
          <a:xfrm>
            <a:off x="355109" y="651547"/>
            <a:ext cx="11745452" cy="7030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55270" marR="0" indent="-25527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ㅇ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클라우드 활용 중기 목표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255270" marR="0" indent="-25527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   - GME REMIT(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기존사업 고도화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) : Naver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클라우드와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FSDC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에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Active-Active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구성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585779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58"/>
          <p:cNvSpPr/>
          <p:nvPr/>
        </p:nvSpPr>
        <p:spPr>
          <a:xfrm>
            <a:off x="0" y="5216"/>
            <a:ext cx="12100561" cy="646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cs typeface="Helvetica"/>
                <a:sym typeface="Myriad Pro"/>
              </a:rPr>
              <a:t>13. </a:t>
            </a:r>
            <a:r>
              <a:rPr kumimoji="0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cs typeface="Helvetica"/>
                <a:sym typeface="Myriad Pro"/>
              </a:rPr>
              <a:t>클라우드 지원 필요성</a:t>
            </a:r>
            <a:endParaRPr kumimoji="0" lang="en-US" altLang="ko-KR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cs typeface="Helvetica"/>
              <a:sym typeface="Myriad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44B30-9EA5-41B1-86D0-272C8F5DBDCE}"/>
              </a:ext>
            </a:extLst>
          </p:cNvPr>
          <p:cNvSpPr txBox="1"/>
          <p:nvPr/>
        </p:nvSpPr>
        <p:spPr>
          <a:xfrm>
            <a:off x="372863" y="1122977"/>
            <a:ext cx="11383708" cy="3292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ㅇ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클라우드 지원 필요성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R="0" algn="just" rtl="0"/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당사는 전자금융업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 ISMS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심사 </a:t>
            </a:r>
            <a:r>
              <a:rPr lang="ko-KR" altLang="en-US" sz="1400" b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준비시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환경이 필수이지만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FSDC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동일한 환경을 구축하게 되면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~10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억이라는 큰 비용이 들어 진행하지 못하고 미루고 있었습니다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algn="just" rtl="0"/>
            <a:endParaRPr lang="en-US" altLang="ko-KR" sz="1400" b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just" rtl="0"/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 서버만 네이버 클라우드를 이용한다면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3~4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천만원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사용료로 가능합니다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algn="just" rtl="0"/>
            <a:endParaRPr lang="en-US" altLang="ko-KR" sz="1400" b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just" rtl="0"/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게다가 이번 신규 사업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 CARD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기획하면서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레거시 장비보다 저렴하고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안정적인 환경을 제공하면서도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높은 보안을 제공하는 퍼블릭 클라우드에 관심을 가지고 있었습니다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algn="just" rtl="0"/>
            <a:endParaRPr lang="en-US" altLang="ko-KR" sz="1400" b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just" rtl="0"/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특히 외산 클라우드들과 달리 네이버 클라우드는 </a:t>
            </a:r>
            <a:r>
              <a:rPr lang="ko-KR" altLang="en-US" sz="1400" b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금융존을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별도의 서비스로 제공하고 있었기 때문에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별도의 컨설팅을 받지 않고 쉽게 구성할 수 있고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시간적으로도 즉시 사용 할 수 있는 여러 장점이 있어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당연히 네이버 클라우드로 선택을 하게 되었습니다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R="0" algn="just" rtl="0"/>
            <a:endParaRPr lang="en-US" altLang="ko-KR" sz="1400" b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just" rtl="0"/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번 지원을 받게 된다면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당사 서비스 개발 및 품질 향상에 더 집중 할 수 있고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R="0" algn="just" rtl="0"/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해외송금업계에서 지속적 리더 역할을 할 수 있을 것으로 생각합니다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3462A44-8730-45C4-BBC8-3466CDA8C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628" y="3993921"/>
            <a:ext cx="2486372" cy="2486372"/>
          </a:xfrm>
          <a:prstGeom prst="rect">
            <a:avLst/>
          </a:prstGeom>
        </p:spPr>
      </p:pic>
      <p:pic>
        <p:nvPicPr>
          <p:cNvPr id="10" name="_x215898640">
            <a:extLst>
              <a:ext uri="{FF2B5EF4-FFF2-40B4-BE49-F238E27FC236}">
                <a16:creationId xmlns:a16="http://schemas.microsoft.com/office/drawing/2014/main" id="{0FFD3475-3544-4DF5-ACC6-851564CA8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3" y="5807932"/>
            <a:ext cx="1643063" cy="4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8357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58"/>
          <p:cNvSpPr/>
          <p:nvPr/>
        </p:nvSpPr>
        <p:spPr>
          <a:xfrm>
            <a:off x="0" y="0"/>
            <a:ext cx="12100561" cy="646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yriad Pro"/>
                <a:cs typeface="Helvetica"/>
                <a:sym typeface="Myriad Pro"/>
              </a:rPr>
              <a:t>목차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uLnTx/>
              <a:uFillTx/>
              <a:latin typeface="Myriad Pro"/>
              <a:cs typeface="Helvetica"/>
              <a:sym typeface="Myriad Pro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04D08C-C263-8114-7C6C-A1832EDBC375}"/>
              </a:ext>
            </a:extLst>
          </p:cNvPr>
          <p:cNvSpPr txBox="1"/>
          <p:nvPr/>
        </p:nvSpPr>
        <p:spPr>
          <a:xfrm>
            <a:off x="999108" y="1079253"/>
            <a:ext cx="8812891" cy="54938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hangingPunct="0">
              <a:lnSpc>
                <a:spcPct val="150000"/>
              </a:lnSpc>
            </a:pP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+mj-ea"/>
                <a:ea typeface="+mj-ea"/>
                <a:cs typeface="Helvetica"/>
                <a:sym typeface="Myriad Pro"/>
              </a:rPr>
              <a:t>1. </a:t>
            </a:r>
            <a:r>
              <a:rPr kumimoji="0" lang="ko-KR" altLang="en-US" b="1" i="0" u="none" strike="noStrike" kern="0" cap="none" spc="0" normalizeH="0" baseline="0" noProof="0" dirty="0" err="1">
                <a:ln>
                  <a:noFill/>
                </a:ln>
                <a:uLnTx/>
                <a:uFillTx/>
                <a:latin typeface="+mj-ea"/>
                <a:ea typeface="+mj-ea"/>
                <a:cs typeface="Helvetica"/>
                <a:sym typeface="Myriad Pro"/>
              </a:rPr>
              <a:t>글로벌머니익스프레스</a:t>
            </a: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+mj-ea"/>
                <a:ea typeface="+mj-ea"/>
                <a:cs typeface="Helvetica"/>
                <a:sym typeface="Myriad Pro"/>
              </a:rPr>
              <a:t> 회사 소개</a:t>
            </a:r>
          </a:p>
          <a:p>
            <a:pPr defTabSz="914400" hangingPunct="0">
              <a:lnSpc>
                <a:spcPct val="150000"/>
              </a:lnSpc>
            </a:pP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+mj-ea"/>
                <a:ea typeface="+mj-ea"/>
                <a:cs typeface="Helvetica"/>
                <a:sym typeface="Myriad Pro"/>
              </a:rPr>
              <a:t>2. </a:t>
            </a:r>
            <a:r>
              <a:rPr kumimoji="0" lang="ko-KR" altLang="en-US" b="1" i="0" u="none" strike="noStrike" kern="0" cap="none" spc="0" normalizeH="0" baseline="0" noProof="0" dirty="0" err="1">
                <a:ln>
                  <a:noFill/>
                </a:ln>
                <a:uLnTx/>
                <a:uFillTx/>
                <a:latin typeface="+mj-ea"/>
                <a:ea typeface="+mj-ea"/>
                <a:cs typeface="Helvetica"/>
                <a:sym typeface="Myriad Pro"/>
              </a:rPr>
              <a:t>글로벌머니익스프레스</a:t>
            </a: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+mj-ea"/>
                <a:ea typeface="+mj-ea"/>
                <a:cs typeface="Helvetica"/>
                <a:sym typeface="Myriad Pro"/>
              </a:rPr>
              <a:t> 서비스 소개</a:t>
            </a:r>
          </a:p>
          <a:p>
            <a:pPr defTabSz="914400" hangingPunct="0">
              <a:lnSpc>
                <a:spcPct val="150000"/>
              </a:lnSpc>
            </a:pP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+mj-ea"/>
                <a:ea typeface="+mj-ea"/>
                <a:cs typeface="Helvetica"/>
                <a:sym typeface="Myriad Pro"/>
              </a:rPr>
              <a:t>3. GME REMIT </a:t>
            </a: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+mj-ea"/>
                <a:ea typeface="+mj-ea"/>
                <a:cs typeface="Helvetica"/>
                <a:sym typeface="Myriad Pro"/>
              </a:rPr>
              <a:t>강점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uLnTx/>
              <a:uFillTx/>
              <a:latin typeface="+mj-ea"/>
              <a:ea typeface="+mj-ea"/>
              <a:cs typeface="Helvetica"/>
              <a:sym typeface="Myriad Pro"/>
            </a:endParaRPr>
          </a:p>
          <a:p>
            <a:pPr defTabSz="914400" hangingPunct="0">
              <a:lnSpc>
                <a:spcPct val="150000"/>
              </a:lnSpc>
            </a:pP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+mj-ea"/>
                <a:ea typeface="+mj-ea"/>
                <a:cs typeface="Helvetica"/>
                <a:sym typeface="Myriad Pro"/>
              </a:rPr>
              <a:t>4. </a:t>
            </a:r>
            <a:r>
              <a:rPr kumimoji="0" lang="ko-KR" altLang="en-US" b="1" i="0" u="none" strike="noStrike" kern="0" cap="none" spc="0" normalizeH="0" baseline="0" noProof="0" dirty="0" err="1">
                <a:ln>
                  <a:noFill/>
                </a:ln>
                <a:uLnTx/>
                <a:uFillTx/>
                <a:latin typeface="+mj-ea"/>
                <a:ea typeface="+mj-ea"/>
                <a:cs typeface="Helvetica"/>
                <a:sym typeface="Myriad Pro"/>
              </a:rPr>
              <a:t>글로벌머니익스프레스</a:t>
            </a: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+mj-ea"/>
                <a:ea typeface="+mj-ea"/>
                <a:cs typeface="Helvetica"/>
                <a:sym typeface="Myriad Pro"/>
              </a:rPr>
              <a:t> 조직 구성</a:t>
            </a:r>
          </a:p>
          <a:p>
            <a:pPr defTabSz="914400" hangingPunct="0">
              <a:lnSpc>
                <a:spcPct val="150000"/>
              </a:lnSpc>
            </a:pP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+mj-ea"/>
                <a:ea typeface="+mj-ea"/>
                <a:cs typeface="Helvetica"/>
                <a:sym typeface="Myriad Pro"/>
              </a:rPr>
              <a:t>5. </a:t>
            </a: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+mj-ea"/>
                <a:ea typeface="+mj-ea"/>
                <a:cs typeface="Helvetica"/>
                <a:sym typeface="Myriad Pro"/>
              </a:rPr>
              <a:t>서비스 구성도 및 구성 내역</a:t>
            </a:r>
          </a:p>
          <a:p>
            <a:pPr defTabSz="914400" hangingPunct="0">
              <a:lnSpc>
                <a:spcPct val="150000"/>
              </a:lnSpc>
            </a:pP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+mj-ea"/>
                <a:ea typeface="+mj-ea"/>
                <a:cs typeface="Helvetica"/>
                <a:sym typeface="Myriad Pro"/>
              </a:rPr>
              <a:t>6. </a:t>
            </a: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+mj-ea"/>
                <a:ea typeface="+mj-ea"/>
                <a:cs typeface="Helvetica"/>
                <a:sym typeface="Myriad Pro"/>
              </a:rPr>
              <a:t>비즈니스 모델</a:t>
            </a:r>
          </a:p>
          <a:p>
            <a:pPr defTabSz="914400" hangingPunct="0">
              <a:lnSpc>
                <a:spcPct val="150000"/>
              </a:lnSpc>
            </a:pP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+mj-ea"/>
                <a:ea typeface="+mj-ea"/>
                <a:cs typeface="Helvetica"/>
                <a:sym typeface="Myriad Pro"/>
              </a:rPr>
              <a:t>7. </a:t>
            </a: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+mj-ea"/>
                <a:ea typeface="+mj-ea"/>
                <a:cs typeface="Helvetica"/>
                <a:sym typeface="Myriad Pro"/>
              </a:rPr>
              <a:t>수익 모델</a:t>
            </a:r>
          </a:p>
          <a:p>
            <a:pPr defTabSz="914400" hangingPunct="0">
              <a:lnSpc>
                <a:spcPct val="150000"/>
              </a:lnSpc>
            </a:pP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+mj-ea"/>
                <a:ea typeface="+mj-ea"/>
                <a:cs typeface="Helvetica"/>
                <a:sym typeface="Myriad Pro"/>
              </a:rPr>
              <a:t>8. </a:t>
            </a: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+mj-ea"/>
                <a:ea typeface="+mj-ea"/>
                <a:cs typeface="Helvetica"/>
                <a:sym typeface="Myriad Pro"/>
              </a:rPr>
              <a:t>판매 전략 및 경쟁사 분석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uLnTx/>
              <a:uFillTx/>
              <a:latin typeface="+mj-ea"/>
              <a:ea typeface="+mj-ea"/>
              <a:cs typeface="Helvetica"/>
              <a:sym typeface="Myriad Pro"/>
            </a:endParaRPr>
          </a:p>
          <a:p>
            <a:pPr defTabSz="914400" hangingPunct="0">
              <a:lnSpc>
                <a:spcPct val="150000"/>
              </a:lnSpc>
            </a:pP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+mj-ea"/>
                <a:ea typeface="+mj-ea"/>
                <a:cs typeface="Helvetica"/>
                <a:sym typeface="Myriad Pro"/>
              </a:rPr>
              <a:t>9. </a:t>
            </a: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+mj-ea"/>
                <a:ea typeface="+mj-ea"/>
                <a:cs typeface="Helvetica"/>
                <a:sym typeface="Myriad Pro"/>
              </a:rPr>
              <a:t>현재 클라우드 이용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uLnTx/>
              <a:uFillTx/>
              <a:latin typeface="+mj-ea"/>
              <a:ea typeface="+mj-ea"/>
              <a:cs typeface="Helvetica"/>
              <a:sym typeface="Myriad Pro"/>
            </a:endParaRPr>
          </a:p>
          <a:p>
            <a:pPr defTabSz="914400" hangingPunct="0">
              <a:lnSpc>
                <a:spcPct val="150000"/>
              </a:lnSpc>
            </a:pP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+mj-ea"/>
                <a:ea typeface="+mj-ea"/>
                <a:cs typeface="Helvetica"/>
                <a:sym typeface="Myriad Pro"/>
              </a:rPr>
              <a:t>10. </a:t>
            </a: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+mj-ea"/>
                <a:ea typeface="+mj-ea"/>
                <a:cs typeface="Helvetica"/>
                <a:sym typeface="Myriad Pro"/>
              </a:rPr>
              <a:t>클라우드 활용 계획</a:t>
            </a:r>
          </a:p>
          <a:p>
            <a:pPr defTabSz="914400" hangingPunct="0">
              <a:lnSpc>
                <a:spcPct val="150000"/>
              </a:lnSpc>
            </a:pP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+mj-ea"/>
                <a:ea typeface="+mj-ea"/>
                <a:cs typeface="Helvetica"/>
                <a:sym typeface="Myriad Pro"/>
              </a:rPr>
              <a:t>11. </a:t>
            </a: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+mj-ea"/>
                <a:ea typeface="+mj-ea"/>
                <a:cs typeface="Helvetica"/>
                <a:sym typeface="Myriad Pro"/>
              </a:rPr>
              <a:t>향후 클라우드 활용 단기 목표</a:t>
            </a:r>
          </a:p>
          <a:p>
            <a:pPr defTabSz="914400" hangingPunct="0">
              <a:lnSpc>
                <a:spcPct val="150000"/>
              </a:lnSpc>
            </a:pP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+mj-ea"/>
                <a:ea typeface="+mj-ea"/>
                <a:cs typeface="Helvetica"/>
                <a:sym typeface="Myriad Pro"/>
              </a:rPr>
              <a:t>12. </a:t>
            </a: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+mj-ea"/>
                <a:ea typeface="+mj-ea"/>
                <a:cs typeface="Helvetica"/>
                <a:sym typeface="Myriad Pro"/>
              </a:rPr>
              <a:t>향후 클라우드 활용 중장기 목표</a:t>
            </a:r>
          </a:p>
          <a:p>
            <a:pPr defTabSz="914400" hangingPunct="0">
              <a:lnSpc>
                <a:spcPct val="150000"/>
              </a:lnSpc>
            </a:pP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+mj-ea"/>
                <a:ea typeface="+mj-ea"/>
                <a:cs typeface="Helvetica"/>
                <a:sym typeface="Myriad Pro"/>
              </a:rPr>
              <a:t>13. </a:t>
            </a: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+mj-ea"/>
                <a:ea typeface="+mj-ea"/>
                <a:cs typeface="Helvetica"/>
                <a:sym typeface="Myriad Pro"/>
              </a:rPr>
              <a:t>클라우드 지원 필요성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729A64-7745-42A8-9BB4-DB57505C2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948" y="2584221"/>
            <a:ext cx="2486372" cy="2486372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E4D12905-48E7-4AD3-A1CB-A00B4C9E1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15898640">
            <a:extLst>
              <a:ext uri="{FF2B5EF4-FFF2-40B4-BE49-F238E27FC236}">
                <a16:creationId xmlns:a16="http://schemas.microsoft.com/office/drawing/2014/main" id="{8F5195D5-1D40-4791-886D-63BDF0BAE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832" y="5791109"/>
            <a:ext cx="1643063" cy="4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215898640">
            <a:extLst>
              <a:ext uri="{FF2B5EF4-FFF2-40B4-BE49-F238E27FC236}">
                <a16:creationId xmlns:a16="http://schemas.microsoft.com/office/drawing/2014/main" id="{0823A4EC-0931-4AFC-9127-5A30B77DD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65" y="1285094"/>
            <a:ext cx="1643063" cy="4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215898640">
            <a:extLst>
              <a:ext uri="{FF2B5EF4-FFF2-40B4-BE49-F238E27FC236}">
                <a16:creationId xmlns:a16="http://schemas.microsoft.com/office/drawing/2014/main" id="{46B70ADF-C327-4A71-A8D2-63497FCF2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628" y="2759932"/>
            <a:ext cx="1643063" cy="4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_x215898640">
            <a:extLst>
              <a:ext uri="{FF2B5EF4-FFF2-40B4-BE49-F238E27FC236}">
                <a16:creationId xmlns:a16="http://schemas.microsoft.com/office/drawing/2014/main" id="{5BD45D20-FB51-4147-953A-8C7AD0AAD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851" y="3968775"/>
            <a:ext cx="1643063" cy="4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92340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58"/>
          <p:cNvSpPr/>
          <p:nvPr/>
        </p:nvSpPr>
        <p:spPr>
          <a:xfrm>
            <a:off x="0" y="5216"/>
            <a:ext cx="12100561" cy="646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나눔고딕" pitchFamily="2" charset="-127"/>
                <a:cs typeface="Helvetica"/>
                <a:sym typeface="Myriad Pro"/>
              </a:rPr>
              <a:t>1. </a:t>
            </a:r>
            <a:r>
              <a:rPr kumimoji="0" lang="ko-KR" alt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나눔고딕" pitchFamily="2" charset="-127"/>
                <a:cs typeface="Helvetica"/>
                <a:sym typeface="Myriad Pro"/>
              </a:rPr>
              <a:t>글로벌머니익스프레스</a:t>
            </a:r>
            <a:r>
              <a:rPr kumimoji="0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나눔고딕" pitchFamily="2" charset="-127"/>
                <a:cs typeface="Helvetica"/>
                <a:sym typeface="Myriad Pro"/>
              </a:rPr>
              <a:t> 회사 소개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나눔고딕" pitchFamily="2" charset="-127"/>
              <a:cs typeface="Helvetica"/>
              <a:sym typeface="Myriad Pro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0FF3712-9439-4F2C-BAB2-BAD7297BD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76204"/>
              </p:ext>
            </p:extLst>
          </p:nvPr>
        </p:nvGraphicFramePr>
        <p:xfrm>
          <a:off x="325179" y="916389"/>
          <a:ext cx="11450201" cy="579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127">
                  <a:extLst>
                    <a:ext uri="{9D8B030D-6E8A-4147-A177-3AD203B41FA5}">
                      <a16:colId xmlns:a16="http://schemas.microsoft.com/office/drawing/2014/main" val="4266855450"/>
                    </a:ext>
                  </a:extLst>
                </a:gridCol>
                <a:gridCol w="8558074">
                  <a:extLst>
                    <a:ext uri="{9D8B030D-6E8A-4147-A177-3AD203B41FA5}">
                      <a16:colId xmlns:a16="http://schemas.microsoft.com/office/drawing/2014/main" val="846413514"/>
                    </a:ext>
                  </a:extLst>
                </a:gridCol>
              </a:tblGrid>
              <a:tr h="478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j-lt"/>
                          <a:ea typeface="나눔고딕" pitchFamily="2" charset="-127"/>
                        </a:rPr>
                        <a:t>회사 설립일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EE1C25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주식회사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글로벌머니익스프레스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 설립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(2016.08)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6928889"/>
                  </a:ext>
                </a:extLst>
              </a:tr>
              <a:tr h="47858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j-lt"/>
                          <a:ea typeface="나눔고딕" pitchFamily="2" charset="-127"/>
                        </a:rPr>
                        <a:t>소액해외송금업무</a:t>
                      </a:r>
                      <a:endParaRPr lang="en-US" altLang="ko-KR" sz="2000" b="1" dirty="0">
                        <a:solidFill>
                          <a:schemeClr val="bg1"/>
                        </a:solidFill>
                        <a:latin typeface="+mj-lt"/>
                        <a:ea typeface="나눔고딕" pitchFamily="2" charset="-127"/>
                      </a:endParaRPr>
                    </a:p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j-lt"/>
                          <a:ea typeface="나눔고딕" pitchFamily="2" charset="-127"/>
                        </a:rPr>
                        <a:t>&amp;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j-lt"/>
                        <a:ea typeface="나눔고딕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j-lt"/>
                          <a:ea typeface="나눔고딕" pitchFamily="2" charset="-127"/>
                        </a:rPr>
                        <a:t>전자금융업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EE1C25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ts val="2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국내 최초 해외 소액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송금업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 등록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(2017.08)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및 서비스 런칭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(2017.11)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343938"/>
                  </a:ext>
                </a:extLst>
              </a:tr>
              <a:tr h="47858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전자금융업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EE1C25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600" dirty="0">
                          <a:latin typeface="+mj-lt"/>
                          <a:ea typeface="나눔고딕" pitchFamily="2" charset="-127"/>
                        </a:rPr>
                        <a:t>선불전자지급수단 발행 및 </a:t>
                      </a:r>
                      <a:r>
                        <a:rPr lang="ko-KR" altLang="en-US" sz="1600" dirty="0" err="1">
                          <a:latin typeface="+mj-lt"/>
                          <a:ea typeface="나눔고딕" pitchFamily="2" charset="-127"/>
                        </a:rPr>
                        <a:t>관리업</a:t>
                      </a:r>
                      <a:r>
                        <a:rPr lang="ko-KR" altLang="en-US" sz="1600" dirty="0">
                          <a:latin typeface="+mj-lt"/>
                          <a:ea typeface="나눔고딕" pitchFamily="2" charset="-127"/>
                        </a:rPr>
                        <a:t> 등록 </a:t>
                      </a:r>
                      <a:r>
                        <a:rPr lang="en-US" altLang="ko-KR" sz="1600" dirty="0">
                          <a:latin typeface="+mj-lt"/>
                          <a:ea typeface="나눔고딕" pitchFamily="2" charset="-127"/>
                        </a:rPr>
                        <a:t>(2020.08)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231434"/>
                  </a:ext>
                </a:extLst>
              </a:tr>
              <a:tr h="478583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임직원수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EE1C25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600" dirty="0">
                          <a:latin typeface="+mj-lt"/>
                          <a:ea typeface="나눔고딕" pitchFamily="2" charset="-127"/>
                        </a:rPr>
                        <a:t>지급결제대행업 </a:t>
                      </a:r>
                      <a:r>
                        <a:rPr lang="en-US" altLang="ko-KR" sz="1600" dirty="0">
                          <a:latin typeface="+mj-lt"/>
                          <a:ea typeface="나눔고딕" pitchFamily="2" charset="-127"/>
                        </a:rPr>
                        <a:t>(PG) </a:t>
                      </a:r>
                      <a:r>
                        <a:rPr lang="ko-KR" altLang="en-US" sz="1600" dirty="0">
                          <a:latin typeface="+mj-lt"/>
                          <a:ea typeface="나눔고딕" pitchFamily="2" charset="-127"/>
                        </a:rPr>
                        <a:t>등록 </a:t>
                      </a:r>
                      <a:r>
                        <a:rPr lang="en-US" altLang="ko-KR" sz="1600" dirty="0">
                          <a:latin typeface="+mj-lt"/>
                          <a:ea typeface="나눔고딕" pitchFamily="2" charset="-127"/>
                        </a:rPr>
                        <a:t>(2021.12)</a:t>
                      </a:r>
                      <a:endParaRPr lang="ko-KR" altLang="en-US" sz="1600" b="0" cap="none" spc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고딕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262054"/>
                  </a:ext>
                </a:extLst>
              </a:tr>
              <a:tr h="478583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홈페이지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EE1C25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기타전문 외국환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관리업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 등록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(2022.03)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77968"/>
                  </a:ext>
                </a:extLst>
              </a:tr>
              <a:tr h="4785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j-lt"/>
                          <a:ea typeface="나눔고딕" pitchFamily="2" charset="-127"/>
                        </a:rPr>
                        <a:t>본사 </a:t>
                      </a:r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j-lt"/>
                          <a:ea typeface="나눔고딕" pitchFamily="2" charset="-127"/>
                        </a:rPr>
                        <a:t>&amp; </a:t>
                      </a: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j-lt"/>
                          <a:ea typeface="나눔고딕" pitchFamily="2" charset="-127"/>
                        </a:rPr>
                        <a:t>지점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EE1C25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서울특별시 종로구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-&gt;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영등포구 당산동 생각공장 확장 이전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(2023.05)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j-lt"/>
                        <a:ea typeface="나눔고딕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70474"/>
                  </a:ext>
                </a:extLst>
              </a:tr>
              <a:tr h="478583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지점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EE1C25"/>
                    </a:solidFill>
                  </a:tcPr>
                </a:tc>
                <a:tc>
                  <a:txBody>
                    <a:bodyPr/>
                    <a:lstStyle/>
                    <a:p>
                      <a:pPr marL="457206" lvl="1" indent="0" algn="l">
                        <a:lnSpc>
                          <a:spcPts val="2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현재 국내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10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개 지점 구축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j-lt"/>
                        <a:ea typeface="나눔고딕" pitchFamily="2" charset="-127"/>
                      </a:endParaRPr>
                    </a:p>
                    <a:p>
                      <a:pPr marL="457206" lvl="1" indent="0" algn="l">
                        <a:lnSpc>
                          <a:spcPts val="2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동대문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대림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몽골타운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안산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수원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광주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김해 등 외국인 주요거점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)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878477"/>
                  </a:ext>
                </a:extLst>
              </a:tr>
              <a:tr h="47858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j-lt"/>
                          <a:ea typeface="나눔고딕" pitchFamily="2" charset="-127"/>
                        </a:rPr>
                        <a:t>파트너쉽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EE1C25"/>
                    </a:solidFill>
                  </a:tcPr>
                </a:tc>
                <a:tc>
                  <a:txBody>
                    <a:bodyPr/>
                    <a:lstStyle/>
                    <a:p>
                      <a:pPr marL="457206" lvl="1" indent="0" algn="l">
                        <a:lnSpc>
                          <a:spcPts val="2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현재 해외 각 국가 최고의 은행들과 파트너십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j-lt"/>
                        <a:ea typeface="나눔고딕" pitchFamily="2" charset="-127"/>
                      </a:endParaRPr>
                    </a:p>
                    <a:p>
                      <a:pPr marL="457206" lvl="1" indent="0" algn="l">
                        <a:lnSpc>
                          <a:spcPts val="2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네팔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IME Bank,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캄보디아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Wing Bank,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스리랑카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Ceylon Bank, CIS Contact Bank,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인도네시아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BNI Bank,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방글라데시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BRAC Bank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등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)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538311"/>
                  </a:ext>
                </a:extLst>
              </a:tr>
              <a:tr h="4785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EE1C25"/>
                    </a:solidFill>
                  </a:tcPr>
                </a:tc>
                <a:tc>
                  <a:txBody>
                    <a:bodyPr/>
                    <a:lstStyle/>
                    <a:p>
                      <a:pPr marL="457206" lvl="1" indent="0" algn="l">
                        <a:lnSpc>
                          <a:spcPts val="2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현재 글로벌 오퍼레이터와 파트너십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(RIA, MoneyGram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등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)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386743"/>
                  </a:ext>
                </a:extLst>
              </a:tr>
              <a:tr h="4785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EE1C25"/>
                    </a:solidFill>
                  </a:tcPr>
                </a:tc>
                <a:tc>
                  <a:txBody>
                    <a:bodyPr/>
                    <a:lstStyle/>
                    <a:p>
                      <a:pPr marL="457206" lvl="1" indent="0" algn="l">
                        <a:lnSpc>
                          <a:spcPts val="2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오픈뱅킹이용기관으로서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 국내 모든 은행과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Full API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연결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j-lt"/>
                        <a:ea typeface="나눔고딕" pitchFamily="2" charset="-127"/>
                      </a:endParaRPr>
                    </a:p>
                    <a:p>
                      <a:pPr marL="457206" lvl="1" indent="0" algn="l">
                        <a:lnSpc>
                          <a:spcPts val="2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(1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금융권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/ 2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금융권 모든 은행과 기관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lt"/>
                          <a:ea typeface="나눔고딕" pitchFamily="2" charset="-127"/>
                        </a:rPr>
                        <a:t>)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938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9272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58"/>
          <p:cNvSpPr/>
          <p:nvPr/>
        </p:nvSpPr>
        <p:spPr>
          <a:xfrm>
            <a:off x="0" y="5216"/>
            <a:ext cx="12100561" cy="646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cs typeface="Helvetica"/>
                <a:sym typeface="Myriad Pro"/>
              </a:rPr>
              <a:t>2. </a:t>
            </a:r>
            <a:r>
              <a:rPr kumimoji="0" lang="ko-KR" alt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cs typeface="Helvetica"/>
                <a:sym typeface="Myriad Pro"/>
              </a:rPr>
              <a:t>글로벌머니익스프레스</a:t>
            </a:r>
            <a:r>
              <a:rPr kumimoji="0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cs typeface="Helvetica"/>
                <a:sym typeface="Myriad Pro"/>
              </a:rPr>
              <a:t> 조직 구성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cs typeface="Helvetica"/>
              <a:sym typeface="Myriad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44B30-9EA5-41B1-86D0-272C8F5DBDCE}"/>
              </a:ext>
            </a:extLst>
          </p:cNvPr>
          <p:cNvSpPr txBox="1"/>
          <p:nvPr/>
        </p:nvSpPr>
        <p:spPr>
          <a:xfrm>
            <a:off x="372863" y="1122977"/>
            <a:ext cx="5723137" cy="26457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ㅇ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조직구성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(2023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월 기준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R="0" algn="just" rtl="0"/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총무팀 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총무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급여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채용</a:t>
            </a:r>
          </a:p>
          <a:p>
            <a:pPr marR="0" algn="just" rtl="0"/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B2B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기업고객 대응</a:t>
            </a:r>
          </a:p>
          <a:p>
            <a:pPr marR="0" algn="just" rtl="0"/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회계팀 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자금관리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원가관리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회계관리</a:t>
            </a:r>
          </a:p>
          <a:p>
            <a:pPr marR="0" algn="just" rtl="0"/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F/X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환율 업무</a:t>
            </a:r>
          </a:p>
          <a:p>
            <a:pPr marR="0" algn="just" rtl="0"/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경영지원팀 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정부 공공기관 대응 업무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Compliance 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대응 업무</a:t>
            </a:r>
          </a:p>
          <a:p>
            <a:pPr marR="0" algn="just" rtl="0"/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마케팅팀 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해외국가별 파트가 있고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해외 은행 </a:t>
            </a:r>
            <a:r>
              <a:rPr lang="ko-KR" altLang="en-US" sz="1400" b="0" i="1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및고객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대응 업무</a:t>
            </a:r>
          </a:p>
          <a:p>
            <a:pPr marR="0" algn="just" rtl="0"/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D/M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홍보영상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온라인 홍보</a:t>
            </a:r>
          </a:p>
          <a:p>
            <a:pPr marR="0" algn="just" rtl="0"/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디자인팀 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브로슈어 제작</a:t>
            </a:r>
          </a:p>
          <a:p>
            <a:pPr marR="0" algn="just" rtl="0"/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모바일팀 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MVNO 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 시장 진출 업무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신규사업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R="0" algn="just" rtl="0"/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IT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IT 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Q/A, 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정보보안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인프라 운영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1D46BE-093C-4C7F-9A96-14F50D572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74" y="3768701"/>
            <a:ext cx="5107377" cy="28516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AA50AE-3731-4085-B538-FADB0A59202F}"/>
              </a:ext>
            </a:extLst>
          </p:cNvPr>
          <p:cNvSpPr txBox="1"/>
          <p:nvPr/>
        </p:nvSpPr>
        <p:spPr>
          <a:xfrm>
            <a:off x="6468863" y="1122977"/>
            <a:ext cx="5723137" cy="21030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ㅇ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Our Vision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Total Finance Solution Provider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400" b="0" i="1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ㅇ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Our Mission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가장 우수한 직원들에 의한 </a:t>
            </a:r>
            <a:r>
              <a:rPr lang="ko-KR" altLang="en-US" sz="14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최상의 서비스 제공</a:t>
            </a:r>
            <a:endParaRPr lang="en-US" altLang="ko-KR" sz="1400" dirty="0"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   -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혁신 및 연구개발을 통한 최고의 모바일 및 온라인 서비스 제공</a:t>
            </a:r>
            <a:endParaRPr lang="ko-KR" altLang="en-US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CBB3C77-6AE1-45DA-9321-07F4FAF37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152" y="3697418"/>
            <a:ext cx="4115374" cy="29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414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58"/>
          <p:cNvSpPr/>
          <p:nvPr/>
        </p:nvSpPr>
        <p:spPr>
          <a:xfrm>
            <a:off x="0" y="5216"/>
            <a:ext cx="12100561" cy="646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cs typeface="Helvetica"/>
                <a:sym typeface="Myriad Pro"/>
              </a:rPr>
              <a:t>3. </a:t>
            </a:r>
            <a:r>
              <a:rPr kumimoji="0" lang="ko-KR" alt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cs typeface="Helvetica"/>
                <a:sym typeface="Myriad Pro"/>
              </a:rPr>
              <a:t>글로벌머니익스프레스</a:t>
            </a:r>
            <a:r>
              <a:rPr kumimoji="0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cs typeface="Helvetica"/>
                <a:sym typeface="Myriad Pro"/>
              </a:rPr>
              <a:t> 서비스 소개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cs typeface="Helvetica"/>
              <a:sym typeface="Myriad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44B30-9EA5-41B1-86D0-272C8F5DBDCE}"/>
              </a:ext>
            </a:extLst>
          </p:cNvPr>
          <p:cNvSpPr txBox="1"/>
          <p:nvPr/>
        </p:nvSpPr>
        <p:spPr>
          <a:xfrm>
            <a:off x="372863" y="1122977"/>
            <a:ext cx="9415461" cy="43966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ㅇ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GME REMIT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- GME REMIT : Android, iOS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어플리케이션을 이용한 </a:t>
            </a:r>
            <a:r>
              <a:rPr lang="ko-KR" altLang="en-US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종합금융핀테크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서비스 회사</a:t>
            </a:r>
            <a:endParaRPr lang="en-US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1.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해외송금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은행 방문 없이 전세계로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365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일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24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시간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저렴한 수수료와 빠른 송금속도로 제공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2. </a:t>
            </a:r>
            <a:r>
              <a:rPr lang="ko-KR" altLang="en-US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선불업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국내외 온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오프라인 가맹점에서 선불충전지갑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지엠이페이월렛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 잔액범위 내에서 마음껏 사용</a:t>
            </a:r>
            <a:endParaRPr lang="en-US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3.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전자지급결제대행업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국내와 국외 간 전자적 방법으로 재화의 구입 또는 용역의 이용에 따른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C2B, B2B/ </a:t>
            </a:r>
            <a:r>
              <a:rPr lang="ko-KR" altLang="en-US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당발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및 </a:t>
            </a:r>
            <a:r>
              <a:rPr lang="ko-KR" altLang="en-US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타발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대가정산을 국내에서 대행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※ </a:t>
            </a:r>
            <a:r>
              <a:rPr lang="ko-KR" altLang="en-US" sz="14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외국환거래시행령 제 </a:t>
            </a:r>
            <a:r>
              <a:rPr lang="en-US" altLang="ko-KR" sz="14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15</a:t>
            </a:r>
            <a:r>
              <a:rPr lang="ko-KR" altLang="en-US" sz="14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조 </a:t>
            </a:r>
            <a:r>
              <a:rPr lang="en-US" altLang="ko-KR" sz="14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ko-KR" altLang="en-US" sz="14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항</a:t>
            </a:r>
            <a:r>
              <a:rPr lang="en-US" altLang="ko-KR" sz="14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전자금융거래법 </a:t>
            </a:r>
            <a:r>
              <a:rPr lang="ko-KR" altLang="en-US" sz="1400" i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 </a:t>
            </a:r>
            <a:r>
              <a:rPr lang="en-US" altLang="ko-KR" sz="1400" i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28</a:t>
            </a:r>
            <a:r>
              <a:rPr lang="ko-KR" altLang="en-US" sz="1400" i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조 </a:t>
            </a:r>
            <a:r>
              <a:rPr lang="en-US" altLang="ko-KR" sz="1400" i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ko-KR" altLang="en-US" sz="1400" i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항 준수</a:t>
            </a:r>
            <a:endParaRPr lang="en-US" altLang="ko-KR" sz="1400" i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ㅇ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GME CARD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- GME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 신사업으로써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GME REMIT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 기존 고객이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실물 체크카드를 신청하고 사용 가능합니다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-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현재 기획 단계이며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국제 발급사를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Master Card,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국내 발급사를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BC Card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로 결정하였습니다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-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기존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GME REMIT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 포인트와 연계하고 기타 혜택 제공을 제공 예정입니다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 (23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10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월 오픈 예정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6BA899-3909-42C5-B0AD-05A72F77C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0545" y="893072"/>
            <a:ext cx="2194310" cy="18721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DCD84A-A70E-4BBB-980C-2DAF9669F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8324" y="2765972"/>
            <a:ext cx="2181149" cy="18721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090D63-A0A7-494F-A55C-8067AB8CC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3706" y="4638125"/>
            <a:ext cx="2181149" cy="18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7284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58"/>
          <p:cNvSpPr/>
          <p:nvPr/>
        </p:nvSpPr>
        <p:spPr>
          <a:xfrm>
            <a:off x="0" y="5216"/>
            <a:ext cx="12192000" cy="646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cs typeface="Helvetica"/>
                <a:sym typeface="Myriad Pro"/>
              </a:rPr>
              <a:t>4. </a:t>
            </a: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cs typeface="Helvetica"/>
                <a:sym typeface="Myriad Pro"/>
              </a:rPr>
              <a:t>GME</a:t>
            </a:r>
            <a:r>
              <a:rPr kumimoji="0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cs typeface="Helvetica"/>
                <a:sym typeface="Myriad Pro"/>
              </a:rPr>
              <a:t> </a:t>
            </a: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cs typeface="Helvetica"/>
                <a:sym typeface="Myriad Pro"/>
              </a:rPr>
              <a:t>REMIT </a:t>
            </a:r>
            <a:r>
              <a:rPr kumimoji="0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cs typeface="Helvetica"/>
                <a:sym typeface="Myriad Pro"/>
              </a:rPr>
              <a:t>강점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cs typeface="Helvetica"/>
              <a:sym typeface="Myriad Pro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909B88-7589-4138-9117-A13119607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6647" y="3500021"/>
            <a:ext cx="3285353" cy="3272053"/>
          </a:xfrm>
          <a:prstGeom prst="rect">
            <a:avLst/>
          </a:prstGeom>
        </p:spPr>
      </p:pic>
      <p:sp>
        <p:nvSpPr>
          <p:cNvPr id="32" name="Strengths">
            <a:extLst>
              <a:ext uri="{FF2B5EF4-FFF2-40B4-BE49-F238E27FC236}">
                <a16:creationId xmlns:a16="http://schemas.microsoft.com/office/drawing/2014/main" id="{FA9485B3-9EDB-469A-9B3E-87FE88A3E1C8}"/>
              </a:ext>
            </a:extLst>
          </p:cNvPr>
          <p:cNvSpPr txBox="1"/>
          <p:nvPr/>
        </p:nvSpPr>
        <p:spPr>
          <a:xfrm>
            <a:off x="4971181" y="225705"/>
            <a:ext cx="669412" cy="569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100" b="1">
                <a:solidFill>
                  <a:srgbClr val="FFFFFF"/>
                </a:solidFill>
              </a:defRPr>
            </a:lvl1pPr>
          </a:lstStyle>
          <a:p>
            <a:pPr marL="571500" indent="-571500" algn="ctr">
              <a:buFont typeface="+mj-lt"/>
              <a:buAutoNum type="romanUcPeriod" startAt="2"/>
            </a:pPr>
            <a:endParaRPr dirty="0">
              <a:latin typeface="+mj-lt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3FCF979-B80A-43B8-922B-F49ABF92247A}"/>
              </a:ext>
            </a:extLst>
          </p:cNvPr>
          <p:cNvSpPr/>
          <p:nvPr/>
        </p:nvSpPr>
        <p:spPr>
          <a:xfrm>
            <a:off x="1241887" y="790688"/>
            <a:ext cx="8128000" cy="5418667"/>
          </a:xfrm>
          <a:prstGeom prst="rect">
            <a:avLst/>
          </a:prstGeom>
        </p:spPr>
        <p:txBody>
          <a:bodyPr/>
          <a:lstStyle/>
          <a:p>
            <a:pPr lvl="0" latinLnBrk="1">
              <a:buChar char="•"/>
            </a:pPr>
            <a:endParaRPr lang="ko-KR" altLang="en-US" dirty="0">
              <a:latin typeface="+mj-lt"/>
            </a:endParaRPr>
          </a:p>
          <a:p>
            <a:pPr lvl="0" latinLnBrk="1">
              <a:buChar char="•"/>
            </a:pPr>
            <a:endParaRPr lang="ko-KR" altLang="en-US">
              <a:latin typeface="+mj-lt"/>
            </a:endParaRPr>
          </a:p>
          <a:p>
            <a:pPr lvl="0" latinLnBrk="1">
              <a:buChar char="•"/>
            </a:pPr>
            <a:endParaRPr lang="ko-KR" altLang="en-US">
              <a:latin typeface="+mj-lt"/>
            </a:endParaRPr>
          </a:p>
        </p:txBody>
      </p:sp>
      <p:graphicFrame>
        <p:nvGraphicFramePr>
          <p:cNvPr id="35" name="Diagram 1">
            <a:extLst>
              <a:ext uri="{FF2B5EF4-FFF2-40B4-BE49-F238E27FC236}">
                <a16:creationId xmlns:a16="http://schemas.microsoft.com/office/drawing/2014/main" id="{0C0FC079-2246-4FB1-9449-18C602F25D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9190668"/>
              </p:ext>
            </p:extLst>
          </p:nvPr>
        </p:nvGraphicFramePr>
        <p:xfrm>
          <a:off x="-633500" y="1031899"/>
          <a:ext cx="1070077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6" name="타원 35">
            <a:extLst>
              <a:ext uri="{FF2B5EF4-FFF2-40B4-BE49-F238E27FC236}">
                <a16:creationId xmlns:a16="http://schemas.microsoft.com/office/drawing/2014/main" id="{C82CEC8F-7465-4DF0-911F-88303D1FD91C}"/>
              </a:ext>
            </a:extLst>
          </p:cNvPr>
          <p:cNvSpPr/>
          <p:nvPr/>
        </p:nvSpPr>
        <p:spPr>
          <a:xfrm>
            <a:off x="58053" y="1202275"/>
            <a:ext cx="1039799" cy="519348"/>
          </a:xfrm>
          <a:prstGeom prst="ellipse">
            <a:avLst/>
          </a:prstGeom>
          <a:solidFill>
            <a:srgbClr val="DD2430"/>
          </a:solidFill>
          <a:ln w="12700" cap="flat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spc="0" normalizeH="0" baseline="0" dirty="0">
              <a:ln>
                <a:noFill/>
              </a:ln>
              <a:effectLst/>
              <a:uFillTx/>
              <a:latin typeface="+mj-ea"/>
              <a:ea typeface="+mj-ea"/>
              <a:cs typeface="Myriad Pro"/>
              <a:sym typeface="Myriad Pro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A6460F7-57CA-4175-841E-3D135036ABE8}"/>
              </a:ext>
            </a:extLst>
          </p:cNvPr>
          <p:cNvSpPr/>
          <p:nvPr/>
        </p:nvSpPr>
        <p:spPr>
          <a:xfrm>
            <a:off x="58956" y="2341868"/>
            <a:ext cx="1039799" cy="519348"/>
          </a:xfrm>
          <a:prstGeom prst="ellipse">
            <a:avLst/>
          </a:prstGeom>
          <a:solidFill>
            <a:srgbClr val="DD2430"/>
          </a:solidFill>
          <a:ln w="12700" cap="flat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spc="0" normalizeH="0" baseline="0" dirty="0">
              <a:ln>
                <a:noFill/>
              </a:ln>
              <a:effectLst/>
              <a:uFillTx/>
              <a:latin typeface="+mj-ea"/>
              <a:ea typeface="+mj-ea"/>
              <a:cs typeface="Myriad Pro"/>
              <a:sym typeface="Myriad Pro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6368020-4038-4319-986E-C4E7564AD74B}"/>
              </a:ext>
            </a:extLst>
          </p:cNvPr>
          <p:cNvSpPr/>
          <p:nvPr/>
        </p:nvSpPr>
        <p:spPr>
          <a:xfrm>
            <a:off x="58052" y="3481557"/>
            <a:ext cx="1039799" cy="519348"/>
          </a:xfrm>
          <a:prstGeom prst="ellipse">
            <a:avLst/>
          </a:prstGeom>
          <a:solidFill>
            <a:srgbClr val="DD2430"/>
          </a:solidFill>
          <a:ln w="12700" cap="flat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spc="0" normalizeH="0" baseline="0" dirty="0">
              <a:ln>
                <a:noFill/>
              </a:ln>
              <a:effectLst/>
              <a:uFillTx/>
              <a:latin typeface="+mj-ea"/>
              <a:ea typeface="+mj-ea"/>
              <a:cs typeface="Myriad Pro"/>
              <a:sym typeface="Myriad Pro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696C57-B0A8-40C8-83F2-6AF6109F997E}"/>
              </a:ext>
            </a:extLst>
          </p:cNvPr>
          <p:cNvSpPr/>
          <p:nvPr/>
        </p:nvSpPr>
        <p:spPr>
          <a:xfrm>
            <a:off x="58051" y="4621150"/>
            <a:ext cx="1039799" cy="519348"/>
          </a:xfrm>
          <a:prstGeom prst="ellipse">
            <a:avLst/>
          </a:prstGeom>
          <a:solidFill>
            <a:srgbClr val="DD2430"/>
          </a:solidFill>
          <a:ln w="12700" cap="flat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spc="0" normalizeH="0" baseline="0" dirty="0">
              <a:ln>
                <a:noFill/>
              </a:ln>
              <a:effectLst/>
              <a:uFillTx/>
              <a:latin typeface="+mj-ea"/>
              <a:ea typeface="+mj-ea"/>
              <a:cs typeface="Myriad Pro"/>
              <a:sym typeface="Myriad Pro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4695B5A-25BE-4394-A57C-244F82E8C082}"/>
              </a:ext>
            </a:extLst>
          </p:cNvPr>
          <p:cNvSpPr/>
          <p:nvPr/>
        </p:nvSpPr>
        <p:spPr>
          <a:xfrm>
            <a:off x="58050" y="5760743"/>
            <a:ext cx="1039799" cy="519348"/>
          </a:xfrm>
          <a:prstGeom prst="ellipse">
            <a:avLst/>
          </a:prstGeom>
          <a:solidFill>
            <a:srgbClr val="DD2430"/>
          </a:solidFill>
          <a:ln w="12700" cap="flat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spc="0" normalizeH="0" baseline="0" dirty="0">
              <a:ln>
                <a:noFill/>
              </a:ln>
              <a:effectLst/>
              <a:uFillTx/>
              <a:latin typeface="+mj-ea"/>
              <a:ea typeface="+mj-ea"/>
              <a:cs typeface="Myriad Pro"/>
              <a:sym typeface="Myriad Pro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0CA1DD-59C5-4EE4-88FE-4E2919C6A00A}"/>
              </a:ext>
            </a:extLst>
          </p:cNvPr>
          <p:cNvSpPr txBox="1"/>
          <p:nvPr/>
        </p:nvSpPr>
        <p:spPr>
          <a:xfrm>
            <a:off x="358854" y="1140687"/>
            <a:ext cx="473702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ea"/>
                <a:ea typeface="+mj-ea"/>
                <a:cs typeface="Myriad Pro"/>
                <a:sym typeface="Myriad Pro"/>
              </a:rPr>
              <a:t>1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+mj-ea"/>
              <a:ea typeface="+mj-ea"/>
              <a:cs typeface="Myriad Pro"/>
              <a:sym typeface="Myriad Pro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8CE1E9-69DF-4FD1-A142-7DBA6703AAAC}"/>
              </a:ext>
            </a:extLst>
          </p:cNvPr>
          <p:cNvSpPr txBox="1"/>
          <p:nvPr/>
        </p:nvSpPr>
        <p:spPr>
          <a:xfrm>
            <a:off x="332220" y="2276795"/>
            <a:ext cx="473702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+mj-ea"/>
              <a:ea typeface="+mj-ea"/>
              <a:cs typeface="Myriad Pro"/>
              <a:sym typeface="Myriad Pro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52C76E-33C3-4D0B-A98D-DE721E6471DD}"/>
              </a:ext>
            </a:extLst>
          </p:cNvPr>
          <p:cNvSpPr txBox="1"/>
          <p:nvPr/>
        </p:nvSpPr>
        <p:spPr>
          <a:xfrm>
            <a:off x="341098" y="3448844"/>
            <a:ext cx="473702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ea"/>
                <a:ea typeface="+mj-ea"/>
                <a:cs typeface="Myriad Pro"/>
                <a:sym typeface="Myriad Pro"/>
              </a:rPr>
              <a:t>3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+mj-ea"/>
              <a:ea typeface="+mj-ea"/>
              <a:cs typeface="Myriad Pro"/>
              <a:sym typeface="Myriad Pro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642C20-8289-40E3-A8EF-C6E48E75F557}"/>
              </a:ext>
            </a:extLst>
          </p:cNvPr>
          <p:cNvSpPr txBox="1"/>
          <p:nvPr/>
        </p:nvSpPr>
        <p:spPr>
          <a:xfrm>
            <a:off x="305586" y="4590628"/>
            <a:ext cx="473702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+mj-ea"/>
              <a:ea typeface="+mj-ea"/>
              <a:cs typeface="Myriad Pro"/>
              <a:sym typeface="Myriad Pro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E43C36-38BB-4507-A056-C5BEC6E9BDBA}"/>
              </a:ext>
            </a:extLst>
          </p:cNvPr>
          <p:cNvSpPr txBox="1"/>
          <p:nvPr/>
        </p:nvSpPr>
        <p:spPr>
          <a:xfrm>
            <a:off x="341098" y="5740544"/>
            <a:ext cx="473702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5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+mj-ea"/>
              <a:ea typeface="+mj-ea"/>
              <a:cs typeface="Myriad Pro"/>
              <a:sym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05408590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58"/>
          <p:cNvSpPr/>
          <p:nvPr/>
        </p:nvSpPr>
        <p:spPr>
          <a:xfrm>
            <a:off x="0" y="5216"/>
            <a:ext cx="12100561" cy="646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cs typeface="Helvetica"/>
                <a:sym typeface="Myriad Pro"/>
              </a:rPr>
              <a:t>5. </a:t>
            </a:r>
            <a:r>
              <a:rPr kumimoji="0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cs typeface="Helvetica"/>
                <a:sym typeface="Myriad Pro"/>
              </a:rPr>
              <a:t>서비스 구성도 및 구성 내역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cs typeface="Helvetica"/>
              <a:sym typeface="Myriad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44B30-9EA5-41B1-86D0-272C8F5DBDCE}"/>
              </a:ext>
            </a:extLst>
          </p:cNvPr>
          <p:cNvSpPr txBox="1"/>
          <p:nvPr/>
        </p:nvSpPr>
        <p:spPr>
          <a:xfrm>
            <a:off x="372863" y="1122977"/>
            <a:ext cx="5723137" cy="15685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ㅇ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NW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인프라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구성도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R="0" algn="just" rtl="0"/>
            <a:r>
              <a:rPr lang="ko-KR" altLang="en-US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</a:t>
            </a:r>
            <a:r>
              <a:rPr lang="en-US" altLang="ko-KR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총무팀 </a:t>
            </a:r>
            <a:r>
              <a:rPr lang="en-US" altLang="ko-KR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</a:t>
            </a:r>
            <a:r>
              <a:rPr lang="en-US" altLang="ko-KR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총무</a:t>
            </a:r>
            <a:r>
              <a:rPr lang="en-US" altLang="ko-KR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급여</a:t>
            </a:r>
            <a:r>
              <a:rPr lang="en-US" altLang="ko-KR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채용</a:t>
            </a:r>
          </a:p>
          <a:p>
            <a:pPr marR="0" algn="just" rtl="0"/>
            <a:r>
              <a:rPr lang="ko-KR" altLang="en-US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B2B</a:t>
            </a:r>
            <a:r>
              <a:rPr lang="ko-KR" altLang="en-US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en-US" altLang="ko-KR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기업고객 대응</a:t>
            </a:r>
          </a:p>
          <a:p>
            <a:pPr marR="0" algn="just" rtl="0"/>
            <a:r>
              <a:rPr lang="ko-KR" altLang="en-US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회계팀 </a:t>
            </a:r>
            <a:r>
              <a:rPr lang="en-US" altLang="ko-KR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자금관리</a:t>
            </a:r>
            <a:r>
              <a:rPr lang="en-US" altLang="ko-KR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원가관리</a:t>
            </a:r>
            <a:r>
              <a:rPr lang="en-US" altLang="ko-KR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회계관리</a:t>
            </a:r>
          </a:p>
          <a:p>
            <a:pPr marR="0" algn="just" rtl="0"/>
            <a:r>
              <a:rPr lang="en-US" altLang="ko-KR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모바일팀 </a:t>
            </a:r>
            <a:r>
              <a:rPr lang="en-US" altLang="ko-KR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</a:t>
            </a:r>
            <a:r>
              <a:rPr lang="en-US" altLang="ko-KR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MVNO </a:t>
            </a:r>
            <a:r>
              <a:rPr lang="ko-KR" altLang="en-US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 시장 진출 업무</a:t>
            </a:r>
            <a:r>
              <a:rPr lang="en-US" altLang="ko-KR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신규사업</a:t>
            </a:r>
            <a:r>
              <a:rPr lang="en-US" altLang="ko-KR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R="0" algn="just" rtl="0"/>
            <a:r>
              <a:rPr lang="ko-KR" altLang="en-US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IT</a:t>
            </a:r>
            <a:r>
              <a:rPr lang="ko-KR" altLang="en-US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en-US" altLang="ko-KR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IT </a:t>
            </a:r>
            <a:r>
              <a:rPr lang="ko-KR" altLang="en-US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</a:t>
            </a:r>
            <a:r>
              <a:rPr lang="en-US" altLang="ko-KR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Q/A, </a:t>
            </a:r>
            <a:r>
              <a:rPr lang="ko-KR" altLang="en-US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정보보안</a:t>
            </a:r>
            <a:r>
              <a:rPr lang="en-US" altLang="ko-KR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인프라 운영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37B9A8-A3CF-4E7C-8495-6BAC45E32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63" y="3009530"/>
            <a:ext cx="5917499" cy="31604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AF5171-DA09-4E66-AB65-E0E4E7D28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518" y="3143676"/>
            <a:ext cx="5610043" cy="30263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89C41B-C1D1-4EE5-A3B2-D330766B80BE}"/>
              </a:ext>
            </a:extLst>
          </p:cNvPr>
          <p:cNvSpPr txBox="1"/>
          <p:nvPr/>
        </p:nvSpPr>
        <p:spPr>
          <a:xfrm>
            <a:off x="6384822" y="1122977"/>
            <a:ext cx="5723137" cy="15685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ㅇ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중요 서버 리스트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R="0" algn="just" rtl="0"/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총무팀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총무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급여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채용</a:t>
            </a:r>
          </a:p>
          <a:p>
            <a:pPr marR="0" algn="just" rtl="0"/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B2B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기업고객 대응</a:t>
            </a:r>
          </a:p>
          <a:p>
            <a:pPr marR="0" algn="just" rtl="0"/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회계팀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자금관리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원가관리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회계관리</a:t>
            </a:r>
          </a:p>
          <a:p>
            <a:pPr marR="0" algn="just" rtl="0"/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모바일팀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MVNO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 시장 진출 업무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신규사업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R="0" algn="just" rtl="0"/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IT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IT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Q/A,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정보보안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인프라 운영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5181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58"/>
          <p:cNvSpPr/>
          <p:nvPr/>
        </p:nvSpPr>
        <p:spPr>
          <a:xfrm>
            <a:off x="0" y="5216"/>
            <a:ext cx="12100561" cy="646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cs typeface="Helvetica"/>
                <a:sym typeface="Myriad Pro"/>
              </a:rPr>
              <a:t>6. </a:t>
            </a:r>
            <a:r>
              <a:rPr kumimoji="0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cs typeface="Helvetica"/>
                <a:sym typeface="Myriad Pro"/>
              </a:rPr>
              <a:t>비즈니스 모델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cs typeface="Helvetica"/>
              <a:sym typeface="Myriad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44B30-9EA5-41B1-86D0-272C8F5DBDCE}"/>
              </a:ext>
            </a:extLst>
          </p:cNvPr>
          <p:cNvSpPr txBox="1"/>
          <p:nvPr/>
        </p:nvSpPr>
        <p:spPr>
          <a:xfrm>
            <a:off x="372863" y="1122977"/>
            <a:ext cx="5723137" cy="28430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ㅇ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목표 고객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외국인 특화 종합금융 서비스 제공자로서 국내 체류 외국인 이민자 및 근로자가 주 타겟 고객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ㅇ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시장 규모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대한민국 출산율 감소와 인국감소로 인하여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노동 시장에서 외국 근로자 비율 지속적으로 증가</a:t>
            </a:r>
            <a:endParaRPr lang="en-US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해외 송금 시장 규모가 약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40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조원으로 증가 할 것으로 예상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R="0" algn="l" rtl="0"/>
            <a:r>
              <a:rPr lang="ko-KR" altLang="en-US" sz="1800" b="1" i="1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</a:t>
            </a:r>
            <a:r>
              <a:rPr lang="ko-KR" altLang="en-US" sz="1800" b="1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향후 계획 </a:t>
            </a:r>
          </a:p>
          <a:p>
            <a:pPr marR="0" algn="l" rtl="0"/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0" i="1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글로벌머니익스프레스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목표 점유율 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4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조원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(10% </a:t>
            </a:r>
            <a:r>
              <a:rPr lang="ko-KR" altLang="en-US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r>
              <a:rPr lang="en-US" altLang="ko-KR" sz="1400" b="0" i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9C41B-C1D1-4EE5-A3B2-D330766B80BE}"/>
              </a:ext>
            </a:extLst>
          </p:cNvPr>
          <p:cNvSpPr txBox="1"/>
          <p:nvPr/>
        </p:nvSpPr>
        <p:spPr>
          <a:xfrm>
            <a:off x="6384822" y="1122977"/>
            <a:ext cx="5723137" cy="24302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ㅇ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현재 영업 실적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R="0" algn="just" rtl="0"/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해외송금업 최초 등록시점보다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2022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현재 대규모 성장 </a:t>
            </a:r>
            <a:endParaRPr lang="ko-KR" altLang="en-US" sz="1400" b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just" rtl="0"/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지점수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4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군데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12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군데 으로 </a:t>
            </a:r>
            <a:r>
              <a:rPr lang="en-US" altLang="ko-KR" sz="1400" b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증가</a:t>
            </a:r>
            <a:endParaRPr lang="en-US" altLang="ko-KR" sz="1400" b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just" rtl="0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임직원수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200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 으로 </a:t>
            </a:r>
            <a:r>
              <a:rPr lang="en-US" altLang="ko-KR" sz="1400" b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b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증가</a:t>
            </a:r>
            <a:endParaRPr lang="en-US" altLang="ko-KR" sz="1400" b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just" rtl="0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연간거래건수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10,000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2,000,000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1400" b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1400" b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증가</a:t>
            </a:r>
          </a:p>
          <a:p>
            <a:pPr marR="0" algn="just" rtl="0"/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연간해외송금액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100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억원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1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6500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억원 으로 </a:t>
            </a:r>
            <a:r>
              <a:rPr lang="en-US" altLang="ko-KR" sz="1400" b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165</a:t>
            </a:r>
            <a:r>
              <a:rPr lang="ko-KR" altLang="en-US" sz="1400" b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증가</a:t>
            </a:r>
            <a:endParaRPr lang="en-US" altLang="ko-KR" sz="1400" b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just" rtl="0"/>
            <a:endParaRPr lang="en-US" altLang="ko-KR" sz="1400" b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just" rtl="0"/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 확장 이전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just" rtl="0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동대문구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 규모 사무실 사용 중이나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R="0" algn="just" rtl="0"/>
            <a:r>
              <a:rPr lang="en-US" altLang="ko-KR" sz="14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   2023</a:t>
            </a:r>
            <a:r>
              <a:rPr lang="ko-KR" altLang="en-US" sz="14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r>
              <a:rPr lang="ko-KR" altLang="en-US" sz="14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20</a:t>
            </a:r>
            <a:r>
              <a:rPr lang="ko-KR" altLang="en-US" sz="14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일 영등포구 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500</a:t>
            </a:r>
            <a:r>
              <a:rPr lang="ko-KR" altLang="en-US" sz="14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평 사무실로 </a:t>
            </a:r>
            <a:r>
              <a:rPr lang="ko-KR" altLang="en-US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확장 이전</a:t>
            </a:r>
            <a:endParaRPr lang="ko-KR" altLang="ko-KR" sz="1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B3F252-EF4A-490D-85BF-75D7B79A2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87" y="4148906"/>
            <a:ext cx="5334744" cy="21815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E7C2C7-18A2-4AC3-B741-1828270BD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823" y="3672960"/>
            <a:ext cx="5357133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8618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58"/>
          <p:cNvSpPr/>
          <p:nvPr/>
        </p:nvSpPr>
        <p:spPr>
          <a:xfrm>
            <a:off x="0" y="5216"/>
            <a:ext cx="12100561" cy="646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cs typeface="Helvetica"/>
                <a:sym typeface="Myriad Pro"/>
              </a:rPr>
              <a:t>7. </a:t>
            </a:r>
            <a:r>
              <a:rPr kumimoji="0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cs typeface="Helvetica"/>
                <a:sym typeface="Myriad Pro"/>
              </a:rPr>
              <a:t>수익 모델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cs typeface="Helvetica"/>
              <a:sym typeface="Myriad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44B30-9EA5-41B1-86D0-272C8F5DBDCE}"/>
              </a:ext>
            </a:extLst>
          </p:cNvPr>
          <p:cNvSpPr txBox="1"/>
          <p:nvPr/>
        </p:nvSpPr>
        <p:spPr>
          <a:xfrm>
            <a:off x="372863" y="1122977"/>
            <a:ext cx="11677716" cy="30165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ㅇ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국내외 송금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(REMIT)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국내외 송금 서비스로 인한 수익은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250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억입니다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주로 해외송금 시 발생하는 송금 수수료와 환율 차익으로 구성됩니다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또한 국내 송금 및 </a:t>
            </a:r>
            <a:r>
              <a:rPr lang="ko-KR" altLang="en-US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오픈뱅킹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조회 시 발생하는 수수료도 포함됩니다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현재 가장 큰 </a:t>
            </a:r>
            <a:r>
              <a:rPr lang="ko-KR" altLang="en-US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수익원이며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앞으로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년 내에 매출을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배로 증대 시키는 것을 목표로 하고 있습니다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ㅇ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모바일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(Sim, Top-up)</a:t>
            </a:r>
            <a:endParaRPr lang="ko-KR" altLang="en-US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모바일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(Sim, Top-up)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서비스로 인한 수익은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억입니다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모바일 서비스는 핸드폰 판매 수익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통신사 인센티브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Sim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카드와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Top-up(</a:t>
            </a:r>
            <a:r>
              <a:rPr lang="ko-KR" altLang="en-US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선불폰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충전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매출로 이루어집니다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 시장은 매년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ko-KR" altLang="en-US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배씩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성장하고 있으며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GME MVNO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설립을 위한 기반이 될 것으로 예상됩니다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b="1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</a:t>
            </a:r>
            <a:r>
              <a:rPr lang="ko-KR" altLang="en-US" sz="1800" b="1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기업송금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(B2B)</a:t>
            </a:r>
            <a:endParaRPr lang="ko-KR" altLang="en-US" sz="1800" b="1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l" rtl="0"/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 송금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(B2B)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서비스로 인한 수익은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억입니다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국내외 기업이 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송금 및 수취하는 과정에서 발생하는 수수료 및 환전 차익 등이 이에 해당합니다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이는 신규 사업 분야로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글로벌 오픈마켓 시장의 확대로 인해 큰 수혜를 기대할 수 있는 분야입니다</a:t>
            </a:r>
            <a:r>
              <a:rPr lang="en-US" altLang="ko-KR" sz="1400" b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algn="l" rtl="0"/>
            <a:endParaRPr lang="ko-KR" altLang="en-US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FD66D9-AA04-4D19-95BB-29A403518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068" y="4230758"/>
            <a:ext cx="5407742" cy="23204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C672B3-F6E9-4D5D-B97C-63BF201174BB}"/>
              </a:ext>
            </a:extLst>
          </p:cNvPr>
          <p:cNvSpPr txBox="1"/>
          <p:nvPr/>
        </p:nvSpPr>
        <p:spPr>
          <a:xfrm>
            <a:off x="372864" y="3907797"/>
            <a:ext cx="5407742" cy="14396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R="0" algn="l" rtl="0"/>
            <a:endParaRPr lang="en-US" altLang="ko-KR" sz="1400" b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just" defTabSz="4572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ㅇ</a:t>
            </a:r>
            <a:r>
              <a:rPr kumimoji="0" lang="ko-KR" altLang="en-US" sz="1800" b="1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b="1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기타</a:t>
            </a:r>
            <a:r>
              <a:rPr lang="en-US" altLang="ko-KR" b="1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b="1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이자 수익 관련</a:t>
            </a:r>
            <a:r>
              <a:rPr lang="en-US" altLang="ko-KR" b="1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kumimoji="0" lang="en-US" altLang="ko-KR" sz="1800" b="1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</a:t>
            </a:r>
            <a:r>
              <a:rPr kumimoji="0" lang="en-US" altLang="ko-KR" sz="1400" b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kumimoji="0" lang="ko-KR" altLang="en-US" sz="1400" b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기타 </a:t>
            </a:r>
            <a:r>
              <a:rPr kumimoji="0" lang="en-US" altLang="ko-KR" sz="1400" b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0" lang="ko-KR" altLang="en-US" sz="1400" b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이자 수익 관련</a:t>
            </a:r>
            <a:r>
              <a:rPr kumimoji="0" lang="en-US" altLang="ko-KR" sz="1400" b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kumimoji="0" lang="ko-KR" altLang="en-US" sz="1400" b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로 발생하는 수익은 </a:t>
            </a:r>
            <a:r>
              <a:rPr kumimoji="0" lang="en-US" altLang="ko-KR" sz="1400" b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0.5</a:t>
            </a:r>
            <a:r>
              <a:rPr kumimoji="0" lang="ko-KR" altLang="en-US" sz="1400" b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억입니다</a:t>
            </a:r>
            <a:r>
              <a:rPr kumimoji="0" lang="en-US" altLang="ko-KR" sz="1400" b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                 </a:t>
            </a:r>
            <a:r>
              <a:rPr kumimoji="0" lang="ko-KR" altLang="en-US" sz="1400" b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이는 동산</a:t>
            </a:r>
            <a:r>
              <a:rPr kumimoji="0" lang="en-US" altLang="ko-KR" sz="1400" b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1400" b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부동산 및 기타 이자 수익 등을 포함합니다</a:t>
            </a:r>
            <a:r>
              <a:rPr kumimoji="0" lang="en-US" altLang="ko-KR" sz="1400" b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en-US" altLang="ko-KR" sz="1400" kern="1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R="0" algn="l" rtl="0"/>
            <a:endParaRPr lang="ko-KR" altLang="en-US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51548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57c6725-1a5a-4f10-9c50-d5295a340bfa" xsi:nil="true"/>
    <lcf76f155ced4ddcb4097134ff3c332f xmlns="496f1fba-17c0-4369-a3d1-8f4a1c214816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9F4FDF3AE8AB5439BE0364D12BEF9C5" ma:contentTypeVersion="16" ma:contentTypeDescription="새 문서를 만듭니다." ma:contentTypeScope="" ma:versionID="922dd4a86d67179521a4901aa442a881">
  <xsd:schema xmlns:xsd="http://www.w3.org/2001/XMLSchema" xmlns:xs="http://www.w3.org/2001/XMLSchema" xmlns:p="http://schemas.microsoft.com/office/2006/metadata/properties" xmlns:ns2="496f1fba-17c0-4369-a3d1-8f4a1c214816" xmlns:ns3="157c6725-1a5a-4f10-9c50-d5295a340bfa" targetNamespace="http://schemas.microsoft.com/office/2006/metadata/properties" ma:root="true" ma:fieldsID="25ef2acc2b5d869cb8c46b16c5a5b87c" ns2:_="" ns3:_="">
    <xsd:import namespace="496f1fba-17c0-4369-a3d1-8f4a1c214816"/>
    <xsd:import namespace="157c6725-1a5a-4f10-9c50-d5295a340b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6f1fba-17c0-4369-a3d1-8f4a1c2148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이미지 태그" ma:readOnly="false" ma:fieldId="{5cf76f15-5ced-4ddc-b409-7134ff3c332f}" ma:taxonomyMulti="true" ma:sspId="30a23a2f-e60a-4c63-ae54-b0e605d6f02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7c6725-1a5a-4f10-9c50-d5295a340bfa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2d7d0ec5-fe9f-4543-beef-96ccbba0db6a}" ma:internalName="TaxCatchAll" ma:showField="CatchAllData" ma:web="157c6725-1a5a-4f10-9c50-d5295a340b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C640B7-D249-4FBC-ABFB-598C4CBF13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F63546-B44F-472F-8A9B-26C52BB32A24}">
  <ds:schemaRefs>
    <ds:schemaRef ds:uri="http://schemas.microsoft.com/office/2006/metadata/properties"/>
    <ds:schemaRef ds:uri="http://schemas.microsoft.com/office/infopath/2007/PartnerControls"/>
    <ds:schemaRef ds:uri="157c6725-1a5a-4f10-9c50-d5295a340bfa"/>
    <ds:schemaRef ds:uri="496f1fba-17c0-4369-a3d1-8f4a1c214816"/>
  </ds:schemaRefs>
</ds:datastoreItem>
</file>

<file path=customXml/itemProps3.xml><?xml version="1.0" encoding="utf-8"?>
<ds:datastoreItem xmlns:ds="http://schemas.openxmlformats.org/officeDocument/2006/customXml" ds:itemID="{8AB8576D-B7A5-4B58-B47F-6BFF8C3CC1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6f1fba-17c0-4369-a3d1-8f4a1c214816"/>
    <ds:schemaRef ds:uri="157c6725-1a5a-4f10-9c50-d5295a340b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5373</TotalTime>
  <Words>1781</Words>
  <Application>Microsoft Office PowerPoint</Application>
  <PresentationFormat>와이드스크린</PresentationFormat>
  <Paragraphs>196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Helvetica Neue</vt:lpstr>
      <vt:lpstr>Helvetica Neue Medium</vt:lpstr>
      <vt:lpstr>Myriad Pro</vt:lpstr>
      <vt:lpstr>나눔스퀘어 ExtraBold</vt:lpstr>
      <vt:lpstr>맑은 고딕</vt:lpstr>
      <vt:lpstr>바탕</vt:lpstr>
      <vt:lpstr>Arial</vt:lpstr>
      <vt:lpstr>Helvetica</vt:lpstr>
      <vt:lpstr>Open Sans</vt:lpstr>
      <vt:lpstr>21_BasicWhite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Deeana</dc:creator>
  <cp:lastModifiedBy>신재현(TAZ)</cp:lastModifiedBy>
  <cp:revision>189</cp:revision>
  <cp:lastPrinted>2023-03-16T06:26:07Z</cp:lastPrinted>
  <dcterms:created xsi:type="dcterms:W3CDTF">2022-01-18T01:49:33Z</dcterms:created>
  <dcterms:modified xsi:type="dcterms:W3CDTF">2023-05-18T09:35:14Z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0x010100C9F4FDF3AE8AB5439BE0364D12BEF9C5</vt:lpwstr>
  </property>
  <property fmtid="{D5CDD505-2E9C-101B-9397-08002B2CF9AE}" pid="3" name="MediaServiceImageTags">
    <vt:lpwstr/>
  </property>
</Properties>
</file>