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4" r:id="rId2"/>
    <p:sldId id="1915" r:id="rId3"/>
    <p:sldId id="1896" r:id="rId4"/>
    <p:sldId id="1926" r:id="rId5"/>
    <p:sldId id="1927" r:id="rId6"/>
    <p:sldId id="1928" r:id="rId7"/>
    <p:sldId id="1929" r:id="rId8"/>
    <p:sldId id="1930" r:id="rId9"/>
    <p:sldId id="1932" r:id="rId10"/>
    <p:sldId id="1895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8FF"/>
    <a:srgbClr val="DFF1FF"/>
    <a:srgbClr val="F2F2F2"/>
    <a:srgbClr val="FFEBE5"/>
    <a:srgbClr val="B9E1FF"/>
    <a:srgbClr val="005DA2"/>
    <a:srgbClr val="003070"/>
    <a:srgbClr val="04256F"/>
    <a:srgbClr val="C4E8FF"/>
    <a:srgbClr val="9E1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8" autoAdjust="0"/>
    <p:restoredTop sz="95820" autoAdjust="0"/>
  </p:normalViewPr>
  <p:slideViewPr>
    <p:cSldViewPr snapToGrid="0">
      <p:cViewPr varScale="1">
        <p:scale>
          <a:sx n="83" d="100"/>
          <a:sy n="83" d="100"/>
        </p:scale>
        <p:origin x="12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4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rgbClr val="0084D6">
                <a:lumMod val="20000"/>
                <a:lumOff val="80000"/>
              </a:srgb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549-4BEF-800E-B7AC8FBC82A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49-4BEF-800E-B7AC8FBC82A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49-4BEF-800E-B7AC8FBC82A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549-4BEF-800E-B7AC8FBC82A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49-4BEF-800E-B7AC8FBC82A6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4549-4BEF-800E-B7AC8FBC82A6}"/>
              </c:ext>
            </c:extLst>
          </c:dPt>
          <c:cat>
            <c:strRef>
              <c:f>Sheet1!$A$2:$A$7</c:f>
              <c:strCache>
                <c:ptCount val="6"/>
                <c:pt idx="0">
                  <c:v>ISP</c:v>
                </c:pt>
                <c:pt idx="1">
                  <c:v>PMO</c:v>
                </c:pt>
                <c:pt idx="2">
                  <c:v>BPR/PI</c:v>
                </c:pt>
                <c:pt idx="3">
                  <c:v>디지털</c:v>
                </c:pt>
                <c:pt idx="4">
                  <c:v>UX</c:v>
                </c:pt>
                <c:pt idx="5">
                  <c:v>마이데이터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84</c:v>
                </c:pt>
                <c:pt idx="1">
                  <c:v>57</c:v>
                </c:pt>
                <c:pt idx="2">
                  <c:v>67</c:v>
                </c:pt>
                <c:pt idx="3">
                  <c:v>87</c:v>
                </c:pt>
                <c:pt idx="4">
                  <c:v>8</c:v>
                </c:pt>
                <c:pt idx="5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549-4BEF-800E-B7AC8FBC8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8"/>
        <c:axId val="992282112"/>
        <c:axId val="1170547264"/>
      </c:barChart>
      <c:catAx>
        <c:axId val="992282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70547264"/>
        <c:crosses val="autoZero"/>
        <c:auto val="1"/>
        <c:lblAlgn val="ctr"/>
        <c:lblOffset val="100"/>
        <c:noMultiLvlLbl val="0"/>
      </c:catAx>
      <c:valAx>
        <c:axId val="11705472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22821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rgbClr val="005DA2">
                <a:lumMod val="20000"/>
                <a:lumOff val="80000"/>
              </a:srgb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0084D6">
                  <a:lumMod val="20000"/>
                  <a:lumOff val="80000"/>
                </a:srgb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899-4736-905C-A2742A237AC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899-4736-905C-A2742A237AC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899-4736-905C-A2742A237AC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1899-4736-905C-A2742A237AC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899-4736-905C-A2742A237AC1}"/>
              </c:ext>
            </c:extLst>
          </c:dPt>
          <c:cat>
            <c:strRef>
              <c:f>Sheet1!$A$2:$A$6</c:f>
              <c:strCache>
                <c:ptCount val="5"/>
                <c:pt idx="0">
                  <c:v>보험</c:v>
                </c:pt>
                <c:pt idx="1">
                  <c:v>공공/공금융</c:v>
                </c:pt>
                <c:pt idx="2">
                  <c:v>은행</c:v>
                </c:pt>
                <c:pt idx="3">
                  <c:v>캐피탈/카드</c:v>
                </c:pt>
                <c:pt idx="4">
                  <c:v>증권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</c:v>
                </c:pt>
                <c:pt idx="1">
                  <c:v>72</c:v>
                </c:pt>
                <c:pt idx="2">
                  <c:v>45</c:v>
                </c:pt>
                <c:pt idx="3">
                  <c:v>32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99-4736-905C-A2742A237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8"/>
        <c:axId val="1229752832"/>
        <c:axId val="327581696"/>
      </c:barChart>
      <c:catAx>
        <c:axId val="1229752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7581696"/>
        <c:crosses val="autoZero"/>
        <c:auto val="1"/>
        <c:lblAlgn val="ctr"/>
        <c:lblOffset val="100"/>
        <c:noMultiLvlLbl val="0"/>
      </c:catAx>
      <c:valAx>
        <c:axId val="32758169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29752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0FB-39E6-45B6-AB41-B3E6F2811E53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B289B-E7E5-4966-B13B-A4B72C28A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03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66FC-8943-4E97-9C3D-AF0B1922CCF1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8C471-2F9C-420A-8B8C-210D06DF2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028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36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66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62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71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75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41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표지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E2FEAE8-C19C-CED2-D756-6291C7B851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" y="0"/>
            <a:ext cx="9902707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4780F2-1969-64CA-A686-EA41E4A85A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99" y="6040218"/>
            <a:ext cx="1280277" cy="217814"/>
          </a:xfrm>
          <a:prstGeom prst="rect">
            <a:avLst/>
          </a:prstGeom>
        </p:spPr>
      </p:pic>
      <p:pic>
        <p:nvPicPr>
          <p:cNvPr id="2050" name="Picture 2" descr="https://search.pstatic.net/common/?src=http%3A%2F%2Fblogfiles.naver.net%2FMjAyMTEyMjNfNzgg%2FMDAxNjQwMjcxMDUzNjA1.kn31N5nH3IomHwvbqlO5CFc87cgcnOCtAYpDmMBKEvwg.kdp5nnSrIhkYo_vG1u51B_G-47waKuXaBwRIFOCkcz0g.PNG.icic75ji%2Fsm00120046.png&amp;type=sc960_83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0" t="43131" r="26419" b="48908"/>
          <a:stretch/>
        </p:blipFill>
        <p:spPr bwMode="auto">
          <a:xfrm>
            <a:off x="841247" y="512064"/>
            <a:ext cx="1426465" cy="5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889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있을때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89CE900-4B4D-6331-0225-8820833BBDC1}"/>
              </a:ext>
            </a:extLst>
          </p:cNvPr>
          <p:cNvGrpSpPr/>
          <p:nvPr userDrawn="1"/>
        </p:nvGrpSpPr>
        <p:grpSpPr>
          <a:xfrm>
            <a:off x="0" y="121760"/>
            <a:ext cx="9906000" cy="0"/>
            <a:chOff x="0" y="260648"/>
            <a:chExt cx="9906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23E67-5C5F-6246-F0E3-1BB6616B1E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7544" y="260648"/>
              <a:ext cx="9438456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D719108-87DF-2D33-5C55-1D325AB4B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260648"/>
              <a:ext cx="467544" cy="0"/>
            </a:xfrm>
            <a:prstGeom prst="line">
              <a:avLst/>
            </a:prstGeom>
            <a:ln w="28575">
              <a:solidFill>
                <a:srgbClr val="004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16F87AA-A401-1B76-B847-E73549C02D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7544" y="260648"/>
              <a:ext cx="157145" cy="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63A3D8-8899-850A-F525-1393F1F787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2098" y="992005"/>
            <a:ext cx="9077977" cy="653912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40000"/>
              <a:buFontTx/>
              <a:buNone/>
              <a:defRPr kumimoji="0" lang="en-US" altLang="ko-KR" sz="1400" b="0" i="0" u="none" strike="noStrike" kern="1200" cap="none" spc="-70" normalizeH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46088" indent="-1778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0400" indent="-176213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100" b="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90588" indent="-2286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05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168400" indent="-2286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9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맑은 고딕 </a:t>
            </a:r>
            <a:r>
              <a:rPr lang="en-US" altLang="ko-KR"/>
              <a:t>14pt</a:t>
            </a:r>
            <a:br>
              <a:rPr lang="en-US" altLang="ko-KR"/>
            </a:br>
            <a:r>
              <a:rPr lang="en-US" altLang="ko-KR"/>
              <a:t>2</a:t>
            </a:r>
            <a:r>
              <a:rPr lang="ko-KR" altLang="en-US"/>
              <a:t>줄 이하</a:t>
            </a:r>
            <a:r>
              <a:rPr lang="en-US" altLang="ko-KR"/>
              <a:t>, </a:t>
            </a:r>
            <a:r>
              <a:rPr lang="ko-KR" altLang="en-US"/>
              <a:t>종결어미 </a:t>
            </a:r>
            <a:r>
              <a:rPr lang="en-US" altLang="ko-KR"/>
              <a:t>‘~</a:t>
            </a:r>
            <a:r>
              <a:rPr lang="ko-KR" altLang="en-US"/>
              <a:t>입니다</a:t>
            </a:r>
            <a:r>
              <a:rPr lang="en-US" altLang="ko-KR"/>
              <a:t>.’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27F205-7320-CC67-1B14-3D97A7A517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098" y="518194"/>
            <a:ext cx="9077977" cy="357970"/>
          </a:xfrm>
          <a:prstGeom prst="rect">
            <a:avLst/>
          </a:prstGeom>
          <a:effectLst/>
        </p:spPr>
        <p:txBody>
          <a:bodyPr lIns="90000" tIns="0" rIns="90000" bIns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200" b="1" kern="12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맑은 고딕 </a:t>
            </a:r>
            <a:r>
              <a:rPr lang="en-US" altLang="ko-KR"/>
              <a:t>24p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802731E-2B89-8492-ACFF-7238ACB8DAB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12098" y="258903"/>
            <a:ext cx="9077977" cy="21960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marL="0" indent="0" algn="l">
              <a:buNone/>
              <a:defRPr sz="900" spc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맑은 고딕 </a:t>
            </a:r>
            <a:r>
              <a:rPr lang="en-US" altLang="ko-KR"/>
              <a:t>9pt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93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17" userDrawn="1">
          <p15:clr>
            <a:srgbClr val="FBAE40"/>
          </p15:clr>
        </p15:guide>
        <p15:guide id="2" pos="262" userDrawn="1">
          <p15:clr>
            <a:srgbClr val="FBAE40"/>
          </p15:clr>
        </p15:guide>
        <p15:guide id="3" pos="5978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orient="horz" pos="166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거버닝없을때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098" y="518194"/>
            <a:ext cx="9077977" cy="357970"/>
          </a:xfrm>
          <a:prstGeom prst="rect">
            <a:avLst/>
          </a:prstGeom>
          <a:effectLst/>
        </p:spPr>
        <p:txBody>
          <a:bodyPr lIns="90000" tIns="0" rIns="90000" bIns="0" anchor="ctr" anchorCtr="0">
            <a:noAutofit/>
          </a:bodyPr>
          <a:lstStyle>
            <a:lvl1pPr>
              <a:defRPr lang="en-US" sz="22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j-ea"/>
              </a:defRPr>
            </a:lvl1pPr>
          </a:lstStyle>
          <a:p>
            <a:pPr lvl="0"/>
            <a:r>
              <a:rPr lang="ko-KR" altLang="en-US"/>
              <a:t>맑은 고딕 </a:t>
            </a:r>
            <a:r>
              <a:rPr lang="en-US" altLang="ko-KR"/>
              <a:t>24p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412098" y="258903"/>
            <a:ext cx="9077977" cy="21960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>
              <a:defRPr lang="en-US" sz="900" spc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/>
              <a:t>맑은 고딕 </a:t>
            </a:r>
            <a:r>
              <a:rPr lang="en-US" altLang="ko-KR"/>
              <a:t>9pt</a:t>
            </a:r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9CE900-4B4D-6331-0225-8820833BBDC1}"/>
              </a:ext>
            </a:extLst>
          </p:cNvPr>
          <p:cNvGrpSpPr/>
          <p:nvPr userDrawn="1"/>
        </p:nvGrpSpPr>
        <p:grpSpPr>
          <a:xfrm>
            <a:off x="0" y="121760"/>
            <a:ext cx="9906000" cy="0"/>
            <a:chOff x="0" y="260648"/>
            <a:chExt cx="9906000" cy="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23E67-5C5F-6246-F0E3-1BB6616B1E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7544" y="260648"/>
              <a:ext cx="9438456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D719108-87DF-2D33-5C55-1D325AB4B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260648"/>
              <a:ext cx="467544" cy="0"/>
            </a:xfrm>
            <a:prstGeom prst="line">
              <a:avLst/>
            </a:prstGeom>
            <a:ln w="28575">
              <a:solidFill>
                <a:srgbClr val="004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16F87AA-A401-1B76-B847-E73549C02D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7544" y="260648"/>
              <a:ext cx="157145" cy="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886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  <p15:guide id="2" pos="262">
          <p15:clr>
            <a:srgbClr val="FBAE40"/>
          </p15:clr>
        </p15:guide>
        <p15:guide id="3" pos="5978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orient="horz" pos="16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BCAED2-27F1-4321-BA98-D7DEC4284C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" y="0"/>
            <a:ext cx="989941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27A0E7-BCC6-400F-84EC-D54F24E36D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14" y="3646006"/>
            <a:ext cx="1214244" cy="206580"/>
          </a:xfrm>
          <a:prstGeom prst="rect">
            <a:avLst/>
          </a:prstGeom>
        </p:spPr>
      </p:pic>
      <p:pic>
        <p:nvPicPr>
          <p:cNvPr id="6" name="Picture 2" descr="https://search.pstatic.net/common/?src=http%3A%2F%2Fblogfiles.naver.net%2FMjAyMTEyMjNfNzgg%2FMDAxNjQwMjcxMDUzNjA1.kn31N5nH3IomHwvbqlO5CFc87cgcnOCtAYpDmMBKEvwg.kdp5nnSrIhkYo_vG1u51B_G-47waKuXaBwRIFOCkcz0g.PNG.icic75ji%2Fsm00120046.png&amp;type=sc960_83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0" t="43131" r="26419" b="48908"/>
          <a:stretch/>
        </p:blipFill>
        <p:spPr bwMode="auto">
          <a:xfrm>
            <a:off x="1152143" y="3646006"/>
            <a:ext cx="1426465" cy="5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972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1303283" y="6728472"/>
            <a:ext cx="723828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680235" y="6581001"/>
            <a:ext cx="48958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44000" rIns="14400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83FBFB-0F26-46B0-95CA-67F299F63929}" type="slidenum">
              <a:rPr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200" b="1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8471-CC49-47AF-AEB6-B4C085F92B2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669" y="6667703"/>
            <a:ext cx="714375" cy="121537"/>
          </a:xfrm>
          <a:prstGeom prst="rect">
            <a:avLst/>
          </a:prstGeom>
        </p:spPr>
      </p:pic>
      <p:pic>
        <p:nvPicPr>
          <p:cNvPr id="6" name="Picture 2" descr="https://search.pstatic.net/common/?src=http%3A%2F%2Fblogfiles.naver.net%2FMjAyMTEyMjNfNzgg%2FMDAxNjQwMjcxMDUzNjA1.kn31N5nH3IomHwvbqlO5CFc87cgcnOCtAYpDmMBKEvwg.kdp5nnSrIhkYo_vG1u51B_G-47waKuXaBwRIFOCkcz0g.PNG.icic75ji%2Fsm00120046.png&amp;type=sc960_832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0" t="43131" r="26419" b="48908"/>
          <a:stretch/>
        </p:blipFill>
        <p:spPr bwMode="auto">
          <a:xfrm>
            <a:off x="533257" y="6582266"/>
            <a:ext cx="566929" cy="20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95" r:id="rId3"/>
    <p:sldLayoutId id="2147483686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19" Type="http://schemas.openxmlformats.org/officeDocument/2006/relationships/image" Target="../media/image22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ACF5F1-E943-498D-F032-8D557FC734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2972" y="2183913"/>
            <a:ext cx="6547840" cy="2192219"/>
          </a:xfrm>
          <a:prstGeom prst="rect">
            <a:avLst/>
          </a:prstGeom>
        </p:spPr>
        <p:txBody>
          <a:bodyPr/>
          <a:lstStyle/>
          <a:p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GME </a:t>
            </a:r>
            <a:r>
              <a:rPr lang="ko-KR" altLang="en-US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차세대 </a:t>
            </a:r>
            <a: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/>
            </a:r>
            <a:br>
              <a:rPr lang="en-US" altLang="ko-KR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</a:br>
            <a:r>
              <a:rPr lang="ko-KR" altLang="en-US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ea typeface="+mn-ea"/>
              </a:rPr>
              <a:t>사전준비 논의</a:t>
            </a:r>
            <a:endParaRPr lang="ko-KR" altLang="en-US" b="1" spc="-15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AD550-A0F4-2C15-DE80-9F4EE15F574D}"/>
              </a:ext>
            </a:extLst>
          </p:cNvPr>
          <p:cNvSpPr txBox="1"/>
          <p:nvPr/>
        </p:nvSpPr>
        <p:spPr>
          <a:xfrm>
            <a:off x="831809" y="3861048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+mn-ea"/>
                <a:cs typeface="맑은 고딕 Semilight" panose="020B0502040204020203" pitchFamily="50" charset="-127"/>
              </a:rPr>
              <a:t>2023.08.08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36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4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정보 관련 논의 </a:t>
            </a:r>
            <a:r>
              <a:rPr lang="ko-KR" altLang="en-US" dirty="0" err="1" smtClean="0"/>
              <a:t>아젠다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72C91-F3E6-46AD-9737-2C166B3D8B0A}"/>
              </a:ext>
            </a:extLst>
          </p:cNvPr>
          <p:cNvSpPr/>
          <p:nvPr/>
        </p:nvSpPr>
        <p:spPr>
          <a:xfrm>
            <a:off x="381000" y="1058779"/>
            <a:ext cx="9144000" cy="52270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/>
              <a:ea typeface="KB금융 본문체 Light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65240" y="1242387"/>
            <a:ext cx="8607097" cy="385776"/>
            <a:chOff x="665240" y="1242387"/>
            <a:chExt cx="8607097" cy="3857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587015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spc="-70" noProof="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투이컨설팅</a:t>
              </a:r>
              <a:r>
                <a:rPr lang="ko-KR" altLang="en-US" sz="1400" b="1" kern="0" spc="-70" noProof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소개 및 </a:t>
              </a:r>
              <a:r>
                <a:rPr lang="ko-KR" altLang="en-US" sz="1400" b="1" kern="0" spc="-70" noProof="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핀테크</a:t>
              </a:r>
              <a:r>
                <a:rPr lang="ko-KR" altLang="en-US" sz="1400" b="1" kern="0" spc="-70" noProof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경험</a:t>
              </a:r>
              <a:endParaRPr kumimoji="0" lang="ko-KR" altLang="en-US" sz="1400" b="1" i="0" u="none" strike="noStrike" kern="0" cap="none" spc="-7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Q1.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65240" y="2300011"/>
            <a:ext cx="8607097" cy="385776"/>
            <a:chOff x="665240" y="1242387"/>
            <a:chExt cx="8607097" cy="38577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687424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ko-KR" altLang="en-US" sz="1400" b="1" kern="0" spc="-7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투이컨설팅에서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제공할 수 있는 솔루션 및 옵션에 대한 문의 </a:t>
              </a:r>
              <a:r>
                <a:rPr lang="en-US" altLang="ko-KR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(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컨설팅</a:t>
              </a:r>
              <a:r>
                <a:rPr lang="en-US" altLang="ko-KR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, 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설계</a:t>
              </a:r>
              <a:r>
                <a:rPr lang="en-US" altLang="ko-KR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, 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구축 등등</a:t>
              </a:r>
              <a:r>
                <a:rPr lang="en-US" altLang="ko-KR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)</a:t>
              </a:r>
              <a:endParaRPr lang="ko-KR" altLang="en-US" sz="1400" b="1" kern="0" spc="-7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Q2.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65240" y="2900748"/>
            <a:ext cx="8607097" cy="385776"/>
            <a:chOff x="665240" y="1242387"/>
            <a:chExt cx="8607097" cy="3857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587015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ko-KR" altLang="en-US" sz="1400" b="1" kern="0" spc="-7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투이컨설팅의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외부파트너쉽 구축 및 협력에 대한 문의</a:t>
              </a:r>
              <a:endParaRPr kumimoji="0" lang="ko-KR" altLang="en-US" sz="1400" b="1" i="0" u="none" strike="noStrike" kern="0" cap="none" spc="-7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Q3.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C4A9D6-D9BE-85A8-4A29-BEDEB1A1C642}"/>
              </a:ext>
            </a:extLst>
          </p:cNvPr>
          <p:cNvSpPr/>
          <p:nvPr/>
        </p:nvSpPr>
        <p:spPr>
          <a:xfrm>
            <a:off x="1244515" y="1812227"/>
            <a:ext cx="64476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</a:pP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다양한 금융권 경험 보유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디지털전환 사업 수행</a:t>
            </a:r>
            <a:endParaRPr lang="en-US" altLang="ko-KR" sz="1400" b="1" kern="0" dirty="0">
              <a:ln>
                <a:solidFill>
                  <a:srgbClr val="0084D6">
                    <a:lumMod val="60000"/>
                    <a:lumOff val="40000"/>
                    <a:alpha val="0"/>
                  </a:srgbClr>
                </a:solidFill>
              </a:ln>
              <a:solidFill>
                <a:srgbClr val="BDDBFF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65240" y="3479417"/>
            <a:ext cx="8607097" cy="385776"/>
            <a:chOff x="665240" y="1242387"/>
            <a:chExt cx="8607097" cy="38577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587015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차세대 솔루션의 개발 및 </a:t>
              </a:r>
              <a:r>
                <a:rPr lang="ko-KR" altLang="en-US" sz="1400" b="1" kern="0" spc="-7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적용시점에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대한 문의</a:t>
              </a:r>
              <a:endParaRPr kumimoji="0" lang="ko-KR" altLang="en-US" sz="1400" b="1" i="0" u="none" strike="noStrike" kern="0" cap="none" spc="-7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Q4.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65240" y="4090404"/>
            <a:ext cx="8607097" cy="385776"/>
            <a:chOff x="665240" y="1242387"/>
            <a:chExt cx="8607097" cy="38577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587015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차세대 솔루션의 대략적인 비용과 인원에 대한 문의</a:t>
              </a:r>
              <a:endParaRPr kumimoji="0" lang="ko-KR" altLang="en-US" sz="1400" b="1" i="0" u="none" strike="noStrike" kern="0" cap="none" spc="-7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Q5.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 descr="C:\Users\igchoi\AppData\Local\Microsoft\Windows\INetCache\IE\ACFD0W41\FB_IMG_1437117243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5103" y="745241"/>
            <a:ext cx="1437572" cy="1921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4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9DD498-DCC3-ABCA-94AA-320355D1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투이컨설팅은</a:t>
            </a:r>
            <a:r>
              <a:rPr lang="ko-KR" altLang="en-US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 디지털 </a:t>
            </a:r>
            <a:r>
              <a:rPr lang="en-US" altLang="ko-KR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ISP/PI, PMO, Digital Transformation, </a:t>
            </a:r>
            <a:r>
              <a:rPr lang="ko-KR" altLang="en-US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마이데이터</a:t>
            </a:r>
            <a:r>
              <a:rPr lang="en-US" altLang="ko-KR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/</a:t>
            </a:r>
            <a:r>
              <a:rPr lang="ko-KR" altLang="en-US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데이터 등의 컨설팅 서비스와 다양한 기술을 바탕으로 프로젝트 관리</a:t>
            </a:r>
            <a:r>
              <a:rPr lang="en-US" altLang="ko-KR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, </a:t>
            </a:r>
            <a:r>
              <a:rPr lang="ko-KR" altLang="en-US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업무 분석</a:t>
            </a:r>
            <a:r>
              <a:rPr lang="en-US" altLang="ko-KR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, </a:t>
            </a:r>
            <a:r>
              <a:rPr lang="ko-KR" altLang="en-US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화면 설계</a:t>
            </a:r>
            <a:r>
              <a:rPr lang="en-US" altLang="ko-KR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, </a:t>
            </a:r>
            <a:r>
              <a:rPr lang="ko-KR" altLang="en-US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업무 설계</a:t>
            </a:r>
            <a:r>
              <a:rPr lang="en-US" altLang="ko-KR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, </a:t>
            </a:r>
            <a:r>
              <a:rPr lang="ko-KR" altLang="en-US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시스템 구현까지 서비스하고 있습니다</a:t>
            </a:r>
            <a:r>
              <a:rPr lang="en-US" altLang="ko-KR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694845-F141-425E-27E5-74DE76BA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1. </a:t>
            </a:r>
            <a:r>
              <a:rPr lang="ko-KR" altLang="en-US" dirty="0" smtClean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주요사업내용</a:t>
            </a:r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1E1CD9D-37A5-7C09-2FE0-C01F348F273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latinLnBrk="0"/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</a:endParaRPr>
          </a:p>
        </p:txBody>
      </p:sp>
      <p:sp>
        <p:nvSpPr>
          <p:cNvPr id="125" name="Rectangle 107" descr="4">
            <a:extLst>
              <a:ext uri="{FF2B5EF4-FFF2-40B4-BE49-F238E27FC236}">
                <a16:creationId xmlns:a16="http://schemas.microsoft.com/office/drawing/2014/main" id="{90CEFA63-BDB4-E305-62F5-69EAF0C7DF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3875" y="2157101"/>
            <a:ext cx="648099" cy="326161"/>
          </a:xfrm>
          <a:prstGeom prst="round2SameRect">
            <a:avLst/>
          </a:prstGeom>
          <a:solidFill>
            <a:srgbClr val="0084D6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18000" rtlCol="0" anchor="ctr"/>
          <a:lstStyle/>
          <a:p>
            <a:pPr marL="0" marR="0" lvl="0" indent="0" algn="ctr" defTabSz="88435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Business</a:t>
            </a:r>
            <a:endParaRPr kumimoji="1" lang="ko-KR" altLang="ko-KR" sz="1000" b="1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6" name="Rectangle 107" descr="4">
            <a:extLst>
              <a:ext uri="{FF2B5EF4-FFF2-40B4-BE49-F238E27FC236}">
                <a16:creationId xmlns:a16="http://schemas.microsoft.com/office/drawing/2014/main" id="{D9F9E089-90E0-09C0-161C-B94371DC75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05045" y="2157101"/>
            <a:ext cx="648099" cy="326161"/>
          </a:xfrm>
          <a:prstGeom prst="round2SameRect">
            <a:avLst/>
          </a:prstGeom>
          <a:solidFill>
            <a:srgbClr val="0084D6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18000" rtlCol="0" anchor="ctr"/>
          <a:lstStyle/>
          <a:p>
            <a:pPr marL="0" marR="0" lvl="0" indent="0" algn="ctr" defTabSz="88435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Data</a:t>
            </a:r>
            <a:endParaRPr kumimoji="1" lang="ko-KR" altLang="ko-KR" sz="1000" b="1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7" name="Rectangle 107" descr="4">
            <a:extLst>
              <a:ext uri="{FF2B5EF4-FFF2-40B4-BE49-F238E27FC236}">
                <a16:creationId xmlns:a16="http://schemas.microsoft.com/office/drawing/2014/main" id="{8D3FCE73-CB1B-B941-165D-853E21A73B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86214" y="2157101"/>
            <a:ext cx="648099" cy="326161"/>
          </a:xfrm>
          <a:prstGeom prst="round2SameRect">
            <a:avLst/>
          </a:prstGeom>
          <a:solidFill>
            <a:srgbClr val="0084D6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18000" rtlCol="0" anchor="ctr"/>
          <a:lstStyle/>
          <a:p>
            <a:pPr marL="0" marR="0" lvl="0" indent="0" algn="ctr" defTabSz="88435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Service</a:t>
            </a:r>
            <a:endParaRPr kumimoji="1" lang="ko-KR" altLang="ko-KR" sz="1000" b="1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8" name="Rectangle 107" descr="4">
            <a:extLst>
              <a:ext uri="{FF2B5EF4-FFF2-40B4-BE49-F238E27FC236}">
                <a16:creationId xmlns:a16="http://schemas.microsoft.com/office/drawing/2014/main" id="{A359A8A2-1152-E814-A972-CD4EBA5E9E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67384" y="2157101"/>
            <a:ext cx="648099" cy="326161"/>
          </a:xfrm>
          <a:prstGeom prst="round2SameRect">
            <a:avLst/>
          </a:prstGeom>
          <a:solidFill>
            <a:srgbClr val="0084D6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18000" rtlCol="0" anchor="ctr"/>
          <a:lstStyle/>
          <a:p>
            <a:pPr marL="0" marR="0" lvl="0" indent="0" algn="ctr" defTabSz="88435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Infra</a:t>
            </a:r>
            <a:endParaRPr kumimoji="1" lang="ko-KR" altLang="ko-KR" sz="1000" b="1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9" name="Rectangle 107" descr="4">
            <a:extLst>
              <a:ext uri="{FF2B5EF4-FFF2-40B4-BE49-F238E27FC236}">
                <a16:creationId xmlns:a16="http://schemas.microsoft.com/office/drawing/2014/main" id="{6453EF19-CACE-F90B-D9DE-40AF512F353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49543" y="2157101"/>
            <a:ext cx="648099" cy="326161"/>
          </a:xfrm>
          <a:prstGeom prst="round2SameRect">
            <a:avLst/>
          </a:prstGeom>
          <a:solidFill>
            <a:srgbClr val="0084D6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18000" rtlCol="0" anchor="ctr"/>
          <a:lstStyle/>
          <a:p>
            <a:pPr marL="0" marR="0" lvl="0" indent="0" algn="ctr" defTabSz="88435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-15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Governance</a:t>
            </a:r>
            <a:endParaRPr kumimoji="1" lang="ko-KR" altLang="ko-KR" sz="1000" b="1" i="0" u="none" strike="noStrike" kern="0" cap="none" spc="-15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0" name="Rectangle 52">
            <a:extLst>
              <a:ext uri="{FF2B5EF4-FFF2-40B4-BE49-F238E27FC236}">
                <a16:creationId xmlns:a16="http://schemas.microsoft.com/office/drawing/2014/main" id="{B1A8CD50-02CA-04E8-B698-41B179D8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2522301"/>
            <a:ext cx="2692353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Digital ISP &amp; </a:t>
            </a:r>
            <a:r>
              <a: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마스터플랜 수립</a:t>
            </a:r>
          </a:p>
        </p:txBody>
      </p:sp>
      <p:sp>
        <p:nvSpPr>
          <p:cNvPr id="131" name="Rectangle 52">
            <a:extLst>
              <a:ext uri="{FF2B5EF4-FFF2-40B4-BE49-F238E27FC236}">
                <a16:creationId xmlns:a16="http://schemas.microsoft.com/office/drawing/2014/main" id="{CED483A3-508A-F2B5-9B94-8DF7822F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544" y="2522301"/>
            <a:ext cx="648099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IT</a:t>
            </a:r>
            <a:r>
              <a: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 </a:t>
            </a: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Governance</a:t>
            </a:r>
            <a:endParaRPr kumimoji="1" lang="ko-KR" altLang="en-US" sz="900" b="0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cs typeface="Arial Unicode MS" pitchFamily="50" charset="-127"/>
            </a:endParaRPr>
          </a:p>
        </p:txBody>
      </p:sp>
      <p:sp>
        <p:nvSpPr>
          <p:cNvPr id="132" name="Rectangle 52">
            <a:extLst>
              <a:ext uri="{FF2B5EF4-FFF2-40B4-BE49-F238E27FC236}">
                <a16:creationId xmlns:a16="http://schemas.microsoft.com/office/drawing/2014/main" id="{69FBA3F6-48B9-CAAA-EF44-47A82F3D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543" y="3540400"/>
            <a:ext cx="648099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IT</a:t>
            </a:r>
            <a:r>
              <a: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 성과관리</a:t>
            </a:r>
          </a:p>
        </p:txBody>
      </p:sp>
      <p:sp>
        <p:nvSpPr>
          <p:cNvPr id="133" name="Rectangle 52">
            <a:extLst>
              <a:ext uri="{FF2B5EF4-FFF2-40B4-BE49-F238E27FC236}">
                <a16:creationId xmlns:a16="http://schemas.microsoft.com/office/drawing/2014/main" id="{C9283657-287C-B9E8-6803-387A3FA5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3540400"/>
            <a:ext cx="2692353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Enterprise Architecture / ITA</a:t>
            </a:r>
            <a:endParaRPr kumimoji="1" lang="ko-KR" altLang="en-US" sz="900" b="0" i="0" u="none" strike="noStrike" kern="0" cap="none" spc="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cs typeface="Arial Unicode MS" pitchFamily="50" charset="-127"/>
            </a:endParaRPr>
          </a:p>
        </p:txBody>
      </p:sp>
      <p:grpSp>
        <p:nvGrpSpPr>
          <p:cNvPr id="134" name="그룹 178">
            <a:extLst>
              <a:ext uri="{FF2B5EF4-FFF2-40B4-BE49-F238E27FC236}">
                <a16:creationId xmlns:a16="http://schemas.microsoft.com/office/drawing/2014/main" id="{A40CBDC4-9A0C-9186-CD77-224C8E1D4E2E}"/>
              </a:ext>
            </a:extLst>
          </p:cNvPr>
          <p:cNvGrpSpPr/>
          <p:nvPr/>
        </p:nvGrpSpPr>
        <p:grpSpPr>
          <a:xfrm>
            <a:off x="523875" y="4558499"/>
            <a:ext cx="2692112" cy="438982"/>
            <a:chOff x="477000" y="4218684"/>
            <a:chExt cx="3005731" cy="306000"/>
          </a:xfrm>
          <a:solidFill>
            <a:sysClr val="window" lastClr="FFFFFF">
              <a:lumMod val="95000"/>
            </a:sysClr>
          </a:solidFill>
        </p:grpSpPr>
        <p:sp>
          <p:nvSpPr>
            <p:cNvPr id="135" name="Rectangle 52">
              <a:extLst>
                <a:ext uri="{FF2B5EF4-FFF2-40B4-BE49-F238E27FC236}">
                  <a16:creationId xmlns:a16="http://schemas.microsoft.com/office/drawing/2014/main" id="{82F75A99-AE05-2F76-B80D-95888A20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00" y="4218684"/>
              <a:ext cx="342000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800" b="0" i="0" u="none" strike="noStrike" kern="0" cap="none" spc="-15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Process</a:t>
              </a:r>
              <a:br>
                <a:rPr kumimoji="1" lang="en-US" altLang="ko-KR" sz="800" b="0" i="0" u="none" strike="noStrike" kern="0" cap="none" spc="-15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</a:br>
              <a:r>
                <a:rPr kumimoji="1" lang="en-US" altLang="ko-KR" sz="800" b="0" i="0" u="none" strike="noStrike" kern="0" cap="none" spc="-15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Modeling</a:t>
              </a:r>
            </a:p>
          </p:txBody>
        </p:sp>
        <p:sp>
          <p:nvSpPr>
            <p:cNvPr id="136" name="Rectangle 52">
              <a:extLst>
                <a:ext uri="{FF2B5EF4-FFF2-40B4-BE49-F238E27FC236}">
                  <a16:creationId xmlns:a16="http://schemas.microsoft.com/office/drawing/2014/main" id="{C307C05E-7610-81DE-DC83-25D0F96E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33" y="4218684"/>
              <a:ext cx="342000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PI</a:t>
              </a:r>
              <a:b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</a:br>
              <a: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(BPR)</a:t>
              </a:r>
            </a:p>
          </p:txBody>
        </p:sp>
        <p:sp>
          <p:nvSpPr>
            <p:cNvPr id="137" name="Rectangle 52">
              <a:extLst>
                <a:ext uri="{FF2B5EF4-FFF2-40B4-BE49-F238E27FC236}">
                  <a16:creationId xmlns:a16="http://schemas.microsoft.com/office/drawing/2014/main" id="{9A0C0237-F4B0-7572-DAD2-A3350CC86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066" y="4218684"/>
              <a:ext cx="342000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800" b="0" i="0" u="none" strike="noStrike" kern="0" cap="none" spc="-6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Data</a:t>
              </a:r>
              <a:br>
                <a:rPr kumimoji="1" lang="en-US" altLang="ko-KR" sz="800" b="0" i="0" u="none" strike="noStrike" kern="0" cap="none" spc="-6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</a:br>
              <a:r>
                <a:rPr kumimoji="1" lang="en-US" altLang="ko-KR" sz="800" b="0" i="0" u="none" strike="noStrike" kern="0" cap="none" spc="-6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Modeling</a:t>
              </a:r>
              <a:endParaRPr kumimoji="1" lang="ko-KR" altLang="en-US" sz="800" b="0" i="0" u="none" strike="noStrike" kern="0" cap="none" spc="-6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endParaRPr>
            </a:p>
          </p:txBody>
        </p:sp>
        <p:sp>
          <p:nvSpPr>
            <p:cNvPr id="138" name="Rectangle 52">
              <a:extLst>
                <a:ext uri="{FF2B5EF4-FFF2-40B4-BE49-F238E27FC236}">
                  <a16:creationId xmlns:a16="http://schemas.microsoft.com/office/drawing/2014/main" id="{7F148FF2-8083-FC56-0160-459A88776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599" y="4218684"/>
              <a:ext cx="342000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Data</a:t>
              </a:r>
              <a:b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</a:br>
              <a: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Quality</a:t>
              </a:r>
              <a:endParaRPr kumimoji="1" lang="ko-KR" altLang="en-US" sz="8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endParaRPr>
            </a:p>
          </p:txBody>
        </p:sp>
        <p:sp>
          <p:nvSpPr>
            <p:cNvPr id="139" name="Rectangle 52">
              <a:extLst>
                <a:ext uri="{FF2B5EF4-FFF2-40B4-BE49-F238E27FC236}">
                  <a16:creationId xmlns:a16="http://schemas.microsoft.com/office/drawing/2014/main" id="{DC067949-3EBF-692B-2F6B-44D1DAD28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132" y="4218684"/>
              <a:ext cx="342000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MDM</a:t>
              </a:r>
              <a:endParaRPr kumimoji="1" lang="ko-KR" altLang="en-US" sz="8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endParaRPr>
            </a:p>
          </p:txBody>
        </p:sp>
        <p:sp>
          <p:nvSpPr>
            <p:cNvPr id="140" name="Rectangle 52">
              <a:extLst>
                <a:ext uri="{FF2B5EF4-FFF2-40B4-BE49-F238E27FC236}">
                  <a16:creationId xmlns:a16="http://schemas.microsoft.com/office/drawing/2014/main" id="{35F9C0CD-8E8A-BE46-A9D3-3020F919E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665" y="4218684"/>
              <a:ext cx="342000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SD</a:t>
              </a:r>
            </a:p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(UI/UX)</a:t>
              </a:r>
              <a:endParaRPr kumimoji="1" lang="ko-KR" altLang="en-US" sz="8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endParaRPr>
            </a:p>
          </p:txBody>
        </p:sp>
        <p:sp>
          <p:nvSpPr>
            <p:cNvPr id="141" name="Rectangle 52">
              <a:extLst>
                <a:ext uri="{FF2B5EF4-FFF2-40B4-BE49-F238E27FC236}">
                  <a16:creationId xmlns:a16="http://schemas.microsoft.com/office/drawing/2014/main" id="{3D96DB00-DE6A-95CF-0BA7-EF5FE6942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198" y="4218684"/>
              <a:ext cx="342000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TA</a:t>
              </a:r>
              <a:endParaRPr kumimoji="1" lang="ko-KR" altLang="en-US" sz="8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endParaRPr>
            </a:p>
          </p:txBody>
        </p:sp>
        <p:sp>
          <p:nvSpPr>
            <p:cNvPr id="142" name="Rectangle 52">
              <a:extLst>
                <a:ext uri="{FF2B5EF4-FFF2-40B4-BE49-F238E27FC236}">
                  <a16:creationId xmlns:a16="http://schemas.microsoft.com/office/drawing/2014/main" id="{D4C7BFF8-07A7-B012-C785-F52D8A99B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731" y="4218684"/>
              <a:ext cx="342000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8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SA</a:t>
              </a:r>
              <a:endParaRPr kumimoji="1" lang="ko-KR" altLang="en-US" sz="8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endParaRPr>
            </a:p>
          </p:txBody>
        </p:sp>
      </p:grpSp>
      <p:sp>
        <p:nvSpPr>
          <p:cNvPr id="143" name="Rectangle 52">
            <a:extLst>
              <a:ext uri="{FF2B5EF4-FFF2-40B4-BE49-F238E27FC236}">
                <a16:creationId xmlns:a16="http://schemas.microsoft.com/office/drawing/2014/main" id="{0E42E0FF-71D8-3BA6-5562-725D1D8F8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4049449"/>
            <a:ext cx="2692353" cy="43898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Digital Transformation</a:t>
            </a:r>
            <a:endParaRPr kumimoji="1" lang="ko-KR" altLang="en-US" sz="900" b="0" i="0" u="none" strike="noStrike" kern="0" cap="none" spc="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cs typeface="Arial Unicode MS" pitchFamily="50" charset="-127"/>
            </a:endParaRPr>
          </a:p>
        </p:txBody>
      </p:sp>
      <p:grpSp>
        <p:nvGrpSpPr>
          <p:cNvPr id="144" name="그룹 180">
            <a:extLst>
              <a:ext uri="{FF2B5EF4-FFF2-40B4-BE49-F238E27FC236}">
                <a16:creationId xmlns:a16="http://schemas.microsoft.com/office/drawing/2014/main" id="{127600AC-2A7A-B8D1-A7CF-4CAAC0B52EBD}"/>
              </a:ext>
            </a:extLst>
          </p:cNvPr>
          <p:cNvGrpSpPr/>
          <p:nvPr/>
        </p:nvGrpSpPr>
        <p:grpSpPr>
          <a:xfrm>
            <a:off x="523875" y="5067548"/>
            <a:ext cx="2692353" cy="438982"/>
            <a:chOff x="477000" y="4575609"/>
            <a:chExt cx="3006000" cy="306000"/>
          </a:xfrm>
          <a:solidFill>
            <a:sysClr val="window" lastClr="FFFFFF">
              <a:lumMod val="95000"/>
            </a:sysClr>
          </a:solidFill>
        </p:grpSpPr>
        <p:sp>
          <p:nvSpPr>
            <p:cNvPr id="145" name="Rectangle 52">
              <a:extLst>
                <a:ext uri="{FF2B5EF4-FFF2-40B4-BE49-F238E27FC236}">
                  <a16:creationId xmlns:a16="http://schemas.microsoft.com/office/drawing/2014/main" id="{47D080C4-9A60-1E8C-656C-66021594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00" y="4575609"/>
              <a:ext cx="969977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9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Business Intelligence</a:t>
              </a:r>
              <a:endPara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endParaRPr>
            </a:p>
          </p:txBody>
        </p:sp>
        <p:sp>
          <p:nvSpPr>
            <p:cNvPr id="146" name="Rectangle 52">
              <a:extLst>
                <a:ext uri="{FF2B5EF4-FFF2-40B4-BE49-F238E27FC236}">
                  <a16:creationId xmlns:a16="http://schemas.microsoft.com/office/drawing/2014/main" id="{0FC48E42-0B02-4E74-0FB5-3A739A85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012" y="4575609"/>
              <a:ext cx="969977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900" b="0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Data Integration</a:t>
              </a:r>
              <a:endPara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endParaRPr>
            </a:p>
          </p:txBody>
        </p:sp>
        <p:sp>
          <p:nvSpPr>
            <p:cNvPr id="147" name="Rectangle 52">
              <a:extLst>
                <a:ext uri="{FF2B5EF4-FFF2-40B4-BE49-F238E27FC236}">
                  <a16:creationId xmlns:a16="http://schemas.microsoft.com/office/drawing/2014/main" id="{7E2807ED-470E-9F5C-8B0B-57B7B9E4C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023" y="4575609"/>
              <a:ext cx="969977" cy="306000"/>
            </a:xfrm>
            <a:prstGeom prst="rect">
              <a:avLst/>
            </a:prstGeom>
            <a:grpFill/>
            <a:ln w="9525" cap="flat" cmpd="sng" algn="ctr">
              <a:solidFill>
                <a:srgbClr val="0084D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rtlCol="0" anchor="ctr" anchorCtr="0"/>
            <a:lstStyle/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900" b="0" i="0" u="none" strike="noStrike" kern="0" cap="none" spc="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Analytics Technology</a:t>
              </a:r>
            </a:p>
            <a:p>
              <a:pPr marL="0" marR="0" lvl="0" indent="-81742" algn="ctr" defTabSz="91440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en-US" altLang="ko-KR" sz="900" b="0" i="0" u="none" strike="noStrike" kern="0" cap="none" spc="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cs typeface="Arial Unicode MS" pitchFamily="50" charset="-127"/>
                </a:rPr>
                <a:t>Architecting</a:t>
              </a:r>
              <a:endParaRPr kumimoji="1" lang="ko-KR" altLang="en-US" sz="900" b="0" i="0" u="none" strike="noStrike" kern="0" cap="none" spc="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endParaRPr>
            </a:p>
          </p:txBody>
        </p:sp>
      </p:grpSp>
      <p:sp>
        <p:nvSpPr>
          <p:cNvPr id="148" name="Rectangle 52">
            <a:extLst>
              <a:ext uri="{FF2B5EF4-FFF2-40B4-BE49-F238E27FC236}">
                <a16:creationId xmlns:a16="http://schemas.microsoft.com/office/drawing/2014/main" id="{24B43ABE-84A8-8618-57D9-A36BBDFEC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499" y="4049449"/>
            <a:ext cx="306316" cy="146120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ITPR</a:t>
            </a:r>
            <a:endParaRPr kumimoji="1" lang="ko-KR" altLang="en-US" sz="900" b="0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cs typeface="Arial Unicode MS" pitchFamily="50" charset="-127"/>
            </a:endParaRPr>
          </a:p>
        </p:txBody>
      </p:sp>
      <p:sp>
        <p:nvSpPr>
          <p:cNvPr id="149" name="Rectangle 52">
            <a:extLst>
              <a:ext uri="{FF2B5EF4-FFF2-40B4-BE49-F238E27FC236}">
                <a16:creationId xmlns:a16="http://schemas.microsoft.com/office/drawing/2014/main" id="{9BF5D568-A88C-7A90-4FEC-BE408914A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327" y="4049449"/>
            <a:ext cx="306316" cy="146120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ITSM</a:t>
            </a:r>
            <a:endParaRPr kumimoji="1" lang="ko-KR" altLang="en-US" sz="900" b="0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cs typeface="Arial Unicode MS" pitchFamily="50" charset="-127"/>
            </a:endParaRPr>
          </a:p>
        </p:txBody>
      </p:sp>
      <p:sp>
        <p:nvSpPr>
          <p:cNvPr id="150" name="Rectangle 52">
            <a:extLst>
              <a:ext uri="{FF2B5EF4-FFF2-40B4-BE49-F238E27FC236}">
                <a16:creationId xmlns:a16="http://schemas.microsoft.com/office/drawing/2014/main" id="{358919FA-15A1-0FA7-AE62-5CE65ED4D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576598"/>
            <a:ext cx="2692353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PMO (</a:t>
            </a:r>
            <a:r>
              <a: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프로젝트</a:t>
            </a: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 </a:t>
            </a:r>
            <a:r>
              <a: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관리</a:t>
            </a: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)</a:t>
            </a:r>
            <a:endParaRPr kumimoji="1" lang="ko-KR" altLang="en-US" sz="900" b="0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cs typeface="Arial Unicode MS" pitchFamily="50" charset="-127"/>
            </a:endParaRPr>
          </a:p>
        </p:txBody>
      </p:sp>
      <p:sp>
        <p:nvSpPr>
          <p:cNvPr id="151" name="Rectangle 52">
            <a:extLst>
              <a:ext uri="{FF2B5EF4-FFF2-40B4-BE49-F238E27FC236}">
                <a16:creationId xmlns:a16="http://schemas.microsoft.com/office/drawing/2014/main" id="{530D6351-E6D7-7E0F-150A-F4C7C40B2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543" y="5576598"/>
            <a:ext cx="648099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Pre-PMO</a:t>
            </a:r>
            <a:endParaRPr kumimoji="1" lang="ko-KR" altLang="en-US" sz="900" b="0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cs typeface="Arial Unicode MS" pitchFamily="50" charset="-127"/>
            </a:endParaRPr>
          </a:p>
        </p:txBody>
      </p:sp>
      <p:sp>
        <p:nvSpPr>
          <p:cNvPr id="152" name="Rectangle 52">
            <a:extLst>
              <a:ext uri="{FF2B5EF4-FFF2-40B4-BE49-F238E27FC236}">
                <a16:creationId xmlns:a16="http://schemas.microsoft.com/office/drawing/2014/main" id="{46645D99-81EF-7CF7-3B8A-4A5C0570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6085643"/>
            <a:ext cx="2692353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S/W </a:t>
            </a:r>
            <a:r>
              <a: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개발방법론</a:t>
            </a: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(IE, CBD, …)</a:t>
            </a:r>
            <a:endParaRPr kumimoji="1" lang="ko-KR" altLang="en-US" sz="900" b="0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cs typeface="Arial Unicode MS" pitchFamily="50" charset="-127"/>
            </a:endParaRPr>
          </a:p>
        </p:txBody>
      </p:sp>
      <p:sp>
        <p:nvSpPr>
          <p:cNvPr id="153" name="Rectangle 52">
            <a:extLst>
              <a:ext uri="{FF2B5EF4-FFF2-40B4-BE49-F238E27FC236}">
                <a16:creationId xmlns:a16="http://schemas.microsoft.com/office/drawing/2014/main" id="{E7EA909A-E1BE-3CE9-6FA5-2524C43ED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543" y="6085643"/>
            <a:ext cx="648099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Post-PMO</a:t>
            </a:r>
            <a:endParaRPr kumimoji="1" lang="ko-KR" altLang="en-US" sz="900" b="0" i="0" u="none" strike="noStrike" kern="0" cap="none" spc="-30" normalizeH="0" baseline="0" noProof="0">
              <a:ln>
                <a:solidFill>
                  <a:srgbClr val="969696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cs typeface="Arial Unicode MS" pitchFamily="50" charset="-127"/>
            </a:endParaRPr>
          </a:p>
        </p:txBody>
      </p:sp>
      <p:sp>
        <p:nvSpPr>
          <p:cNvPr id="154" name="Rectangle 52">
            <a:extLst>
              <a:ext uri="{FF2B5EF4-FFF2-40B4-BE49-F238E27FC236}">
                <a16:creationId xmlns:a16="http://schemas.microsoft.com/office/drawing/2014/main" id="{4434A648-27E3-9EF8-7B65-6A2140EB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3031350"/>
            <a:ext cx="2692353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마이데이터 </a:t>
            </a: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/ </a:t>
            </a:r>
            <a:r>
              <a:rPr kumimoji="1" lang="ko-KR" altLang="en-US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빅데이터</a:t>
            </a:r>
          </a:p>
        </p:txBody>
      </p:sp>
      <p:sp>
        <p:nvSpPr>
          <p:cNvPr id="155" name="Rectangle 52">
            <a:extLst>
              <a:ext uri="{FF2B5EF4-FFF2-40B4-BE49-F238E27FC236}">
                <a16:creationId xmlns:a16="http://schemas.microsoft.com/office/drawing/2014/main" id="{1064D553-4F45-ED9B-9879-E3562137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543" y="3031350"/>
            <a:ext cx="648099" cy="4389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84D6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wrap="square" lIns="0" tIns="0" rIns="0" bIns="0" rtlCol="0" anchor="ctr" anchorCtr="0"/>
          <a:lstStyle/>
          <a:p>
            <a:pPr marL="0" marR="0" lvl="0" indent="-81742" algn="ctr" defTabSz="91440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en-US" altLang="ko-KR" sz="9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cs typeface="Arial Unicode MS" pitchFamily="50" charset="-127"/>
              </a:rPr>
              <a:t>Data Governance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A855E584-58CE-EB2E-92AE-6AD67C249988}"/>
              </a:ext>
            </a:extLst>
          </p:cNvPr>
          <p:cNvGrpSpPr/>
          <p:nvPr/>
        </p:nvGrpSpPr>
        <p:grpSpPr>
          <a:xfrm>
            <a:off x="523874" y="1782865"/>
            <a:ext cx="2210074" cy="288000"/>
            <a:chOff x="523874" y="1782865"/>
            <a:chExt cx="2210074" cy="288000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B718F34-5273-8A4B-7060-32B8D4B7B12D}"/>
                </a:ext>
              </a:extLst>
            </p:cNvPr>
            <p:cNvSpPr txBox="1"/>
            <p:nvPr/>
          </p:nvSpPr>
          <p:spPr>
            <a:xfrm>
              <a:off x="523874" y="1782865"/>
              <a:ext cx="2210074" cy="286288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>
              <a:outerShdw dist="12700" dir="5400000" algn="t" rotWithShape="0">
                <a:srgbClr val="005DA2">
                  <a:lumMod val="75000"/>
                </a:srgbClr>
              </a:outerShdw>
            </a:effectLst>
          </p:spPr>
          <p:txBody>
            <a:bodyPr wrap="none" lIns="144000" tIns="36000" rIns="0" bIns="36000" rtlCol="0" anchor="ctr" anchorCtr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컨설팅 서비스와 주요 고객사</a:t>
              </a:r>
              <a:endParaRPr kumimoji="0" lang="ko-KR" altLang="en-US" sz="1200" b="1" i="0" u="none" strike="noStrike" kern="0" cap="none" spc="0" normalizeH="0" baseline="3000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5D76498-97A6-ECAC-EA06-C0F3AB881B0F}"/>
                </a:ext>
              </a:extLst>
            </p:cNvPr>
            <p:cNvSpPr/>
            <p:nvPr/>
          </p:nvSpPr>
          <p:spPr bwMode="auto">
            <a:xfrm>
              <a:off x="523875" y="1782865"/>
              <a:ext cx="45719" cy="288000"/>
            </a:xfrm>
            <a:prstGeom prst="rect">
              <a:avLst/>
            </a:prstGeom>
            <a:solidFill>
              <a:srgbClr val="005DA2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DDA021F-DAF5-BED2-85E7-4FE2C4D2AB18}"/>
                </a:ext>
              </a:extLst>
            </p:cNvPr>
            <p:cNvSpPr/>
            <p:nvPr/>
          </p:nvSpPr>
          <p:spPr bwMode="auto">
            <a:xfrm>
              <a:off x="582314" y="1782865"/>
              <a:ext cx="45719" cy="288000"/>
            </a:xfrm>
            <a:prstGeom prst="rect">
              <a:avLst/>
            </a:prstGeom>
            <a:solidFill>
              <a:srgbClr val="005DA2">
                <a:lumMod val="20000"/>
                <a:lumOff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0" name="직사각형 16">
            <a:extLst>
              <a:ext uri="{FF2B5EF4-FFF2-40B4-BE49-F238E27FC236}">
                <a16:creationId xmlns:a16="http://schemas.microsoft.com/office/drawing/2014/main" id="{354A142A-E6BC-1B96-9912-840372148520}"/>
              </a:ext>
            </a:extLst>
          </p:cNvPr>
          <p:cNvSpPr/>
          <p:nvPr/>
        </p:nvSpPr>
        <p:spPr bwMode="auto">
          <a:xfrm rot="5400000" flipH="1" flipV="1">
            <a:off x="2379933" y="3929188"/>
            <a:ext cx="4179926" cy="794473"/>
          </a:xfrm>
          <a:prstGeom prst="trapezoid">
            <a:avLst>
              <a:gd name="adj" fmla="val 72937"/>
            </a:avLst>
          </a:prstGeom>
          <a:gradFill>
            <a:gsLst>
              <a:gs pos="1000">
                <a:srgbClr val="E6EAEF"/>
              </a:gs>
              <a:gs pos="100000">
                <a:sysClr val="window" lastClr="FFFFFF"/>
              </a:gs>
            </a:gsLst>
            <a:lin ang="16200000" scaled="0"/>
          </a:gradFill>
          <a:ln>
            <a:noFill/>
          </a:ln>
          <a:effectLst/>
        </p:spPr>
        <p:txBody>
          <a:bodyPr lIns="72000" tIns="36000" rIns="72000" bIns="36000" rtlCol="0" anchor="ctr"/>
          <a:lstStyle/>
          <a:p>
            <a:pPr marL="84138" marR="0" lvl="0" indent="-84138" defTabSz="9366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D75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EE7D468-48EC-D07F-B9ED-B7A8BD02F6A0}"/>
              </a:ext>
            </a:extLst>
          </p:cNvPr>
          <p:cNvSpPr/>
          <p:nvPr/>
        </p:nvSpPr>
        <p:spPr bwMode="auto">
          <a:xfrm>
            <a:off x="4793435" y="2379902"/>
            <a:ext cx="1779929" cy="1890276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0084D6">
                <a:lumMod val="60000"/>
                <a:lumOff val="40000"/>
              </a:srgbClr>
            </a:solidFill>
            <a:prstDash val="solid"/>
            <a:miter lim="800000"/>
            <a:headEnd type="none" w="sm" len="sm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8843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-3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2" name="양쪽 모서리가 둥근 사각형 155">
            <a:extLst>
              <a:ext uri="{FF2B5EF4-FFF2-40B4-BE49-F238E27FC236}">
                <a16:creationId xmlns:a16="http://schemas.microsoft.com/office/drawing/2014/main" id="{EEC3673D-3BCC-09ED-A6A6-514A93CDE913}"/>
              </a:ext>
            </a:extLst>
          </p:cNvPr>
          <p:cNvSpPr/>
          <p:nvPr/>
        </p:nvSpPr>
        <p:spPr bwMode="auto">
          <a:xfrm>
            <a:off x="4793435" y="2149540"/>
            <a:ext cx="1779929" cy="230362"/>
          </a:xfrm>
          <a:prstGeom prst="round2SameRect">
            <a:avLst/>
          </a:prstGeom>
          <a:solidFill>
            <a:srgbClr val="0084D6"/>
          </a:solidFill>
          <a:ln w="6350" cap="flat" cmpd="sng" algn="ctr">
            <a:solidFill>
              <a:srgbClr val="0084D6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8843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-3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8E51C75-8CA9-DFE7-9738-9E9140D2F685}"/>
              </a:ext>
            </a:extLst>
          </p:cNvPr>
          <p:cNvSpPr/>
          <p:nvPr/>
        </p:nvSpPr>
        <p:spPr bwMode="auto">
          <a:xfrm>
            <a:off x="4841571" y="2443633"/>
            <a:ext cx="534308" cy="188195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wrap="square" t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50" normalizeH="0" baseline="0" noProof="0" smtClean="0">
              <a:ln>
                <a:solidFill>
                  <a:srgbClr val="005DA2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cs typeface="KoPubWorld돋움체 Medium" panose="00000600000000000000" pitchFamily="2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27AA7FA-B0FF-8583-B4FC-0EB9D23CD224}"/>
              </a:ext>
            </a:extLst>
          </p:cNvPr>
          <p:cNvSpPr/>
          <p:nvPr/>
        </p:nvSpPr>
        <p:spPr bwMode="auto">
          <a:xfrm>
            <a:off x="4793435" y="4561127"/>
            <a:ext cx="1779929" cy="1947594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rgbClr val="0084D6">
                <a:lumMod val="60000"/>
                <a:lumOff val="40000"/>
              </a:srgbClr>
            </a:solidFill>
            <a:prstDash val="solid"/>
            <a:miter lim="800000"/>
            <a:headEnd type="none" w="sm" len="sm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8843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" b="0" i="0" u="none" strike="noStrike" kern="0" cap="none" spc="-3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5" name="양쪽 모서리가 둥근 사각형 155">
            <a:extLst>
              <a:ext uri="{FF2B5EF4-FFF2-40B4-BE49-F238E27FC236}">
                <a16:creationId xmlns:a16="http://schemas.microsoft.com/office/drawing/2014/main" id="{2046D5F6-A93B-DC5B-BB3B-2ED5E2CDFC36}"/>
              </a:ext>
            </a:extLst>
          </p:cNvPr>
          <p:cNvSpPr/>
          <p:nvPr/>
        </p:nvSpPr>
        <p:spPr bwMode="auto">
          <a:xfrm>
            <a:off x="4793435" y="4330765"/>
            <a:ext cx="1779929" cy="230362"/>
          </a:xfrm>
          <a:prstGeom prst="round2SameRect">
            <a:avLst/>
          </a:prstGeom>
          <a:solidFill>
            <a:srgbClr val="0084D6"/>
          </a:solidFill>
          <a:ln w="6350" cap="flat" cmpd="sng" algn="ctr">
            <a:solidFill>
              <a:srgbClr val="0084D6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8843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" b="0" i="0" u="none" strike="noStrike" kern="0" cap="none" spc="-3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88BE978-2181-D83B-1A57-9957B7A7EABC}"/>
              </a:ext>
            </a:extLst>
          </p:cNvPr>
          <p:cNvGrpSpPr/>
          <p:nvPr/>
        </p:nvGrpSpPr>
        <p:grpSpPr>
          <a:xfrm>
            <a:off x="4017905" y="2508334"/>
            <a:ext cx="594301" cy="594301"/>
            <a:chOff x="275163" y="5603476"/>
            <a:chExt cx="659930" cy="659929"/>
          </a:xfrm>
        </p:grpSpPr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823C8A6D-AA61-C318-8991-B952F79F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63" y="5603476"/>
              <a:ext cx="659930" cy="659929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gradFill>
                <a:gsLst>
                  <a:gs pos="44000">
                    <a:srgbClr val="005DA2"/>
                  </a:gs>
                  <a:gs pos="50000">
                    <a:srgbClr val="0084D6"/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triangle" w="med" len="med"/>
            </a:ln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-30" normalizeH="0" baseline="0" noProof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A77D943-79FD-28C2-1CFD-421A4AD01B50}"/>
                </a:ext>
              </a:extLst>
            </p:cNvPr>
            <p:cNvSpPr txBox="1"/>
            <p:nvPr/>
          </p:nvSpPr>
          <p:spPr>
            <a:xfrm flipH="1">
              <a:off x="399180" y="5829368"/>
              <a:ext cx="411898" cy="208153"/>
            </a:xfrm>
            <a:prstGeom prst="rect">
              <a:avLst/>
            </a:prstGeom>
            <a:noFill/>
          </p:spPr>
          <p:txBody>
            <a:bodyPr wrap="none" lIns="0" tIns="0" rIns="0" bIns="18000" rtlCol="0" anchor="ctr" anchorCtr="0">
              <a:spAutoFit/>
            </a:bodyPr>
            <a:lstStyle>
              <a:defPPr>
                <a:defRPr lang="ko-KR"/>
              </a:defPPr>
              <a:lvl2pPr marL="0" lvl="1" defTabSz="1270030" latinLnBrk="0">
                <a:defRPr sz="1100" b="1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marL="0" marR="0" lvl="1" indent="0" algn="ctr" defTabSz="1270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5DA2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DATA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691CEEE-5DA2-4C89-6772-C376AD1C7C41}"/>
              </a:ext>
            </a:extLst>
          </p:cNvPr>
          <p:cNvGrpSpPr/>
          <p:nvPr/>
        </p:nvGrpSpPr>
        <p:grpSpPr>
          <a:xfrm>
            <a:off x="4017905" y="3239281"/>
            <a:ext cx="594301" cy="594301"/>
            <a:chOff x="1010969" y="5603480"/>
            <a:chExt cx="659930" cy="659930"/>
          </a:xfrm>
        </p:grpSpPr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B6A86D06-389B-B72B-8864-66B6FE21E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69" y="5603480"/>
              <a:ext cx="659930" cy="65993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gradFill>
                <a:gsLst>
                  <a:gs pos="44000">
                    <a:srgbClr val="005DA2"/>
                  </a:gs>
                  <a:gs pos="50000">
                    <a:srgbClr val="0084D6"/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triangle" w="med" len="med"/>
            </a:ln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-30" normalizeH="0" baseline="0" noProof="0" smtClean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127CF2A-477E-81C7-D06F-DA61E1687F35}"/>
                </a:ext>
              </a:extLst>
            </p:cNvPr>
            <p:cNvSpPr txBox="1"/>
            <p:nvPr/>
          </p:nvSpPr>
          <p:spPr>
            <a:xfrm flipH="1">
              <a:off x="1157235" y="5735384"/>
              <a:ext cx="367397" cy="396124"/>
            </a:xfrm>
            <a:prstGeom prst="rect">
              <a:avLst/>
            </a:prstGeom>
            <a:noFill/>
          </p:spPr>
          <p:txBody>
            <a:bodyPr wrap="none" lIns="0" tIns="0" rIns="0" bIns="18000" rtlCol="0" anchor="ctr" anchorCtr="0">
              <a:spAutoFit/>
            </a:bodyPr>
            <a:lstStyle>
              <a:defPPr>
                <a:defRPr lang="ko-KR"/>
              </a:defPPr>
              <a:lvl2pPr marL="0" lvl="1" defTabSz="1270030" latinLnBrk="0">
                <a:defRPr sz="1100" b="1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marL="0" marR="0" lvl="1" indent="0" algn="ctr" defTabSz="1270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5DA2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ISP/</a:t>
              </a:r>
            </a:p>
            <a:p>
              <a:pPr marL="0" marR="0" lvl="1" indent="0" algn="ctr" defTabSz="1270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5DA2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ISMP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B20C4039-CC01-2333-00C4-313FE81C6485}"/>
              </a:ext>
            </a:extLst>
          </p:cNvPr>
          <p:cNvGrpSpPr/>
          <p:nvPr/>
        </p:nvGrpSpPr>
        <p:grpSpPr>
          <a:xfrm>
            <a:off x="4017905" y="3970232"/>
            <a:ext cx="594301" cy="594301"/>
            <a:chOff x="1746775" y="5603480"/>
            <a:chExt cx="659930" cy="659930"/>
          </a:xfrm>
        </p:grpSpPr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64311923-4248-D0CA-E293-A80A3A0EC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775" y="5603480"/>
              <a:ext cx="659930" cy="65993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gradFill>
                <a:gsLst>
                  <a:gs pos="44000">
                    <a:srgbClr val="005DA2"/>
                  </a:gs>
                  <a:gs pos="50000">
                    <a:srgbClr val="0084D6"/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triangle" w="med" len="med"/>
            </a:ln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-30" normalizeH="0" baseline="0" noProof="0" smtClean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7D63348-4414-D854-1DFB-77B088A307AE}"/>
                </a:ext>
              </a:extLst>
            </p:cNvPr>
            <p:cNvSpPr txBox="1"/>
            <p:nvPr/>
          </p:nvSpPr>
          <p:spPr>
            <a:xfrm flipH="1">
              <a:off x="1898916" y="5829368"/>
              <a:ext cx="355649" cy="208154"/>
            </a:xfrm>
            <a:prstGeom prst="rect">
              <a:avLst/>
            </a:prstGeom>
            <a:noFill/>
          </p:spPr>
          <p:txBody>
            <a:bodyPr wrap="none" lIns="0" tIns="0" rIns="0" bIns="18000" rtlCol="0" anchor="ctr" anchorCtr="0">
              <a:spAutoFit/>
            </a:bodyPr>
            <a:lstStyle>
              <a:defPPr>
                <a:defRPr lang="ko-KR"/>
              </a:defPPr>
              <a:lvl2pPr marL="0" lvl="1" defTabSz="1270030" latinLnBrk="0">
                <a:defRPr sz="1100" b="1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marL="0" marR="0" lvl="1" indent="0" algn="ctr" defTabSz="1270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5DA2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PMO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58C23DF-399F-06E8-9A9E-A8AF16DDA9FE}"/>
              </a:ext>
            </a:extLst>
          </p:cNvPr>
          <p:cNvGrpSpPr/>
          <p:nvPr/>
        </p:nvGrpSpPr>
        <p:grpSpPr>
          <a:xfrm>
            <a:off x="4017905" y="4701183"/>
            <a:ext cx="594301" cy="594301"/>
            <a:chOff x="2482581" y="5603480"/>
            <a:chExt cx="659930" cy="659930"/>
          </a:xfrm>
        </p:grpSpPr>
        <p:sp>
          <p:nvSpPr>
            <p:cNvPr id="176" name="Freeform 6">
              <a:extLst>
                <a:ext uri="{FF2B5EF4-FFF2-40B4-BE49-F238E27FC236}">
                  <a16:creationId xmlns:a16="http://schemas.microsoft.com/office/drawing/2014/main" id="{BBB61524-2D72-F359-E70C-83D4D921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581" y="5603480"/>
              <a:ext cx="659930" cy="65993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gradFill>
                <a:gsLst>
                  <a:gs pos="44000">
                    <a:srgbClr val="005DA2"/>
                  </a:gs>
                  <a:gs pos="50000">
                    <a:srgbClr val="0084D6"/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triangle" w="med" len="med"/>
            </a:ln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-30" normalizeH="0" baseline="0" noProof="0" smtClean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A09F170-CCAD-49B5-69B1-B0F8BA2A5286}"/>
                </a:ext>
              </a:extLst>
            </p:cNvPr>
            <p:cNvSpPr txBox="1"/>
            <p:nvPr/>
          </p:nvSpPr>
          <p:spPr>
            <a:xfrm flipH="1">
              <a:off x="2569039" y="5829368"/>
              <a:ext cx="487015" cy="208154"/>
            </a:xfrm>
            <a:prstGeom prst="rect">
              <a:avLst/>
            </a:prstGeom>
            <a:noFill/>
          </p:spPr>
          <p:txBody>
            <a:bodyPr wrap="none" lIns="0" tIns="0" rIns="0" bIns="18000" rtlCol="0" anchor="ctr" anchorCtr="0">
              <a:spAutoFit/>
            </a:bodyPr>
            <a:lstStyle>
              <a:defPPr>
                <a:defRPr lang="ko-KR"/>
              </a:defPPr>
              <a:lvl2pPr marL="0" lvl="1" defTabSz="1270030" latinLnBrk="0">
                <a:defRPr sz="1100" b="1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marL="0" marR="0" lvl="1" indent="0" algn="ctr" defTabSz="1270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5DA2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PI/BPR</a:t>
              </a: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66FE583-1EF2-5585-4815-835E02E338E1}"/>
              </a:ext>
            </a:extLst>
          </p:cNvPr>
          <p:cNvGrpSpPr/>
          <p:nvPr/>
        </p:nvGrpSpPr>
        <p:grpSpPr>
          <a:xfrm>
            <a:off x="4017905" y="5432136"/>
            <a:ext cx="594301" cy="594301"/>
            <a:chOff x="3218388" y="5603480"/>
            <a:chExt cx="659930" cy="659930"/>
          </a:xfrm>
        </p:grpSpPr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D785653E-4CE8-652D-DE6D-1C2D67184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388" y="5603480"/>
              <a:ext cx="659930" cy="659930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gradFill>
                <a:gsLst>
                  <a:gs pos="44000">
                    <a:srgbClr val="005DA2"/>
                  </a:gs>
                  <a:gs pos="50000">
                    <a:srgbClr val="0084D6"/>
                  </a:gs>
                </a:gsLst>
                <a:lin ang="2700000" scaled="0"/>
              </a:gradFill>
              <a:prstDash val="solid"/>
              <a:round/>
              <a:headEnd type="none" w="med" len="med"/>
              <a:tailEnd type="triangle" w="med" len="med"/>
            </a:ln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-30" normalizeH="0" baseline="0" noProof="0" smtClean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B92A541-B1F0-8EF9-350C-3D2F552463AD}"/>
                </a:ext>
              </a:extLst>
            </p:cNvPr>
            <p:cNvSpPr txBox="1"/>
            <p:nvPr/>
          </p:nvSpPr>
          <p:spPr>
            <a:xfrm flipH="1">
              <a:off x="3253048" y="5735384"/>
              <a:ext cx="590612" cy="396124"/>
            </a:xfrm>
            <a:prstGeom prst="rect">
              <a:avLst/>
            </a:prstGeom>
            <a:noFill/>
          </p:spPr>
          <p:txBody>
            <a:bodyPr wrap="none" lIns="0" tIns="0" rIns="0" bIns="18000" rtlCol="0" anchor="ctr" anchorCtr="0">
              <a:spAutoFit/>
            </a:bodyPr>
            <a:lstStyle>
              <a:defPPr>
                <a:defRPr lang="ko-KR"/>
              </a:defPPr>
              <a:lvl2pPr marL="0" lvl="1" defTabSz="1270030" latinLnBrk="0">
                <a:defRPr sz="1100" b="1" spc="-3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marL="0" marR="0" lvl="1" indent="0" algn="ctr" defTabSz="1270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5DA2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Digital</a:t>
              </a:r>
            </a:p>
            <a:p>
              <a:pPr marL="0" marR="0" lvl="1" indent="0" algn="ctr" defTabSz="127003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-30" normalizeH="0" baseline="0" noProof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srgbClr val="005DA2"/>
                  </a:solidFill>
                  <a:effectLst/>
                  <a:uLnTx/>
                  <a:uFillTx/>
                  <a:latin typeface="맑은 고딕"/>
                  <a:ea typeface="맑은 고딕"/>
                </a:rPr>
                <a:t>Strategy</a:t>
              </a:r>
            </a:p>
          </p:txBody>
        </p:sp>
      </p:grpSp>
      <p:sp>
        <p:nvSpPr>
          <p:cNvPr id="181" name="Text Box 38">
            <a:extLst>
              <a:ext uri="{FF2B5EF4-FFF2-40B4-BE49-F238E27FC236}">
                <a16:creationId xmlns:a16="http://schemas.microsoft.com/office/drawing/2014/main" id="{27638271-47FB-5BC9-F5F6-5D0BC924B61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059352" y="4387013"/>
            <a:ext cx="1248099" cy="187453"/>
          </a:xfrm>
          <a:prstGeom prst="rect">
            <a:avLst/>
          </a:prstGeom>
          <a:noFill/>
        </p:spPr>
        <p:txBody>
          <a:bodyPr wrap="none" lIns="0" tIns="0" rIns="0" bIns="18000" rtlCol="0" anchor="ctr" anchorCtr="0">
            <a:spAutoFit/>
          </a:bodyPr>
          <a:lstStyle>
            <a:defPPr>
              <a:defRPr lang="ko-KR"/>
            </a:defPPr>
            <a:lvl2pPr marL="0" lvl="1" defTabSz="1270030" latinLnBrk="0">
              <a:defRPr sz="1100" b="1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</a:lstStyle>
          <a:p>
            <a:pPr lvl="1" algn="ctr">
              <a:defRPr/>
            </a:pPr>
            <a:r>
              <a:rPr lang="ko-KR" altLang="en-US" ker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/>
                <a:ea typeface="맑은 고딕"/>
              </a:rPr>
              <a:t>공공 금융</a:t>
            </a:r>
            <a:r>
              <a:rPr lang="en-US" altLang="ko-KR" ker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/>
                <a:ea typeface="맑은 고딕"/>
              </a:rPr>
              <a:t>/</a:t>
            </a:r>
            <a:r>
              <a:rPr lang="ko-KR" altLang="en-US" ker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/>
                <a:ea typeface="맑은 고딕"/>
              </a:rPr>
              <a:t>공공 분야</a:t>
            </a:r>
            <a:endParaRPr lang="en-US" altLang="ko-KR" ker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182" name="그림 181">
            <a:extLst>
              <a:ext uri="{FF2B5EF4-FFF2-40B4-BE49-F238E27FC236}">
                <a16:creationId xmlns:a16="http://schemas.microsoft.com/office/drawing/2014/main" id="{1A92312B-EFAB-E3CF-10FD-A9B6C8165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63" y="4811192"/>
            <a:ext cx="1685874" cy="1636942"/>
          </a:xfrm>
          <a:prstGeom prst="rect">
            <a:avLst/>
          </a:prstGeom>
        </p:spPr>
      </p:pic>
      <p:sp>
        <p:nvSpPr>
          <p:cNvPr id="183" name="Text Box 38">
            <a:extLst>
              <a:ext uri="{FF2B5EF4-FFF2-40B4-BE49-F238E27FC236}">
                <a16:creationId xmlns:a16="http://schemas.microsoft.com/office/drawing/2014/main" id="{830AE573-1B97-306F-1FEE-DD8824E7AF6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66779" y="2185773"/>
            <a:ext cx="594715" cy="187453"/>
          </a:xfrm>
          <a:prstGeom prst="rect">
            <a:avLst/>
          </a:prstGeom>
          <a:noFill/>
        </p:spPr>
        <p:txBody>
          <a:bodyPr wrap="none" lIns="0" tIns="0" rIns="0" bIns="18000" rtlCol="0" anchor="ctr" anchorCtr="0">
            <a:spAutoFit/>
          </a:bodyPr>
          <a:lstStyle>
            <a:defPPr>
              <a:defRPr lang="ko-KR"/>
            </a:defPPr>
            <a:lvl2pPr marL="0" lvl="1" defTabSz="1270030" latinLnBrk="0">
              <a:defRPr sz="1100" b="1" spc="-3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</a:lstStyle>
          <a:p>
            <a:pPr lvl="1" algn="ctr">
              <a:defRPr/>
            </a:pPr>
            <a:r>
              <a:rPr lang="ko-KR" altLang="en-US" ker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/>
                <a:ea typeface="맑은 고딕"/>
              </a:rPr>
              <a:t>금융</a:t>
            </a:r>
            <a:r>
              <a:rPr lang="en-US" altLang="ko-KR" ker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/>
                <a:ea typeface="맑은 고딕"/>
              </a:rPr>
              <a:t> </a:t>
            </a:r>
            <a:r>
              <a:rPr lang="ko-KR" altLang="en-US" ker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/>
                <a:ea typeface="맑은 고딕"/>
              </a:rPr>
              <a:t>분야</a:t>
            </a:r>
            <a:endParaRPr lang="en-US" altLang="ko-KR" ker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4254F25-9829-4F8D-D4E2-1B30B613A7AB}"/>
              </a:ext>
            </a:extLst>
          </p:cNvPr>
          <p:cNvGrpSpPr/>
          <p:nvPr/>
        </p:nvGrpSpPr>
        <p:grpSpPr>
          <a:xfrm>
            <a:off x="4841851" y="2595535"/>
            <a:ext cx="1690864" cy="213585"/>
            <a:chOff x="4927719" y="2595823"/>
            <a:chExt cx="1690864" cy="213585"/>
          </a:xfrm>
        </p:grpSpPr>
        <p:pic>
          <p:nvPicPr>
            <p:cNvPr id="185" name="Picture 4" descr="DB손해보험 로고">
              <a:extLst>
                <a:ext uri="{FF2B5EF4-FFF2-40B4-BE49-F238E27FC236}">
                  <a16:creationId xmlns:a16="http://schemas.microsoft.com/office/drawing/2014/main" id="{B2ACF996-5051-855E-801E-40C81E790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719" y="2595823"/>
              <a:ext cx="533749" cy="213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22" descr="금융] 하나손해보험 IT서비스관리시스템 구축 | STEG">
              <a:extLst>
                <a:ext uri="{FF2B5EF4-FFF2-40B4-BE49-F238E27FC236}">
                  <a16:creationId xmlns:a16="http://schemas.microsoft.com/office/drawing/2014/main" id="{38B80955-FF87-9190-14A3-34A67B14E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9" t="11879" r="11879" b="11879"/>
            <a:stretch/>
          </p:blipFill>
          <p:spPr bwMode="auto">
            <a:xfrm>
              <a:off x="5492745" y="2626625"/>
              <a:ext cx="558554" cy="151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24" descr="한화손해보험 로고">
              <a:extLst>
                <a:ext uri="{FF2B5EF4-FFF2-40B4-BE49-F238E27FC236}">
                  <a16:creationId xmlns:a16="http://schemas.microsoft.com/office/drawing/2014/main" id="{D2F5BB3E-4F53-D115-36EF-EC72C29C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605" y="2611566"/>
              <a:ext cx="534978" cy="182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그림 187">
            <a:extLst>
              <a:ext uri="{FF2B5EF4-FFF2-40B4-BE49-F238E27FC236}">
                <a16:creationId xmlns:a16="http://schemas.microsoft.com/office/drawing/2014/main" id="{987901C7-F24E-69CE-5E82-8E63FBE723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8328"/>
          <a:stretch/>
        </p:blipFill>
        <p:spPr>
          <a:xfrm>
            <a:off x="4856667" y="3730641"/>
            <a:ext cx="1701857" cy="527034"/>
          </a:xfrm>
          <a:prstGeom prst="rect">
            <a:avLst/>
          </a:prstGeom>
          <a:solidFill>
            <a:sysClr val="window" lastClr="FFFFFF"/>
          </a:solidFill>
        </p:spPr>
      </p:pic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975E5A1-DC26-CA87-4161-7664067B80F0}"/>
              </a:ext>
            </a:extLst>
          </p:cNvPr>
          <p:cNvGrpSpPr/>
          <p:nvPr/>
        </p:nvGrpSpPr>
        <p:grpSpPr>
          <a:xfrm>
            <a:off x="4835812" y="2408350"/>
            <a:ext cx="1710543" cy="170957"/>
            <a:chOff x="4921680" y="2442024"/>
            <a:chExt cx="1710543" cy="170957"/>
          </a:xfrm>
        </p:grpSpPr>
        <p:pic>
          <p:nvPicPr>
            <p:cNvPr id="190" name="Picture 10" descr="AXA">
              <a:extLst>
                <a:ext uri="{FF2B5EF4-FFF2-40B4-BE49-F238E27FC236}">
                  <a16:creationId xmlns:a16="http://schemas.microsoft.com/office/drawing/2014/main" id="{8DD91E9B-F663-6339-87C5-7418B7686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680" y="2487387"/>
              <a:ext cx="564586" cy="80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26" descr="NH농협손해보험 로고">
              <a:extLst>
                <a:ext uri="{FF2B5EF4-FFF2-40B4-BE49-F238E27FC236}">
                  <a16:creationId xmlns:a16="http://schemas.microsoft.com/office/drawing/2014/main" id="{53EF5DA8-9A97-882A-2789-DBB63F5DA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9966" y="2461320"/>
              <a:ext cx="562257" cy="132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34" descr="삼성화재 로고">
              <a:extLst>
                <a:ext uri="{FF2B5EF4-FFF2-40B4-BE49-F238E27FC236}">
                  <a16:creationId xmlns:a16="http://schemas.microsoft.com/office/drawing/2014/main" id="{2F710564-B8EE-B5FD-096A-AB1FCC089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899" y="2442024"/>
              <a:ext cx="502246" cy="170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C0C5992-5387-BAA1-C290-A380463B1DD1}"/>
              </a:ext>
            </a:extLst>
          </p:cNvPr>
          <p:cNvGrpSpPr/>
          <p:nvPr/>
        </p:nvGrpSpPr>
        <p:grpSpPr>
          <a:xfrm>
            <a:off x="4845850" y="2825348"/>
            <a:ext cx="1697577" cy="168257"/>
            <a:chOff x="4931718" y="2859535"/>
            <a:chExt cx="1697577" cy="168257"/>
          </a:xfrm>
        </p:grpSpPr>
        <p:pic>
          <p:nvPicPr>
            <p:cNvPr id="194" name="Picture 18" descr="현대해상 로고">
              <a:extLst>
                <a:ext uri="{FF2B5EF4-FFF2-40B4-BE49-F238E27FC236}">
                  <a16:creationId xmlns:a16="http://schemas.microsoft.com/office/drawing/2014/main" id="{7BC106E5-C67D-57F8-94E5-3AC84FA17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718" y="2859535"/>
              <a:ext cx="525751" cy="168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28" descr="KB손해보험 로고">
              <a:extLst>
                <a:ext uri="{FF2B5EF4-FFF2-40B4-BE49-F238E27FC236}">
                  <a16:creationId xmlns:a16="http://schemas.microsoft.com/office/drawing/2014/main" id="{D9845A9A-2710-C747-5001-CC8E7FF09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328" y="2868136"/>
              <a:ext cx="537388" cy="15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36" descr="롯데손해보험, 한기평·한신평 신용등급 전망 '안정적'으로 상향">
              <a:extLst>
                <a:ext uri="{FF2B5EF4-FFF2-40B4-BE49-F238E27FC236}">
                  <a16:creationId xmlns:a16="http://schemas.microsoft.com/office/drawing/2014/main" id="{DE4AA903-A0FE-E0E5-B538-F272819352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3" t="28967" r="5793" b="28967"/>
            <a:stretch/>
          </p:blipFill>
          <p:spPr bwMode="auto">
            <a:xfrm>
              <a:off x="6072893" y="2877481"/>
              <a:ext cx="556402" cy="132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9762F27C-164D-2E38-7166-B6002E640696}"/>
              </a:ext>
            </a:extLst>
          </p:cNvPr>
          <p:cNvGrpSpPr/>
          <p:nvPr/>
        </p:nvGrpSpPr>
        <p:grpSpPr>
          <a:xfrm>
            <a:off x="4974377" y="3009833"/>
            <a:ext cx="1584147" cy="248983"/>
            <a:chOff x="5060245" y="3012659"/>
            <a:chExt cx="1584147" cy="248983"/>
          </a:xfrm>
        </p:grpSpPr>
        <p:pic>
          <p:nvPicPr>
            <p:cNvPr id="198" name="Picture 2">
              <a:extLst>
                <a:ext uri="{FF2B5EF4-FFF2-40B4-BE49-F238E27FC236}">
                  <a16:creationId xmlns:a16="http://schemas.microsoft.com/office/drawing/2014/main" id="{16B93D66-AA07-11C1-2F1A-E204F28D3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245" y="3041472"/>
              <a:ext cx="268697" cy="191357"/>
            </a:xfrm>
            <a:prstGeom prst="rect">
              <a:avLst/>
            </a:prstGeom>
            <a:solidFill>
              <a:sysClr val="window" lastClr="FFFFFF"/>
            </a:solidFill>
          </p:spPr>
        </p:pic>
        <p:pic>
          <p:nvPicPr>
            <p:cNvPr id="199" name="Picture 32" descr="신한이지손해보험(주) 2023년 기업정보 | 사원수, 회사소개, 근무환경, 복리후생 등 - 사람인">
              <a:extLst>
                <a:ext uri="{FF2B5EF4-FFF2-40B4-BE49-F238E27FC236}">
                  <a16:creationId xmlns:a16="http://schemas.microsoft.com/office/drawing/2014/main" id="{2DBC73FD-11AE-A886-E1E7-0756699AD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797" y="3072474"/>
              <a:ext cx="586595" cy="129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14" descr="보험]메리츠화재 로고 jpg,png,ai : 네이버 블로그">
              <a:extLst>
                <a:ext uri="{FF2B5EF4-FFF2-40B4-BE49-F238E27FC236}">
                  <a16:creationId xmlns:a16="http://schemas.microsoft.com/office/drawing/2014/main" id="{5F19F24A-1B70-C797-998B-E5E5B56301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7" t="29034" r="7777" b="29034"/>
            <a:stretch/>
          </p:blipFill>
          <p:spPr bwMode="auto">
            <a:xfrm>
              <a:off x="5521319" y="3012659"/>
              <a:ext cx="501406" cy="248983"/>
            </a:xfrm>
            <a:prstGeom prst="rect">
              <a:avLst/>
            </a:prstGeom>
            <a:solidFill>
              <a:sysClr val="window" lastClr="FFFFFF"/>
            </a:solidFill>
          </p:spPr>
        </p:pic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E0FC08F2-0769-B0D8-818E-9074C5F27ABB}"/>
              </a:ext>
            </a:extLst>
          </p:cNvPr>
          <p:cNvGrpSpPr/>
          <p:nvPr/>
        </p:nvGrpSpPr>
        <p:grpSpPr>
          <a:xfrm>
            <a:off x="4843844" y="3275044"/>
            <a:ext cx="1692444" cy="189302"/>
            <a:chOff x="4929712" y="3238825"/>
            <a:chExt cx="1692444" cy="189302"/>
          </a:xfrm>
        </p:grpSpPr>
        <p:pic>
          <p:nvPicPr>
            <p:cNvPr id="202" name="Picture 12" descr="교육정보 - [교육현장] 미래에셋생명">
              <a:extLst>
                <a:ext uri="{FF2B5EF4-FFF2-40B4-BE49-F238E27FC236}">
                  <a16:creationId xmlns:a16="http://schemas.microsoft.com/office/drawing/2014/main" id="{EDABE89D-D164-0FAF-1B43-C56A0AE01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712" y="3238825"/>
              <a:ext cx="529762" cy="189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16" descr="교육정보 - [교육현장] 흥국생명">
              <a:extLst>
                <a:ext uri="{FF2B5EF4-FFF2-40B4-BE49-F238E27FC236}">
                  <a16:creationId xmlns:a16="http://schemas.microsoft.com/office/drawing/2014/main" id="{6E31181A-39B4-E1D8-75F4-F28862939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1953" y="3269482"/>
              <a:ext cx="540138" cy="127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38" descr="동양생명 로고">
              <a:extLst>
                <a:ext uri="{FF2B5EF4-FFF2-40B4-BE49-F238E27FC236}">
                  <a16:creationId xmlns:a16="http://schemas.microsoft.com/office/drawing/2014/main" id="{6D8B765D-1D28-D111-7B6E-7B66941D0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032" y="3248552"/>
              <a:ext cx="542124" cy="169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718E97B1-6E33-3B10-50C8-508F2311A493}"/>
              </a:ext>
            </a:extLst>
          </p:cNvPr>
          <p:cNvGrpSpPr/>
          <p:nvPr/>
        </p:nvGrpSpPr>
        <p:grpSpPr>
          <a:xfrm>
            <a:off x="4874455" y="3480576"/>
            <a:ext cx="1673064" cy="227398"/>
            <a:chOff x="4960323" y="3527899"/>
            <a:chExt cx="1673064" cy="227398"/>
          </a:xfrm>
        </p:grpSpPr>
        <p:pic>
          <p:nvPicPr>
            <p:cNvPr id="206" name="Picture 6" descr="코리안리재보험 - 해시넷">
              <a:extLst>
                <a:ext uri="{FF2B5EF4-FFF2-40B4-BE49-F238E27FC236}">
                  <a16:creationId xmlns:a16="http://schemas.microsoft.com/office/drawing/2014/main" id="{84A8F1E2-E8CD-2ED0-300C-99012033A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8801" y="3547501"/>
              <a:ext cx="564586" cy="188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40" descr="ABL생명 로고">
              <a:extLst>
                <a:ext uri="{FF2B5EF4-FFF2-40B4-BE49-F238E27FC236}">
                  <a16:creationId xmlns:a16="http://schemas.microsoft.com/office/drawing/2014/main" id="{6188E5E7-1BC7-5E48-E258-16A3EDBEB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323" y="3540419"/>
              <a:ext cx="468541" cy="20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46" descr="KYOBO 교보생명 로고(.AI)파일">
              <a:extLst>
                <a:ext uri="{FF2B5EF4-FFF2-40B4-BE49-F238E27FC236}">
                  <a16:creationId xmlns:a16="http://schemas.microsoft.com/office/drawing/2014/main" id="{C61A2165-E76A-63F5-AA13-4328783E61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945" b="28945"/>
            <a:stretch/>
          </p:blipFill>
          <p:spPr bwMode="auto">
            <a:xfrm>
              <a:off x="5502022" y="3527899"/>
              <a:ext cx="540000" cy="22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09" name="표 208">
            <a:extLst>
              <a:ext uri="{FF2B5EF4-FFF2-40B4-BE49-F238E27FC236}">
                <a16:creationId xmlns:a16="http://schemas.microsoft.com/office/drawing/2014/main" id="{5BAC51E0-5457-82F2-F386-E4A96A65F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08122"/>
              </p:ext>
            </p:extLst>
          </p:nvPr>
        </p:nvGraphicFramePr>
        <p:xfrm>
          <a:off x="6741478" y="2153138"/>
          <a:ext cx="2644256" cy="4361962"/>
        </p:xfrm>
        <a:graphic>
          <a:graphicData uri="http://schemas.openxmlformats.org/drawingml/2006/table">
            <a:tbl>
              <a:tblPr firstRow="1" bandRow="1"/>
              <a:tblGrid>
                <a:gridCol w="414029">
                  <a:extLst>
                    <a:ext uri="{9D8B030D-6E8A-4147-A177-3AD203B41FA5}">
                      <a16:colId xmlns:a16="http://schemas.microsoft.com/office/drawing/2014/main" val="2683576334"/>
                    </a:ext>
                  </a:extLst>
                </a:gridCol>
                <a:gridCol w="2230227">
                  <a:extLst>
                    <a:ext uri="{9D8B030D-6E8A-4147-A177-3AD203B41FA5}">
                      <a16:colId xmlns:a16="http://schemas.microsoft.com/office/drawing/2014/main" val="2464955947"/>
                    </a:ext>
                  </a:extLst>
                </a:gridCol>
              </a:tblGrid>
              <a:tr h="249414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ko-KR" altLang="en-US" sz="1100" b="1" i="0" u="none" strike="noStrike" kern="1200" cap="none" spc="-5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사업명</a:t>
                      </a:r>
                      <a:endParaRPr kumimoji="0" lang="ko-KR" altLang="en-US" sz="1400" b="1" i="0" u="none" strike="noStrike" kern="1200" cap="none" spc="-5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39600" marB="396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45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43107"/>
                  </a:ext>
                </a:extLst>
              </a:tr>
              <a:tr h="26850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1050" b="1" i="0" u="none" strike="noStrike" kern="1200" cap="none" spc="-5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PI</a:t>
                      </a:r>
                      <a:endParaRPr kumimoji="0" lang="ko-KR" altLang="en-US" sz="1050" b="1" i="0" u="none" strike="noStrike" kern="1200" cap="none" spc="-5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9600" marB="3960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ko-KR" altLang="en-US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삼성생명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차세대 마스터플랜 수립 </a:t>
                      </a:r>
                      <a:r>
                        <a:rPr lang="en-US" altLang="ko-KR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PI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컨설팅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5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74584"/>
                  </a:ext>
                </a:extLst>
              </a:tr>
              <a:tr h="26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en-US" altLang="ko-KR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KB</a:t>
                      </a:r>
                      <a:r>
                        <a:rPr lang="ko-KR" altLang="en-US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Life</a:t>
                      </a:r>
                      <a:r>
                        <a:rPr lang="ko-KR" altLang="en-US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Life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One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System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구축을 위한 </a:t>
                      </a:r>
                      <a:r>
                        <a:rPr lang="en-US" altLang="ko-KR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PI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컨설팅 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91139"/>
                  </a:ext>
                </a:extLst>
              </a:tr>
              <a:tr h="26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ko-KR" altLang="en-US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카카오뱅크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PI/PMO 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컨설팅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486699"/>
                  </a:ext>
                </a:extLst>
              </a:tr>
              <a:tr h="26850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1050" b="1" i="0" u="none" strike="noStrike" kern="1200" cap="none" spc="-5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ISP</a:t>
                      </a:r>
                      <a:endParaRPr kumimoji="0" lang="ko-KR" altLang="en-US" sz="1050" b="1" i="0" u="none" strike="noStrike" kern="1200" cap="none" spc="-5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9600" marB="3960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ko-KR" altLang="en-US" sz="900" b="1" spc="-15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교보생명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마스터플랜 수립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4585"/>
                  </a:ext>
                </a:extLst>
              </a:tr>
              <a:tr h="26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ko-KR" altLang="en-US" sz="900" b="1" spc="-15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미래에셋생명보험</a:t>
                      </a:r>
                      <a:r>
                        <a:rPr lang="ko-KR" altLang="en-US" sz="900" spc="-15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spc="-15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900" spc="-15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중장기 전략수립 컨설팅</a:t>
                      </a:r>
                      <a:endParaRPr lang="ko-KR" altLang="en-US" sz="900" spc="-15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33196"/>
                  </a:ext>
                </a:extLst>
              </a:tr>
              <a:tr h="26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en-US" altLang="ko-KR" sz="900" b="1" kern="1200" spc="-15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AXA</a:t>
                      </a:r>
                      <a:r>
                        <a:rPr lang="ko-KR" altLang="en-US" sz="900" b="1" kern="1200" spc="-15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손해보험 </a:t>
                      </a:r>
                      <a:r>
                        <a:rPr lang="en-US" altLang="ko-KR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To-Be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Architecture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전략 수립 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347509"/>
                  </a:ext>
                </a:extLst>
              </a:tr>
              <a:tr h="26850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1050" b="1" i="0" u="none" strike="noStrike" kern="1200" cap="none" spc="-5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  <a:endParaRPr kumimoji="0" lang="ko-KR" altLang="en-US" sz="1050" b="1" i="0" u="none" strike="noStrike" kern="1200" cap="none" spc="-5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9600" marB="3960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ko-KR" altLang="en-US" sz="900" b="1" kern="1200" spc="-15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핀크 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마이데이터 사업 전략 수립 컨설팅 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57127"/>
                  </a:ext>
                </a:extLst>
              </a:tr>
              <a:tr h="26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ko-KR" altLang="en-US" sz="900" b="1" kern="1200" spc="-15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하나금융그룹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데이터 거버넌스 및 활용 체계 구축 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4733"/>
                  </a:ext>
                </a:extLst>
              </a:tr>
              <a:tr h="347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en-US" altLang="ko-KR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NIA</a:t>
                      </a:r>
                      <a:r>
                        <a:rPr lang="en-US" altLang="ko-KR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빅데이터 분석 기반의 대한민국 </a:t>
                      </a:r>
                      <a:r>
                        <a:rPr lang="en-US" altLang="ko-KR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미래 먹거리도출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39098"/>
                  </a:ext>
                </a:extLst>
              </a:tr>
              <a:tr h="26850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1050" b="1" i="0" u="none" strike="noStrike" kern="1200" cap="none" spc="-5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DT</a:t>
                      </a:r>
                      <a:endParaRPr kumimoji="0" lang="ko-KR" altLang="en-US" sz="1050" b="1" i="0" u="none" strike="noStrike" kern="1200" cap="none" spc="-5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9600" marB="3960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en-US" altLang="ko-KR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KB</a:t>
                      </a:r>
                      <a:r>
                        <a:rPr lang="ko-KR" altLang="en-US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저축은행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디지털 전환 전략 수립 및 추진 컨설팅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227445"/>
                  </a:ext>
                </a:extLst>
              </a:tr>
              <a:tr h="26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en-US" altLang="ko-KR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NIA</a:t>
                      </a:r>
                      <a:r>
                        <a:rPr lang="ko-KR" altLang="en-US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공공부문 디지털 전환 성숙도 측정 모델 개발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34902"/>
                  </a:ext>
                </a:extLst>
              </a:tr>
              <a:tr h="26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ko-KR" altLang="en-US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한국투자저축은행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디지털 전략 수립 컨설팅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15109"/>
                  </a:ext>
                </a:extLst>
              </a:tr>
              <a:tr h="268502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1050" b="1" i="0" u="none" strike="noStrike" kern="1200" cap="none" spc="-5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PMO</a:t>
                      </a:r>
                      <a:endParaRPr kumimoji="0" lang="ko-KR" altLang="en-US" sz="1050" b="1" i="0" u="none" strike="noStrike" kern="1200" cap="none" spc="-5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39600" marB="3960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ko-KR" altLang="en-US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하나손해보험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보험업무시스템구축 </a:t>
                      </a:r>
                      <a:r>
                        <a:rPr lang="en-US" altLang="ko-KR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PMO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70302"/>
                  </a:ext>
                </a:extLst>
              </a:tr>
              <a:tr h="26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ko-KR" altLang="en-US" sz="900" b="1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교보생명</a:t>
                      </a:r>
                      <a:r>
                        <a:rPr lang="ko-KR" altLang="en-US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디지털 교보</a:t>
                      </a:r>
                      <a:r>
                        <a:rPr lang="en-US" altLang="ko-KR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외부</a:t>
                      </a:r>
                      <a:r>
                        <a:rPr lang="en-US" altLang="ko-KR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PMO </a:t>
                      </a:r>
                      <a:r>
                        <a:rPr lang="ko-KR" altLang="en-US" sz="900" kern="12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컨설팅</a:t>
                      </a: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807522"/>
                  </a:ext>
                </a:extLst>
              </a:tr>
              <a:tr h="268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latinLnBrk="0"/>
                      <a:r>
                        <a:rPr lang="en-US" altLang="ko-KR" sz="900" b="1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KB Life </a:t>
                      </a:r>
                      <a:r>
                        <a:rPr lang="en-US" altLang="ko-KR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KB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금융그룹 생명 </a:t>
                      </a:r>
                      <a:r>
                        <a:rPr lang="en-US" altLang="ko-KR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</a:t>
                      </a:r>
                      <a:r>
                        <a:rPr lang="en-US" altLang="ko-KR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‘Life One System’</a:t>
                      </a:r>
                      <a:r>
                        <a:rPr lang="ko-KR" altLang="en-US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구축 </a:t>
                      </a:r>
                      <a:r>
                        <a:rPr lang="en-US" altLang="ko-KR" sz="900" spc="-15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PMO</a:t>
                      </a:r>
                      <a:endParaRPr lang="ko-KR" altLang="en-US" sz="900" spc="-15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9600" marB="39600" anchor="ctr">
                    <a:lnL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04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1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9DD498-DCC3-ABCA-94AA-320355D1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투이컨설팅은</a:t>
            </a:r>
            <a:r>
              <a:rPr lang="ko-KR" altLang="en-US" dirty="0"/>
              <a:t> </a:t>
            </a:r>
            <a:r>
              <a:rPr lang="ko-KR" altLang="en-US" dirty="0" smtClean="0"/>
              <a:t>금융 </a:t>
            </a:r>
            <a:r>
              <a:rPr lang="ko-KR" altLang="en-US" dirty="0"/>
              <a:t>산업 전반에 걸쳐 </a:t>
            </a:r>
            <a:r>
              <a:rPr lang="en-US" altLang="ko-KR" dirty="0"/>
              <a:t>ISP, BPR/PI, EA, Data</a:t>
            </a:r>
            <a:r>
              <a:rPr lang="ko-KR" altLang="en-US" dirty="0"/>
              <a:t>를 비롯한 </a:t>
            </a:r>
            <a:r>
              <a:rPr lang="en-US" altLang="ko-KR" dirty="0"/>
              <a:t>PMO </a:t>
            </a:r>
            <a:r>
              <a:rPr lang="ko-KR" altLang="en-US" dirty="0"/>
              <a:t>및 </a:t>
            </a:r>
            <a:r>
              <a:rPr lang="en-US" altLang="ko-KR" dirty="0"/>
              <a:t>CX</a:t>
            </a:r>
            <a:r>
              <a:rPr lang="ko-KR" altLang="en-US" dirty="0"/>
              <a:t>까지 </a:t>
            </a:r>
            <a:r>
              <a:rPr lang="en-US" altLang="ko-KR" dirty="0"/>
              <a:t>IT Full Life Cycle</a:t>
            </a:r>
            <a:r>
              <a:rPr lang="ko-KR" altLang="en-US" dirty="0"/>
              <a:t>을 경험한 전문 인력으로 구성된 금융 디지털 분야 전문 컨설팅 회사입니다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694845-F141-425E-27E5-74DE76BA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2</a:t>
            </a:r>
            <a:r>
              <a:rPr lang="en-US" altLang="ko-KR" dirty="0" smtClean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. </a:t>
            </a:r>
            <a:r>
              <a:rPr lang="ko-KR" altLang="en-US" dirty="0"/>
              <a:t>조직 및 </a:t>
            </a:r>
            <a:r>
              <a:rPr lang="ko-KR" altLang="en-US" dirty="0" err="1"/>
              <a:t>인원현황</a:t>
            </a:r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1E1CD9D-37A5-7C09-2FE0-C01F348F273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latinLnBrk="0"/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</a:endParaRPr>
          </a:p>
        </p:txBody>
      </p:sp>
      <p:sp>
        <p:nvSpPr>
          <p:cNvPr id="272" name="양쪽 모서리가 둥근 사각형 32">
            <a:extLst>
              <a:ext uri="{FF2B5EF4-FFF2-40B4-BE49-F238E27FC236}">
                <a16:creationId xmlns:a16="http://schemas.microsoft.com/office/drawing/2014/main" id="{D25AA835-3178-1B36-A6B3-8E8495774736}"/>
              </a:ext>
            </a:extLst>
          </p:cNvPr>
          <p:cNvSpPr/>
          <p:nvPr/>
        </p:nvSpPr>
        <p:spPr bwMode="auto">
          <a:xfrm>
            <a:off x="2376907" y="2453305"/>
            <a:ext cx="807785" cy="32057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84D6">
              <a:alpha val="73000"/>
            </a:srgb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0"/>
            </a:sp3d>
          </a:bodyPr>
          <a:lstStyle/>
          <a:p>
            <a:pPr marL="0" marR="0" lvl="1" indent="-904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Pct val="80000"/>
              <a:buFontTx/>
              <a:buNone/>
              <a:tabLst>
                <a:tab pos="5645830" algn="l"/>
              </a:tabLst>
              <a:defRPr/>
            </a:pPr>
            <a:r>
              <a:rPr kumimoji="0" lang="en-US" altLang="ko-KR" sz="1400" b="1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CEO</a:t>
            </a:r>
            <a:endParaRPr kumimoji="0" lang="ko-KR" altLang="en-US" sz="1400" b="1" i="0" u="none" strike="noStrike" kern="0" cap="none" spc="0" normalizeH="0" baseline="0" noProof="0" smtClean="0">
              <a:ln>
                <a:solidFill>
                  <a:srgbClr val="005DA2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3" name="Freeform 107">
            <a:extLst>
              <a:ext uri="{FF2B5EF4-FFF2-40B4-BE49-F238E27FC236}">
                <a16:creationId xmlns:a16="http://schemas.microsoft.com/office/drawing/2014/main" id="{E85F6A68-18D4-3566-CEA8-60C4F9C0D479}"/>
              </a:ext>
            </a:extLst>
          </p:cNvPr>
          <p:cNvSpPr>
            <a:spLocks/>
          </p:cNvSpPr>
          <p:nvPr/>
        </p:nvSpPr>
        <p:spPr bwMode="auto">
          <a:xfrm>
            <a:off x="2147984" y="2606096"/>
            <a:ext cx="219959" cy="315512"/>
          </a:xfrm>
          <a:custGeom>
            <a:avLst/>
            <a:gdLst>
              <a:gd name="T0" fmla="*/ 499 w 506"/>
              <a:gd name="T1" fmla="*/ 589 h 630"/>
              <a:gd name="T2" fmla="*/ 478 w 506"/>
              <a:gd name="T3" fmla="*/ 491 h 630"/>
              <a:gd name="T4" fmla="*/ 479 w 506"/>
              <a:gd name="T5" fmla="*/ 426 h 630"/>
              <a:gd name="T6" fmla="*/ 429 w 506"/>
              <a:gd name="T7" fmla="*/ 322 h 630"/>
              <a:gd name="T8" fmla="*/ 348 w 506"/>
              <a:gd name="T9" fmla="*/ 288 h 630"/>
              <a:gd name="T10" fmla="*/ 346 w 506"/>
              <a:gd name="T11" fmla="*/ 511 h 630"/>
              <a:gd name="T12" fmla="*/ 338 w 506"/>
              <a:gd name="T13" fmla="*/ 386 h 630"/>
              <a:gd name="T14" fmla="*/ 320 w 506"/>
              <a:gd name="T15" fmla="*/ 319 h 630"/>
              <a:gd name="T16" fmla="*/ 316 w 506"/>
              <a:gd name="T17" fmla="*/ 315 h 630"/>
              <a:gd name="T18" fmla="*/ 343 w 506"/>
              <a:gd name="T19" fmla="*/ 293 h 630"/>
              <a:gd name="T20" fmla="*/ 365 w 506"/>
              <a:gd name="T21" fmla="*/ 204 h 630"/>
              <a:gd name="T22" fmla="*/ 378 w 506"/>
              <a:gd name="T23" fmla="*/ 156 h 630"/>
              <a:gd name="T24" fmla="*/ 366 w 506"/>
              <a:gd name="T25" fmla="*/ 60 h 630"/>
              <a:gd name="T26" fmla="*/ 354 w 506"/>
              <a:gd name="T27" fmla="*/ 49 h 630"/>
              <a:gd name="T28" fmla="*/ 352 w 506"/>
              <a:gd name="T29" fmla="*/ 44 h 630"/>
              <a:gd name="T30" fmla="*/ 346 w 506"/>
              <a:gd name="T31" fmla="*/ 36 h 630"/>
              <a:gd name="T32" fmla="*/ 334 w 506"/>
              <a:gd name="T33" fmla="*/ 24 h 630"/>
              <a:gd name="T34" fmla="*/ 295 w 506"/>
              <a:gd name="T35" fmla="*/ 5 h 630"/>
              <a:gd name="T36" fmla="*/ 265 w 506"/>
              <a:gd name="T37" fmla="*/ 0 h 630"/>
              <a:gd name="T38" fmla="*/ 241 w 506"/>
              <a:gd name="T39" fmla="*/ 13 h 630"/>
              <a:gd name="T40" fmla="*/ 234 w 506"/>
              <a:gd name="T41" fmla="*/ 21 h 630"/>
              <a:gd name="T42" fmla="*/ 215 w 506"/>
              <a:gd name="T43" fmla="*/ 33 h 630"/>
              <a:gd name="T44" fmla="*/ 191 w 506"/>
              <a:gd name="T45" fmla="*/ 63 h 630"/>
              <a:gd name="T46" fmla="*/ 186 w 506"/>
              <a:gd name="T47" fmla="*/ 82 h 630"/>
              <a:gd name="T48" fmla="*/ 188 w 506"/>
              <a:gd name="T49" fmla="*/ 152 h 630"/>
              <a:gd name="T50" fmla="*/ 196 w 506"/>
              <a:gd name="T51" fmla="*/ 196 h 630"/>
              <a:gd name="T52" fmla="*/ 211 w 506"/>
              <a:gd name="T53" fmla="*/ 249 h 630"/>
              <a:gd name="T54" fmla="*/ 280 w 506"/>
              <a:gd name="T55" fmla="*/ 315 h 630"/>
              <a:gd name="T56" fmla="*/ 263 w 506"/>
              <a:gd name="T57" fmla="*/ 317 h 630"/>
              <a:gd name="T58" fmla="*/ 281 w 506"/>
              <a:gd name="T59" fmla="*/ 356 h 630"/>
              <a:gd name="T60" fmla="*/ 268 w 506"/>
              <a:gd name="T61" fmla="*/ 392 h 630"/>
              <a:gd name="T62" fmla="*/ 201 w 506"/>
              <a:gd name="T63" fmla="*/ 323 h 630"/>
              <a:gd name="T64" fmla="*/ 180 w 506"/>
              <a:gd name="T65" fmla="*/ 277 h 630"/>
              <a:gd name="T66" fmla="*/ 39 w 506"/>
              <a:gd name="T67" fmla="*/ 362 h 630"/>
              <a:gd name="T68" fmla="*/ 12 w 506"/>
              <a:gd name="T69" fmla="*/ 467 h 630"/>
              <a:gd name="T70" fmla="*/ 0 w 506"/>
              <a:gd name="T71" fmla="*/ 630 h 630"/>
              <a:gd name="T72" fmla="*/ 503 w 506"/>
              <a:gd name="T73" fmla="*/ 602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6" h="630">
                <a:moveTo>
                  <a:pt x="503" y="602"/>
                </a:moveTo>
                <a:cubicBezTo>
                  <a:pt x="502" y="597"/>
                  <a:pt x="500" y="593"/>
                  <a:pt x="499" y="589"/>
                </a:cubicBezTo>
                <a:cubicBezTo>
                  <a:pt x="492" y="561"/>
                  <a:pt x="485" y="532"/>
                  <a:pt x="478" y="504"/>
                </a:cubicBezTo>
                <a:cubicBezTo>
                  <a:pt x="477" y="500"/>
                  <a:pt x="478" y="495"/>
                  <a:pt x="478" y="491"/>
                </a:cubicBezTo>
                <a:cubicBezTo>
                  <a:pt x="479" y="479"/>
                  <a:pt x="480" y="466"/>
                  <a:pt x="480" y="454"/>
                </a:cubicBezTo>
                <a:cubicBezTo>
                  <a:pt x="480" y="445"/>
                  <a:pt x="479" y="435"/>
                  <a:pt x="479" y="426"/>
                </a:cubicBezTo>
                <a:cubicBezTo>
                  <a:pt x="477" y="404"/>
                  <a:pt x="478" y="381"/>
                  <a:pt x="474" y="359"/>
                </a:cubicBezTo>
                <a:cubicBezTo>
                  <a:pt x="468" y="333"/>
                  <a:pt x="455" y="324"/>
                  <a:pt x="429" y="322"/>
                </a:cubicBezTo>
                <a:cubicBezTo>
                  <a:pt x="421" y="321"/>
                  <a:pt x="412" y="320"/>
                  <a:pt x="405" y="316"/>
                </a:cubicBezTo>
                <a:cubicBezTo>
                  <a:pt x="386" y="308"/>
                  <a:pt x="367" y="297"/>
                  <a:pt x="348" y="288"/>
                </a:cubicBezTo>
                <a:cubicBezTo>
                  <a:pt x="348" y="288"/>
                  <a:pt x="361" y="307"/>
                  <a:pt x="362" y="356"/>
                </a:cubicBezTo>
                <a:cubicBezTo>
                  <a:pt x="363" y="392"/>
                  <a:pt x="354" y="459"/>
                  <a:pt x="346" y="511"/>
                </a:cubicBezTo>
                <a:cubicBezTo>
                  <a:pt x="338" y="388"/>
                  <a:pt x="338" y="388"/>
                  <a:pt x="338" y="388"/>
                </a:cubicBezTo>
                <a:cubicBezTo>
                  <a:pt x="338" y="388"/>
                  <a:pt x="338" y="387"/>
                  <a:pt x="338" y="386"/>
                </a:cubicBezTo>
                <a:cubicBezTo>
                  <a:pt x="315" y="355"/>
                  <a:pt x="315" y="355"/>
                  <a:pt x="315" y="355"/>
                </a:cubicBezTo>
                <a:cubicBezTo>
                  <a:pt x="320" y="319"/>
                  <a:pt x="320" y="319"/>
                  <a:pt x="320" y="319"/>
                </a:cubicBezTo>
                <a:cubicBezTo>
                  <a:pt x="320" y="318"/>
                  <a:pt x="320" y="317"/>
                  <a:pt x="319" y="316"/>
                </a:cubicBezTo>
                <a:cubicBezTo>
                  <a:pt x="318" y="315"/>
                  <a:pt x="317" y="315"/>
                  <a:pt x="316" y="315"/>
                </a:cubicBezTo>
                <a:cubicBezTo>
                  <a:pt x="308" y="315"/>
                  <a:pt x="308" y="315"/>
                  <a:pt x="308" y="315"/>
                </a:cubicBezTo>
                <a:cubicBezTo>
                  <a:pt x="343" y="293"/>
                  <a:pt x="343" y="293"/>
                  <a:pt x="343" y="293"/>
                </a:cubicBezTo>
                <a:cubicBezTo>
                  <a:pt x="342" y="293"/>
                  <a:pt x="341" y="270"/>
                  <a:pt x="340" y="267"/>
                </a:cubicBezTo>
                <a:cubicBezTo>
                  <a:pt x="350" y="245"/>
                  <a:pt x="354" y="239"/>
                  <a:pt x="365" y="204"/>
                </a:cubicBezTo>
                <a:cubicBezTo>
                  <a:pt x="368" y="196"/>
                  <a:pt x="377" y="208"/>
                  <a:pt x="382" y="169"/>
                </a:cubicBezTo>
                <a:cubicBezTo>
                  <a:pt x="382" y="165"/>
                  <a:pt x="382" y="159"/>
                  <a:pt x="378" y="156"/>
                </a:cubicBezTo>
                <a:cubicBezTo>
                  <a:pt x="383" y="145"/>
                  <a:pt x="394" y="104"/>
                  <a:pt x="383" y="77"/>
                </a:cubicBezTo>
                <a:cubicBezTo>
                  <a:pt x="379" y="68"/>
                  <a:pt x="375" y="65"/>
                  <a:pt x="366" y="60"/>
                </a:cubicBezTo>
                <a:cubicBezTo>
                  <a:pt x="365" y="60"/>
                  <a:pt x="366" y="55"/>
                  <a:pt x="367" y="55"/>
                </a:cubicBezTo>
                <a:cubicBezTo>
                  <a:pt x="367" y="55"/>
                  <a:pt x="361" y="55"/>
                  <a:pt x="354" y="49"/>
                </a:cubicBezTo>
                <a:cubicBezTo>
                  <a:pt x="356" y="49"/>
                  <a:pt x="357" y="48"/>
                  <a:pt x="359" y="48"/>
                </a:cubicBezTo>
                <a:cubicBezTo>
                  <a:pt x="357" y="46"/>
                  <a:pt x="355" y="46"/>
                  <a:pt x="352" y="44"/>
                </a:cubicBezTo>
                <a:cubicBezTo>
                  <a:pt x="351" y="43"/>
                  <a:pt x="351" y="43"/>
                  <a:pt x="350" y="42"/>
                </a:cubicBezTo>
                <a:cubicBezTo>
                  <a:pt x="350" y="40"/>
                  <a:pt x="347" y="37"/>
                  <a:pt x="346" y="36"/>
                </a:cubicBezTo>
                <a:cubicBezTo>
                  <a:pt x="344" y="34"/>
                  <a:pt x="342" y="34"/>
                  <a:pt x="340" y="31"/>
                </a:cubicBezTo>
                <a:cubicBezTo>
                  <a:pt x="339" y="28"/>
                  <a:pt x="337" y="26"/>
                  <a:pt x="334" y="24"/>
                </a:cubicBezTo>
                <a:cubicBezTo>
                  <a:pt x="324" y="15"/>
                  <a:pt x="311" y="10"/>
                  <a:pt x="298" y="7"/>
                </a:cubicBezTo>
                <a:cubicBezTo>
                  <a:pt x="294" y="6"/>
                  <a:pt x="291" y="8"/>
                  <a:pt x="295" y="5"/>
                </a:cubicBezTo>
                <a:cubicBezTo>
                  <a:pt x="286" y="8"/>
                  <a:pt x="285" y="4"/>
                  <a:pt x="285" y="2"/>
                </a:cubicBezTo>
                <a:cubicBezTo>
                  <a:pt x="280" y="7"/>
                  <a:pt x="265" y="0"/>
                  <a:pt x="265" y="0"/>
                </a:cubicBezTo>
                <a:cubicBezTo>
                  <a:pt x="265" y="0"/>
                  <a:pt x="267" y="5"/>
                  <a:pt x="262" y="6"/>
                </a:cubicBezTo>
                <a:cubicBezTo>
                  <a:pt x="251" y="9"/>
                  <a:pt x="241" y="13"/>
                  <a:pt x="241" y="13"/>
                </a:cubicBezTo>
                <a:cubicBezTo>
                  <a:pt x="241" y="13"/>
                  <a:pt x="246" y="17"/>
                  <a:pt x="238" y="20"/>
                </a:cubicBezTo>
                <a:cubicBezTo>
                  <a:pt x="237" y="20"/>
                  <a:pt x="234" y="21"/>
                  <a:pt x="234" y="21"/>
                </a:cubicBezTo>
                <a:cubicBezTo>
                  <a:pt x="234" y="21"/>
                  <a:pt x="242" y="22"/>
                  <a:pt x="236" y="23"/>
                </a:cubicBezTo>
                <a:cubicBezTo>
                  <a:pt x="228" y="25"/>
                  <a:pt x="221" y="28"/>
                  <a:pt x="215" y="33"/>
                </a:cubicBezTo>
                <a:cubicBezTo>
                  <a:pt x="204" y="40"/>
                  <a:pt x="208" y="43"/>
                  <a:pt x="208" y="43"/>
                </a:cubicBezTo>
                <a:cubicBezTo>
                  <a:pt x="208" y="43"/>
                  <a:pt x="197" y="57"/>
                  <a:pt x="191" y="63"/>
                </a:cubicBezTo>
                <a:cubicBezTo>
                  <a:pt x="186" y="69"/>
                  <a:pt x="182" y="82"/>
                  <a:pt x="182" y="82"/>
                </a:cubicBezTo>
                <a:cubicBezTo>
                  <a:pt x="182" y="82"/>
                  <a:pt x="184" y="80"/>
                  <a:pt x="186" y="82"/>
                </a:cubicBezTo>
                <a:cubicBezTo>
                  <a:pt x="186" y="88"/>
                  <a:pt x="178" y="105"/>
                  <a:pt x="185" y="138"/>
                </a:cubicBezTo>
                <a:cubicBezTo>
                  <a:pt x="186" y="143"/>
                  <a:pt x="188" y="152"/>
                  <a:pt x="188" y="152"/>
                </a:cubicBezTo>
                <a:cubicBezTo>
                  <a:pt x="188" y="152"/>
                  <a:pt x="175" y="154"/>
                  <a:pt x="180" y="174"/>
                </a:cubicBezTo>
                <a:cubicBezTo>
                  <a:pt x="183" y="182"/>
                  <a:pt x="187" y="191"/>
                  <a:pt x="196" y="196"/>
                </a:cubicBezTo>
                <a:cubicBezTo>
                  <a:pt x="200" y="199"/>
                  <a:pt x="205" y="216"/>
                  <a:pt x="205" y="218"/>
                </a:cubicBezTo>
                <a:cubicBezTo>
                  <a:pt x="209" y="233"/>
                  <a:pt x="211" y="249"/>
                  <a:pt x="211" y="249"/>
                </a:cubicBezTo>
                <a:cubicBezTo>
                  <a:pt x="207" y="272"/>
                  <a:pt x="207" y="272"/>
                  <a:pt x="207" y="272"/>
                </a:cubicBezTo>
                <a:cubicBezTo>
                  <a:pt x="280" y="315"/>
                  <a:pt x="280" y="315"/>
                  <a:pt x="280" y="315"/>
                </a:cubicBezTo>
                <a:cubicBezTo>
                  <a:pt x="267" y="315"/>
                  <a:pt x="267" y="315"/>
                  <a:pt x="267" y="315"/>
                </a:cubicBezTo>
                <a:cubicBezTo>
                  <a:pt x="265" y="315"/>
                  <a:pt x="264" y="316"/>
                  <a:pt x="263" y="317"/>
                </a:cubicBezTo>
                <a:cubicBezTo>
                  <a:pt x="263" y="318"/>
                  <a:pt x="262" y="319"/>
                  <a:pt x="263" y="321"/>
                </a:cubicBezTo>
                <a:cubicBezTo>
                  <a:pt x="281" y="356"/>
                  <a:pt x="281" y="356"/>
                  <a:pt x="281" y="356"/>
                </a:cubicBezTo>
                <a:cubicBezTo>
                  <a:pt x="268" y="390"/>
                  <a:pt x="268" y="390"/>
                  <a:pt x="268" y="390"/>
                </a:cubicBezTo>
                <a:cubicBezTo>
                  <a:pt x="268" y="391"/>
                  <a:pt x="268" y="391"/>
                  <a:pt x="268" y="392"/>
                </a:cubicBezTo>
                <a:cubicBezTo>
                  <a:pt x="294" y="508"/>
                  <a:pt x="294" y="508"/>
                  <a:pt x="294" y="508"/>
                </a:cubicBezTo>
                <a:cubicBezTo>
                  <a:pt x="260" y="442"/>
                  <a:pt x="215" y="352"/>
                  <a:pt x="201" y="323"/>
                </a:cubicBezTo>
                <a:cubicBezTo>
                  <a:pt x="193" y="306"/>
                  <a:pt x="203" y="261"/>
                  <a:pt x="203" y="261"/>
                </a:cubicBezTo>
                <a:cubicBezTo>
                  <a:pt x="203" y="261"/>
                  <a:pt x="187" y="270"/>
                  <a:pt x="180" y="277"/>
                </a:cubicBezTo>
                <a:cubicBezTo>
                  <a:pt x="165" y="294"/>
                  <a:pt x="147" y="309"/>
                  <a:pt x="127" y="321"/>
                </a:cubicBezTo>
                <a:cubicBezTo>
                  <a:pt x="99" y="339"/>
                  <a:pt x="70" y="352"/>
                  <a:pt x="39" y="362"/>
                </a:cubicBezTo>
                <a:cubicBezTo>
                  <a:pt x="24" y="366"/>
                  <a:pt x="18" y="377"/>
                  <a:pt x="17" y="393"/>
                </a:cubicBezTo>
                <a:cubicBezTo>
                  <a:pt x="17" y="417"/>
                  <a:pt x="19" y="442"/>
                  <a:pt x="12" y="467"/>
                </a:cubicBezTo>
                <a:cubicBezTo>
                  <a:pt x="6" y="486"/>
                  <a:pt x="9" y="508"/>
                  <a:pt x="7" y="528"/>
                </a:cubicBezTo>
                <a:cubicBezTo>
                  <a:pt x="5" y="562"/>
                  <a:pt x="3" y="596"/>
                  <a:pt x="0" y="630"/>
                </a:cubicBezTo>
                <a:cubicBezTo>
                  <a:pt x="169" y="630"/>
                  <a:pt x="337" y="630"/>
                  <a:pt x="506" y="630"/>
                </a:cubicBezTo>
                <a:cubicBezTo>
                  <a:pt x="505" y="620"/>
                  <a:pt x="504" y="611"/>
                  <a:pt x="503" y="602"/>
                </a:cubicBezTo>
                <a:close/>
              </a:path>
            </a:pathLst>
          </a:custGeom>
          <a:solidFill>
            <a:srgbClr val="C8C8C8">
              <a:lumMod val="75000"/>
            </a:srgb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0"/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solidFill>
                  <a:srgbClr val="005DA2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4" name="양쪽 모서리가 둥근 사각형 35">
            <a:extLst>
              <a:ext uri="{FF2B5EF4-FFF2-40B4-BE49-F238E27FC236}">
                <a16:creationId xmlns:a16="http://schemas.microsoft.com/office/drawing/2014/main" id="{1AFD579C-ACA2-ED39-49B1-B7FF31CBDCA1}"/>
              </a:ext>
            </a:extLst>
          </p:cNvPr>
          <p:cNvSpPr/>
          <p:nvPr/>
        </p:nvSpPr>
        <p:spPr bwMode="auto">
          <a:xfrm>
            <a:off x="1142634" y="2805143"/>
            <a:ext cx="807786" cy="32057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84D6">
              <a:alpha val="73000"/>
            </a:srgb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0"/>
            </a:sp3d>
          </a:bodyPr>
          <a:lstStyle/>
          <a:p>
            <a:pPr marL="0" marR="0" lvl="1" indent="-904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Pct val="80000"/>
              <a:buFontTx/>
              <a:buNone/>
              <a:tabLst>
                <a:tab pos="5645830" algn="l"/>
              </a:tabLst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이사회</a:t>
            </a:r>
            <a:r>
              <a:rPr kumimoji="0" lang="en-US" altLang="ko-KR" sz="1400" b="1" i="0" u="none" strike="noStrike" kern="0" cap="none" spc="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ko-KR" altLang="en-US" sz="1400" b="1" i="0" u="none" strike="noStrike" kern="0" cap="none" spc="0" normalizeH="0" baseline="0" noProof="0">
              <a:ln>
                <a:solidFill>
                  <a:srgbClr val="005DA2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5" name="양쪽 모서리가 둥근 사각형 36">
            <a:extLst>
              <a:ext uri="{FF2B5EF4-FFF2-40B4-BE49-F238E27FC236}">
                <a16:creationId xmlns:a16="http://schemas.microsoft.com/office/drawing/2014/main" id="{69E1E396-F78C-9D4B-1DBC-4B3908607E64}"/>
              </a:ext>
            </a:extLst>
          </p:cNvPr>
          <p:cNvSpPr/>
          <p:nvPr/>
        </p:nvSpPr>
        <p:spPr bwMode="auto">
          <a:xfrm>
            <a:off x="3525318" y="2805143"/>
            <a:ext cx="807786" cy="32057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84D6">
              <a:alpha val="73000"/>
            </a:srgb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0"/>
            </a:sp3d>
          </a:bodyPr>
          <a:lstStyle/>
          <a:p>
            <a:pPr marL="0" marR="0" lvl="1" indent="-904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Pct val="80000"/>
              <a:buFontTx/>
              <a:buNone/>
              <a:tabLst>
                <a:tab pos="5645830" algn="l"/>
              </a:tabLst>
              <a:defRPr/>
            </a:pPr>
            <a:r>
              <a:rPr kumimoji="0" lang="en-US" altLang="ko-KR" sz="1400" b="1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Auditor</a:t>
            </a:r>
            <a:endParaRPr kumimoji="0" lang="ko-KR" altLang="en-US" sz="1400" b="1" i="0" u="none" strike="noStrike" kern="0" cap="none" spc="0" normalizeH="0" baseline="0" noProof="0" smtClean="0">
              <a:ln>
                <a:solidFill>
                  <a:srgbClr val="005DA2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D02D30C-8347-9770-F32C-5766430A062F}"/>
              </a:ext>
            </a:extLst>
          </p:cNvPr>
          <p:cNvCxnSpPr>
            <a:cxnSpLocks/>
            <a:stCxn id="274" idx="0"/>
            <a:endCxn id="275" idx="2"/>
          </p:cNvCxnSpPr>
          <p:nvPr/>
        </p:nvCxnSpPr>
        <p:spPr>
          <a:xfrm>
            <a:off x="1950420" y="2965430"/>
            <a:ext cx="1574898" cy="0"/>
          </a:xfrm>
          <a:prstGeom prst="line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77" name="연결선: 꺾임 111">
            <a:extLst>
              <a:ext uri="{FF2B5EF4-FFF2-40B4-BE49-F238E27FC236}">
                <a16:creationId xmlns:a16="http://schemas.microsoft.com/office/drawing/2014/main" id="{6E825DC0-3486-1668-0F50-12D1C3CE0586}"/>
              </a:ext>
            </a:extLst>
          </p:cNvPr>
          <p:cNvCxnSpPr>
            <a:cxnSpLocks/>
            <a:stCxn id="272" idx="1"/>
          </p:cNvCxnSpPr>
          <p:nvPr/>
        </p:nvCxnSpPr>
        <p:spPr>
          <a:xfrm rot="5400000">
            <a:off x="1422934" y="2318908"/>
            <a:ext cx="902896" cy="1812836"/>
          </a:xfrm>
          <a:prstGeom prst="bentConnector3">
            <a:avLst>
              <a:gd name="adj1" fmla="val 71843"/>
            </a:avLst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78" name="연결선: 꺾임 112">
            <a:extLst>
              <a:ext uri="{FF2B5EF4-FFF2-40B4-BE49-F238E27FC236}">
                <a16:creationId xmlns:a16="http://schemas.microsoft.com/office/drawing/2014/main" id="{58E368A2-AFCF-59E6-6EC1-6E98917C5E9E}"/>
              </a:ext>
            </a:extLst>
          </p:cNvPr>
          <p:cNvCxnSpPr>
            <a:cxnSpLocks/>
          </p:cNvCxnSpPr>
          <p:nvPr/>
        </p:nvCxnSpPr>
        <p:spPr>
          <a:xfrm rot="5400000">
            <a:off x="1846789" y="2755274"/>
            <a:ext cx="750695" cy="1116699"/>
          </a:xfrm>
          <a:prstGeom prst="bentConnector3">
            <a:avLst>
              <a:gd name="adj1" fmla="val 64533"/>
            </a:avLst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79" name="연결선: 꺾임 113">
            <a:extLst>
              <a:ext uri="{FF2B5EF4-FFF2-40B4-BE49-F238E27FC236}">
                <a16:creationId xmlns:a16="http://schemas.microsoft.com/office/drawing/2014/main" id="{FEE14240-5E51-03D0-EC28-ADD64FA53AE8}"/>
              </a:ext>
            </a:extLst>
          </p:cNvPr>
          <p:cNvCxnSpPr>
            <a:cxnSpLocks/>
            <a:stCxn id="272" idx="1"/>
          </p:cNvCxnSpPr>
          <p:nvPr/>
        </p:nvCxnSpPr>
        <p:spPr>
          <a:xfrm rot="16200000" flipH="1">
            <a:off x="2772466" y="2782212"/>
            <a:ext cx="16670" cy="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80" name="연결선: 꺾임 114">
            <a:extLst>
              <a:ext uri="{FF2B5EF4-FFF2-40B4-BE49-F238E27FC236}">
                <a16:creationId xmlns:a16="http://schemas.microsoft.com/office/drawing/2014/main" id="{6DE1A162-4691-E3BF-504B-A30DE10670BA}"/>
              </a:ext>
            </a:extLst>
          </p:cNvPr>
          <p:cNvCxnSpPr>
            <a:cxnSpLocks/>
            <a:stCxn id="272" idx="1"/>
          </p:cNvCxnSpPr>
          <p:nvPr/>
        </p:nvCxnSpPr>
        <p:spPr>
          <a:xfrm rot="16200000" flipH="1">
            <a:off x="2812171" y="2742506"/>
            <a:ext cx="902896" cy="965639"/>
          </a:xfrm>
          <a:prstGeom prst="bentConnector3">
            <a:avLst>
              <a:gd name="adj1" fmla="val 71843"/>
            </a:avLst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81" name="연결선: 꺾임 115">
            <a:extLst>
              <a:ext uri="{FF2B5EF4-FFF2-40B4-BE49-F238E27FC236}">
                <a16:creationId xmlns:a16="http://schemas.microsoft.com/office/drawing/2014/main" id="{6BBBE04D-AF90-CCC0-38C1-3F9C1BD02404}"/>
              </a:ext>
            </a:extLst>
          </p:cNvPr>
          <p:cNvCxnSpPr>
            <a:cxnSpLocks/>
            <a:stCxn id="272" idx="1"/>
          </p:cNvCxnSpPr>
          <p:nvPr/>
        </p:nvCxnSpPr>
        <p:spPr>
          <a:xfrm rot="16200000" flipH="1">
            <a:off x="3159696" y="2394981"/>
            <a:ext cx="902896" cy="1660689"/>
          </a:xfrm>
          <a:prstGeom prst="bentConnector3">
            <a:avLst>
              <a:gd name="adj1" fmla="val 70851"/>
            </a:avLst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83" name="사각형: 둥근 모서리 38">
            <a:extLst>
              <a:ext uri="{FF2B5EF4-FFF2-40B4-BE49-F238E27FC236}">
                <a16:creationId xmlns:a16="http://schemas.microsoft.com/office/drawing/2014/main" id="{419E3C61-75CB-AFB6-085A-264AA3BCB354}"/>
              </a:ext>
            </a:extLst>
          </p:cNvPr>
          <p:cNvSpPr/>
          <p:nvPr/>
        </p:nvSpPr>
        <p:spPr>
          <a:xfrm>
            <a:off x="753758" y="4214895"/>
            <a:ext cx="540000" cy="378162"/>
          </a:xfrm>
          <a:prstGeom prst="roundRect">
            <a:avLst/>
          </a:prstGeom>
          <a:solidFill>
            <a:srgbClr val="E4E4E4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none" lIns="36000" tIns="46800" rIns="36000"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금융사업</a:t>
            </a:r>
            <a:endParaRPr kumimoji="0" lang="en-US" altLang="ko-KR" sz="900" b="0" i="0" u="none" strike="noStrike" kern="0" cap="none" spc="0" normalizeH="0" baseline="0" noProof="0" smtClean="0">
              <a:ln>
                <a:solidFill>
                  <a:srgbClr val="005DA2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2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팀</a:t>
            </a:r>
          </a:p>
        </p:txBody>
      </p:sp>
      <p:sp>
        <p:nvSpPr>
          <p:cNvPr id="284" name="사각형: 둥근 모서리 38">
            <a:extLst>
              <a:ext uri="{FF2B5EF4-FFF2-40B4-BE49-F238E27FC236}">
                <a16:creationId xmlns:a16="http://schemas.microsoft.com/office/drawing/2014/main" id="{EC3FFD5D-2605-787B-4D4A-2A6D55698D92}"/>
              </a:ext>
            </a:extLst>
          </p:cNvPr>
          <p:cNvSpPr/>
          <p:nvPr/>
        </p:nvSpPr>
        <p:spPr>
          <a:xfrm>
            <a:off x="753758" y="4704328"/>
            <a:ext cx="540000" cy="378162"/>
          </a:xfrm>
          <a:prstGeom prst="roundRect">
            <a:avLst/>
          </a:prstGeom>
          <a:solidFill>
            <a:srgbClr val="E4E4E4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none" lIns="36000" tIns="46800" rIns="36000"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금융사업</a:t>
            </a:r>
            <a:endParaRPr kumimoji="0" lang="en-US" altLang="ko-KR" sz="900" b="0" i="0" u="none" strike="noStrike" kern="0" cap="none" spc="0" normalizeH="0" baseline="0" noProof="0" smtClean="0">
              <a:ln>
                <a:solidFill>
                  <a:srgbClr val="005DA2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1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팀</a:t>
            </a:r>
          </a:p>
        </p:txBody>
      </p:sp>
      <p:cxnSp>
        <p:nvCxnSpPr>
          <p:cNvPr id="285" name="꺾인 연결선 66">
            <a:extLst>
              <a:ext uri="{FF2B5EF4-FFF2-40B4-BE49-F238E27FC236}">
                <a16:creationId xmlns:a16="http://schemas.microsoft.com/office/drawing/2014/main" id="{919CEE79-70C0-8564-A0DC-6A14BC0380BF}"/>
              </a:ext>
            </a:extLst>
          </p:cNvPr>
          <p:cNvCxnSpPr>
            <a:cxnSpLocks/>
            <a:endCxn id="284" idx="1"/>
          </p:cNvCxnSpPr>
          <p:nvPr/>
        </p:nvCxnSpPr>
        <p:spPr>
          <a:xfrm rot="16200000" flipH="1">
            <a:off x="321905" y="4461556"/>
            <a:ext cx="824530" cy="39175"/>
          </a:xfrm>
          <a:prstGeom prst="bentConnector2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86" name="꺾인 연결선 66">
            <a:extLst>
              <a:ext uri="{FF2B5EF4-FFF2-40B4-BE49-F238E27FC236}">
                <a16:creationId xmlns:a16="http://schemas.microsoft.com/office/drawing/2014/main" id="{C3260B0F-3F1E-2E6D-5D2A-DC16BC47C00F}"/>
              </a:ext>
            </a:extLst>
          </p:cNvPr>
          <p:cNvCxnSpPr>
            <a:cxnSpLocks/>
            <a:endCxn id="283" idx="1"/>
          </p:cNvCxnSpPr>
          <p:nvPr/>
        </p:nvCxnSpPr>
        <p:spPr>
          <a:xfrm rot="16200000" flipH="1">
            <a:off x="572181" y="4222399"/>
            <a:ext cx="323914" cy="39239"/>
          </a:xfrm>
          <a:prstGeom prst="bentConnector2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87" name="사각형: 둥근 모서리 38">
            <a:extLst>
              <a:ext uri="{FF2B5EF4-FFF2-40B4-BE49-F238E27FC236}">
                <a16:creationId xmlns:a16="http://schemas.microsoft.com/office/drawing/2014/main" id="{9246BF7D-24C8-22B5-51A3-DFAA496628E8}"/>
              </a:ext>
            </a:extLst>
          </p:cNvPr>
          <p:cNvSpPr/>
          <p:nvPr/>
        </p:nvSpPr>
        <p:spPr>
          <a:xfrm>
            <a:off x="1449897" y="4214895"/>
            <a:ext cx="540000" cy="378162"/>
          </a:xfrm>
          <a:prstGeom prst="roundRect">
            <a:avLst/>
          </a:prstGeom>
          <a:solidFill>
            <a:srgbClr val="E4E4E4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none" lIns="36000" tIns="46800" rIns="36000" rtlCol="0" anchor="ctr"/>
          <a:lstStyle/>
          <a:p>
            <a:pPr marL="0" lvl="1" algn="ctr" defTabSz="914400"/>
            <a:r>
              <a:rPr lang="ko-KR" altLang="en-US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보험증권</a:t>
            </a:r>
            <a:r>
              <a:rPr lang="en-US" altLang="ko-KR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/>
            </a:r>
            <a:br>
              <a:rPr lang="en-US" altLang="ko-KR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r>
              <a:rPr lang="ko-KR" altLang="en-US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사업 </a:t>
            </a:r>
            <a:r>
              <a:rPr lang="en-US" altLang="ko-KR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1</a:t>
            </a:r>
            <a:r>
              <a:rPr lang="ko-KR" altLang="en-US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팀 </a:t>
            </a:r>
          </a:p>
        </p:txBody>
      </p:sp>
      <p:sp>
        <p:nvSpPr>
          <p:cNvPr id="288" name="사각형: 둥근 모서리 38">
            <a:extLst>
              <a:ext uri="{FF2B5EF4-FFF2-40B4-BE49-F238E27FC236}">
                <a16:creationId xmlns:a16="http://schemas.microsoft.com/office/drawing/2014/main" id="{2CC875AA-5E67-AB74-0E94-9E7580666F47}"/>
              </a:ext>
            </a:extLst>
          </p:cNvPr>
          <p:cNvSpPr/>
          <p:nvPr/>
        </p:nvSpPr>
        <p:spPr>
          <a:xfrm>
            <a:off x="1449897" y="4704932"/>
            <a:ext cx="540000" cy="378162"/>
          </a:xfrm>
          <a:prstGeom prst="roundRect">
            <a:avLst/>
          </a:prstGeom>
          <a:solidFill>
            <a:srgbClr val="E4E4E4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none" lIns="36000" tIns="46800" rIns="36000" rtlCol="0" anchor="ctr"/>
          <a:lstStyle/>
          <a:p>
            <a:pPr marL="0" lvl="1" algn="ctr" defTabSz="914400"/>
            <a:r>
              <a:rPr lang="ko-KR" altLang="en-US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보험증권</a:t>
            </a:r>
            <a:r>
              <a:rPr lang="en-US" altLang="ko-KR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/>
            </a:r>
            <a:br>
              <a:rPr lang="en-US" altLang="ko-KR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r>
              <a:rPr lang="ko-KR" altLang="en-US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사업 </a:t>
            </a:r>
            <a:r>
              <a:rPr lang="en-US" altLang="ko-KR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2</a:t>
            </a:r>
            <a:r>
              <a:rPr lang="ko-KR" altLang="en-US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팀 </a:t>
            </a:r>
          </a:p>
        </p:txBody>
      </p:sp>
      <p:cxnSp>
        <p:nvCxnSpPr>
          <p:cNvPr id="289" name="꺾인 연결선 66">
            <a:extLst>
              <a:ext uri="{FF2B5EF4-FFF2-40B4-BE49-F238E27FC236}">
                <a16:creationId xmlns:a16="http://schemas.microsoft.com/office/drawing/2014/main" id="{7F3ECCBC-47FE-26CB-79EA-574C55D26567}"/>
              </a:ext>
            </a:extLst>
          </p:cNvPr>
          <p:cNvCxnSpPr>
            <a:cxnSpLocks/>
            <a:endCxn id="287" idx="1"/>
          </p:cNvCxnSpPr>
          <p:nvPr/>
        </p:nvCxnSpPr>
        <p:spPr>
          <a:xfrm rot="16200000" flipH="1">
            <a:off x="1245654" y="4199732"/>
            <a:ext cx="354973" cy="53513"/>
          </a:xfrm>
          <a:prstGeom prst="bentConnector2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90" name="꺾인 연결선 66">
            <a:extLst>
              <a:ext uri="{FF2B5EF4-FFF2-40B4-BE49-F238E27FC236}">
                <a16:creationId xmlns:a16="http://schemas.microsoft.com/office/drawing/2014/main" id="{157C11D6-8FEA-37EF-DB34-C952F849C39F}"/>
              </a:ext>
            </a:extLst>
          </p:cNvPr>
          <p:cNvCxnSpPr>
            <a:cxnSpLocks/>
            <a:endCxn id="288" idx="1"/>
          </p:cNvCxnSpPr>
          <p:nvPr/>
        </p:nvCxnSpPr>
        <p:spPr>
          <a:xfrm rot="16200000" flipH="1">
            <a:off x="1006597" y="4450713"/>
            <a:ext cx="833136" cy="53464"/>
          </a:xfrm>
          <a:prstGeom prst="bentConnector2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91" name="사각형: 둥근 모서리 38">
            <a:extLst>
              <a:ext uri="{FF2B5EF4-FFF2-40B4-BE49-F238E27FC236}">
                <a16:creationId xmlns:a16="http://schemas.microsoft.com/office/drawing/2014/main" id="{9C64BF5F-E88B-F384-2391-50A5D8367EB9}"/>
              </a:ext>
            </a:extLst>
          </p:cNvPr>
          <p:cNvSpPr/>
          <p:nvPr/>
        </p:nvSpPr>
        <p:spPr>
          <a:xfrm>
            <a:off x="2101331" y="4214895"/>
            <a:ext cx="594244" cy="378162"/>
          </a:xfrm>
          <a:prstGeom prst="roundRect">
            <a:avLst/>
          </a:prstGeom>
          <a:solidFill>
            <a:srgbClr val="0084D6">
              <a:lumMod val="20000"/>
              <a:lumOff val="80000"/>
              <a:alpha val="29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none" lIns="0" tIns="46800" rIns="0"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디지털</a:t>
            </a:r>
            <a:endParaRPr kumimoji="0" lang="en-US" altLang="ko-KR" sz="900" b="0" i="0" u="none" strike="noStrike" kern="0" cap="none" spc="0" normalizeH="0" baseline="0" noProof="0" smtClean="0">
              <a:ln>
                <a:solidFill>
                  <a:srgbClr val="005DA2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비즈니스팀</a:t>
            </a:r>
          </a:p>
        </p:txBody>
      </p:sp>
      <p:sp>
        <p:nvSpPr>
          <p:cNvPr id="292" name="사각형: 둥근 모서리 38">
            <a:extLst>
              <a:ext uri="{FF2B5EF4-FFF2-40B4-BE49-F238E27FC236}">
                <a16:creationId xmlns:a16="http://schemas.microsoft.com/office/drawing/2014/main" id="{71602283-C2C8-63CD-CC05-EAB033DB9241}"/>
              </a:ext>
            </a:extLst>
          </p:cNvPr>
          <p:cNvSpPr/>
          <p:nvPr/>
        </p:nvSpPr>
        <p:spPr>
          <a:xfrm>
            <a:off x="2101331" y="4704328"/>
            <a:ext cx="594244" cy="378162"/>
          </a:xfrm>
          <a:prstGeom prst="roundRect">
            <a:avLst/>
          </a:prstGeom>
          <a:solidFill>
            <a:srgbClr val="0084D6">
              <a:lumMod val="20000"/>
              <a:lumOff val="80000"/>
              <a:alpha val="29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none" lIns="0" tIns="46800" rIns="0"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디지털 </a:t>
            </a:r>
            <a:endParaRPr kumimoji="0" lang="en-US" altLang="ko-KR" sz="900" b="0" i="0" u="none" strike="noStrike" kern="0" cap="none" spc="0" normalizeH="0" baseline="0" noProof="0" smtClean="0">
              <a:ln>
                <a:solidFill>
                  <a:srgbClr val="005DA2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</a:endParaRPr>
          </a:p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아키텍처팀</a:t>
            </a:r>
          </a:p>
        </p:txBody>
      </p:sp>
      <p:cxnSp>
        <p:nvCxnSpPr>
          <p:cNvPr id="293" name="꺾인 연결선 66">
            <a:extLst>
              <a:ext uri="{FF2B5EF4-FFF2-40B4-BE49-F238E27FC236}">
                <a16:creationId xmlns:a16="http://schemas.microsoft.com/office/drawing/2014/main" id="{18DB7D37-422E-2825-8877-11725CF3CE0A}"/>
              </a:ext>
            </a:extLst>
          </p:cNvPr>
          <p:cNvCxnSpPr>
            <a:cxnSpLocks/>
            <a:endCxn id="291" idx="1"/>
          </p:cNvCxnSpPr>
          <p:nvPr/>
        </p:nvCxnSpPr>
        <p:spPr>
          <a:xfrm rot="16200000" flipH="1">
            <a:off x="1933416" y="4236060"/>
            <a:ext cx="317373" cy="18457"/>
          </a:xfrm>
          <a:prstGeom prst="bentConnector2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cxnSp>
        <p:nvCxnSpPr>
          <p:cNvPr id="294" name="꺾인 연결선 66">
            <a:extLst>
              <a:ext uri="{FF2B5EF4-FFF2-40B4-BE49-F238E27FC236}">
                <a16:creationId xmlns:a16="http://schemas.microsoft.com/office/drawing/2014/main" id="{40AF6AD5-10EC-EED1-9A8B-3D854371C900}"/>
              </a:ext>
            </a:extLst>
          </p:cNvPr>
          <p:cNvCxnSpPr>
            <a:cxnSpLocks/>
            <a:endCxn id="292" idx="1"/>
          </p:cNvCxnSpPr>
          <p:nvPr/>
        </p:nvCxnSpPr>
        <p:spPr>
          <a:xfrm rot="16200000" flipH="1">
            <a:off x="1685553" y="4477631"/>
            <a:ext cx="815380" cy="16176"/>
          </a:xfrm>
          <a:prstGeom prst="bentConnector2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95" name="사각형: 둥근 모서리 38">
            <a:extLst>
              <a:ext uri="{FF2B5EF4-FFF2-40B4-BE49-F238E27FC236}">
                <a16:creationId xmlns:a16="http://schemas.microsoft.com/office/drawing/2014/main" id="{6548EBE4-5015-62AE-D63D-7959AF38D092}"/>
              </a:ext>
            </a:extLst>
          </p:cNvPr>
          <p:cNvSpPr/>
          <p:nvPr/>
        </p:nvSpPr>
        <p:spPr>
          <a:xfrm>
            <a:off x="2838122" y="4214895"/>
            <a:ext cx="540000" cy="378162"/>
          </a:xfrm>
          <a:prstGeom prst="roundRect">
            <a:avLst/>
          </a:prstGeom>
          <a:solidFill>
            <a:srgbClr val="E4E4E4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none" lIns="36000" tIns="46800" rIns="36000"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PMO</a:t>
            </a:r>
            <a:r>
              <a:rPr kumimoji="0" lang="ko-KR" altLang="en-US" sz="900" b="0" i="0" u="none" strike="noStrike" kern="0" cap="none" spc="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팀</a:t>
            </a:r>
          </a:p>
        </p:txBody>
      </p:sp>
      <p:cxnSp>
        <p:nvCxnSpPr>
          <p:cNvPr id="296" name="꺾인 연결선 66">
            <a:extLst>
              <a:ext uri="{FF2B5EF4-FFF2-40B4-BE49-F238E27FC236}">
                <a16:creationId xmlns:a16="http://schemas.microsoft.com/office/drawing/2014/main" id="{D2CF6539-CCDB-7826-9A82-C7CF39FE49B1}"/>
              </a:ext>
            </a:extLst>
          </p:cNvPr>
          <p:cNvCxnSpPr>
            <a:cxnSpLocks/>
            <a:endCxn id="295" idx="1"/>
          </p:cNvCxnSpPr>
          <p:nvPr/>
        </p:nvCxnSpPr>
        <p:spPr>
          <a:xfrm rot="16200000" flipH="1">
            <a:off x="2649643" y="4215497"/>
            <a:ext cx="343098" cy="33860"/>
          </a:xfrm>
          <a:prstGeom prst="bentConnector2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97" name="사각형: 둥근 모서리 38">
            <a:extLst>
              <a:ext uri="{FF2B5EF4-FFF2-40B4-BE49-F238E27FC236}">
                <a16:creationId xmlns:a16="http://schemas.microsoft.com/office/drawing/2014/main" id="{E408342A-35DB-3125-9D70-68C32C7887AD}"/>
              </a:ext>
            </a:extLst>
          </p:cNvPr>
          <p:cNvSpPr/>
          <p:nvPr/>
        </p:nvSpPr>
        <p:spPr>
          <a:xfrm>
            <a:off x="4227284" y="4214895"/>
            <a:ext cx="540000" cy="378162"/>
          </a:xfrm>
          <a:prstGeom prst="roundRect">
            <a:avLst/>
          </a:prstGeom>
          <a:solidFill>
            <a:srgbClr val="E4E4E4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none" lIns="36000" tIns="46800" rIns="36000"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경영기획팀</a:t>
            </a:r>
          </a:p>
        </p:txBody>
      </p:sp>
      <p:cxnSp>
        <p:nvCxnSpPr>
          <p:cNvPr id="298" name="꺾인 연결선 66">
            <a:extLst>
              <a:ext uri="{FF2B5EF4-FFF2-40B4-BE49-F238E27FC236}">
                <a16:creationId xmlns:a16="http://schemas.microsoft.com/office/drawing/2014/main" id="{8BE98EA1-0565-7363-DA8A-A92C5C508923}"/>
              </a:ext>
            </a:extLst>
          </p:cNvPr>
          <p:cNvCxnSpPr>
            <a:cxnSpLocks/>
            <a:endCxn id="297" idx="1"/>
          </p:cNvCxnSpPr>
          <p:nvPr/>
        </p:nvCxnSpPr>
        <p:spPr>
          <a:xfrm rot="16200000" flipH="1">
            <a:off x="4044095" y="4220787"/>
            <a:ext cx="343098" cy="23279"/>
          </a:xfrm>
          <a:prstGeom prst="bentConnector2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99" name="사각형: 둥근 모서리 64">
            <a:extLst>
              <a:ext uri="{FF2B5EF4-FFF2-40B4-BE49-F238E27FC236}">
                <a16:creationId xmlns:a16="http://schemas.microsoft.com/office/drawing/2014/main" id="{E3DCA6D2-5E8A-AC59-3E0A-5BB0B96E5DF5}"/>
              </a:ext>
            </a:extLst>
          </p:cNvPr>
          <p:cNvSpPr/>
          <p:nvPr/>
        </p:nvSpPr>
        <p:spPr>
          <a:xfrm>
            <a:off x="632520" y="3676774"/>
            <a:ext cx="670887" cy="41674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1" indent="-904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Pct val="80000"/>
              <a:buFontTx/>
              <a:buNone/>
              <a:tabLst>
                <a:tab pos="5645830" algn="l"/>
              </a:tabLst>
              <a:defRPr/>
            </a:pPr>
            <a:r>
              <a:rPr kumimoji="0" lang="ko-KR" altLang="en-US" sz="900" b="0" i="0" u="none" strike="noStrike" kern="0" cap="none" spc="-10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금융컨설팅</a:t>
            </a:r>
            <a:r>
              <a:rPr kumimoji="0" lang="en-US" altLang="ko-KR" sz="900" b="0" i="0" u="none" strike="noStrike" kern="0" cap="none" spc="-10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/>
            </a:r>
            <a:br>
              <a:rPr kumimoji="0" lang="en-US" altLang="ko-KR" sz="900" b="0" i="0" u="none" strike="noStrike" kern="0" cap="none" spc="-10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</a:br>
            <a:r>
              <a:rPr kumimoji="0" lang="ko-KR" altLang="en-US" sz="900" b="0" i="0" u="none" strike="noStrike" kern="0" cap="none" spc="-10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부문</a:t>
            </a:r>
          </a:p>
        </p:txBody>
      </p:sp>
      <p:sp>
        <p:nvSpPr>
          <p:cNvPr id="300" name="사각형: 둥근 모서리 64">
            <a:extLst>
              <a:ext uri="{FF2B5EF4-FFF2-40B4-BE49-F238E27FC236}">
                <a16:creationId xmlns:a16="http://schemas.microsoft.com/office/drawing/2014/main" id="{D31B1ED4-6D9E-9B07-1460-1B14E5962C52}"/>
              </a:ext>
            </a:extLst>
          </p:cNvPr>
          <p:cNvSpPr/>
          <p:nvPr/>
        </p:nvSpPr>
        <p:spPr>
          <a:xfrm>
            <a:off x="1330683" y="3676774"/>
            <a:ext cx="666837" cy="41674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lvl="1" indent="-90447" algn="ctr" defTabSz="914400">
              <a:buClr>
                <a:srgbClr val="FFFFFF">
                  <a:lumMod val="65000"/>
                </a:srgbClr>
              </a:buClr>
              <a:buSzPct val="80000"/>
              <a:tabLst>
                <a:tab pos="5645830" algn="l"/>
              </a:tabLst>
            </a:pPr>
            <a:r>
              <a:rPr lang="ko-KR" altLang="en-US" sz="900" kern="0" spc="-100" dirty="0" err="1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혁신컨설팅</a:t>
            </a:r>
            <a:r>
              <a:rPr lang="en-US" altLang="ko-KR" sz="900" kern="0" spc="-10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/>
            </a:r>
            <a:br>
              <a:rPr lang="en-US" altLang="ko-KR" sz="900" kern="0" spc="-10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r>
              <a:rPr lang="ko-KR" altLang="en-US" sz="900" kern="0" spc="-10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본부</a:t>
            </a:r>
          </a:p>
        </p:txBody>
      </p:sp>
      <p:sp>
        <p:nvSpPr>
          <p:cNvPr id="301" name="사각형: 둥근 모서리 64">
            <a:extLst>
              <a:ext uri="{FF2B5EF4-FFF2-40B4-BE49-F238E27FC236}">
                <a16:creationId xmlns:a16="http://schemas.microsoft.com/office/drawing/2014/main" id="{39A83BB9-A53B-C8F5-B5CE-C70AFA5B9A01}"/>
              </a:ext>
            </a:extLst>
          </p:cNvPr>
          <p:cNvSpPr/>
          <p:nvPr/>
        </p:nvSpPr>
        <p:spPr>
          <a:xfrm>
            <a:off x="2024795" y="3676774"/>
            <a:ext cx="666837" cy="416744"/>
          </a:xfrm>
          <a:prstGeom prst="roundRect">
            <a:avLst/>
          </a:prstGeom>
          <a:solidFill>
            <a:srgbClr val="005DA2">
              <a:lumMod val="50000"/>
            </a:srgbClr>
          </a:solidFill>
          <a:ln w="9525" cap="flat" cmpd="sng" algn="ctr">
            <a:solidFill>
              <a:srgbClr val="005DA2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1" indent="-904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Pct val="80000"/>
              <a:buFontTx/>
              <a:buNone/>
              <a:tabLst>
                <a:tab pos="5645830" algn="l"/>
              </a:tabLst>
              <a:defRPr/>
            </a:pPr>
            <a:r>
              <a:rPr kumimoji="0" lang="ko-KR" altLang="en-US" sz="900" b="1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디지털컨설팅</a:t>
            </a:r>
            <a:r>
              <a:rPr kumimoji="0" lang="en-US" altLang="ko-KR" sz="900" b="1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/>
            </a:r>
            <a:br>
              <a:rPr kumimoji="0" lang="en-US" altLang="ko-KR" sz="900" b="1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ko-KR" altLang="en-US" sz="900" b="1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rPr>
              <a:t>본부</a:t>
            </a:r>
          </a:p>
        </p:txBody>
      </p:sp>
      <p:sp>
        <p:nvSpPr>
          <p:cNvPr id="302" name="사각형: 둥근 모서리 64">
            <a:extLst>
              <a:ext uri="{FF2B5EF4-FFF2-40B4-BE49-F238E27FC236}">
                <a16:creationId xmlns:a16="http://schemas.microsoft.com/office/drawing/2014/main" id="{1F272463-FDD4-1874-1F21-8370975308C7}"/>
              </a:ext>
            </a:extLst>
          </p:cNvPr>
          <p:cNvSpPr/>
          <p:nvPr/>
        </p:nvSpPr>
        <p:spPr>
          <a:xfrm>
            <a:off x="2718908" y="3676774"/>
            <a:ext cx="666837" cy="41674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1" indent="-904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Pct val="80000"/>
              <a:buFontTx/>
              <a:buNone/>
              <a:tabLst>
                <a:tab pos="5645830" algn="l"/>
              </a:tabLst>
              <a:defRPr/>
            </a:pPr>
            <a:r>
              <a:rPr kumimoji="0" lang="ko-KR" altLang="en-US" sz="9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신지능컨설팅 본부</a:t>
            </a:r>
          </a:p>
        </p:txBody>
      </p:sp>
      <p:sp>
        <p:nvSpPr>
          <p:cNvPr id="303" name="사각형: 둥근 모서리 137">
            <a:extLst>
              <a:ext uri="{FF2B5EF4-FFF2-40B4-BE49-F238E27FC236}">
                <a16:creationId xmlns:a16="http://schemas.microsoft.com/office/drawing/2014/main" id="{1FCBB978-63C6-C3EB-81D5-441EC3EFB6C6}"/>
              </a:ext>
            </a:extLst>
          </p:cNvPr>
          <p:cNvSpPr/>
          <p:nvPr/>
        </p:nvSpPr>
        <p:spPr>
          <a:xfrm>
            <a:off x="4108071" y="3676774"/>
            <a:ext cx="666836" cy="41674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1" indent="-904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Pct val="80000"/>
              <a:buFontTx/>
              <a:buNone/>
              <a:tabLst>
                <a:tab pos="5645830" algn="l"/>
              </a:tabLst>
              <a:defRPr/>
            </a:pPr>
            <a:r>
              <a:rPr kumimoji="0" lang="ko-KR" altLang="en-US" sz="9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경영지원본부</a:t>
            </a:r>
            <a:endParaRPr kumimoji="0" lang="en-US" altLang="ko-KR" sz="900" b="0" i="0" u="none" strike="noStrike" kern="0" cap="none" spc="-100" normalizeH="0" baseline="0" noProof="0">
              <a:ln>
                <a:solidFill>
                  <a:srgbClr val="005DA2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</a:endParaRPr>
          </a:p>
          <a:p>
            <a:pPr marL="0" marR="0" lvl="1" indent="-904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Pct val="80000"/>
              <a:buFontTx/>
              <a:buNone/>
              <a:tabLst>
                <a:tab pos="5645830" algn="l"/>
              </a:tabLst>
              <a:defRPr/>
            </a:pPr>
            <a:r>
              <a:rPr kumimoji="0" lang="en-US" altLang="ko-KR" sz="9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(HQ)</a:t>
            </a:r>
            <a:endParaRPr kumimoji="0" lang="ko-KR" altLang="en-US" sz="900" b="0" i="0" u="none" strike="noStrike" kern="0" cap="none" spc="-100" normalizeH="0" baseline="0" noProof="0">
              <a:ln>
                <a:solidFill>
                  <a:srgbClr val="005DA2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04" name="사각형: 둥근 모서리 64">
            <a:extLst>
              <a:ext uri="{FF2B5EF4-FFF2-40B4-BE49-F238E27FC236}">
                <a16:creationId xmlns:a16="http://schemas.microsoft.com/office/drawing/2014/main" id="{570147A6-C90A-E66D-06E9-923B347D811F}"/>
              </a:ext>
            </a:extLst>
          </p:cNvPr>
          <p:cNvSpPr/>
          <p:nvPr/>
        </p:nvSpPr>
        <p:spPr>
          <a:xfrm>
            <a:off x="3413020" y="3676774"/>
            <a:ext cx="666837" cy="416744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3175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1" indent="-904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lumMod val="65000"/>
                </a:srgbClr>
              </a:buClr>
              <a:buSzPct val="80000"/>
              <a:buFontTx/>
              <a:buNone/>
              <a:tabLst>
                <a:tab pos="5645830" algn="l"/>
              </a:tabLst>
              <a:defRPr/>
            </a:pPr>
            <a:r>
              <a:rPr kumimoji="0" lang="ko-KR" altLang="en-US" sz="9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디지털</a:t>
            </a:r>
            <a:r>
              <a:rPr kumimoji="0" lang="en-US" altLang="ko-KR" sz="9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/>
            </a:r>
            <a:br>
              <a:rPr kumimoji="0" lang="en-US" altLang="ko-KR" sz="9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</a:br>
            <a:r>
              <a:rPr kumimoji="0" lang="ko-KR" altLang="en-US" sz="9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연구소</a:t>
            </a:r>
          </a:p>
        </p:txBody>
      </p:sp>
      <p:sp>
        <p:nvSpPr>
          <p:cNvPr id="305" name="사각형: 둥근 모서리 38">
            <a:extLst>
              <a:ext uri="{FF2B5EF4-FFF2-40B4-BE49-F238E27FC236}">
                <a16:creationId xmlns:a16="http://schemas.microsoft.com/office/drawing/2014/main" id="{A4CD7DFA-97B1-1B1F-0356-76B8EB96BB19}"/>
              </a:ext>
            </a:extLst>
          </p:cNvPr>
          <p:cNvSpPr/>
          <p:nvPr/>
        </p:nvSpPr>
        <p:spPr>
          <a:xfrm>
            <a:off x="1449897" y="5194969"/>
            <a:ext cx="540000" cy="378162"/>
          </a:xfrm>
          <a:prstGeom prst="roundRect">
            <a:avLst/>
          </a:prstGeom>
          <a:solidFill>
            <a:srgbClr val="E4E4E4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none" lIns="36000" tIns="46800" rIns="36000" rtlCol="0" anchor="ctr"/>
          <a:lstStyle/>
          <a:p>
            <a:pPr marL="0" lvl="1" algn="ctr" defTabSz="914400"/>
            <a:r>
              <a:rPr lang="ko-KR" altLang="en-US" sz="900" kern="0" dirty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서비스</a:t>
            </a:r>
            <a:endParaRPr lang="en-US" altLang="ko-KR" sz="900" kern="0" dirty="0">
              <a:ln>
                <a:solidFill>
                  <a:srgbClr val="005DA2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lvl="1" algn="ctr" defTabSz="914400"/>
            <a:r>
              <a:rPr lang="ko-KR" altLang="en-US" sz="900" kern="0" dirty="0" err="1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</a:rPr>
              <a:t>디자인팀</a:t>
            </a:r>
            <a:endParaRPr lang="ko-KR" altLang="en-US" sz="900" kern="0" dirty="0">
              <a:ln>
                <a:solidFill>
                  <a:srgbClr val="005DA2">
                    <a:alpha val="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cxnSp>
        <p:nvCxnSpPr>
          <p:cNvPr id="306" name="꺾인 연결선 66">
            <a:extLst>
              <a:ext uri="{FF2B5EF4-FFF2-40B4-BE49-F238E27FC236}">
                <a16:creationId xmlns:a16="http://schemas.microsoft.com/office/drawing/2014/main" id="{FD23C0D8-E04F-D193-B2E2-E41F22CDA03A}"/>
              </a:ext>
            </a:extLst>
          </p:cNvPr>
          <p:cNvCxnSpPr>
            <a:cxnSpLocks/>
            <a:endCxn id="305" idx="1"/>
          </p:cNvCxnSpPr>
          <p:nvPr/>
        </p:nvCxnSpPr>
        <p:spPr>
          <a:xfrm rot="16200000" flipH="1">
            <a:off x="1006900" y="4941052"/>
            <a:ext cx="832531" cy="53464"/>
          </a:xfrm>
          <a:prstGeom prst="bentConnector2">
            <a:avLst/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997F3D46-8802-EB97-CFAA-A71F0D9FC654}"/>
              </a:ext>
            </a:extLst>
          </p:cNvPr>
          <p:cNvGrpSpPr/>
          <p:nvPr/>
        </p:nvGrpSpPr>
        <p:grpSpPr>
          <a:xfrm>
            <a:off x="5088828" y="4734876"/>
            <a:ext cx="4262817" cy="1528241"/>
            <a:chOff x="5106608" y="4790775"/>
            <a:chExt cx="4404331" cy="1578975"/>
          </a:xfrm>
        </p:grpSpPr>
        <p:sp>
          <p:nvSpPr>
            <p:cNvPr id="308" name="사다리꼴 307">
              <a:extLst>
                <a:ext uri="{FF2B5EF4-FFF2-40B4-BE49-F238E27FC236}">
                  <a16:creationId xmlns:a16="http://schemas.microsoft.com/office/drawing/2014/main" id="{58167DC5-C8A7-67CE-31F3-515CCBC43E31}"/>
                </a:ext>
              </a:extLst>
            </p:cNvPr>
            <p:cNvSpPr/>
            <p:nvPr/>
          </p:nvSpPr>
          <p:spPr>
            <a:xfrm>
              <a:off x="5106608" y="5821593"/>
              <a:ext cx="4404331" cy="324036"/>
            </a:xfrm>
            <a:prstGeom prst="trapezoid">
              <a:avLst>
                <a:gd name="adj" fmla="val 101117"/>
              </a:avLst>
            </a:prstGeom>
            <a:solidFill>
              <a:sysClr val="window" lastClr="FFFFFF">
                <a:lumMod val="85000"/>
              </a:sys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-50" normalizeH="0" baseline="0" noProof="0" err="1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99A967F9-8840-A2C6-FBA0-D708F5E98760}"/>
                </a:ext>
              </a:extLst>
            </p:cNvPr>
            <p:cNvGrpSpPr/>
            <p:nvPr/>
          </p:nvGrpSpPr>
          <p:grpSpPr>
            <a:xfrm>
              <a:off x="5294083" y="4790775"/>
              <a:ext cx="4088044" cy="1578975"/>
              <a:chOff x="5294423" y="4790798"/>
              <a:chExt cx="4250140" cy="1641581"/>
            </a:xfrm>
          </p:grpSpPr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C4B25A3C-8E01-5A07-1CDA-DB46BA585148}"/>
                  </a:ext>
                </a:extLst>
              </p:cNvPr>
              <p:cNvCxnSpPr/>
              <p:nvPr/>
            </p:nvCxnSpPr>
            <p:spPr>
              <a:xfrm>
                <a:off x="5427890" y="4928909"/>
                <a:ext cx="3700463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>
                    <a:lumMod val="85000"/>
                  </a:sysClr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001C51C0-3CC7-8DD8-D820-C451C04487C5}"/>
                  </a:ext>
                </a:extLst>
              </p:cNvPr>
              <p:cNvCxnSpPr/>
              <p:nvPr/>
            </p:nvCxnSpPr>
            <p:spPr>
              <a:xfrm>
                <a:off x="5427890" y="5467071"/>
                <a:ext cx="3700463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" lastClr="FFFFFF">
                    <a:lumMod val="85000"/>
                  </a:sysClr>
                </a:solidFill>
                <a:prstDash val="sysDot"/>
                <a:miter lim="800000"/>
              </a:ln>
              <a:effectLst/>
            </p:spPr>
          </p:cxnSp>
          <p:graphicFrame>
            <p:nvGraphicFramePr>
              <p:cNvPr id="312" name="차트 311">
                <a:extLst>
                  <a:ext uri="{FF2B5EF4-FFF2-40B4-BE49-F238E27FC236}">
                    <a16:creationId xmlns:a16="http://schemas.microsoft.com/office/drawing/2014/main" id="{EB17441C-AC95-0933-9A93-2D29CBC4A6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27862350"/>
                  </p:ext>
                </p:extLst>
              </p:nvPr>
            </p:nvGraphicFramePr>
            <p:xfrm>
              <a:off x="5294423" y="4790798"/>
              <a:ext cx="3986329" cy="135483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33E9BE44-34D6-EF1F-279A-D8AD17C409F5}"/>
                  </a:ext>
                </a:extLst>
              </p:cNvPr>
              <p:cNvSpPr/>
              <p:nvPr/>
            </p:nvSpPr>
            <p:spPr>
              <a:xfrm>
                <a:off x="5655773" y="4909162"/>
                <a:ext cx="182520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969696">
                        <a:lumMod val="50000"/>
                      </a:srgbClr>
                    </a:solidFill>
                    <a:effectLst/>
                    <a:uLnTx/>
                    <a:uFillTx/>
                  </a:rPr>
                  <a:t>84</a:t>
                </a:r>
                <a:endParaRPr kumimoji="0" lang="en-US" altLang="en-US" sz="1200" b="0" i="0" u="none" strike="noStrike" kern="0" cap="none" spc="0" normalizeH="0" baseline="0" noProof="0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AFC196D5-87E2-5582-A721-F4338464062F}"/>
                  </a:ext>
                </a:extLst>
              </p:cNvPr>
              <p:cNvSpPr/>
              <p:nvPr/>
            </p:nvSpPr>
            <p:spPr>
              <a:xfrm>
                <a:off x="6274420" y="5194391"/>
                <a:ext cx="182520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969696">
                        <a:lumMod val="50000"/>
                      </a:srgbClr>
                    </a:solidFill>
                    <a:effectLst/>
                    <a:uLnTx/>
                    <a:uFillTx/>
                  </a:rPr>
                  <a:t>57</a:t>
                </a:r>
                <a:endParaRPr kumimoji="0" lang="en-US" altLang="en-US" sz="1200" b="0" i="0" u="none" strike="noStrike" kern="0" cap="none" spc="0" normalizeH="0" baseline="0" noProof="0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7260FF09-7015-0BD3-9633-97D5846DC824}"/>
                  </a:ext>
                </a:extLst>
              </p:cNvPr>
              <p:cNvSpPr/>
              <p:nvPr/>
            </p:nvSpPr>
            <p:spPr>
              <a:xfrm>
                <a:off x="6898254" y="5088588"/>
                <a:ext cx="182520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969696">
                        <a:lumMod val="50000"/>
                      </a:srgbClr>
                    </a:solidFill>
                    <a:effectLst/>
                    <a:uLnTx/>
                    <a:uFillTx/>
                  </a:rPr>
                  <a:t>67</a:t>
                </a:r>
                <a:endParaRPr kumimoji="0" lang="en-US" altLang="en-US" sz="1200" b="0" i="0" u="none" strike="noStrike" kern="0" cap="none" spc="0" normalizeH="0" baseline="0" noProof="0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9CF3F0E5-A20C-E4A6-7911-4A5929B633F1}"/>
                  </a:ext>
                </a:extLst>
              </p:cNvPr>
              <p:cNvSpPr/>
              <p:nvPr/>
            </p:nvSpPr>
            <p:spPr>
              <a:xfrm>
                <a:off x="7508635" y="4881391"/>
                <a:ext cx="182520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969696">
                        <a:lumMod val="50000"/>
                      </a:srgbClr>
                    </a:solidFill>
                    <a:effectLst/>
                    <a:uLnTx/>
                    <a:uFillTx/>
                  </a:rPr>
                  <a:t>87</a:t>
                </a:r>
                <a:endParaRPr kumimoji="0" lang="en-US" altLang="en-US" sz="1200" b="0" i="0" u="none" strike="noStrike" kern="0" cap="none" spc="0" normalizeH="0" baseline="0" noProof="0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879256A1-1305-8C5C-2DD0-CD28EC983AD0}"/>
                  </a:ext>
                </a:extLst>
              </p:cNvPr>
              <p:cNvSpPr/>
              <p:nvPr/>
            </p:nvSpPr>
            <p:spPr>
              <a:xfrm>
                <a:off x="8174776" y="5714086"/>
                <a:ext cx="91260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969696">
                        <a:lumMod val="50000"/>
                      </a:srgbClr>
                    </a:solidFill>
                    <a:effectLst/>
                    <a:uLnTx/>
                    <a:uFillTx/>
                  </a:rPr>
                  <a:t>8</a:t>
                </a:r>
                <a:endParaRPr kumimoji="0" lang="en-US" altLang="en-US" sz="1200" b="0" i="0" u="none" strike="noStrike" kern="0" cap="none" spc="0" normalizeH="0" baseline="0" noProof="0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0778B565-877D-1AF9-61FC-9CF47DCE51D8}"/>
                  </a:ext>
                </a:extLst>
              </p:cNvPr>
              <p:cNvSpPr/>
              <p:nvPr/>
            </p:nvSpPr>
            <p:spPr>
              <a:xfrm>
                <a:off x="5632527" y="6234016"/>
                <a:ext cx="229012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</a:rPr>
                  <a:t>ISP</a:t>
                </a: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306F21B5-6B03-0728-3235-D85AF16E9922}"/>
                  </a:ext>
                </a:extLst>
              </p:cNvPr>
              <p:cNvSpPr/>
              <p:nvPr/>
            </p:nvSpPr>
            <p:spPr>
              <a:xfrm>
                <a:off x="6178855" y="6234017"/>
                <a:ext cx="373650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</a:rPr>
                  <a:t>PMO</a:t>
                </a: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01980235-12C4-3035-5A8D-9014BCADF7A5}"/>
                  </a:ext>
                </a:extLst>
              </p:cNvPr>
              <p:cNvSpPr/>
              <p:nvPr/>
            </p:nvSpPr>
            <p:spPr>
              <a:xfrm>
                <a:off x="6740701" y="6234016"/>
                <a:ext cx="497626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</a:rPr>
                  <a:t>BPR/PI</a:t>
                </a: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7BF9055B-9835-1EAB-33EA-E63820B3E185}"/>
                  </a:ext>
                </a:extLst>
              </p:cNvPr>
              <p:cNvSpPr/>
              <p:nvPr/>
            </p:nvSpPr>
            <p:spPr>
              <a:xfrm>
                <a:off x="7357109" y="6234016"/>
                <a:ext cx="485573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</a:rPr>
                  <a:t>Digital</a:t>
                </a: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5D7D2E13-97FF-CFB7-85A0-6A702F56A652}"/>
                  </a:ext>
                </a:extLst>
              </p:cNvPr>
              <p:cNvSpPr/>
              <p:nvPr/>
            </p:nvSpPr>
            <p:spPr>
              <a:xfrm>
                <a:off x="8112788" y="6234016"/>
                <a:ext cx="215237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</a:rPr>
                  <a:t>UX</a:t>
                </a: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92FE4F6-C229-4A6B-E8BC-83B36B20D62B}"/>
                  </a:ext>
                </a:extLst>
              </p:cNvPr>
              <p:cNvSpPr/>
              <p:nvPr/>
            </p:nvSpPr>
            <p:spPr>
              <a:xfrm>
                <a:off x="5355984" y="5812397"/>
                <a:ext cx="69" cy="1653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ea typeface="맑은 고딕"/>
                </a:endParaRPr>
              </a:p>
            </p:txBody>
          </p:sp>
          <p:sp>
            <p:nvSpPr>
              <p:cNvPr id="324" name="직각 삼각형 323">
                <a:extLst>
                  <a:ext uri="{FF2B5EF4-FFF2-40B4-BE49-F238E27FC236}">
                    <a16:creationId xmlns:a16="http://schemas.microsoft.com/office/drawing/2014/main" id="{B385A784-6D9D-9026-A7F4-8184B4FB4D88}"/>
                  </a:ext>
                </a:extLst>
              </p:cNvPr>
              <p:cNvSpPr/>
              <p:nvPr/>
            </p:nvSpPr>
            <p:spPr>
              <a:xfrm rot="5400000">
                <a:off x="5856542" y="5875825"/>
                <a:ext cx="129914" cy="122105"/>
              </a:xfrm>
              <a:prstGeom prst="rtTriangle">
                <a:avLst/>
              </a:prstGeom>
              <a:gradFill>
                <a:gsLst>
                  <a:gs pos="0">
                    <a:srgbClr val="EBEBEB">
                      <a:lumMod val="50000"/>
                    </a:srgbClr>
                  </a:gs>
                  <a:gs pos="63705">
                    <a:srgbClr val="EBEBEB">
                      <a:alpha val="36000"/>
                      <a:lumMod val="50000"/>
                    </a:srgbClr>
                  </a:gs>
                  <a:gs pos="100000">
                    <a:srgbClr val="EBEBEB">
                      <a:alpha val="0"/>
                      <a:lumMod val="50000"/>
                    </a:srgbClr>
                  </a:gs>
                </a:gsLst>
                <a:lin ang="108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tIns="0"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err="1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직각 삼각형 324">
                <a:extLst>
                  <a:ext uri="{FF2B5EF4-FFF2-40B4-BE49-F238E27FC236}">
                    <a16:creationId xmlns:a16="http://schemas.microsoft.com/office/drawing/2014/main" id="{CEA2EB66-5CC8-93D9-6923-6848F4008887}"/>
                  </a:ext>
                </a:extLst>
              </p:cNvPr>
              <p:cNvSpPr/>
              <p:nvPr/>
            </p:nvSpPr>
            <p:spPr>
              <a:xfrm rot="5400000">
                <a:off x="6477966" y="5875825"/>
                <a:ext cx="129914" cy="122105"/>
              </a:xfrm>
              <a:prstGeom prst="rtTriangle">
                <a:avLst/>
              </a:prstGeom>
              <a:gradFill>
                <a:gsLst>
                  <a:gs pos="0">
                    <a:srgbClr val="EBEBEB">
                      <a:lumMod val="50000"/>
                    </a:srgbClr>
                  </a:gs>
                  <a:gs pos="63705">
                    <a:srgbClr val="EBEBEB">
                      <a:alpha val="36000"/>
                      <a:lumMod val="50000"/>
                    </a:srgbClr>
                  </a:gs>
                  <a:gs pos="100000">
                    <a:srgbClr val="EBEBEB">
                      <a:alpha val="0"/>
                      <a:lumMod val="50000"/>
                    </a:srgbClr>
                  </a:gs>
                </a:gsLst>
                <a:lin ang="108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tIns="0"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err="1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직각 삼각형 325">
                <a:extLst>
                  <a:ext uri="{FF2B5EF4-FFF2-40B4-BE49-F238E27FC236}">
                    <a16:creationId xmlns:a16="http://schemas.microsoft.com/office/drawing/2014/main" id="{9A634852-72D8-4792-7196-1807032D062C}"/>
                  </a:ext>
                </a:extLst>
              </p:cNvPr>
              <p:cNvSpPr/>
              <p:nvPr/>
            </p:nvSpPr>
            <p:spPr>
              <a:xfrm rot="5400000">
                <a:off x="7086746" y="5875825"/>
                <a:ext cx="129914" cy="122105"/>
              </a:xfrm>
              <a:prstGeom prst="rtTriangle">
                <a:avLst/>
              </a:prstGeom>
              <a:gradFill>
                <a:gsLst>
                  <a:gs pos="0">
                    <a:srgbClr val="EBEBEB">
                      <a:lumMod val="50000"/>
                    </a:srgbClr>
                  </a:gs>
                  <a:gs pos="63705">
                    <a:srgbClr val="EBEBEB">
                      <a:alpha val="36000"/>
                      <a:lumMod val="50000"/>
                    </a:srgbClr>
                  </a:gs>
                  <a:gs pos="100000">
                    <a:srgbClr val="EBEBEB">
                      <a:alpha val="0"/>
                      <a:lumMod val="50000"/>
                    </a:srgbClr>
                  </a:gs>
                </a:gsLst>
                <a:lin ang="108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tIns="0"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err="1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직각 삼각형 326">
                <a:extLst>
                  <a:ext uri="{FF2B5EF4-FFF2-40B4-BE49-F238E27FC236}">
                    <a16:creationId xmlns:a16="http://schemas.microsoft.com/office/drawing/2014/main" id="{C0BD2634-F983-E3D7-564A-85F093733155}"/>
                  </a:ext>
                </a:extLst>
              </p:cNvPr>
              <p:cNvSpPr/>
              <p:nvPr/>
            </p:nvSpPr>
            <p:spPr>
              <a:xfrm rot="5400000">
                <a:off x="7699928" y="5875825"/>
                <a:ext cx="129914" cy="122105"/>
              </a:xfrm>
              <a:prstGeom prst="rtTriangle">
                <a:avLst/>
              </a:prstGeom>
              <a:gradFill>
                <a:gsLst>
                  <a:gs pos="0">
                    <a:srgbClr val="EBEBEB">
                      <a:lumMod val="50000"/>
                    </a:srgbClr>
                  </a:gs>
                  <a:gs pos="63705">
                    <a:srgbClr val="EBEBEB">
                      <a:alpha val="36000"/>
                      <a:lumMod val="50000"/>
                    </a:srgbClr>
                  </a:gs>
                  <a:gs pos="100000">
                    <a:srgbClr val="EBEBEB">
                      <a:alpha val="0"/>
                      <a:lumMod val="50000"/>
                    </a:srgbClr>
                  </a:gs>
                </a:gsLst>
                <a:lin ang="108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tIns="0"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err="1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직각 삼각형 327">
                <a:extLst>
                  <a:ext uri="{FF2B5EF4-FFF2-40B4-BE49-F238E27FC236}">
                    <a16:creationId xmlns:a16="http://schemas.microsoft.com/office/drawing/2014/main" id="{D63FE348-09DC-39C3-A7F8-9CE34AC0CB24}"/>
                  </a:ext>
                </a:extLst>
              </p:cNvPr>
              <p:cNvSpPr/>
              <p:nvPr/>
            </p:nvSpPr>
            <p:spPr>
              <a:xfrm rot="5400000">
                <a:off x="8930132" y="5875825"/>
                <a:ext cx="129914" cy="122105"/>
              </a:xfrm>
              <a:prstGeom prst="rtTriangle">
                <a:avLst/>
              </a:prstGeom>
              <a:gradFill>
                <a:gsLst>
                  <a:gs pos="0">
                    <a:srgbClr val="EBEBEB">
                      <a:lumMod val="50000"/>
                    </a:srgbClr>
                  </a:gs>
                  <a:gs pos="63705">
                    <a:srgbClr val="EBEBEB">
                      <a:alpha val="36000"/>
                      <a:lumMod val="50000"/>
                    </a:srgbClr>
                  </a:gs>
                  <a:gs pos="100000">
                    <a:srgbClr val="EBEBEB">
                      <a:alpha val="0"/>
                      <a:lumMod val="50000"/>
                    </a:srgbClr>
                  </a:gs>
                </a:gsLst>
                <a:lin ang="108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tIns="0"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err="1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29" name="Picture 356" descr="사람들">
                <a:extLst>
                  <a:ext uri="{FF2B5EF4-FFF2-40B4-BE49-F238E27FC236}">
                    <a16:creationId xmlns:a16="http://schemas.microsoft.com/office/drawing/2014/main" id="{FB73B133-AD27-D7F6-904E-F4BA343CF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12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54" r="2827" b="69886"/>
              <a:stretch/>
            </p:blipFill>
            <p:spPr bwMode="auto">
              <a:xfrm>
                <a:off x="8995089" y="5481100"/>
                <a:ext cx="549474" cy="610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0" name="직각 삼각형 329">
                <a:extLst>
                  <a:ext uri="{FF2B5EF4-FFF2-40B4-BE49-F238E27FC236}">
                    <a16:creationId xmlns:a16="http://schemas.microsoft.com/office/drawing/2014/main" id="{BF942715-C48B-F553-4323-A0A15CE9A6B8}"/>
                  </a:ext>
                </a:extLst>
              </p:cNvPr>
              <p:cNvSpPr/>
              <p:nvPr/>
            </p:nvSpPr>
            <p:spPr>
              <a:xfrm rot="5400000">
                <a:off x="8348365" y="5907711"/>
                <a:ext cx="66139" cy="122105"/>
              </a:xfrm>
              <a:prstGeom prst="rtTriangle">
                <a:avLst/>
              </a:prstGeom>
              <a:gradFill>
                <a:gsLst>
                  <a:gs pos="0">
                    <a:srgbClr val="EBEBEB">
                      <a:lumMod val="50000"/>
                    </a:srgbClr>
                  </a:gs>
                  <a:gs pos="63705">
                    <a:srgbClr val="EBEBEB">
                      <a:alpha val="36000"/>
                      <a:lumMod val="50000"/>
                    </a:srgbClr>
                  </a:gs>
                  <a:gs pos="100000">
                    <a:srgbClr val="EBEBEB">
                      <a:alpha val="0"/>
                      <a:lumMod val="50000"/>
                    </a:srgbClr>
                  </a:gs>
                </a:gsLst>
                <a:lin ang="108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tIns="0"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0" cap="none" spc="0" normalizeH="0" baseline="0" noProof="0" err="1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F760D8AD-F21E-DF48-D383-03087EAD6D91}"/>
                  </a:ext>
                </a:extLst>
              </p:cNvPr>
              <p:cNvSpPr/>
              <p:nvPr/>
            </p:nvSpPr>
            <p:spPr>
              <a:xfrm>
                <a:off x="8556869" y="6234016"/>
                <a:ext cx="580277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err="1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</a:rPr>
                  <a:t>MyData</a:t>
                </a:r>
                <a:endParaRPr kumimoji="0" lang="en-US" altLang="ko-KR" sz="1200" b="0" i="0" u="none" strike="noStrike" kern="0" cap="none" spc="0" normalizeH="0" baseline="0" noProof="0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CF0D1FFF-3EAB-4EFB-9573-EF0E8C4C629D}"/>
                  </a:ext>
                </a:extLst>
              </p:cNvPr>
              <p:cNvSpPr/>
              <p:nvPr/>
            </p:nvSpPr>
            <p:spPr>
              <a:xfrm>
                <a:off x="8730504" y="5375984"/>
                <a:ext cx="182520" cy="1983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smtClean="0">
                    <a:ln>
                      <a:solidFill>
                        <a:srgbClr val="005DA2">
                          <a:alpha val="0"/>
                        </a:srgbClr>
                      </a:solidFill>
                    </a:ln>
                    <a:solidFill>
                      <a:srgbClr val="969696">
                        <a:lumMod val="50000"/>
                      </a:srgbClr>
                    </a:solidFill>
                    <a:effectLst/>
                    <a:uLnTx/>
                    <a:uFillTx/>
                  </a:rPr>
                  <a:t>40</a:t>
                </a:r>
                <a:endParaRPr kumimoji="0" lang="en-US" altLang="en-US" sz="1200" b="0" i="0" u="none" strike="noStrike" kern="0" cap="none" spc="0" normalizeH="0" baseline="0" noProof="0" smtClean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endParaRPr>
              </a:p>
            </p:txBody>
          </p:sp>
        </p:grpSp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FCF7B2B1-8E28-B7EF-862D-8E5113F65FF0}"/>
              </a:ext>
            </a:extLst>
          </p:cNvPr>
          <p:cNvGrpSpPr/>
          <p:nvPr/>
        </p:nvGrpSpPr>
        <p:grpSpPr>
          <a:xfrm>
            <a:off x="5079389" y="2245296"/>
            <a:ext cx="4249396" cy="1608941"/>
            <a:chOff x="5193693" y="4708392"/>
            <a:chExt cx="4404331" cy="1636302"/>
          </a:xfrm>
        </p:grpSpPr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CC916D35-7407-9E8C-B3D2-21FC9631C0BC}"/>
                </a:ext>
              </a:extLst>
            </p:cNvPr>
            <p:cNvCxnSpPr/>
            <p:nvPr/>
          </p:nvCxnSpPr>
          <p:spPr>
            <a:xfrm>
              <a:off x="5514975" y="4846503"/>
              <a:ext cx="3700463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ot"/>
              <a:miter lim="800000"/>
            </a:ln>
            <a:effectLst/>
          </p:spPr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B85138A6-E297-2228-9F70-DA26A7DE5236}"/>
                </a:ext>
              </a:extLst>
            </p:cNvPr>
            <p:cNvCxnSpPr/>
            <p:nvPr/>
          </p:nvCxnSpPr>
          <p:spPr>
            <a:xfrm>
              <a:off x="5514975" y="5384665"/>
              <a:ext cx="3700463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85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336" name="사다리꼴 335">
              <a:extLst>
                <a:ext uri="{FF2B5EF4-FFF2-40B4-BE49-F238E27FC236}">
                  <a16:creationId xmlns:a16="http://schemas.microsoft.com/office/drawing/2014/main" id="{51A9D4E8-903A-B3BF-5DCD-5A6C4770E0B3}"/>
                </a:ext>
              </a:extLst>
            </p:cNvPr>
            <p:cNvSpPr/>
            <p:nvPr/>
          </p:nvSpPr>
          <p:spPr>
            <a:xfrm>
              <a:off x="5193693" y="5739187"/>
              <a:ext cx="4404331" cy="324036"/>
            </a:xfrm>
            <a:prstGeom prst="trapezoid">
              <a:avLst>
                <a:gd name="adj" fmla="val 101117"/>
              </a:avLst>
            </a:prstGeom>
            <a:solidFill>
              <a:sysClr val="window" lastClr="FFFFFF">
                <a:lumMod val="85000"/>
              </a:sys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-50" normalizeH="0" baseline="0" noProof="0" err="1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37" name="차트 336">
              <a:extLst>
                <a:ext uri="{FF2B5EF4-FFF2-40B4-BE49-F238E27FC236}">
                  <a16:creationId xmlns:a16="http://schemas.microsoft.com/office/drawing/2014/main" id="{49A72D5A-2191-D75B-9DBB-2B925C51DC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1347496"/>
                </p:ext>
              </p:extLst>
            </p:nvPr>
          </p:nvGraphicFramePr>
          <p:xfrm>
            <a:off x="5381508" y="4708392"/>
            <a:ext cx="3986330" cy="13548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56FE164-2D54-5A7B-6892-5D453187963B}"/>
                </a:ext>
              </a:extLst>
            </p:cNvPr>
            <p:cNvSpPr/>
            <p:nvPr/>
          </p:nvSpPr>
          <p:spPr>
            <a:xfrm>
              <a:off x="5805301" y="5056084"/>
              <a:ext cx="176113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rPr>
                <a:t>49</a:t>
              </a: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92AA4C0-AD95-D87B-8F4B-60A27C85CD7B}"/>
                </a:ext>
              </a:extLst>
            </p:cNvPr>
            <p:cNvSpPr/>
            <p:nvPr/>
          </p:nvSpPr>
          <p:spPr>
            <a:xfrm>
              <a:off x="6548851" y="4763295"/>
              <a:ext cx="176113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rPr>
                <a:t>72</a:t>
              </a: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D7E190E6-E82B-7E8D-0A8B-AE2FA04DD8D5}"/>
                </a:ext>
              </a:extLst>
            </p:cNvPr>
            <p:cNvSpPr/>
            <p:nvPr/>
          </p:nvSpPr>
          <p:spPr>
            <a:xfrm>
              <a:off x="7282526" y="5113695"/>
              <a:ext cx="176113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rPr>
                <a:t>45</a:t>
              </a: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270D3FF6-9E74-5AE1-1AEB-76F5AC5A8EA4}"/>
                </a:ext>
              </a:extLst>
            </p:cNvPr>
            <p:cNvSpPr/>
            <p:nvPr/>
          </p:nvSpPr>
          <p:spPr>
            <a:xfrm>
              <a:off x="8029272" y="5292530"/>
              <a:ext cx="176113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rPr>
                <a:t>32</a:t>
              </a: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6A0C9BF0-3948-8C21-9809-D0CF29E37E8C}"/>
                </a:ext>
              </a:extLst>
            </p:cNvPr>
            <p:cNvSpPr/>
            <p:nvPr/>
          </p:nvSpPr>
          <p:spPr>
            <a:xfrm>
              <a:off x="8766689" y="5329289"/>
              <a:ext cx="176113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969696">
                      <a:lumMod val="50000"/>
                    </a:srgbClr>
                  </a:solidFill>
                  <a:effectLst/>
                  <a:uLnTx/>
                  <a:uFillTx/>
                  <a:ea typeface="맑은 고딕"/>
                </a:rPr>
                <a:t>29</a:t>
              </a: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42360D4D-9891-F2F1-D82A-80F4CE7BF52B}"/>
                </a:ext>
              </a:extLst>
            </p:cNvPr>
            <p:cNvSpPr/>
            <p:nvPr/>
          </p:nvSpPr>
          <p:spPr>
            <a:xfrm>
              <a:off x="5747149" y="6156888"/>
              <a:ext cx="292417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-10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보험</a:t>
              </a:r>
              <a:endParaRPr kumimoji="0" lang="en-US" altLang="en-US" sz="12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ea typeface="맑은 고딕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8ACD137-E556-0FC2-5641-89674537B09B}"/>
                </a:ext>
              </a:extLst>
            </p:cNvPr>
            <p:cNvSpPr/>
            <p:nvPr/>
          </p:nvSpPr>
          <p:spPr>
            <a:xfrm>
              <a:off x="6246467" y="6156888"/>
              <a:ext cx="780881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-10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공공</a:t>
              </a:r>
              <a:r>
                <a:rPr kumimoji="0" lang="en-US" altLang="ko-KR" sz="1200" b="0" i="0" u="none" strike="noStrike" kern="0" cap="none" spc="-10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/</a:t>
              </a:r>
              <a:r>
                <a:rPr kumimoji="0" lang="ko-KR" altLang="en-US" sz="1200" b="0" i="0" u="none" strike="noStrike" kern="0" cap="none" spc="-100" normalizeH="0" baseline="0" noProof="0" err="1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공금융</a:t>
              </a:r>
              <a:endParaRPr kumimoji="0" lang="en-US" altLang="en-US" sz="12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ea typeface="맑은 고딕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4BD99418-F131-0FCB-F7F7-6CFEFA61361B}"/>
                </a:ext>
              </a:extLst>
            </p:cNvPr>
            <p:cNvSpPr/>
            <p:nvPr/>
          </p:nvSpPr>
          <p:spPr>
            <a:xfrm>
              <a:off x="7224374" y="6156888"/>
              <a:ext cx="292417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-10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은행</a:t>
              </a:r>
              <a:endParaRPr kumimoji="0" lang="en-US" altLang="en-US" sz="12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ea typeface="맑은 고딕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3949006E-F200-909B-08DD-DF5854B4FADF}"/>
                </a:ext>
              </a:extLst>
            </p:cNvPr>
            <p:cNvSpPr/>
            <p:nvPr/>
          </p:nvSpPr>
          <p:spPr>
            <a:xfrm>
              <a:off x="7726888" y="6156888"/>
              <a:ext cx="780881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-10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캐피탈</a:t>
              </a:r>
              <a:r>
                <a:rPr kumimoji="0" lang="en-US" altLang="ko-KR" sz="1200" b="0" i="0" u="none" strike="noStrike" kern="0" cap="none" spc="-10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/</a:t>
              </a:r>
              <a:r>
                <a:rPr kumimoji="0" lang="ko-KR" altLang="en-US" sz="1200" b="0" i="0" u="none" strike="noStrike" kern="0" cap="none" spc="-10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카드</a:t>
              </a:r>
              <a:endParaRPr kumimoji="0" lang="en-US" altLang="en-US" sz="12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ea typeface="맑은 고딕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F0CA8606-C345-D1B9-251D-061FBE5C9CF0}"/>
                </a:ext>
              </a:extLst>
            </p:cNvPr>
            <p:cNvSpPr/>
            <p:nvPr/>
          </p:nvSpPr>
          <p:spPr>
            <a:xfrm>
              <a:off x="8708538" y="6156888"/>
              <a:ext cx="292417" cy="18780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-10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증권</a:t>
              </a:r>
              <a:endParaRPr kumimoji="0" lang="en-US" altLang="en-US" sz="1200" b="0" i="0" u="none" strike="noStrike" kern="0" cap="none" spc="-10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ea typeface="맑은 고딕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6E4C6795-22BA-97D8-0EC0-24F08FCFBDD5}"/>
                </a:ext>
              </a:extLst>
            </p:cNvPr>
            <p:cNvSpPr/>
            <p:nvPr/>
          </p:nvSpPr>
          <p:spPr>
            <a:xfrm>
              <a:off x="5443071" y="5734389"/>
              <a:ext cx="67" cy="15650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0" i="0" u="none" strike="noStrike" kern="0" cap="none" spc="0" normalizeH="0" baseline="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맑은 고딕"/>
              </a:endParaRPr>
            </a:p>
          </p:txBody>
        </p:sp>
        <p:sp>
          <p:nvSpPr>
            <p:cNvPr id="349" name="직각 삼각형 348">
              <a:extLst>
                <a:ext uri="{FF2B5EF4-FFF2-40B4-BE49-F238E27FC236}">
                  <a16:creationId xmlns:a16="http://schemas.microsoft.com/office/drawing/2014/main" id="{1F219DFF-2C61-F0D1-EC5A-001BC8689B0E}"/>
                </a:ext>
              </a:extLst>
            </p:cNvPr>
            <p:cNvSpPr/>
            <p:nvPr/>
          </p:nvSpPr>
          <p:spPr>
            <a:xfrm rot="5400000">
              <a:off x="6025433" y="5796823"/>
              <a:ext cx="129914" cy="122105"/>
            </a:xfrm>
            <a:prstGeom prst="rtTriangle">
              <a:avLst/>
            </a:prstGeom>
            <a:gradFill>
              <a:gsLst>
                <a:gs pos="0">
                  <a:srgbClr val="EBEBEB">
                    <a:lumMod val="50000"/>
                  </a:srgbClr>
                </a:gs>
                <a:gs pos="63705">
                  <a:srgbClr val="EBEBEB">
                    <a:alpha val="36000"/>
                    <a:lumMod val="50000"/>
                  </a:srgbClr>
                </a:gs>
                <a:gs pos="100000">
                  <a:srgbClr val="EBEBEB">
                    <a:alpha val="0"/>
                    <a:lumMod val="50000"/>
                  </a:srgbClr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err="1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직각 삼각형 349">
              <a:extLst>
                <a:ext uri="{FF2B5EF4-FFF2-40B4-BE49-F238E27FC236}">
                  <a16:creationId xmlns:a16="http://schemas.microsoft.com/office/drawing/2014/main" id="{E64669A2-6951-174B-15E2-541C1B67CCAB}"/>
                </a:ext>
              </a:extLst>
            </p:cNvPr>
            <p:cNvSpPr/>
            <p:nvPr/>
          </p:nvSpPr>
          <p:spPr>
            <a:xfrm rot="5400000">
              <a:off x="6767327" y="5796824"/>
              <a:ext cx="129914" cy="122105"/>
            </a:xfrm>
            <a:prstGeom prst="rtTriangle">
              <a:avLst/>
            </a:prstGeom>
            <a:gradFill>
              <a:gsLst>
                <a:gs pos="0">
                  <a:srgbClr val="EBEBEB">
                    <a:lumMod val="50000"/>
                  </a:srgbClr>
                </a:gs>
                <a:gs pos="63705">
                  <a:srgbClr val="EBEBEB">
                    <a:alpha val="36000"/>
                    <a:lumMod val="50000"/>
                  </a:srgbClr>
                </a:gs>
                <a:gs pos="100000">
                  <a:srgbClr val="EBEBEB">
                    <a:alpha val="0"/>
                    <a:lumMod val="50000"/>
                  </a:srgbClr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err="1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직각 삼각형 350">
              <a:extLst>
                <a:ext uri="{FF2B5EF4-FFF2-40B4-BE49-F238E27FC236}">
                  <a16:creationId xmlns:a16="http://schemas.microsoft.com/office/drawing/2014/main" id="{A75FEB13-F69E-03A1-44B4-92AAFDB4A8DE}"/>
                </a:ext>
              </a:extLst>
            </p:cNvPr>
            <p:cNvSpPr/>
            <p:nvPr/>
          </p:nvSpPr>
          <p:spPr>
            <a:xfrm rot="5400000">
              <a:off x="7507622" y="5796825"/>
              <a:ext cx="129914" cy="122105"/>
            </a:xfrm>
            <a:prstGeom prst="rtTriangle">
              <a:avLst/>
            </a:prstGeom>
            <a:gradFill>
              <a:gsLst>
                <a:gs pos="0">
                  <a:srgbClr val="EBEBEB">
                    <a:lumMod val="50000"/>
                  </a:srgbClr>
                </a:gs>
                <a:gs pos="63705">
                  <a:srgbClr val="EBEBEB">
                    <a:alpha val="36000"/>
                    <a:lumMod val="50000"/>
                  </a:srgbClr>
                </a:gs>
                <a:gs pos="100000">
                  <a:srgbClr val="EBEBEB">
                    <a:alpha val="0"/>
                    <a:lumMod val="50000"/>
                  </a:srgbClr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err="1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직각 삼각형 351">
              <a:extLst>
                <a:ext uri="{FF2B5EF4-FFF2-40B4-BE49-F238E27FC236}">
                  <a16:creationId xmlns:a16="http://schemas.microsoft.com/office/drawing/2014/main" id="{C88F43BD-A32C-F90C-B5C9-5CEB667A0198}"/>
                </a:ext>
              </a:extLst>
            </p:cNvPr>
            <p:cNvSpPr/>
            <p:nvPr/>
          </p:nvSpPr>
          <p:spPr>
            <a:xfrm rot="5400000">
              <a:off x="8247917" y="5796826"/>
              <a:ext cx="129914" cy="122105"/>
            </a:xfrm>
            <a:prstGeom prst="rtTriangle">
              <a:avLst/>
            </a:prstGeom>
            <a:gradFill>
              <a:gsLst>
                <a:gs pos="0">
                  <a:srgbClr val="EBEBEB">
                    <a:lumMod val="50000"/>
                  </a:srgbClr>
                </a:gs>
                <a:gs pos="63705">
                  <a:srgbClr val="EBEBEB">
                    <a:alpha val="36000"/>
                    <a:lumMod val="50000"/>
                  </a:srgbClr>
                </a:gs>
                <a:gs pos="100000">
                  <a:srgbClr val="EBEBEB">
                    <a:alpha val="0"/>
                    <a:lumMod val="50000"/>
                  </a:srgbClr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err="1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직각 삼각형 352">
              <a:extLst>
                <a:ext uri="{FF2B5EF4-FFF2-40B4-BE49-F238E27FC236}">
                  <a16:creationId xmlns:a16="http://schemas.microsoft.com/office/drawing/2014/main" id="{DB040F9B-64DA-4D9F-A1E0-BCBD310A0A9C}"/>
                </a:ext>
              </a:extLst>
            </p:cNvPr>
            <p:cNvSpPr/>
            <p:nvPr/>
          </p:nvSpPr>
          <p:spPr>
            <a:xfrm rot="5400000">
              <a:off x="8988212" y="5796828"/>
              <a:ext cx="129914" cy="122105"/>
            </a:xfrm>
            <a:prstGeom prst="rtTriangle">
              <a:avLst/>
            </a:prstGeom>
            <a:gradFill>
              <a:gsLst>
                <a:gs pos="0">
                  <a:srgbClr val="EBEBEB">
                    <a:lumMod val="50000"/>
                  </a:srgbClr>
                </a:gs>
                <a:gs pos="63705">
                  <a:srgbClr val="EBEBEB">
                    <a:alpha val="36000"/>
                    <a:lumMod val="50000"/>
                  </a:srgbClr>
                </a:gs>
                <a:gs pos="100000">
                  <a:srgbClr val="EBEBEB">
                    <a:alpha val="0"/>
                    <a:lumMod val="50000"/>
                  </a:srgbClr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0" cap="none" spc="0" normalizeH="0" baseline="0" noProof="0" err="1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54" name="Picture 356" descr="사람들">
            <a:extLst>
              <a:ext uri="{FF2B5EF4-FFF2-40B4-BE49-F238E27FC236}">
                <a16:creationId xmlns:a16="http://schemas.microsoft.com/office/drawing/2014/main" id="{2D02AAE3-88EB-6152-2380-8519BB2C1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3601" r="44823" b="36285"/>
          <a:stretch/>
        </p:blipFill>
        <p:spPr bwMode="auto">
          <a:xfrm>
            <a:off x="8897474" y="3040097"/>
            <a:ext cx="650338" cy="61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5" name="연결선: 꺾임 195">
            <a:extLst>
              <a:ext uri="{FF2B5EF4-FFF2-40B4-BE49-F238E27FC236}">
                <a16:creationId xmlns:a16="http://schemas.microsoft.com/office/drawing/2014/main" id="{56FE96C9-4F6E-12D3-81B6-9BE1B93CD9BC}"/>
              </a:ext>
            </a:extLst>
          </p:cNvPr>
          <p:cNvCxnSpPr>
            <a:cxnSpLocks/>
            <a:stCxn id="272" idx="1"/>
          </p:cNvCxnSpPr>
          <p:nvPr/>
        </p:nvCxnSpPr>
        <p:spPr>
          <a:xfrm rot="16200000" flipH="1">
            <a:off x="2465115" y="3089562"/>
            <a:ext cx="902896" cy="271527"/>
          </a:xfrm>
          <a:prstGeom prst="bentConnector3">
            <a:avLst>
              <a:gd name="adj1" fmla="val 70851"/>
            </a:avLst>
          </a:prstGeom>
          <a:noFill/>
          <a:ln w="12700" cap="flat" cmpd="sng" algn="ctr">
            <a:solidFill>
              <a:srgbClr val="F5F5F5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E6C47503-343A-C200-4EA7-C9DAC6E22152}"/>
              </a:ext>
            </a:extLst>
          </p:cNvPr>
          <p:cNvSpPr txBox="1"/>
          <p:nvPr/>
        </p:nvSpPr>
        <p:spPr>
          <a:xfrm>
            <a:off x="579366" y="5945918"/>
            <a:ext cx="2385268" cy="340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주</a:t>
            </a:r>
            <a:r>
              <a:rPr kumimoji="0" lang="en-US" altLang="ko-KR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1)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컨설턴트 총 인원</a:t>
            </a:r>
            <a:r>
              <a:rPr kumimoji="0" lang="en-US" altLang="ko-KR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: 89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명</a:t>
            </a:r>
            <a:r>
              <a:rPr kumimoji="0" lang="en-US" altLang="ko-KR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(2023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년 </a:t>
            </a:r>
            <a:r>
              <a:rPr kumimoji="0" lang="en-US" altLang="ko-KR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3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월 기준</a:t>
            </a:r>
            <a:r>
              <a:rPr kumimoji="0" lang="en-US" altLang="ko-KR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주</a:t>
            </a:r>
            <a:r>
              <a:rPr kumimoji="0" lang="en-US" altLang="ko-KR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2)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업종별</a:t>
            </a:r>
            <a:r>
              <a:rPr kumimoji="0" lang="en-US" altLang="ko-KR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/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rPr>
              <a:t>서비스별 인력 현황은 중복 허용</a:t>
            </a:r>
          </a:p>
        </p:txBody>
      </p: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1873E4EA-6942-3037-B558-4E6471544A84}"/>
              </a:ext>
            </a:extLst>
          </p:cNvPr>
          <p:cNvGrpSpPr/>
          <p:nvPr/>
        </p:nvGrpSpPr>
        <p:grpSpPr>
          <a:xfrm>
            <a:off x="523874" y="1782865"/>
            <a:ext cx="1068736" cy="288000"/>
            <a:chOff x="523874" y="1782865"/>
            <a:chExt cx="1068736" cy="288000"/>
          </a:xfrm>
        </p:grpSpPr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C91DDFB-15AE-C01F-0F97-90BEB4A41386}"/>
                </a:ext>
              </a:extLst>
            </p:cNvPr>
            <p:cNvSpPr txBox="1"/>
            <p:nvPr/>
          </p:nvSpPr>
          <p:spPr>
            <a:xfrm>
              <a:off x="523874" y="1782865"/>
              <a:ext cx="1068736" cy="286288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>
              <a:outerShdw dist="12700" dir="5400000" algn="t" rotWithShape="0">
                <a:srgbClr val="005DA2">
                  <a:lumMod val="75000"/>
                </a:srgbClr>
              </a:outerShdw>
            </a:effectLst>
          </p:spPr>
          <p:txBody>
            <a:bodyPr wrap="none" lIns="144000" tIns="36000" rIns="0" bIns="36000" rtlCol="0" anchor="ctr" anchorCtr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조직 체계 </a:t>
              </a:r>
              <a:r>
                <a:rPr kumimoji="0" lang="ko-KR" altLang="en-US" sz="1200" b="1" i="0" u="none" strike="noStrike" kern="0" cap="none" spc="0" normalizeH="0" baseline="3000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주</a:t>
              </a:r>
              <a:r>
                <a:rPr kumimoji="0" lang="en-US" altLang="ko-KR" sz="1200" b="1" i="0" u="none" strike="noStrike" kern="0" cap="none" spc="0" normalizeH="0" baseline="3000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1)</a:t>
              </a:r>
              <a:endParaRPr kumimoji="0" lang="ko-KR" altLang="en-US" sz="1200" b="1" i="0" u="none" strike="noStrike" kern="0" cap="none" spc="0" normalizeH="0" baseline="3000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E316A659-1B8D-009C-45D9-BA8E933AD74F}"/>
                </a:ext>
              </a:extLst>
            </p:cNvPr>
            <p:cNvSpPr/>
            <p:nvPr/>
          </p:nvSpPr>
          <p:spPr bwMode="auto">
            <a:xfrm>
              <a:off x="523875" y="1782865"/>
              <a:ext cx="45719" cy="288000"/>
            </a:xfrm>
            <a:prstGeom prst="rect">
              <a:avLst/>
            </a:prstGeom>
            <a:solidFill>
              <a:srgbClr val="005DA2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2671E1DF-B143-3077-329A-159ACEA6D479}"/>
                </a:ext>
              </a:extLst>
            </p:cNvPr>
            <p:cNvSpPr/>
            <p:nvPr/>
          </p:nvSpPr>
          <p:spPr bwMode="auto">
            <a:xfrm>
              <a:off x="582314" y="1782865"/>
              <a:ext cx="45719" cy="288000"/>
            </a:xfrm>
            <a:prstGeom prst="rect">
              <a:avLst/>
            </a:prstGeom>
            <a:solidFill>
              <a:srgbClr val="005DA2">
                <a:lumMod val="20000"/>
                <a:lumOff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61" name="그룹 360">
            <a:extLst>
              <a:ext uri="{FF2B5EF4-FFF2-40B4-BE49-F238E27FC236}">
                <a16:creationId xmlns:a16="http://schemas.microsoft.com/office/drawing/2014/main" id="{D6890BCF-603B-2278-47ED-56E274E04F61}"/>
              </a:ext>
            </a:extLst>
          </p:cNvPr>
          <p:cNvGrpSpPr/>
          <p:nvPr/>
        </p:nvGrpSpPr>
        <p:grpSpPr>
          <a:xfrm>
            <a:off x="5070176" y="1782865"/>
            <a:ext cx="1584903" cy="288000"/>
            <a:chOff x="523874" y="1782865"/>
            <a:chExt cx="1584903" cy="288000"/>
          </a:xfrm>
        </p:grpSpPr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3368A7A3-726C-50E9-2040-FA479CE57B81}"/>
                </a:ext>
              </a:extLst>
            </p:cNvPr>
            <p:cNvSpPr txBox="1"/>
            <p:nvPr/>
          </p:nvSpPr>
          <p:spPr>
            <a:xfrm>
              <a:off x="523874" y="1782865"/>
              <a:ext cx="1584903" cy="286288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>
              <a:outerShdw dist="12700" dir="5400000" algn="t" rotWithShape="0">
                <a:srgbClr val="005DA2">
                  <a:lumMod val="75000"/>
                </a:srgbClr>
              </a:outerShdw>
            </a:effectLst>
          </p:spPr>
          <p:txBody>
            <a:bodyPr wrap="none" lIns="144000" tIns="36000" rIns="0" bIns="36000" rtlCol="0" anchor="ctr" anchorCtr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업종별 인력 현황 </a:t>
              </a:r>
              <a:r>
                <a:rPr kumimoji="0" lang="ko-KR" altLang="en-US" sz="1200" b="1" i="0" u="none" strike="noStrike" kern="0" cap="none" spc="0" normalizeH="0" baseline="3000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주</a:t>
              </a:r>
              <a:r>
                <a:rPr kumimoji="0" lang="en-US" altLang="ko-KR" sz="1200" b="1" i="0" u="none" strike="noStrike" kern="0" cap="none" spc="0" normalizeH="0" baseline="3000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2)</a:t>
              </a:r>
              <a:endParaRPr kumimoji="0" lang="ko-KR" altLang="en-US" sz="1200" b="1" i="0" u="none" strike="noStrike" kern="0" cap="none" spc="0" normalizeH="0" baseline="30000" noProof="0">
                <a:ln>
                  <a:solidFill>
                    <a:srgbClr val="005DA2">
                      <a:alpha val="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6F5F47CC-822D-DAEE-F169-CE1E0FE10E99}"/>
                </a:ext>
              </a:extLst>
            </p:cNvPr>
            <p:cNvSpPr/>
            <p:nvPr/>
          </p:nvSpPr>
          <p:spPr bwMode="auto">
            <a:xfrm>
              <a:off x="523875" y="1782865"/>
              <a:ext cx="45719" cy="288000"/>
            </a:xfrm>
            <a:prstGeom prst="rect">
              <a:avLst/>
            </a:prstGeom>
            <a:solidFill>
              <a:srgbClr val="005DA2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D9A7641E-6F4E-B4B8-4D0F-28C4A6EE99B9}"/>
                </a:ext>
              </a:extLst>
            </p:cNvPr>
            <p:cNvSpPr/>
            <p:nvPr/>
          </p:nvSpPr>
          <p:spPr bwMode="auto">
            <a:xfrm>
              <a:off x="582314" y="1782865"/>
              <a:ext cx="45719" cy="288000"/>
            </a:xfrm>
            <a:prstGeom prst="rect">
              <a:avLst/>
            </a:prstGeom>
            <a:solidFill>
              <a:srgbClr val="005DA2">
                <a:lumMod val="20000"/>
                <a:lumOff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65" name="그룹 364">
            <a:extLst>
              <a:ext uri="{FF2B5EF4-FFF2-40B4-BE49-F238E27FC236}">
                <a16:creationId xmlns:a16="http://schemas.microsoft.com/office/drawing/2014/main" id="{6502CB65-7396-0479-1BBE-5F285BDB192B}"/>
              </a:ext>
            </a:extLst>
          </p:cNvPr>
          <p:cNvGrpSpPr/>
          <p:nvPr/>
        </p:nvGrpSpPr>
        <p:grpSpPr>
          <a:xfrm>
            <a:off x="5070176" y="4196374"/>
            <a:ext cx="1485517" cy="288000"/>
            <a:chOff x="523874" y="1782865"/>
            <a:chExt cx="1485517" cy="288000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F5606665-6639-1C79-C250-1272B1B22EB8}"/>
                </a:ext>
              </a:extLst>
            </p:cNvPr>
            <p:cNvSpPr txBox="1"/>
            <p:nvPr/>
          </p:nvSpPr>
          <p:spPr>
            <a:xfrm>
              <a:off x="523874" y="1782865"/>
              <a:ext cx="1485517" cy="286288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>
              <a:outerShdw dist="12700" dir="5400000" algn="t" rotWithShape="0">
                <a:srgbClr val="005DA2">
                  <a:lumMod val="75000"/>
                </a:srgbClr>
              </a:outerShdw>
            </a:effectLst>
          </p:spPr>
          <p:txBody>
            <a:bodyPr wrap="none" lIns="144000" tIns="36000" rIns="0" bIns="36000" rtlCol="0" anchor="ctr" anchorCtr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defRPr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>
                  <a:ln>
                    <a:solidFill>
                      <a:srgbClr val="005DA2">
                        <a:alpha val="0"/>
                      </a:srgbClr>
                    </a:solidFill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서비스별 인력 현황</a:t>
              </a: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C73BF1F3-E766-6B05-6D9C-D881D3F0CFC9}"/>
                </a:ext>
              </a:extLst>
            </p:cNvPr>
            <p:cNvSpPr/>
            <p:nvPr/>
          </p:nvSpPr>
          <p:spPr bwMode="auto">
            <a:xfrm>
              <a:off x="523875" y="1782865"/>
              <a:ext cx="45719" cy="288000"/>
            </a:xfrm>
            <a:prstGeom prst="rect">
              <a:avLst/>
            </a:prstGeom>
            <a:solidFill>
              <a:srgbClr val="005DA2">
                <a:lumMod val="7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539F7657-6975-83D5-76C4-ABD9125776E6}"/>
                </a:ext>
              </a:extLst>
            </p:cNvPr>
            <p:cNvSpPr/>
            <p:nvPr/>
          </p:nvSpPr>
          <p:spPr bwMode="auto">
            <a:xfrm>
              <a:off x="582314" y="1782865"/>
              <a:ext cx="45719" cy="288000"/>
            </a:xfrm>
            <a:prstGeom prst="rect">
              <a:avLst/>
            </a:prstGeom>
            <a:solidFill>
              <a:srgbClr val="005DA2">
                <a:lumMod val="20000"/>
                <a:lumOff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-15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6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D694845-F141-425E-27E5-74DE76BA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3. </a:t>
            </a:r>
            <a:r>
              <a:rPr lang="ko-KR" altLang="en-US" dirty="0" smtClean="0"/>
              <a:t>실적</a:t>
            </a:r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1E1CD9D-37A5-7C09-2FE0-C01F348F273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latinLnBrk="0"/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9D0B6DB2-2E28-436A-B452-5F4322B8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5533"/>
              </p:ext>
            </p:extLst>
          </p:nvPr>
        </p:nvGraphicFramePr>
        <p:xfrm>
          <a:off x="305435" y="1043565"/>
          <a:ext cx="9184640" cy="5185217"/>
        </p:xfrm>
        <a:graphic>
          <a:graphicData uri="http://schemas.openxmlformats.org/drawingml/2006/table">
            <a:tbl>
              <a:tblPr/>
              <a:tblGrid>
                <a:gridCol w="162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5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234">
                  <a:extLst>
                    <a:ext uri="{9D8B030D-6E8A-4147-A177-3AD203B41FA5}">
                      <a16:colId xmlns:a16="http://schemas.microsoft.com/office/drawing/2014/main" val="3585087848"/>
                    </a:ext>
                  </a:extLst>
                </a:gridCol>
                <a:gridCol w="974526">
                  <a:extLst>
                    <a:ext uri="{9D8B030D-6E8A-4147-A177-3AD203B41FA5}">
                      <a16:colId xmlns:a16="http://schemas.microsoft.com/office/drawing/2014/main" val="1400368785"/>
                    </a:ext>
                  </a:extLst>
                </a:gridCol>
              </a:tblGrid>
              <a:tr h="449215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고객사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프로젝트명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내용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수행기간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KDB </a:t>
                      </a:r>
                      <a:r>
                        <a:rPr kumimoji="1" lang="ko-KR" altLang="en-US" sz="105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산업은행</a:t>
                      </a:r>
                      <a:endParaRPr kumimoji="1" lang="en-US" altLang="ko-KR" sz="105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KDB</a:t>
                      </a:r>
                      <a:r>
                        <a:rPr kumimoji="1" lang="ko-KR" altLang="en-US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산업은행 차세대 정보시스템 구축 </a:t>
                      </a:r>
                      <a:r>
                        <a:rPr kumimoji="1" lang="en-US" altLang="ko-KR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 </a:t>
                      </a:r>
                      <a:r>
                        <a:rPr kumimoji="1" lang="ko-KR" altLang="en-US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사업</a:t>
                      </a:r>
                      <a:endParaRPr kumimoji="1" lang="en-US" altLang="ko-KR" sz="105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algn="l" rtl="0" fontAlgn="ctr"/>
                      <a:r>
                        <a:rPr lang="en-US" altLang="ko-KR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KDB</a:t>
                      </a: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 산업은행의 차세대 정보시스템 구축 </a:t>
                      </a:r>
                      <a:r>
                        <a:rPr lang="en-US" altLang="ko-KR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</a:t>
                      </a: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2017/02/13 ~ 2019/07/31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59312"/>
                  </a:ext>
                </a:extLst>
              </a:tr>
              <a:tr h="517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한국은행</a:t>
                      </a:r>
                      <a:endParaRPr kumimoji="1" lang="en-US" altLang="ko-KR" sz="105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한국은행 차세대 회계</a:t>
                      </a:r>
                      <a:r>
                        <a:rPr kumimoji="1" lang="en-US" altLang="ko-KR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,</a:t>
                      </a:r>
                      <a:br>
                        <a:rPr kumimoji="1" lang="en-US" altLang="ko-KR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</a:br>
                      <a:r>
                        <a:rPr kumimoji="1" lang="ko-KR" altLang="en-US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결제시스템 개발을 위한 </a:t>
                      </a:r>
                      <a:r>
                        <a:rPr kumimoji="1" lang="en-US" altLang="ko-KR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 </a:t>
                      </a:r>
                      <a:r>
                        <a:rPr kumimoji="1" lang="ko-KR" altLang="en-US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사업</a:t>
                      </a:r>
                      <a:endParaRPr kumimoji="1" lang="en-US" altLang="ko-KR" sz="1050" b="0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한국은행 차세대 회계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결제시스탬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PMO</a:t>
                      </a: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2018/06/25 ~ 2020/11/30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18793"/>
                  </a:ext>
                </a:extLst>
              </a:tr>
              <a:tr h="549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한국카카오뱅크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카카오뱅크 </a:t>
                      </a: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IT </a:t>
                      </a: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시스템 구축을 위한</a:t>
                      </a: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 PI/PMO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카카오뱅크 런칭 시스템 구축 프로세스 설계 및 구축 사업 </a:t>
                      </a:r>
                      <a:r>
                        <a:rPr kumimoji="1" lang="en-US" altLang="ko-KR" sz="105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</a:t>
                      </a: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2016/04/18 ~ 2017/03/31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83664"/>
                  </a:ext>
                </a:extLst>
              </a:tr>
              <a:tr h="517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한국수출입은행</a:t>
                      </a:r>
                      <a:endParaRPr kumimoji="1" lang="en-US" altLang="ko-KR" sz="105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한국수출입은행 新</a:t>
                      </a:r>
                      <a:r>
                        <a:rPr kumimoji="1" lang="en-US" altLang="ko-KR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EXIM </a:t>
                      </a:r>
                      <a:r>
                        <a:rPr kumimoji="1" lang="ko-KR" altLang="en-US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정보시스템 </a:t>
                      </a:r>
                      <a:r>
                        <a:rPr kumimoji="1" lang="en-US" altLang="ko-KR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/>
                      </a:r>
                      <a:br>
                        <a:rPr kumimoji="1" lang="en-US" altLang="ko-KR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</a:br>
                      <a:r>
                        <a:rPr kumimoji="1" lang="ko-KR" altLang="en-US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구축 사업 </a:t>
                      </a:r>
                      <a:r>
                        <a:rPr kumimoji="1" lang="en-US" altLang="ko-KR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</a:t>
                      </a:r>
                      <a:r>
                        <a:rPr kumimoji="1" lang="ko-KR" altLang="en-US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단계 </a:t>
                      </a:r>
                      <a:r>
                        <a:rPr kumimoji="1" lang="en-US" altLang="ko-KR" sz="1050" b="0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한국수출입은행 新</a:t>
                      </a:r>
                      <a:r>
                        <a:rPr lang="en-US" altLang="ko-K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EXIM </a:t>
                      </a:r>
                      <a:r>
                        <a:rPr lang="ko-KR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 시스템 구축 사업 </a:t>
                      </a:r>
                      <a:r>
                        <a:rPr lang="en-US" altLang="ko-K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</a:t>
                      </a:r>
                      <a:r>
                        <a:rPr lang="en-US" altLang="ko-K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PMO</a:t>
                      </a: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2015/11/20 ~ 2017/05/31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80500"/>
                  </a:ext>
                </a:extLst>
              </a:tr>
              <a:tr h="517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전북은행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차세대 시스템 구축을 위한 </a:t>
                      </a: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 </a:t>
                      </a:r>
                      <a:b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</a:b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수행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전북은행 차세대 시스템 구축 </a:t>
                      </a:r>
                      <a:r>
                        <a:rPr lang="en-US" altLang="ko-KR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PMO</a:t>
                      </a: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2011/11/18 ~ 2013/11/17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46036"/>
                  </a:ext>
                </a:extLst>
              </a:tr>
              <a:tr h="5490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광주은행</a:t>
                      </a:r>
                      <a:endParaRPr kumimoji="1" lang="en-US" altLang="ko-KR" sz="1050" b="1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광주은행 계정계 차세대시스템 구축</a:t>
                      </a:r>
                      <a:r>
                        <a:rPr kumimoji="1" lang="en-US" altLang="ko-KR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및</a:t>
                      </a:r>
                      <a:r>
                        <a:rPr kumimoji="1" lang="en-US" altLang="ko-KR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/>
                      </a:r>
                      <a:br>
                        <a:rPr kumimoji="1" lang="en-US" altLang="ko-KR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</a:br>
                      <a:r>
                        <a:rPr kumimoji="1" lang="ko-KR" altLang="en-US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정보계 업무 개선을 위한 </a:t>
                      </a:r>
                      <a:r>
                        <a:rPr kumimoji="1" lang="en-US" altLang="ko-KR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 </a:t>
                      </a:r>
                      <a:r>
                        <a:rPr kumimoji="1" lang="ko-KR" altLang="en-US" sz="1050" b="1" i="0" u="none" strike="noStrike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용역</a:t>
                      </a:r>
                      <a:endParaRPr kumimoji="1" lang="en-US" altLang="ko-KR" sz="1050" b="1" i="0" u="none" strike="noStrike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광주은행</a:t>
                      </a:r>
                      <a:r>
                        <a:rPr lang="en-US" altLang="ko-KR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계정계</a:t>
                      </a:r>
                      <a:r>
                        <a:rPr lang="en-US" altLang="ko-KR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차세대시스템 구축 및 </a:t>
                      </a:r>
                      <a:r>
                        <a:rPr lang="en-US" altLang="ko-KR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정보계 업무 개선 </a:t>
                      </a:r>
                      <a:r>
                        <a:rPr lang="en-US" altLang="ko-KR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PMO</a:t>
                      </a: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2015/05/11 ~ 2016/10/10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32757"/>
                  </a:ext>
                </a:extLst>
              </a:tr>
              <a:tr h="7232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한국은행</a:t>
                      </a:r>
                      <a:endParaRPr kumimoji="1" lang="en-US" altLang="ko-KR" sz="1050" b="0" i="0" u="none" strike="noStrike" kern="1200" cap="none" spc="-7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新경제통계시스템 구축 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 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용역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한국은행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新경제통계시스템 구축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PMO</a:t>
                      </a: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2020/04/22 ~ 2022/06/30</a:t>
                      </a:r>
                      <a:endParaRPr kumimoji="1" lang="ko-KR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ko-KR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384618"/>
                  </a:ext>
                </a:extLst>
              </a:tr>
              <a:tr h="517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제주은행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제주은행차세대</a:t>
                      </a: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 </a:t>
                      </a: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프로젝트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제주은행 차세대 시스템 개발 </a:t>
                      </a: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PMO</a:t>
                      </a: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2020/03/01 ~ 2021/11/30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KB금융 본문체 Light"/>
                          <a:ea typeface="KB금융 본문체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0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6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D694845-F141-425E-27E5-74DE76BA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3. </a:t>
            </a:r>
            <a:r>
              <a:rPr lang="ko-KR" altLang="en-US" dirty="0" smtClean="0"/>
              <a:t>실적</a:t>
            </a:r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1E1CD9D-37A5-7C09-2FE0-C01F348F273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latinLnBrk="0"/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5D3F66-267A-48AE-BFC1-3268520DC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01888"/>
              </p:ext>
            </p:extLst>
          </p:nvPr>
        </p:nvGraphicFramePr>
        <p:xfrm>
          <a:off x="360680" y="1200583"/>
          <a:ext cx="9184640" cy="4873223"/>
        </p:xfrm>
        <a:graphic>
          <a:graphicData uri="http://schemas.openxmlformats.org/drawingml/2006/table">
            <a:tbl>
              <a:tblPr/>
              <a:tblGrid>
                <a:gridCol w="162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5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234">
                  <a:extLst>
                    <a:ext uri="{9D8B030D-6E8A-4147-A177-3AD203B41FA5}">
                      <a16:colId xmlns:a16="http://schemas.microsoft.com/office/drawing/2014/main" val="3585087848"/>
                    </a:ext>
                  </a:extLst>
                </a:gridCol>
                <a:gridCol w="974526">
                  <a:extLst>
                    <a:ext uri="{9D8B030D-6E8A-4147-A177-3AD203B41FA5}">
                      <a16:colId xmlns:a16="http://schemas.microsoft.com/office/drawing/2014/main" val="1400368785"/>
                    </a:ext>
                  </a:extLst>
                </a:gridCol>
              </a:tblGrid>
              <a:tr h="449215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고객사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프로젝트명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내용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수행기간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한국수출입은행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新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EXIM 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정보시스템 구축 사업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(1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단계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) 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용역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한국수출입은행 新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EXIM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정보시스템 구축사업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(1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단계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)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용역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2014/12/29 ~ 2015/07/31</a:t>
                      </a:r>
                      <a:endParaRPr kumimoji="1" lang="ko-KR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59312"/>
                  </a:ext>
                </a:extLst>
              </a:tr>
              <a:tr h="553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JB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금융지주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JB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금융그룹 </a:t>
                      </a:r>
                      <a:r>
                        <a:rPr kumimoji="1" lang="ko-KR" altLang="en-US" sz="1050" b="0" i="0" u="none" strike="noStrike" kern="1200" cap="none" spc="-7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디지털뱅킹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 플랫폼 구축 계획수립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JB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금융그룹 </a:t>
                      </a:r>
                      <a:r>
                        <a:rPr lang="ko-KR" altLang="en-US" sz="105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디지털뱅킹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플랫폼 구축 계획수립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2016/04/29 ~ 2016/11/29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18793"/>
                  </a:ext>
                </a:extLst>
              </a:tr>
              <a:tr h="553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KB</a:t>
                      </a: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저축은행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KB</a:t>
                      </a: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저축은행 디지털 전환 전략 수립 및 추진 컨설팅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KB</a:t>
                      </a: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저축은행 디지털 전환 전략 수립 및 추진</a:t>
                      </a:r>
                      <a:endParaRPr lang="en-US" altLang="ko-KR" sz="105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2020/07/29 ~ 2020/12/29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83664"/>
                  </a:ext>
                </a:extLst>
              </a:tr>
              <a:tr h="553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광주은행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정보화전략계획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(ISP) 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추가 변경 용역 계약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광주은행 정보화전략계획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(ISP)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추가 변경 용역 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2014/08/11 ~ 2015/04/10</a:t>
                      </a:r>
                      <a:endParaRPr kumimoji="1" lang="ko-KR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80500"/>
                  </a:ext>
                </a:extLst>
              </a:tr>
              <a:tr h="553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제주은행</a:t>
                      </a:r>
                      <a:endParaRPr kumimoji="1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차세대 정보전략 수립 컨설팅용역 공급계약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제주은행 차세대 정보전략 수립 컨설팅 용역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2019/11/01 ~ 2020/02/28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46036"/>
                  </a:ext>
                </a:extLst>
              </a:tr>
              <a:tr h="553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DGB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대구은행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DGB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대구은행 정보계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(DW) 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재구축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DGB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대구은행 정보계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(DW)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재구축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2014/04/01 ~ 2015/02/16</a:t>
                      </a:r>
                      <a:endParaRPr kumimoji="1" lang="ko-KR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협력사</a:t>
                      </a:r>
                      <a:r>
                        <a:rPr kumimoji="1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하수급</a:t>
                      </a:r>
                      <a:r>
                        <a:rPr kumimoji="1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)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32757"/>
                  </a:ext>
                </a:extLst>
              </a:tr>
              <a:tr h="553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JB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금융지주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JB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금융그룹 오픈뱅크 플랫폼 </a:t>
                      </a: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1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단계 구축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JB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금융그룹 </a:t>
                      </a:r>
                      <a:r>
                        <a:rPr lang="ko-KR" altLang="en-US" sz="105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오픈뱅킹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플랫폼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구축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2017/06/08 ~ 2017/11/16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384618"/>
                  </a:ext>
                </a:extLst>
              </a:tr>
              <a:tr h="553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광주은행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BPR 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시스템 구축 설계 컨설팅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광주은행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BPR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 구축 설계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2015/07/10 ~ 2015/09/10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00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D694845-F141-425E-27E5-74DE76BA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3. </a:t>
            </a:r>
            <a:r>
              <a:rPr lang="ko-KR" altLang="en-US" dirty="0" smtClean="0"/>
              <a:t>실적</a:t>
            </a:r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1E1CD9D-37A5-7C09-2FE0-C01F348F273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latinLnBrk="0"/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4F8279-8564-4D90-87E8-35CDB1B3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59690"/>
              </p:ext>
            </p:extLst>
          </p:nvPr>
        </p:nvGraphicFramePr>
        <p:xfrm>
          <a:off x="305435" y="1154400"/>
          <a:ext cx="9184640" cy="4996185"/>
        </p:xfrm>
        <a:graphic>
          <a:graphicData uri="http://schemas.openxmlformats.org/drawingml/2006/table">
            <a:tbl>
              <a:tblPr/>
              <a:tblGrid>
                <a:gridCol w="162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5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234">
                  <a:extLst>
                    <a:ext uri="{9D8B030D-6E8A-4147-A177-3AD203B41FA5}">
                      <a16:colId xmlns:a16="http://schemas.microsoft.com/office/drawing/2014/main" val="3585087848"/>
                    </a:ext>
                  </a:extLst>
                </a:gridCol>
                <a:gridCol w="974526">
                  <a:extLst>
                    <a:ext uri="{9D8B030D-6E8A-4147-A177-3AD203B41FA5}">
                      <a16:colId xmlns:a16="http://schemas.microsoft.com/office/drawing/2014/main" val="1400368785"/>
                    </a:ext>
                  </a:extLst>
                </a:gridCol>
              </a:tblGrid>
              <a:tr h="449215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고객사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프로젝트명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내용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수행기간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rgbClr val="61410C"/>
                          </a:solidFill>
                          <a:latin typeface="+mn-ea"/>
                          <a:ea typeface="+mn-ea"/>
                          <a:cs typeface="+mn-cs"/>
                        </a:rPr>
                        <a:t>비고</a:t>
                      </a:r>
                      <a:endParaRPr lang="en-US" altLang="ko-KR" sz="1400" b="1" kern="1200" dirty="0">
                        <a:solidFill>
                          <a:srgbClr val="61410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한국투자저축은행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한국투자저축은행 디지털 전략 수립 컨설팅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한국투자저축은행 디지털 전략 수립</a:t>
                      </a:r>
                      <a:endParaRPr lang="en-US" altLang="ko-KR" sz="105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2019/12/23 ~ 2020/03/27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ko-KR" alt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59312"/>
                  </a:ext>
                </a:extLst>
              </a:tr>
              <a:tr h="491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SH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수협은행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IT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서비스 진단 컨설팅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수협은행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진단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2018/09/03 ~ 2018/12/03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ko-KR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18793"/>
                  </a:ext>
                </a:extLst>
              </a:tr>
              <a:tr h="491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한국수출입은행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한국수출입은행 정보화전략계획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(ISP) 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수립 용역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한국수출입은행 정보화전략계획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(ISP)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수립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2012/07/16 ~ 2012/10/31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83664"/>
                  </a:ext>
                </a:extLst>
              </a:tr>
              <a:tr h="491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한국수출입은행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중장기 정보화전략계획</a:t>
                      </a: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(ISP) 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수립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한국수출입은행 중장기 정보화전략계획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(ISP) </a:t>
                      </a:r>
                      <a:b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수립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2017/11/27 ~ 2018/03/26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80500"/>
                  </a:ext>
                </a:extLst>
              </a:tr>
              <a:tr h="491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JB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금융지주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인도네시아 오픈뱅크플랫폼</a:t>
                      </a: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 Pilot 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시스템 구축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JB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금융지주 인도네시아 오픈뱅크플랫폼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Pilot </a:t>
                      </a:r>
                      <a:b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구축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2018/08/10 ~ 2018/12/10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46036"/>
                  </a:ext>
                </a:extLst>
              </a:tr>
              <a:tr h="491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하나금융그룹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하나금융그룹 데이터 거버넌스 및 활용 체계 구축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하나금융그룹 데이터 거버넌스 및 활용 체계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구축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2019/03/18 ~ 2019/07/17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협력사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/>
                      </a:r>
                      <a:b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</a:b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공동수급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)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32757"/>
                  </a:ext>
                </a:extLst>
              </a:tr>
              <a:tr h="491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KB</a:t>
                      </a: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저축은행</a:t>
                      </a:r>
                      <a:endParaRPr kumimoji="1" lang="en-US" altLang="ko-KR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여신통합 이미지시스템 구축을 위한 업무 컨설팅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KB</a:t>
                      </a:r>
                      <a:r>
                        <a:rPr lang="ko-KR" altLang="en-US" sz="105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저축은행 여신통합 이미지시스템 구축</a:t>
                      </a:r>
                      <a:endParaRPr lang="en-US" altLang="ko-KR" sz="105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2019/06/10 ~ 2019/08/30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384618"/>
                  </a:ext>
                </a:extLst>
              </a:tr>
              <a:tr h="491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신한금융지주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신한금융그룹 </a:t>
                      </a:r>
                      <a:r>
                        <a:rPr kumimoji="1" lang="en-US" altLang="ko-KR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Open API </a:t>
                      </a:r>
                      <a:r>
                        <a:rPr kumimoji="1" lang="ko-KR" altLang="en-US" sz="1050" b="0" i="0" u="none" strike="noStrike" kern="1200" cap="none" spc="-7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표준 플랫폼 구축 컨설팅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신한금융그룹 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Open API 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표준 플랫폼 구축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2018/03/05 ~ 2018/05/25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주사업자</a:t>
                      </a:r>
                      <a:endParaRPr kumimoji="1" lang="en-US" altLang="ko-KR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437122"/>
                  </a:ext>
                </a:extLst>
              </a:tr>
              <a:tr h="491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prstClr val="white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광주은행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광주은행 </a:t>
                      </a:r>
                      <a:r>
                        <a:rPr kumimoji="1" lang="ko-KR" altLang="en-US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모바일웹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고객포털</a:t>
                      </a: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 구축 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/>
                      </a:r>
                      <a:b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</a:b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컨설팅</a:t>
                      </a: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광주은행 </a:t>
                      </a:r>
                      <a:r>
                        <a:rPr lang="ko-KR" altLang="en-US" sz="105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모바일웹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고객포털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2018/05/01 ~ 2018/08/31</a:t>
                      </a:r>
                      <a:endParaRPr kumimoji="1" lang="ko-KR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Tahoma" pitchFamily="34" charset="0"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협력사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/>
                      </a:r>
                      <a:b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</a:b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하수급</a:t>
                      </a:r>
                      <a:r>
                        <a:rPr kumimoji="1" lang="en-US" altLang="ko-KR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KoPubWorld돋움체_Pro Medium" panose="00000600000000000000" pitchFamily="50" charset="-127"/>
                        </a:rPr>
                        <a:t>)</a:t>
                      </a:r>
                      <a:endParaRPr kumimoji="1" lang="ko-KR" altLang="en-US" sz="105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KoPubWorld돋움체_Pro Medium" panose="00000600000000000000" pitchFamily="50" charset="-127"/>
                      </a:endParaRPr>
                    </a:p>
                  </a:txBody>
                  <a:tcPr marL="53965" marR="53965" marT="17989" marB="1798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0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 정보 관련 논의 </a:t>
            </a:r>
            <a:r>
              <a:rPr lang="ko-KR" altLang="en-US" dirty="0" err="1" smtClean="0"/>
              <a:t>아젠다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572C91-F3E6-46AD-9737-2C166B3D8B0A}"/>
              </a:ext>
            </a:extLst>
          </p:cNvPr>
          <p:cNvSpPr/>
          <p:nvPr/>
        </p:nvSpPr>
        <p:spPr>
          <a:xfrm>
            <a:off x="381000" y="1058779"/>
            <a:ext cx="9144000" cy="52270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/>
              <a:ea typeface="KB금융 본문체 Light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65240" y="1242387"/>
            <a:ext cx="8607097" cy="385776"/>
            <a:chOff x="665240" y="1242387"/>
            <a:chExt cx="8607097" cy="3857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587015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spc="-70" noProof="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투이컨설팅</a:t>
              </a:r>
              <a:r>
                <a:rPr lang="ko-KR" altLang="en-US" sz="1400" b="1" kern="0" spc="-70" noProof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소개 및 </a:t>
              </a:r>
              <a:r>
                <a:rPr lang="ko-KR" altLang="en-US" sz="1400" b="1" kern="0" spc="-70" noProof="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핀테크</a:t>
              </a:r>
              <a:r>
                <a:rPr lang="ko-KR" altLang="en-US" sz="1400" b="1" kern="0" spc="-70" noProof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경험</a:t>
              </a:r>
              <a:endParaRPr kumimoji="0" lang="ko-KR" altLang="en-US" sz="1400" b="1" i="0" u="none" strike="noStrike" kern="0" cap="none" spc="-7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Q1.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65240" y="1764546"/>
            <a:ext cx="8607097" cy="385776"/>
            <a:chOff x="665240" y="1242387"/>
            <a:chExt cx="8607097" cy="38577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687424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ko-KR" altLang="en-US" sz="1400" b="1" kern="0" spc="-7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투이컨설팅에서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제공할 수 있는 솔루션 및 옵션에 대한 문의 </a:t>
              </a:r>
              <a:r>
                <a:rPr lang="en-US" altLang="ko-KR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(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컨설팅</a:t>
              </a:r>
              <a:r>
                <a:rPr lang="en-US" altLang="ko-KR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, 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설계</a:t>
              </a:r>
              <a:r>
                <a:rPr lang="en-US" altLang="ko-KR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, 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구축 등등</a:t>
              </a:r>
              <a:r>
                <a:rPr lang="en-US" altLang="ko-KR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)</a:t>
              </a:r>
              <a:endParaRPr lang="ko-KR" altLang="en-US" sz="1400" b="1" kern="0" spc="-7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Q2.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65240" y="2344819"/>
            <a:ext cx="8607097" cy="385776"/>
            <a:chOff x="665240" y="1242387"/>
            <a:chExt cx="8607097" cy="3857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587015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ko-KR" altLang="en-US" sz="1400" b="1" kern="0" spc="-7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투이컨설팅의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외부파트너쉽 구축 및 협력에 대한 문의</a:t>
              </a:r>
              <a:endParaRPr kumimoji="0" lang="ko-KR" altLang="en-US" sz="1400" b="1" i="0" u="none" strike="noStrike" kern="0" cap="none" spc="-7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Q3.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C4A9D6-D9BE-85A8-4A29-BEDEB1A1C642}"/>
              </a:ext>
            </a:extLst>
          </p:cNvPr>
          <p:cNvSpPr/>
          <p:nvPr/>
        </p:nvSpPr>
        <p:spPr>
          <a:xfrm>
            <a:off x="1244515" y="3481697"/>
            <a:ext cx="644767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</a:pP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차세대 시스템 구축 염두에 둔 컨설팅 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Option</a:t>
            </a:r>
          </a:p>
          <a:p>
            <a:pPr lvl="0">
              <a:buClr>
                <a:srgbClr val="000000"/>
              </a:buClr>
            </a:pPr>
            <a:r>
              <a:rPr lang="en-US" altLang="ko-KR" sz="1400" b="1" kern="0" dirty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1) PI: 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업무 프로세스 재설계</a:t>
            </a:r>
            <a:r>
              <a:rPr lang="en-US" altLang="ko-KR" sz="1400" b="1" kern="0" dirty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/>
            </a:r>
            <a:br>
              <a:rPr lang="en-US" altLang="ko-KR" sz="1400" b="1" kern="0" dirty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</a:b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2) ISP: Application, Data, Technical 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관점 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To-Be </a:t>
            </a:r>
            <a:r>
              <a:rPr lang="ko-KR" altLang="en-US" sz="1400" b="1" kern="0" dirty="0" err="1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목표모델</a:t>
            </a:r>
            <a:endParaRPr lang="en-US" altLang="ko-KR" sz="1400" b="1" kern="0" dirty="0" smtClean="0">
              <a:ln>
                <a:solidFill>
                  <a:srgbClr val="0084D6">
                    <a:lumMod val="60000"/>
                    <a:lumOff val="40000"/>
                    <a:alpha val="0"/>
                  </a:srgbClr>
                </a:solidFill>
              </a:ln>
              <a:solidFill>
                <a:srgbClr val="BDDBFF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r>
              <a:rPr lang="en-US" altLang="ko-KR" sz="1400" b="1" kern="0" dirty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3) 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마스터플랜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: </a:t>
            </a:r>
            <a:r>
              <a:rPr lang="ko-KR" altLang="en-US" sz="1400" b="1" kern="0" dirty="0" err="1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목표모델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구축에 필요한 솔루션</a:t>
            </a:r>
            <a:r>
              <a:rPr lang="en-US" altLang="ko-KR" sz="1400" b="1" kern="0" dirty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선정 및 예산</a:t>
            </a:r>
            <a:endParaRPr lang="en-US" altLang="ko-KR" sz="1400" b="1" kern="0" dirty="0" smtClean="0">
              <a:ln>
                <a:solidFill>
                  <a:srgbClr val="0084D6">
                    <a:lumMod val="60000"/>
                    <a:lumOff val="40000"/>
                    <a:alpha val="0"/>
                  </a:srgbClr>
                </a:solidFill>
              </a:ln>
              <a:solidFill>
                <a:srgbClr val="BDDBFF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r>
              <a:rPr lang="en-US" altLang="ko-KR" sz="1400" b="1" kern="0" dirty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4) 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구축 시 분석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/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설계 업무 수행</a:t>
            </a:r>
            <a:endParaRPr lang="en-US" altLang="ko-KR" sz="1400" b="1" kern="0" dirty="0" smtClean="0">
              <a:ln>
                <a:solidFill>
                  <a:srgbClr val="0084D6">
                    <a:lumMod val="60000"/>
                    <a:lumOff val="40000"/>
                    <a:alpha val="0"/>
                  </a:srgbClr>
                </a:solidFill>
              </a:ln>
              <a:solidFill>
                <a:srgbClr val="BDDBFF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r>
              <a:rPr lang="en-US" altLang="ko-KR" sz="1400" b="1" kern="0" dirty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5) IT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기획 업무 관점의 컨설팅</a:t>
            </a:r>
            <a:endParaRPr lang="en-US" altLang="ko-KR" sz="1400" b="1" kern="0" dirty="0" smtClean="0">
              <a:ln>
                <a:solidFill>
                  <a:srgbClr val="0084D6">
                    <a:lumMod val="60000"/>
                    <a:lumOff val="40000"/>
                    <a:alpha val="0"/>
                  </a:srgbClr>
                </a:solidFill>
              </a:ln>
              <a:solidFill>
                <a:srgbClr val="BDDBFF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r>
              <a:rPr lang="en-US" altLang="ko-KR" sz="1400" b="1" kern="0" dirty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6) </a:t>
            </a:r>
            <a:r>
              <a:rPr lang="ko-KR" altLang="en-US" sz="1400" b="1" kern="0" dirty="0" err="1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구독형으로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필요한 시점</a:t>
            </a:r>
            <a:r>
              <a:rPr lang="en-US" altLang="ko-KR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/</a:t>
            </a:r>
            <a:r>
              <a:rPr lang="ko-KR" altLang="en-US" sz="1400" b="1" kern="0" dirty="0" smtClean="0">
                <a:ln>
                  <a:solidFill>
                    <a:srgbClr val="0084D6">
                      <a:lumMod val="60000"/>
                      <a:lumOff val="40000"/>
                      <a:alpha val="0"/>
                    </a:srgbClr>
                  </a:solidFill>
                </a:ln>
                <a:solidFill>
                  <a:srgbClr val="BDDBFF">
                    <a:lumMod val="50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포인트 컨설팅</a:t>
            </a:r>
            <a:endParaRPr lang="en-US" altLang="ko-KR" sz="1400" b="1" kern="0" dirty="0" smtClean="0">
              <a:ln>
                <a:solidFill>
                  <a:srgbClr val="0084D6">
                    <a:lumMod val="60000"/>
                    <a:lumOff val="40000"/>
                    <a:alpha val="0"/>
                  </a:srgbClr>
                </a:solidFill>
              </a:ln>
              <a:solidFill>
                <a:srgbClr val="BDDBFF">
                  <a:lumMod val="50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65240" y="2923488"/>
            <a:ext cx="8607097" cy="385776"/>
            <a:chOff x="665240" y="1242387"/>
            <a:chExt cx="8607097" cy="38577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587015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차세대 솔루션의 개발 및 </a:t>
              </a:r>
              <a:r>
                <a:rPr lang="ko-KR" altLang="en-US" sz="1400" b="1" kern="0" spc="-7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적용시점에</a:t>
              </a: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 대한 문의</a:t>
              </a:r>
              <a:endParaRPr kumimoji="0" lang="ko-KR" altLang="en-US" sz="1400" b="1" i="0" u="none" strike="noStrike" kern="0" cap="none" spc="-7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Q4.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665240" y="5188578"/>
            <a:ext cx="8607097" cy="385776"/>
            <a:chOff x="665240" y="1242387"/>
            <a:chExt cx="8607097" cy="38577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9C8DC6A-2F79-5D21-D32E-F38CA1500C51}"/>
                </a:ext>
              </a:extLst>
            </p:cNvPr>
            <p:cNvSpPr/>
            <p:nvPr/>
          </p:nvSpPr>
          <p:spPr>
            <a:xfrm>
              <a:off x="1244516" y="1242387"/>
              <a:ext cx="5870158" cy="3761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lvl="0" defTabSz="914400">
                <a:defRPr/>
              </a:pPr>
              <a:r>
                <a:rPr lang="ko-KR" altLang="en-US" sz="1400" b="1" kern="0" spc="-7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맑은 고딕"/>
                </a:rPr>
                <a:t>차세대 솔루션의 대략적인 비용과 인원에 대한 문의</a:t>
              </a:r>
              <a:endParaRPr kumimoji="0" lang="ko-KR" altLang="en-US" sz="1400" b="1" i="0" u="none" strike="noStrike" kern="0" cap="none" spc="-70" normalizeH="0" baseline="0" noProof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3271FBE-A6BD-B716-6566-B47DCB0CE4FD}"/>
                </a:ext>
              </a:extLst>
            </p:cNvPr>
            <p:cNvSpPr/>
            <p:nvPr/>
          </p:nvSpPr>
          <p:spPr>
            <a:xfrm>
              <a:off x="665240" y="1273740"/>
              <a:ext cx="449686" cy="354423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 smtClean="0">
                  <a:ln>
                    <a:solidFill>
                      <a:schemeClr val="accent1">
                        <a:lumMod val="60000"/>
                        <a:lumOff val="40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Q5.</a:t>
              </a:r>
              <a:endPara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1DC4887-1726-6246-5EAB-EB6003062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928" y="1628163"/>
              <a:ext cx="81574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88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9DD498-DCC3-ABCA-94AA-320355D1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최근 차세대를 구축한 저축은행 사례 입니다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694845-F141-425E-27E5-74DE76BA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</a:rPr>
              <a:t>타사 사례</a:t>
            </a:r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1E1CD9D-37A5-7C09-2FE0-C01F348F273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 latinLnBrk="0"/>
            <a:endParaRPr lang="ko-KR" altLang="en-US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9F2B28D-07BD-FBA1-3CE1-0795FED18D51}"/>
              </a:ext>
            </a:extLst>
          </p:cNvPr>
          <p:cNvSpPr/>
          <p:nvPr/>
        </p:nvSpPr>
        <p:spPr bwMode="auto">
          <a:xfrm>
            <a:off x="415925" y="2266690"/>
            <a:ext cx="383065" cy="200319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차세대범위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2443030-B72A-4371-F58C-AB8368A56070}"/>
              </a:ext>
            </a:extLst>
          </p:cNvPr>
          <p:cNvSpPr/>
          <p:nvPr/>
        </p:nvSpPr>
        <p:spPr bwMode="auto">
          <a:xfrm>
            <a:off x="415925" y="5440544"/>
            <a:ext cx="383065" cy="10840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주요현황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6EA5EE70-ABF6-D8C8-6C90-76E9BEC3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434" y="1873617"/>
            <a:ext cx="1163527" cy="344371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6A3CAFDC-AB9B-91D7-76F5-ACD1BC99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697" y="1829471"/>
            <a:ext cx="1239290" cy="387278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E0E5F946-AE65-2A47-1945-D9AA1B1AD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355" y="1870484"/>
            <a:ext cx="1163527" cy="304881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4525AEFB-C8F3-C07D-3408-6A1323E59DE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3721" y="1881995"/>
            <a:ext cx="1239290" cy="262564"/>
          </a:xfrm>
          <a:prstGeom prst="rect">
            <a:avLst/>
          </a:prstGeom>
        </p:spPr>
      </p:pic>
      <p:pic>
        <p:nvPicPr>
          <p:cNvPr id="107" name="Picture 4" descr="애큐온저축은행 - 나무위키">
            <a:extLst>
              <a:ext uri="{FF2B5EF4-FFF2-40B4-BE49-F238E27FC236}">
                <a16:creationId xmlns:a16="http://schemas.microsoft.com/office/drawing/2014/main" id="{77BDDD41-2B63-F8AA-0AA3-BB3A54D10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22" y="1917013"/>
            <a:ext cx="1322685" cy="2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3271FBE-A6BD-B716-6566-B47DCB0CE4FD}"/>
              </a:ext>
            </a:extLst>
          </p:cNvPr>
          <p:cNvSpPr/>
          <p:nvPr/>
        </p:nvSpPr>
        <p:spPr>
          <a:xfrm>
            <a:off x="873788" y="2268461"/>
            <a:ext cx="1620000" cy="2520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전면 재구축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371C612-A9C6-BDE7-0A1F-62D672B0233F}"/>
              </a:ext>
            </a:extLst>
          </p:cNvPr>
          <p:cNvSpPr/>
          <p:nvPr/>
        </p:nvSpPr>
        <p:spPr>
          <a:xfrm>
            <a:off x="7872897" y="2268461"/>
            <a:ext cx="1620000" cy="2520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전면 재구축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296181E-9B6E-9262-AE73-4B56C3EBDAF4}"/>
              </a:ext>
            </a:extLst>
          </p:cNvPr>
          <p:cNvSpPr/>
          <p:nvPr/>
        </p:nvSpPr>
        <p:spPr>
          <a:xfrm>
            <a:off x="4373342" y="2268461"/>
            <a:ext cx="1620000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계정계</a:t>
            </a:r>
            <a:r>
              <a: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재구축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3EEF0B8-2934-BF71-AB02-BD7FCB554041}"/>
              </a:ext>
            </a:extLst>
          </p:cNvPr>
          <p:cNvSpPr/>
          <p:nvPr/>
        </p:nvSpPr>
        <p:spPr>
          <a:xfrm>
            <a:off x="6123119" y="2268461"/>
            <a:ext cx="1620000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계정계</a:t>
            </a:r>
            <a:r>
              <a: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신규 구축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3C40533-4F91-42A2-D3F6-C07D5C3D7E45}"/>
              </a:ext>
            </a:extLst>
          </p:cNvPr>
          <p:cNvSpPr/>
          <p:nvPr/>
        </p:nvSpPr>
        <p:spPr>
          <a:xfrm>
            <a:off x="2623565" y="2268461"/>
            <a:ext cx="1620000" cy="2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계정계</a:t>
            </a:r>
            <a:r>
              <a: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재구축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454FADA-D165-74E6-D5A5-79CE842EB6A9}"/>
              </a:ext>
            </a:extLst>
          </p:cNvPr>
          <p:cNvSpPr/>
          <p:nvPr/>
        </p:nvSpPr>
        <p:spPr>
          <a:xfrm>
            <a:off x="7831300" y="2567534"/>
            <a:ext cx="165877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콜센터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재무회계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총무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리스크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내부통제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987B544-0A9A-DCDD-8368-9C7C3A917E4F}"/>
              </a:ext>
            </a:extLst>
          </p:cNvPr>
          <p:cNvSpPr/>
          <p:nvPr/>
        </p:nvSpPr>
        <p:spPr>
          <a:xfrm>
            <a:off x="873788" y="2567534"/>
            <a:ext cx="161825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계정계를 포함한 정보계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대외계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디지털 영역 등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5B7E00-9FCB-EE80-AE1F-C426003F16EE}"/>
              </a:ext>
            </a:extLst>
          </p:cNvPr>
          <p:cNvSpPr/>
          <p:nvPr/>
        </p:nvSpPr>
        <p:spPr>
          <a:xfrm>
            <a:off x="4373342" y="2567533"/>
            <a:ext cx="176490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계약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여신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b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중심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088EED6-E5C4-6D0D-2B69-E5F0CBDB56F6}"/>
              </a:ext>
            </a:extLst>
          </p:cNvPr>
          <p:cNvSpPr/>
          <p:nvPr/>
        </p:nvSpPr>
        <p:spPr>
          <a:xfrm>
            <a:off x="6088014" y="2567533"/>
            <a:ext cx="17434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여신계정계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기업평가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담보평가 포함 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43ACD29-34BF-F567-0BFA-DCDDA4EAEB80}"/>
              </a:ext>
            </a:extLst>
          </p:cNvPr>
          <p:cNvSpPr/>
          <p:nvPr/>
        </p:nvSpPr>
        <p:spPr>
          <a:xfrm>
            <a:off x="2608435" y="2567534"/>
            <a:ext cx="1690073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계정계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업무 시스템 재구축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고효율 아키텍처 환경 및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상품관리시스템 포함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D8385C2-0F41-6499-FFAF-A877CDBCBA07}"/>
              </a:ext>
            </a:extLst>
          </p:cNvPr>
          <p:cNvSpPr/>
          <p:nvPr/>
        </p:nvSpPr>
        <p:spPr bwMode="auto">
          <a:xfrm>
            <a:off x="415925" y="4281131"/>
            <a:ext cx="383065" cy="1148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spc="-150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방식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F467FE7-5E1B-A116-55FF-E54E3996CCC1}"/>
              </a:ext>
            </a:extLst>
          </p:cNvPr>
          <p:cNvCxnSpPr>
            <a:cxnSpLocks/>
          </p:cNvCxnSpPr>
          <p:nvPr/>
        </p:nvCxnSpPr>
        <p:spPr>
          <a:xfrm>
            <a:off x="415925" y="4269886"/>
            <a:ext cx="90741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42F0F4F-DEE7-D4B5-E6F4-B6F2B949463A}"/>
              </a:ext>
            </a:extLst>
          </p:cNvPr>
          <p:cNvCxnSpPr>
            <a:cxnSpLocks/>
          </p:cNvCxnSpPr>
          <p:nvPr/>
        </p:nvCxnSpPr>
        <p:spPr>
          <a:xfrm>
            <a:off x="415925" y="5429297"/>
            <a:ext cx="90741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DE8FFA4-27FE-ED16-9551-C383308B7D7F}"/>
              </a:ext>
            </a:extLst>
          </p:cNvPr>
          <p:cNvSpPr/>
          <p:nvPr/>
        </p:nvSpPr>
        <p:spPr>
          <a:xfrm>
            <a:off x="865195" y="4352612"/>
            <a:ext cx="1626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리눅스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x86-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자바 프레임워크 기반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온프레미스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그룹사 클라우드 혼합 방식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0E744BB-89B2-9202-F69D-B799C95BCB3F}"/>
              </a:ext>
            </a:extLst>
          </p:cNvPr>
          <p:cNvSpPr/>
          <p:nvPr/>
        </p:nvSpPr>
        <p:spPr>
          <a:xfrm>
            <a:off x="7872897" y="4352612"/>
            <a:ext cx="1469064" cy="671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타사 개발 경험 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참조모델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b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In-House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방식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B44C262-EFBD-A481-837F-ADCEC0E8F02F}"/>
              </a:ext>
            </a:extLst>
          </p:cNvPr>
          <p:cNvSpPr/>
          <p:nvPr/>
        </p:nvSpPr>
        <p:spPr>
          <a:xfrm>
            <a:off x="4373342" y="4352612"/>
            <a:ext cx="17649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그룹사인 하나은행 글로벌 뱅킹 패키지를 커스터마이징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프레임워크는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LG CNS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개발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프레임워크로 구성 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C32667B-55CC-661C-D35D-7BFEA3BCFE97}"/>
              </a:ext>
            </a:extLst>
          </p:cNvPr>
          <p:cNvSpPr txBox="1"/>
          <p:nvPr/>
        </p:nvSpPr>
        <p:spPr>
          <a:xfrm>
            <a:off x="6088014" y="4352612"/>
            <a:ext cx="1760037" cy="67151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144000" indent="-144000">
              <a:buFont typeface="Wingdings" panose="05000000000000000000" pitchFamily="2" charset="2"/>
              <a:buChar char="ü"/>
              <a:defRPr sz="105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뱅크웨어</a:t>
            </a:r>
            <a:r>
              <a:rPr lang="ko-KR" altLang="en-US" dirty="0"/>
              <a:t> 글로벌의 </a:t>
            </a:r>
            <a:r>
              <a:rPr lang="ko-KR" altLang="en-US" dirty="0" err="1"/>
              <a:t>코어뱅킹</a:t>
            </a:r>
            <a:r>
              <a:rPr lang="en-US" altLang="ko-KR" dirty="0"/>
              <a:t> </a:t>
            </a:r>
            <a:r>
              <a:rPr lang="ko-KR" altLang="en-US" dirty="0"/>
              <a:t>패키지 커스터마이징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추가영역 개발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0A1F563-7011-7DAB-ACFA-0CB9D4E757AF}"/>
              </a:ext>
            </a:extLst>
          </p:cNvPr>
          <p:cNvSpPr/>
          <p:nvPr/>
        </p:nvSpPr>
        <p:spPr>
          <a:xfrm>
            <a:off x="7872897" y="3178538"/>
            <a:ext cx="162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대응개발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47B72D5-BEA5-560F-23F2-307D5659108B}"/>
              </a:ext>
            </a:extLst>
          </p:cNvPr>
          <p:cNvSpPr/>
          <p:nvPr/>
        </p:nvSpPr>
        <p:spPr>
          <a:xfrm>
            <a:off x="7821625" y="3491967"/>
            <a:ext cx="16587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 등 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 시스템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관리회계는 별도추진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B8A9025-34B7-8B36-75EE-A5A8B3E4BBB7}"/>
              </a:ext>
            </a:extLst>
          </p:cNvPr>
          <p:cNvSpPr/>
          <p:nvPr/>
        </p:nvSpPr>
        <p:spPr>
          <a:xfrm>
            <a:off x="805761" y="5554810"/>
            <a:ext cx="16862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주사업자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SK C&amp;C</a:t>
            </a:r>
          </a:p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구축기간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A373191-BCB4-2904-7BD2-BCA92B4FE02C}"/>
              </a:ext>
            </a:extLst>
          </p:cNvPr>
          <p:cNvSpPr/>
          <p:nvPr/>
        </p:nvSpPr>
        <p:spPr>
          <a:xfrm>
            <a:off x="6123119" y="3178538"/>
            <a:ext cx="162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대응개발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6A965C1-1F2E-F3A5-1EFA-1FB2249E1C48}"/>
              </a:ext>
            </a:extLst>
          </p:cNvPr>
          <p:cNvSpPr/>
          <p:nvPr/>
        </p:nvSpPr>
        <p:spPr>
          <a:xfrm>
            <a:off x="6088014" y="3491967"/>
            <a:ext cx="16587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정보계 및 채널 시스템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IFRS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E699557-29ED-6594-FFD9-2BF0C9F52DF1}"/>
              </a:ext>
            </a:extLst>
          </p:cNvPr>
          <p:cNvSpPr/>
          <p:nvPr/>
        </p:nvSpPr>
        <p:spPr>
          <a:xfrm>
            <a:off x="2608435" y="4352612"/>
            <a:ext cx="17400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코볼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자바로 시스템 개발 언어 변환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44000" indent="-144000"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자동화된 소스코드 분석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전환 솔루션 활용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14A8396-0883-4723-7CCC-234F42090FBF}"/>
              </a:ext>
            </a:extLst>
          </p:cNvPr>
          <p:cNvSpPr/>
          <p:nvPr/>
        </p:nvSpPr>
        <p:spPr>
          <a:xfrm>
            <a:off x="2613123" y="5554810"/>
            <a:ext cx="16862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주사업자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KT DS</a:t>
            </a:r>
          </a:p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구축기간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80D107-9F3F-1B1A-6E6F-0FEB417166EB}"/>
              </a:ext>
            </a:extLst>
          </p:cNvPr>
          <p:cNvSpPr/>
          <p:nvPr/>
        </p:nvSpPr>
        <p:spPr>
          <a:xfrm>
            <a:off x="6124892" y="5554810"/>
            <a:ext cx="1686280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주사업자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LG CNS, </a:t>
            </a:r>
            <a:r>
              <a:rPr lang="ko-KR" altLang="en-US" sz="1050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뱅크웨어글로벌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구축기간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5305125-82CB-C9E9-F34A-447B75D202D3}"/>
              </a:ext>
            </a:extLst>
          </p:cNvPr>
          <p:cNvSpPr/>
          <p:nvPr/>
        </p:nvSpPr>
        <p:spPr>
          <a:xfrm>
            <a:off x="4369007" y="5554810"/>
            <a:ext cx="1686280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주사업자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 err="1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하나금융티아이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구축기간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FF8AEAB-7516-E467-1CD6-7508CD93F436}"/>
              </a:ext>
            </a:extLst>
          </p:cNvPr>
          <p:cNvSpPr/>
          <p:nvPr/>
        </p:nvSpPr>
        <p:spPr>
          <a:xfrm>
            <a:off x="7869420" y="5554810"/>
            <a:ext cx="168628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주사업자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LG CNS,</a:t>
            </a:r>
            <a:b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KB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en-US" altLang="ko-KR" sz="1050" dirty="0">
              <a:ln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00" indent="-1440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구축기간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안정화 별도</a:t>
            </a:r>
            <a:r>
              <a:rPr lang="en-US" altLang="ko-KR" sz="1050" dirty="0">
                <a:ln>
                  <a:solidFill>
                    <a:schemeClr val="accent1">
                      <a:lumMod val="60000"/>
                      <a:lumOff val="40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61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R)블루_신한그룹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0084D6"/>
      </a:accent1>
      <a:accent2>
        <a:srgbClr val="61B8FF"/>
      </a:accent2>
      <a:accent3>
        <a:srgbClr val="BDDBFF"/>
      </a:accent3>
      <a:accent4>
        <a:srgbClr val="969696"/>
      </a:accent4>
      <a:accent5>
        <a:srgbClr val="C8C8C8"/>
      </a:accent5>
      <a:accent6>
        <a:srgbClr val="EBEBEB"/>
      </a:accent6>
      <a:hlink>
        <a:srgbClr val="00B0F0"/>
      </a:hlink>
      <a:folHlink>
        <a:srgbClr val="FFA365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</a:ln>
      </a:spPr>
      <a:bodyPr rtlCol="0" anchor="ctr"/>
      <a:lstStyle>
        <a:defPPr algn="ctr" fontAlgn="auto">
          <a:spcBef>
            <a:spcPts val="0"/>
          </a:spcBef>
          <a:spcAft>
            <a:spcPts val="0"/>
          </a:spcAft>
          <a:defRPr kumimoji="0" sz="1200" b="1" spc="-150" dirty="0">
            <a:ln>
              <a:solidFill>
                <a:schemeClr val="accent1">
                  <a:lumMod val="50000"/>
                  <a:alpha val="0"/>
                </a:schemeClr>
              </a:solidFill>
            </a:ln>
            <a:solidFill>
              <a:prstClr val="white"/>
            </a:solidFill>
            <a:latin typeface="+mn-ea"/>
            <a:ea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ctr">
          <a:defRPr sz="1200" b="1" dirty="0" smtClean="0">
            <a:ln>
              <a:solidFill>
                <a:srgbClr val="FFFFFF">
                  <a:lumMod val="50000"/>
                  <a:alpha val="0"/>
                </a:srgb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미래에셋생명">
    <a:dk1>
      <a:srgbClr val="000000"/>
    </a:dk1>
    <a:lt1>
      <a:sysClr val="window" lastClr="FFFFFF"/>
    </a:lt1>
    <a:dk2>
      <a:srgbClr val="767676"/>
    </a:dk2>
    <a:lt2>
      <a:srgbClr val="F5F5F5"/>
    </a:lt2>
    <a:accent1>
      <a:srgbClr val="005DA2"/>
    </a:accent1>
    <a:accent2>
      <a:srgbClr val="0084D6"/>
    </a:accent2>
    <a:accent3>
      <a:srgbClr val="09BFFF"/>
    </a:accent3>
    <a:accent4>
      <a:srgbClr val="969696"/>
    </a:accent4>
    <a:accent5>
      <a:srgbClr val="C8C8C8"/>
    </a:accent5>
    <a:accent6>
      <a:srgbClr val="EBEBEB"/>
    </a:accent6>
    <a:hlink>
      <a:srgbClr val="00B0F0"/>
    </a:hlink>
    <a:folHlink>
      <a:srgbClr val="FFA365"/>
    </a:folHlink>
  </a:clrScheme>
  <a:fontScheme name="제안서템플릿">
    <a:majorFont>
      <a:latin typeface="맑은 고딕"/>
      <a:ea typeface="맑은 고딕"/>
      <a:cs typeface=""/>
    </a:majorFont>
    <a:minorFont>
      <a:latin typeface="맑은 고딕"/>
      <a:ea typeface="맑은 고딕"/>
      <a:cs typeface="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미래에셋생명">
    <a:dk1>
      <a:srgbClr val="000000"/>
    </a:dk1>
    <a:lt1>
      <a:sysClr val="window" lastClr="FFFFFF"/>
    </a:lt1>
    <a:dk2>
      <a:srgbClr val="767676"/>
    </a:dk2>
    <a:lt2>
      <a:srgbClr val="F5F5F5"/>
    </a:lt2>
    <a:accent1>
      <a:srgbClr val="005DA2"/>
    </a:accent1>
    <a:accent2>
      <a:srgbClr val="0084D6"/>
    </a:accent2>
    <a:accent3>
      <a:srgbClr val="09BFFF"/>
    </a:accent3>
    <a:accent4>
      <a:srgbClr val="969696"/>
    </a:accent4>
    <a:accent5>
      <a:srgbClr val="C8C8C8"/>
    </a:accent5>
    <a:accent6>
      <a:srgbClr val="EBEBEB"/>
    </a:accent6>
    <a:hlink>
      <a:srgbClr val="00B0F0"/>
    </a:hlink>
    <a:folHlink>
      <a:srgbClr val="FFA365"/>
    </a:folHlink>
  </a:clrScheme>
  <a:fontScheme name="제안서템플릿">
    <a:majorFont>
      <a:latin typeface="맑은 고딕"/>
      <a:ea typeface="맑은 고딕"/>
      <a:cs typeface=""/>
    </a:majorFont>
    <a:minorFont>
      <a:latin typeface="맑은 고딕"/>
      <a:ea typeface="맑은 고딕"/>
      <a:cs typeface="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2524</TotalTime>
  <Words>1138</Words>
  <Application>Microsoft Office PowerPoint</Application>
  <PresentationFormat>A4 용지(210x297mm)</PresentationFormat>
  <Paragraphs>329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Arial Unicode MS</vt:lpstr>
      <vt:lpstr>KoPubWorld돋움체 Medium</vt:lpstr>
      <vt:lpstr>KoPubWorld돋움체_Pro Medium</vt:lpstr>
      <vt:lpstr>맑은 고딕 Semilight</vt:lpstr>
      <vt:lpstr>Arial</vt:lpstr>
      <vt:lpstr>KB금융 본문체 Light</vt:lpstr>
      <vt:lpstr>Tahoma</vt:lpstr>
      <vt:lpstr>Wingdings</vt:lpstr>
      <vt:lpstr>맑은 고딕</vt:lpstr>
      <vt:lpstr>Office 테마</vt:lpstr>
      <vt:lpstr>GME 차세대  사전준비 논의</vt:lpstr>
      <vt:lpstr>사전 정보 관련 논의 아젠다</vt:lpstr>
      <vt:lpstr>1. 주요사업내용</vt:lpstr>
      <vt:lpstr>2. 조직 및 인원현황</vt:lpstr>
      <vt:lpstr>3. 실적</vt:lpstr>
      <vt:lpstr>3. 실적</vt:lpstr>
      <vt:lpstr>3. 실적</vt:lpstr>
      <vt:lpstr>사전 정보 관련 논의 아젠다</vt:lpstr>
      <vt:lpstr>타사 사례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오철</dc:creator>
  <cp:lastModifiedBy>user</cp:lastModifiedBy>
  <cp:revision>58</cp:revision>
  <dcterms:created xsi:type="dcterms:W3CDTF">2017-09-25T06:37:02Z</dcterms:created>
  <dcterms:modified xsi:type="dcterms:W3CDTF">2023-08-08T00:53:05Z</dcterms:modified>
</cp:coreProperties>
</file>