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  <p:sldMasterId id="2147483674" r:id="rId2"/>
  </p:sldMasterIdLst>
  <p:notesMasterIdLst>
    <p:notesMasterId r:id="rId14"/>
  </p:notesMasterIdLst>
  <p:handoutMasterIdLst>
    <p:handoutMasterId r:id="rId15"/>
  </p:handoutMasterIdLst>
  <p:sldIdLst>
    <p:sldId id="291" r:id="rId3"/>
    <p:sldId id="1881841452" r:id="rId4"/>
    <p:sldId id="1881841460" r:id="rId5"/>
    <p:sldId id="1881841465" r:id="rId6"/>
    <p:sldId id="1881841467" r:id="rId7"/>
    <p:sldId id="1881841472" r:id="rId8"/>
    <p:sldId id="1881841468" r:id="rId9"/>
    <p:sldId id="1881841469" r:id="rId10"/>
    <p:sldId id="1881841470" r:id="rId11"/>
    <p:sldId id="1881841462" r:id="rId12"/>
    <p:sldId id="1881841466" r:id="rId13"/>
  </p:sldIdLst>
  <p:sldSz cx="9906000" cy="6858000" type="A4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2"/>
    <a:srgbClr val="C4E8FF"/>
    <a:srgbClr val="FFFFFF"/>
    <a:srgbClr val="DCF0FF"/>
    <a:srgbClr val="002E51"/>
    <a:srgbClr val="D9BD01"/>
    <a:srgbClr val="F5822A"/>
    <a:srgbClr val="D93A37"/>
    <a:srgbClr val="E1605D"/>
    <a:srgbClr val="E886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96" autoAdjust="0"/>
  </p:normalViewPr>
  <p:slideViewPr>
    <p:cSldViewPr snapToGrid="0" showGuides="1">
      <p:cViewPr varScale="1">
        <p:scale>
          <a:sx n="83" d="100"/>
          <a:sy n="83" d="100"/>
        </p:scale>
        <p:origin x="117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288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CD0FB-39E6-45B6-AB41-B3E6F2811E53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B289B-E7E5-4966-B13B-A4B72C28A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2039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extLst>
    <p:ext uri="{56416CCD-93CA-4268-BC5B-53C4BB910035}">
      <p15:sldGuideLst xmlns:p15="http://schemas.microsoft.com/office/powerpoint/2012/main">
        <p15:guide id="1" orient="horz" pos="3107" userDrawn="1">
          <p15:clr>
            <a:srgbClr val="F26B43"/>
          </p15:clr>
        </p15:guide>
        <p15:guide id="2" pos="2121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466FC-8943-4E97-9C3D-AF0B1922CCF1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8C471-2F9C-420A-8B8C-210D06DF2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8028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png"/><Relationship Id="rId4" Type="http://schemas.openxmlformats.org/officeDocument/2006/relationships/image" Target="../media/image4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본문디자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393" y="518194"/>
            <a:ext cx="8952731" cy="35797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2400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429394" y="258903"/>
            <a:ext cx="6143969" cy="2196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900" spc="-10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A86132D-39BA-E0E0-8E12-027928AB8535}"/>
              </a:ext>
            </a:extLst>
          </p:cNvPr>
          <p:cNvCxnSpPr>
            <a:cxnSpLocks/>
          </p:cNvCxnSpPr>
          <p:nvPr userDrawn="1"/>
        </p:nvCxnSpPr>
        <p:spPr>
          <a:xfrm>
            <a:off x="467544" y="121760"/>
            <a:ext cx="9438456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27597CA-F398-2206-F36D-3E117312B4F9}"/>
              </a:ext>
            </a:extLst>
          </p:cNvPr>
          <p:cNvCxnSpPr>
            <a:cxnSpLocks/>
          </p:cNvCxnSpPr>
          <p:nvPr userDrawn="1"/>
        </p:nvCxnSpPr>
        <p:spPr>
          <a:xfrm>
            <a:off x="0" y="121760"/>
            <a:ext cx="624689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209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26B43"/>
          </p15:clr>
        </p15:guide>
        <p15:guide id="3" orient="horz" pos="686" userDrawn="1">
          <p15:clr>
            <a:srgbClr val="FBAE40"/>
          </p15:clr>
        </p15:guide>
        <p15:guide id="4" orient="horz" pos="1026" userDrawn="1">
          <p15:clr>
            <a:srgbClr val="FBAE40"/>
          </p15:clr>
        </p15:guide>
        <p15:guide id="5" orient="horz" pos="3997" userDrawn="1">
          <p15:clr>
            <a:srgbClr val="FBAE40"/>
          </p15:clr>
        </p15:guide>
        <p15:guide id="6" pos="3188" userDrawn="1">
          <p15:clr>
            <a:srgbClr val="FBAE40"/>
          </p15:clr>
        </p15:guide>
        <p15:guide id="7" pos="3052" userDrawn="1">
          <p15:clr>
            <a:srgbClr val="FBAE40"/>
          </p15:clr>
        </p15:guide>
        <p15:guide id="8" pos="330" userDrawn="1">
          <p15:clr>
            <a:srgbClr val="FBAE40"/>
          </p15:clr>
        </p15:guide>
        <p15:guide id="9" pos="5910" userDrawn="1">
          <p15:clr>
            <a:srgbClr val="FBAE40"/>
          </p15:clr>
        </p15:guide>
        <p15:guide id="10" pos="2088" userDrawn="1">
          <p15:clr>
            <a:srgbClr val="FDE53C"/>
          </p15:clr>
        </p15:guide>
        <p15:guide id="11" pos="2238" userDrawn="1">
          <p15:clr>
            <a:srgbClr val="FDE53C"/>
          </p15:clr>
        </p15:guide>
        <p15:guide id="12" pos="3998" userDrawn="1">
          <p15:clr>
            <a:srgbClr val="FDE53C"/>
          </p15:clr>
        </p15:guide>
        <p15:guide id="13" pos="4148" userDrawn="1">
          <p15:clr>
            <a:srgbClr val="FDE53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70164"/>
          </a:xfrm>
          <a:prstGeom prst="rect">
            <a:avLst/>
          </a:prstGeom>
        </p:spPr>
      </p:pic>
      <p:sp>
        <p:nvSpPr>
          <p:cNvPr id="7" name="직사각형 6"/>
          <p:cNvSpPr/>
          <p:nvPr userDrawn="1"/>
        </p:nvSpPr>
        <p:spPr>
          <a:xfrm>
            <a:off x="-25400" y="0"/>
            <a:ext cx="9931400" cy="6870164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588970" y="6038078"/>
            <a:ext cx="1800198" cy="288628"/>
            <a:chOff x="848545" y="6020692"/>
            <a:chExt cx="1800198" cy="288628"/>
          </a:xfrm>
        </p:grpSpPr>
        <p:pic>
          <p:nvPicPr>
            <p:cNvPr id="15" name="그림 14" descr="2e_logo.wmf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71672" b="-207"/>
            <a:stretch/>
          </p:blipFill>
          <p:spPr bwMode="auto">
            <a:xfrm>
              <a:off x="848545" y="6021288"/>
              <a:ext cx="5040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그림 15" descr="2e_logo.wmf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</a:blip>
            <a:srcRect l="26305" r="-3195" b="-414"/>
            <a:stretch/>
          </p:blipFill>
          <p:spPr bwMode="auto">
            <a:xfrm>
              <a:off x="1280592" y="6020692"/>
              <a:ext cx="1368151" cy="288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7" name="직선 연결선 16"/>
          <p:cNvCxnSpPr/>
          <p:nvPr userDrawn="1"/>
        </p:nvCxnSpPr>
        <p:spPr>
          <a:xfrm>
            <a:off x="588970" y="5786551"/>
            <a:ext cx="554401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463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" y="0"/>
            <a:ext cx="9899414" cy="685800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38472" y="2083949"/>
            <a:ext cx="5636496" cy="4599240"/>
          </a:xfrm>
          <a:prstGeom prst="rect">
            <a:avLst/>
          </a:prstGeom>
        </p:spPr>
        <p:txBody>
          <a:bodyPr/>
          <a:lstStyle>
            <a:lvl1pPr marL="742950" marR="0" indent="-2857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67676"/>
              </a:buClr>
              <a:buSzPct val="140000"/>
              <a:buFont typeface="Arial Black" pitchFamily="34" charset="0"/>
              <a:buChar char=" "/>
              <a:tabLst/>
              <a:defRPr sz="1600" b="1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HY중고딕" pitchFamily="18" charset="-127"/>
              <a:buChar char="`"/>
              <a:tabLst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1143000" marR="0" indent="-2286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HY신명조" pitchFamily="18" charset="-127"/>
              <a:buChar char="`"/>
              <a:tabLst/>
              <a:defRPr sz="12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marL="16002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1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209800" marR="0" indent="-3810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 sz="1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marL="742950" marR="0" lvl="0" indent="-2857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67676"/>
              </a:buClr>
              <a:buSzPct val="140000"/>
              <a:buFont typeface="Arial Black" pitchFamily="34" charset="0"/>
              <a:buChar char=" "/>
              <a:tabLst/>
              <a:defRPr/>
            </a:pP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EF4360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마스터 텍스트 스타일을 편집합니다</a:t>
            </a:r>
          </a:p>
          <a:p>
            <a:pPr marL="742950" marR="0" lvl="1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HY중고딕" pitchFamily="18" charset="-127"/>
              <a:buChar char="`"/>
              <a:tabLst/>
              <a:defRPr/>
            </a:pPr>
            <a:r>
              <a: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둘째 수준</a:t>
            </a:r>
          </a:p>
          <a:p>
            <a:pPr marL="1143000" marR="0" lvl="2" indent="-2286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HY신명조" pitchFamily="18" charset="-127"/>
              <a:buChar char="`"/>
              <a:tabLst/>
              <a:defRPr/>
            </a:pPr>
            <a:r>
              <a:rPr kumimoji="1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HY신명조" pitchFamily="18" charset="-127"/>
                <a:ea typeface="HY신명조" pitchFamily="18" charset="-127"/>
                <a:cs typeface="+mn-cs"/>
              </a:rPr>
              <a:t>셋째 수준</a:t>
            </a:r>
          </a:p>
          <a:p>
            <a:pPr marL="1600200" marR="0" lvl="3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HY중고딕" pitchFamily="18" charset="-127"/>
                <a:ea typeface="HY중고딕" pitchFamily="18" charset="-127"/>
                <a:cs typeface="+mn-cs"/>
              </a:rPr>
              <a:t>넷째 수준</a:t>
            </a:r>
          </a:p>
          <a:p>
            <a:pPr marL="2209800" marR="0" lvl="4" indent="-3810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다섯째 수준</a:t>
            </a: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669" y="6667703"/>
            <a:ext cx="714375" cy="12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1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" y="0"/>
            <a:ext cx="9899414" cy="6858000"/>
          </a:xfrm>
          <a:prstGeom prst="rect">
            <a:avLst/>
          </a:prstGeom>
        </p:spPr>
      </p:pic>
      <p:sp>
        <p:nvSpPr>
          <p:cNvPr id="10" name="내용 개체 틀 2"/>
          <p:cNvSpPr>
            <a:spLocks noGrp="1"/>
          </p:cNvSpPr>
          <p:nvPr>
            <p:ph idx="1" hasCustomPrompt="1"/>
          </p:nvPr>
        </p:nvSpPr>
        <p:spPr>
          <a:xfrm>
            <a:off x="3991942" y="2676673"/>
            <a:ext cx="3887788" cy="3776663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Tx/>
              <a:buFontTx/>
              <a:buAutoNum type="arabicPeriod"/>
              <a:tabLst/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625475" marR="0" indent="-285750" algn="r" defTabSz="715963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625475" algn="l"/>
              </a:tabLst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buClr>
                <a:schemeClr val="accent1"/>
              </a:buClr>
              <a:defRPr>
                <a:ea typeface="맑은 고딕" pitchFamily="50" charset="-127"/>
              </a:defRPr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Tx/>
              <a:buFontTx/>
              <a:buAutoNum type="arabicPeriod"/>
              <a:tabLst/>
              <a:defRPr/>
            </a:pPr>
            <a:r>
              <a:rPr kumimoji="1" lang="ko-KR" alt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+mn-cs"/>
              </a:rPr>
              <a:t>맑은고딕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+mn-cs"/>
              </a:rPr>
              <a:t>, 14pt</a:t>
            </a:r>
          </a:p>
          <a:p>
            <a:pPr marL="342900" marR="0" lvl="0" indent="-342900" algn="l" defTabSz="914400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Tx/>
              <a:buFontTx/>
              <a:buAutoNum type="arabicPeriod"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+mn-cs"/>
              </a:rPr>
              <a:t>Line Height : 1.3</a:t>
            </a:r>
          </a:p>
          <a:p>
            <a:pPr marL="342900" marR="0" lvl="0" indent="-342900" algn="l" defTabSz="914400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Tx/>
              <a:buFontTx/>
              <a:buAutoNum type="arabicPeriod"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+mn-cs"/>
              </a:rPr>
              <a:t>Arial Black, 14pt</a:t>
            </a:r>
          </a:p>
          <a:p>
            <a:pPr marL="742950" marR="0" lvl="1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F4360">
                  <a:lumMod val="50000"/>
                </a:srgbClr>
              </a:buClr>
              <a:buSzTx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HY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견명조 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: 12pt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991942" y="2132856"/>
            <a:ext cx="3449638" cy="274638"/>
          </a:xfrm>
        </p:spPr>
        <p:txBody>
          <a:bodyPr/>
          <a:lstStyle>
            <a:lvl1pPr marL="0" marR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마스터 제목 스타일 편집</a:t>
            </a: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669" y="6667703"/>
            <a:ext cx="714375" cy="121537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0" y="6453336"/>
            <a:ext cx="7441580" cy="404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640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14" descr="tag.jpg"/>
          <p:cNvPicPr>
            <a:picLocks noChangeAspect="1"/>
          </p:cNvPicPr>
          <p:nvPr userDrawn="1"/>
        </p:nvPicPr>
        <p:blipFill>
          <a:blip r:embed="rId2" cstate="print"/>
          <a:srcRect l="28920"/>
          <a:stretch>
            <a:fillRect/>
          </a:stretch>
        </p:blipFill>
        <p:spPr bwMode="auto">
          <a:xfrm>
            <a:off x="0" y="6583363"/>
            <a:ext cx="9906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8" descr="Copy_left.wmf"/>
          <p:cNvPicPr>
            <a:picLocks noChangeAspect="1"/>
          </p:cNvPicPr>
          <p:nvPr userDrawn="1"/>
        </p:nvPicPr>
        <p:blipFill>
          <a:blip r:embed="rId3" cstate="print"/>
          <a:srcRect t="60079"/>
          <a:stretch>
            <a:fillRect/>
          </a:stretch>
        </p:blipFill>
        <p:spPr bwMode="auto">
          <a:xfrm>
            <a:off x="3845768" y="4604266"/>
            <a:ext cx="3270250" cy="95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그림 5" descr="Copy_left.wmf"/>
          <p:cNvPicPr>
            <a:picLocks noChangeAspect="1"/>
          </p:cNvPicPr>
          <p:nvPr userDrawn="1"/>
        </p:nvPicPr>
        <p:blipFill>
          <a:blip r:embed="rId3" cstate="print"/>
          <a:srcRect b="39921"/>
          <a:stretch>
            <a:fillRect/>
          </a:stretch>
        </p:blipFill>
        <p:spPr bwMode="auto">
          <a:xfrm>
            <a:off x="3341266" y="4460250"/>
            <a:ext cx="3270250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14" descr="tag.jpg"/>
          <p:cNvPicPr>
            <a:picLocks noChangeAspect="1"/>
          </p:cNvPicPr>
          <p:nvPr userDrawn="1"/>
        </p:nvPicPr>
        <p:blipFill>
          <a:blip r:embed="rId2" cstate="print"/>
          <a:srcRect l="28920"/>
          <a:stretch>
            <a:fillRect/>
          </a:stretch>
        </p:blipFill>
        <p:spPr bwMode="auto">
          <a:xfrm>
            <a:off x="0" y="6804660"/>
            <a:ext cx="9906000" cy="53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2e_logo.wmf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44887" y="5135810"/>
            <a:ext cx="2016226" cy="343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2023년 글로벌머니익스프레스 채용 기업정보 보기 | 인크루트">
            <a:extLst>
              <a:ext uri="{FF2B5EF4-FFF2-40B4-BE49-F238E27FC236}">
                <a16:creationId xmlns:a16="http://schemas.microsoft.com/office/drawing/2014/main" id="{A847B32D-8153-DAF7-13A7-020B33F426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490" y="2568449"/>
            <a:ext cx="2349623" cy="65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91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w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1276539" y="6728472"/>
            <a:ext cx="7265033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708208" y="6581001"/>
            <a:ext cx="48958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44000" rIns="14400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83FBFB-0F26-46B0-95CA-67F299F63929}" type="slidenum">
              <a:rPr lang="ko-KR" altLang="en-US" sz="1200" b="1" smtClean="0">
                <a:ln>
                  <a:solidFill>
                    <a:srgbClr val="FF993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200" b="1" dirty="0">
              <a:ln>
                <a:solidFill>
                  <a:srgbClr val="FF9933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888471-CC49-47AF-AEB6-B4C085F92B2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571" y="6658731"/>
            <a:ext cx="714375" cy="121537"/>
          </a:xfrm>
          <a:prstGeom prst="rect">
            <a:avLst/>
          </a:prstGeom>
        </p:spPr>
      </p:pic>
      <p:pic>
        <p:nvPicPr>
          <p:cNvPr id="3074" name="Picture 2" descr="2023년 글로벌머니익스프레스 채용 기업정보 보기 | 인크루트">
            <a:extLst>
              <a:ext uri="{FF2B5EF4-FFF2-40B4-BE49-F238E27FC236}">
                <a16:creationId xmlns:a16="http://schemas.microsoft.com/office/drawing/2014/main" id="{15B25E98-2756-0947-E121-A7DB1053EC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15" y="6600637"/>
            <a:ext cx="530944" cy="14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90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1246173" y="6722091"/>
            <a:ext cx="7342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596879" y="6581001"/>
            <a:ext cx="656297" cy="276999"/>
          </a:xfrm>
          <a:prstGeom prst="rect">
            <a:avLst/>
          </a:prstGeom>
          <a:solidFill>
            <a:schemeClr val="bg1"/>
          </a:solidFill>
        </p:spPr>
        <p:txBody>
          <a:bodyPr wrap="none" lIns="144000" rIns="14400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83FBFB-0F26-46B0-95CA-67F299F63929}" type="slidenum">
              <a:rPr lang="ko-KR" altLang="en-US" sz="1200" b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Tahoma" panose="020B0604030504040204" pitchFamily="34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2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Tahoma" panose="020B0604030504040204" pitchFamily="34" charset="0"/>
            </a:endParaRPr>
          </a:p>
        </p:txBody>
      </p:sp>
      <p:pic>
        <p:nvPicPr>
          <p:cNvPr id="41" name="그림 4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669" y="6667703"/>
            <a:ext cx="714375" cy="12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1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2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3148789" y="3042133"/>
            <a:ext cx="122273" cy="14429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17087" y="2031154"/>
            <a:ext cx="6696075" cy="2310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3414712" y="2689197"/>
            <a:ext cx="6491288" cy="1143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spc="-70" dirty="0" err="1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글로벌머니익스프레스</a:t>
            </a:r>
            <a:r>
              <a:rPr lang="ko-KR" altLang="en-US" sz="2400" b="1" spc="-7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 차세대 구축을 위한</a:t>
            </a:r>
            <a:endParaRPr lang="en-US" altLang="ko-KR" sz="2400" b="1" spc="-70" dirty="0">
              <a:ln>
                <a:solidFill>
                  <a:schemeClr val="accent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-7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컨설팅 서비스 제안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33373" y="3957816"/>
            <a:ext cx="888064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defTabSz="914400" latinLnBrk="1">
              <a:spcBef>
                <a:spcPct val="0"/>
              </a:spcBef>
              <a:defRPr/>
            </a:pPr>
            <a:r>
              <a:rPr lang="en-US" altLang="ko-KR" sz="1600" b="1" spc="-7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2023.08</a:t>
            </a:r>
            <a:endParaRPr lang="ko-KR" altLang="en-US" sz="1600" b="1" spc="-70" dirty="0">
              <a:ln>
                <a:solidFill>
                  <a:schemeClr val="accent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1026" name="Picture 2" descr="2023년 글로벌머니익스프레스 채용 기업정보 보기 | 인크루트">
            <a:extLst>
              <a:ext uri="{FF2B5EF4-FFF2-40B4-BE49-F238E27FC236}">
                <a16:creationId xmlns:a16="http://schemas.microsoft.com/office/drawing/2014/main" id="{9EB45137-CF63-4574-A604-9DF9A8DB7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048" y="2204563"/>
            <a:ext cx="1111520" cy="31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103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17F53-A261-3E07-BAD9-96B6E805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컨설팅 견적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7EBD3B-EB3A-2D5C-5698-47DFD3348409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EBFBC-B91B-8855-0B53-D8F23425CAA7}"/>
              </a:ext>
            </a:extLst>
          </p:cNvPr>
          <p:cNvSpPr txBox="1"/>
          <p:nvPr/>
        </p:nvSpPr>
        <p:spPr>
          <a:xfrm>
            <a:off x="523875" y="1033375"/>
            <a:ext cx="8858250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제안 범위의 컨설팅을 수행하기 위해서는 약 </a:t>
            </a:r>
            <a:r>
              <a:rPr lang="en-US" altLang="ko-KR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</a:t>
            </a:r>
            <a:r>
              <a:rPr lang="ko-KR" altLang="en-US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개월에 거쳐 </a:t>
            </a:r>
            <a:r>
              <a:rPr lang="en-US" altLang="ko-KR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11M/M</a:t>
            </a:r>
            <a:r>
              <a:rPr lang="ko-KR" altLang="en-US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가 투입되어야 할 것으로 예상되며</a:t>
            </a:r>
            <a:r>
              <a:rPr lang="en-US" altLang="ko-KR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선택 범위인 </a:t>
            </a:r>
            <a:r>
              <a:rPr lang="en-US" altLang="ko-KR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UX/UI</a:t>
            </a:r>
            <a:r>
              <a:rPr lang="ko-KR" altLang="en-US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를 포함하는 경우 </a:t>
            </a:r>
            <a:r>
              <a:rPr lang="en-US" altLang="ko-KR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17M/M</a:t>
            </a:r>
            <a:r>
              <a:rPr lang="ko-KR" altLang="en-US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의 공수가 필요할 것으로 예상됩니다</a:t>
            </a:r>
            <a:r>
              <a:rPr lang="en-US" altLang="ko-KR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400" dirty="0">
              <a:ln>
                <a:solidFill>
                  <a:schemeClr val="accent2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1585C-F739-52C2-0F9E-E79586062C40}"/>
              </a:ext>
            </a:extLst>
          </p:cNvPr>
          <p:cNvSpPr txBox="1"/>
          <p:nvPr/>
        </p:nvSpPr>
        <p:spPr>
          <a:xfrm>
            <a:off x="7526709" y="1697953"/>
            <a:ext cx="1760272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ü"/>
              <a:defRPr sz="1100" spc="-7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defRPr>
            </a:lvl1pPr>
          </a:lstStyle>
          <a:p>
            <a:pPr marL="0" indent="0" algn="r">
              <a:spcAft>
                <a:spcPts val="300"/>
              </a:spcAft>
              <a:buNone/>
            </a:pPr>
            <a:r>
              <a:rPr lang="en-US" altLang="ko-KR" spc="0" dirty="0"/>
              <a:t>(</a:t>
            </a:r>
            <a:r>
              <a:rPr lang="ko-KR" altLang="en-US" spc="0" dirty="0"/>
              <a:t>단위</a:t>
            </a:r>
            <a:r>
              <a:rPr lang="en-US" altLang="ko-KR" spc="0" dirty="0"/>
              <a:t> </a:t>
            </a:r>
            <a:r>
              <a:rPr lang="ko-KR" altLang="en-US" spc="0" dirty="0"/>
              <a:t>원</a:t>
            </a:r>
            <a:r>
              <a:rPr lang="en-US" altLang="ko-KR" spc="0" dirty="0"/>
              <a:t>, VAT</a:t>
            </a:r>
            <a:r>
              <a:rPr lang="ko-KR" altLang="en-US" spc="0" dirty="0"/>
              <a:t> 별도</a:t>
            </a:r>
            <a:r>
              <a:rPr lang="en-US" altLang="ko-KR" spc="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7DFD65-3CE5-98E2-DD4F-7D931359D979}"/>
              </a:ext>
            </a:extLst>
          </p:cNvPr>
          <p:cNvSpPr txBox="1"/>
          <p:nvPr/>
        </p:nvSpPr>
        <p:spPr>
          <a:xfrm>
            <a:off x="618109" y="5826116"/>
            <a:ext cx="8764015" cy="37702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ü"/>
              <a:defRPr sz="1100" spc="-7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defRPr>
            </a:lvl1pPr>
          </a:lstStyle>
          <a:p>
            <a:pPr marL="0" indent="0">
              <a:spcAft>
                <a:spcPts val="300"/>
              </a:spcAft>
              <a:buNone/>
            </a:pPr>
            <a:r>
              <a:rPr lang="en-US" altLang="ko-KR" spc="0" dirty="0"/>
              <a:t>※ </a:t>
            </a:r>
            <a:r>
              <a:rPr lang="ko-KR" altLang="en-US" spc="0" dirty="0"/>
              <a:t>본연 업무</a:t>
            </a:r>
            <a:r>
              <a:rPr lang="en-US" altLang="ko-KR" spc="0" dirty="0"/>
              <a:t>/</a:t>
            </a:r>
            <a:r>
              <a:rPr lang="ko-KR" altLang="en-US" spc="0" dirty="0"/>
              <a:t>시스템을 전제로 하여 산정하였으며</a:t>
            </a:r>
            <a:r>
              <a:rPr lang="en-US" altLang="ko-KR" spc="0" dirty="0"/>
              <a:t>, </a:t>
            </a:r>
            <a:r>
              <a:rPr lang="ko-KR" altLang="en-US" spc="0" dirty="0"/>
              <a:t>회계 등 후선 업무 포함 시 별도 산정 필요</a:t>
            </a:r>
            <a:endParaRPr lang="en-US" altLang="ko-KR" spc="0" dirty="0"/>
          </a:p>
          <a:p>
            <a:pPr marL="0" indent="0">
              <a:spcAft>
                <a:spcPts val="300"/>
              </a:spcAft>
              <a:buNone/>
            </a:pPr>
            <a:r>
              <a:rPr lang="en-US" altLang="ko-KR" spc="0" dirty="0"/>
              <a:t>※ UX/UI</a:t>
            </a:r>
            <a:r>
              <a:rPr lang="ko-KR" altLang="en-US" spc="0" dirty="0"/>
              <a:t>의 경우 분석 대상 시스템의 종류</a:t>
            </a:r>
            <a:r>
              <a:rPr lang="en-US" altLang="ko-KR" spc="0" dirty="0"/>
              <a:t>, </a:t>
            </a:r>
            <a:r>
              <a:rPr lang="ko-KR" altLang="en-US" spc="0" dirty="0"/>
              <a:t>기능 범위에 따라 투입 공수 및 단가 변경 가능</a:t>
            </a:r>
            <a:r>
              <a:rPr lang="en-US" altLang="ko-KR" spc="0" dirty="0"/>
              <a:t> (</a:t>
            </a:r>
            <a:r>
              <a:rPr lang="ko-KR" altLang="en-US" spc="0" dirty="0"/>
              <a:t>상세 범위 협의 필요</a:t>
            </a:r>
            <a:r>
              <a:rPr lang="en-US" altLang="ko-KR" spc="0" dirty="0"/>
              <a:t>)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764832"/>
              </p:ext>
            </p:extLst>
          </p:nvPr>
        </p:nvGraphicFramePr>
        <p:xfrm>
          <a:off x="429395" y="1948868"/>
          <a:ext cx="8952728" cy="3713028"/>
        </p:xfrm>
        <a:graphic>
          <a:graphicData uri="http://schemas.openxmlformats.org/drawingml/2006/table">
            <a:tbl>
              <a:tblPr/>
              <a:tblGrid>
                <a:gridCol w="870632">
                  <a:extLst>
                    <a:ext uri="{9D8B030D-6E8A-4147-A177-3AD203B41FA5}">
                      <a16:colId xmlns:a16="http://schemas.microsoft.com/office/drawing/2014/main" val="3004780389"/>
                    </a:ext>
                  </a:extLst>
                </a:gridCol>
                <a:gridCol w="870632">
                  <a:extLst>
                    <a:ext uri="{9D8B030D-6E8A-4147-A177-3AD203B41FA5}">
                      <a16:colId xmlns:a16="http://schemas.microsoft.com/office/drawing/2014/main" val="3364636594"/>
                    </a:ext>
                  </a:extLst>
                </a:gridCol>
                <a:gridCol w="919913">
                  <a:extLst>
                    <a:ext uri="{9D8B030D-6E8A-4147-A177-3AD203B41FA5}">
                      <a16:colId xmlns:a16="http://schemas.microsoft.com/office/drawing/2014/main" val="2133704376"/>
                    </a:ext>
                  </a:extLst>
                </a:gridCol>
                <a:gridCol w="870632">
                  <a:extLst>
                    <a:ext uri="{9D8B030D-6E8A-4147-A177-3AD203B41FA5}">
                      <a16:colId xmlns:a16="http://schemas.microsoft.com/office/drawing/2014/main" val="187943629"/>
                    </a:ext>
                  </a:extLst>
                </a:gridCol>
                <a:gridCol w="870632">
                  <a:extLst>
                    <a:ext uri="{9D8B030D-6E8A-4147-A177-3AD203B41FA5}">
                      <a16:colId xmlns:a16="http://schemas.microsoft.com/office/drawing/2014/main" val="4095768029"/>
                    </a:ext>
                  </a:extLst>
                </a:gridCol>
                <a:gridCol w="870632">
                  <a:extLst>
                    <a:ext uri="{9D8B030D-6E8A-4147-A177-3AD203B41FA5}">
                      <a16:colId xmlns:a16="http://schemas.microsoft.com/office/drawing/2014/main" val="2244064374"/>
                    </a:ext>
                  </a:extLst>
                </a:gridCol>
                <a:gridCol w="870632">
                  <a:extLst>
                    <a:ext uri="{9D8B030D-6E8A-4147-A177-3AD203B41FA5}">
                      <a16:colId xmlns:a16="http://schemas.microsoft.com/office/drawing/2014/main" val="3556762425"/>
                    </a:ext>
                  </a:extLst>
                </a:gridCol>
                <a:gridCol w="1560568">
                  <a:extLst>
                    <a:ext uri="{9D8B030D-6E8A-4147-A177-3AD203B41FA5}">
                      <a16:colId xmlns:a16="http://schemas.microsoft.com/office/drawing/2014/main" val="2223355181"/>
                    </a:ext>
                  </a:extLst>
                </a:gridCol>
                <a:gridCol w="1248455">
                  <a:extLst>
                    <a:ext uri="{9D8B030D-6E8A-4147-A177-3AD203B41FA5}">
                      <a16:colId xmlns:a16="http://schemas.microsoft.com/office/drawing/2014/main" val="3877704941"/>
                    </a:ext>
                  </a:extLst>
                </a:gridCol>
              </a:tblGrid>
              <a:tr h="3375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할인율 적용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971635"/>
                  </a:ext>
                </a:extLst>
              </a:tr>
              <a:tr h="33754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ISP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BA/AA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고급 이상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72,000,000</a:t>
                      </a:r>
                    </a:p>
                  </a:txBody>
                  <a:tcPr marL="7620" marR="7200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13%</a:t>
                      </a:r>
                      <a:r>
                        <a:rPr lang="ko-KR" altLang="en-US" sz="11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982261"/>
                  </a:ext>
                </a:extLst>
              </a:tr>
              <a:tr h="3375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AA/SA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특급 이상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78,000,000</a:t>
                      </a:r>
                    </a:p>
                  </a:txBody>
                  <a:tcPr marL="7620" marR="7200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718149"/>
                  </a:ext>
                </a:extLst>
              </a:tr>
              <a:tr h="3375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고급 이상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48,000,000</a:t>
                      </a:r>
                    </a:p>
                  </a:txBody>
                  <a:tcPr marL="7620" marR="7200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530488"/>
                  </a:ext>
                </a:extLst>
              </a:tr>
              <a:tr h="3375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특급 이상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39,000,000</a:t>
                      </a:r>
                    </a:p>
                  </a:txBody>
                  <a:tcPr marL="7620" marR="7200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725871"/>
                  </a:ext>
                </a:extLst>
              </a:tr>
              <a:tr h="3375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특급 이상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39,000,000</a:t>
                      </a:r>
                    </a:p>
                  </a:txBody>
                  <a:tcPr marL="7620" marR="7200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593460"/>
                  </a:ext>
                </a:extLst>
              </a:tr>
              <a:tr h="33754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276,000,000</a:t>
                      </a:r>
                    </a:p>
                  </a:txBody>
                  <a:tcPr marL="7620" marR="7200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240,000,000</a:t>
                      </a:r>
                    </a:p>
                  </a:txBody>
                  <a:tcPr marL="7200" marR="3600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520113"/>
                  </a:ext>
                </a:extLst>
              </a:tr>
              <a:tr h="33754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Optional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UX/UI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고급 이상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72,000,000</a:t>
                      </a:r>
                    </a:p>
                  </a:txBody>
                  <a:tcPr marL="7620" marR="7200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14% </a:t>
                      </a:r>
                      <a:r>
                        <a:rPr lang="ko-KR" altLang="en-US" sz="11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47731"/>
                  </a:ext>
                </a:extLst>
              </a:tr>
              <a:tr h="3375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UX/UI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중급 이상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60,000,000</a:t>
                      </a:r>
                    </a:p>
                  </a:txBody>
                  <a:tcPr marL="7620" marR="7200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496631"/>
                  </a:ext>
                </a:extLst>
              </a:tr>
              <a:tr h="33754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132,000,000</a:t>
                      </a:r>
                    </a:p>
                  </a:txBody>
                  <a:tcPr marL="7620" marR="7200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944105"/>
                  </a:ext>
                </a:extLst>
              </a:tr>
              <a:tr h="33754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408,000,000</a:t>
                      </a:r>
                    </a:p>
                  </a:txBody>
                  <a:tcPr marL="7620" marR="7200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100" b="0" i="0" u="none" strike="noStrike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350,000,000</a:t>
                      </a:r>
                    </a:p>
                  </a:txBody>
                  <a:tcPr marL="7620" marR="3600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394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56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4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E1DEE-DE28-6E37-224F-A02DF109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atinLnBrk="0"/>
            <a:r>
              <a:rPr lang="en-US" altLang="ko-KR" dirty="0"/>
              <a:t>1. </a:t>
            </a:r>
            <a:r>
              <a:rPr lang="ko-KR" altLang="en-US" dirty="0" err="1"/>
              <a:t>투이컨설팅</a:t>
            </a:r>
            <a:r>
              <a:rPr lang="ko-KR" altLang="en-US" dirty="0"/>
              <a:t> </a:t>
            </a:r>
            <a:r>
              <a:rPr lang="en-US" altLang="ko-KR" dirty="0"/>
              <a:t>GME</a:t>
            </a:r>
            <a:r>
              <a:rPr lang="ko-KR" altLang="en-US" dirty="0"/>
              <a:t> 제공 가능 서비스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97F19E-9F49-8BF7-F4FA-AADF2E97EF6F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latinLnBrk="0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63021-CEF2-9EA8-3600-E16BAA6126C9}"/>
              </a:ext>
            </a:extLst>
          </p:cNvPr>
          <p:cNvSpPr txBox="1"/>
          <p:nvPr/>
        </p:nvSpPr>
        <p:spPr>
          <a:xfrm>
            <a:off x="523875" y="1033375"/>
            <a:ext cx="8858250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1400" dirty="0" err="1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투이컨설팅은</a:t>
            </a:r>
            <a:r>
              <a:rPr lang="ko-KR" altLang="en-US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계획수립</a:t>
            </a:r>
            <a:r>
              <a:rPr lang="en-US" altLang="ko-KR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 err="1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구축준비</a:t>
            </a:r>
            <a:r>
              <a:rPr lang="en-US" altLang="ko-KR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시스템 본 구축 시 </a:t>
            </a:r>
            <a:r>
              <a:rPr lang="en-US" altLang="ko-KR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</a:t>
            </a:r>
            <a:r>
              <a:rPr lang="ko-KR" altLang="en-US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가지 영역에 서비스 제공이 가능 합니다</a:t>
            </a:r>
            <a:r>
              <a:rPr lang="en-US" altLang="ko-KR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본 제안은 계획수립에 한정하여 진행합니다</a:t>
            </a:r>
            <a:r>
              <a:rPr lang="en-US" altLang="ko-KR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endParaRPr lang="ko-KR" altLang="en-US" sz="1400" dirty="0">
              <a:ln>
                <a:solidFill>
                  <a:schemeClr val="accent2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735B00-C701-C9CE-7087-5255616BC2B0}"/>
              </a:ext>
            </a:extLst>
          </p:cNvPr>
          <p:cNvSpPr txBox="1"/>
          <p:nvPr/>
        </p:nvSpPr>
        <p:spPr>
          <a:xfrm>
            <a:off x="1464864" y="2546768"/>
            <a:ext cx="1870384" cy="92333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marL="171450" indent="-171450" algn="l"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ko-KR" altLang="en-US" sz="1100" spc="-7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현행 정보시스템 진단</a:t>
            </a:r>
            <a:endParaRPr lang="en-US" altLang="ko-KR" sz="1100" spc="-70" dirty="0">
              <a:ln>
                <a:solidFill>
                  <a:schemeClr val="accent2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171450" indent="-171450" algn="l"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ko-KR" altLang="en-US" sz="1100" spc="-7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목표 시스템 요구사항 분석</a:t>
            </a:r>
            <a:endParaRPr lang="en-US" altLang="ko-KR" sz="1100" spc="-70" dirty="0">
              <a:ln>
                <a:solidFill>
                  <a:schemeClr val="accent2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171450" indent="-171450" algn="l"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ko-KR" altLang="en-US" sz="1100" spc="-7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목표 아키텍처</a:t>
            </a:r>
            <a:r>
              <a:rPr lang="en-US" altLang="ko-KR" sz="1100" spc="-7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lang="ko-KR" altLang="en-US" sz="1100" spc="-7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모델 수립</a:t>
            </a:r>
            <a:r>
              <a:rPr lang="en-US" altLang="ko-KR" sz="1100" spc="-7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100" spc="-7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100" spc="-7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 </a:t>
            </a:r>
            <a:r>
              <a:rPr lang="ko-KR" altLang="en-US" sz="1100" spc="-7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시스템 구축 방안</a:t>
            </a:r>
            <a:r>
              <a:rPr lang="en-US" altLang="ko-KR" sz="1100" spc="-7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100" spc="-7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및 </a:t>
            </a:r>
            <a:r>
              <a:rPr lang="en-US" altLang="ko-KR" sz="1100" spc="-7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100" spc="-7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100" spc="-7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</a:t>
            </a:r>
            <a:r>
              <a:rPr lang="ko-KR" altLang="en-US" sz="1100" spc="-7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도입 대상</a:t>
            </a:r>
            <a:r>
              <a:rPr lang="en-US" altLang="ko-KR" sz="1100" spc="-7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100" spc="-7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솔루션 정의 포함</a:t>
            </a: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966F8D3C-1FDE-1349-D959-25C914626AF9}"/>
              </a:ext>
            </a:extLst>
          </p:cNvPr>
          <p:cNvSpPr/>
          <p:nvPr/>
        </p:nvSpPr>
        <p:spPr bwMode="auto">
          <a:xfrm>
            <a:off x="523874" y="1641158"/>
            <a:ext cx="4495226" cy="357970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7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+mn-ea"/>
              </a:rPr>
              <a:t>계획 수립</a:t>
            </a:r>
          </a:p>
        </p:txBody>
      </p:sp>
      <p:sp>
        <p:nvSpPr>
          <p:cNvPr id="18" name="화살표: 오각형 87">
            <a:extLst>
              <a:ext uri="{FF2B5EF4-FFF2-40B4-BE49-F238E27FC236}">
                <a16:creationId xmlns:a16="http://schemas.microsoft.com/office/drawing/2014/main" id="{A0A0AC6E-F8B3-FE5A-D194-122ECE98CE3A}"/>
              </a:ext>
            </a:extLst>
          </p:cNvPr>
          <p:cNvSpPr/>
          <p:nvPr/>
        </p:nvSpPr>
        <p:spPr>
          <a:xfrm>
            <a:off x="597981" y="2123895"/>
            <a:ext cx="3200567" cy="2880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solidFill>
              <a:schemeClr val="accent3"/>
            </a:solidFill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spc="-70" dirty="0">
                <a:ln>
                  <a:solidFill>
                    <a:srgbClr val="0689D8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정보화 전략 계획 </a:t>
            </a:r>
            <a:r>
              <a:rPr lang="en-US" altLang="ko-KR" sz="1200" b="1" spc="-70" dirty="0">
                <a:ln>
                  <a:solidFill>
                    <a:srgbClr val="0689D8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(ISP)</a:t>
            </a:r>
            <a:endParaRPr lang="ko-KR" altLang="en-US" sz="1200" b="1" spc="-70" dirty="0">
              <a:ln>
                <a:solidFill>
                  <a:srgbClr val="0689D8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sp>
        <p:nvSpPr>
          <p:cNvPr id="19" name="화살표: 오각형 87">
            <a:extLst>
              <a:ext uri="{FF2B5EF4-FFF2-40B4-BE49-F238E27FC236}">
                <a16:creationId xmlns:a16="http://schemas.microsoft.com/office/drawing/2014/main" id="{B8049817-8D16-7FC4-F362-5A782B6234BE}"/>
              </a:ext>
            </a:extLst>
          </p:cNvPr>
          <p:cNvSpPr/>
          <p:nvPr/>
        </p:nvSpPr>
        <p:spPr>
          <a:xfrm>
            <a:off x="597981" y="4913806"/>
            <a:ext cx="3200567" cy="2880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solidFill>
              <a:schemeClr val="accent3"/>
            </a:solidFill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spc="-70" dirty="0">
                <a:ln>
                  <a:solidFill>
                    <a:srgbClr val="0689D8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프로세스</a:t>
            </a:r>
            <a:r>
              <a:rPr lang="en-US" altLang="ko-KR" sz="1200" b="1" spc="-70" dirty="0">
                <a:ln>
                  <a:solidFill>
                    <a:srgbClr val="0689D8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 </a:t>
            </a:r>
            <a:r>
              <a:rPr lang="ko-KR" altLang="en-US" sz="1200" b="1" spc="-70" dirty="0">
                <a:ln>
                  <a:solidFill>
                    <a:srgbClr val="0689D8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혁신 </a:t>
            </a:r>
            <a:r>
              <a:rPr lang="en-US" altLang="ko-KR" sz="1200" b="1" spc="-70" dirty="0">
                <a:ln>
                  <a:solidFill>
                    <a:srgbClr val="0689D8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(PI)</a:t>
            </a:r>
            <a:endParaRPr lang="ko-KR" altLang="en-US" sz="1200" b="1" spc="-70" dirty="0">
              <a:ln>
                <a:solidFill>
                  <a:srgbClr val="0689D8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7688103-9472-C09E-4C16-99CFE7C69014}"/>
              </a:ext>
            </a:extLst>
          </p:cNvPr>
          <p:cNvSpPr/>
          <p:nvPr/>
        </p:nvSpPr>
        <p:spPr bwMode="auto">
          <a:xfrm>
            <a:off x="3895341" y="2125577"/>
            <a:ext cx="843482" cy="1420040"/>
          </a:xfrm>
          <a:prstGeom prst="roundRect">
            <a:avLst>
              <a:gd name="adj" fmla="val 8670"/>
            </a:avLst>
          </a:prstGeom>
          <a:solidFill>
            <a:schemeClr val="accent3">
              <a:lumMod val="40000"/>
              <a:lumOff val="6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50" b="1" spc="-7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목표 아키텍처</a:t>
            </a:r>
            <a:r>
              <a:rPr lang="en-US" altLang="ko-KR" sz="1050" b="1" spc="-7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br>
              <a:rPr lang="en-US" altLang="ko-KR" sz="1050" b="1" spc="-7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050" b="1" spc="-7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모델</a:t>
            </a:r>
            <a:endParaRPr kumimoji="0" lang="ko-KR" altLang="en-US" sz="1050" b="1" spc="-70" dirty="0">
              <a:ln>
                <a:solidFill>
                  <a:schemeClr val="accent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7A068EC-A0DA-EDBB-94C5-022B55FBBF4D}"/>
              </a:ext>
            </a:extLst>
          </p:cNvPr>
          <p:cNvSpPr/>
          <p:nvPr/>
        </p:nvSpPr>
        <p:spPr bwMode="auto">
          <a:xfrm>
            <a:off x="597981" y="2515014"/>
            <a:ext cx="738059" cy="25042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50" spc="-7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중점 목표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C242C1-8635-8A82-322B-3F0F39F09A5F}"/>
              </a:ext>
            </a:extLst>
          </p:cNvPr>
          <p:cNvSpPr/>
          <p:nvPr/>
        </p:nvSpPr>
        <p:spPr bwMode="auto">
          <a:xfrm>
            <a:off x="3895341" y="4913806"/>
            <a:ext cx="843482" cy="1283794"/>
          </a:xfrm>
          <a:prstGeom prst="roundRect">
            <a:avLst>
              <a:gd name="adj" fmla="val 14693"/>
            </a:avLst>
          </a:prstGeom>
          <a:solidFill>
            <a:schemeClr val="accent3">
              <a:lumMod val="40000"/>
              <a:lumOff val="6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50" b="1" spc="-7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목표 프로세스</a:t>
            </a:r>
            <a:r>
              <a:rPr kumimoji="0" lang="en-US" altLang="ko-KR" sz="1050" b="1" spc="-7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kumimoji="0" lang="en-US" altLang="ko-KR" sz="1050" b="1" spc="-7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kumimoji="0" lang="en-US" altLang="ko-KR" sz="1050" b="1" spc="-7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+</a:t>
            </a:r>
            <a:br>
              <a:rPr kumimoji="0" lang="en-US" altLang="ko-KR" sz="1050" b="1" spc="-7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kumimoji="0" lang="ko-KR" altLang="en-US" sz="1050" b="1" spc="-7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구축 요건</a:t>
            </a: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E11171CA-FE90-0DC5-AEAA-12EB2781C456}"/>
              </a:ext>
            </a:extLst>
          </p:cNvPr>
          <p:cNvSpPr/>
          <p:nvPr/>
        </p:nvSpPr>
        <p:spPr bwMode="auto">
          <a:xfrm>
            <a:off x="5024343" y="1641158"/>
            <a:ext cx="2268538" cy="357970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7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+mn-ea"/>
              </a:rPr>
              <a:t>구축 준비</a:t>
            </a:r>
          </a:p>
        </p:txBody>
      </p:sp>
      <p:sp>
        <p:nvSpPr>
          <p:cNvPr id="22" name="화살표: 오각형 87">
            <a:extLst>
              <a:ext uri="{FF2B5EF4-FFF2-40B4-BE49-F238E27FC236}">
                <a16:creationId xmlns:a16="http://schemas.microsoft.com/office/drawing/2014/main" id="{E177CD0B-9C0A-FA62-62C6-6FEA0D19E96D}"/>
              </a:ext>
            </a:extLst>
          </p:cNvPr>
          <p:cNvSpPr/>
          <p:nvPr/>
        </p:nvSpPr>
        <p:spPr>
          <a:xfrm>
            <a:off x="5172984" y="2123895"/>
            <a:ext cx="1971256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spc="-70" dirty="0">
                <a:ln>
                  <a:solidFill>
                    <a:srgbClr val="0689D8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구축 계획 확정</a:t>
            </a:r>
          </a:p>
        </p:txBody>
      </p:sp>
      <p:sp>
        <p:nvSpPr>
          <p:cNvPr id="23" name="화살표: 오각형 87">
            <a:extLst>
              <a:ext uri="{FF2B5EF4-FFF2-40B4-BE49-F238E27FC236}">
                <a16:creationId xmlns:a16="http://schemas.microsoft.com/office/drawing/2014/main" id="{EB6E9674-019B-4B15-1956-F017A083DD96}"/>
              </a:ext>
            </a:extLst>
          </p:cNvPr>
          <p:cNvSpPr/>
          <p:nvPr/>
        </p:nvSpPr>
        <p:spPr>
          <a:xfrm>
            <a:off x="5167733" y="5057718"/>
            <a:ext cx="1971256" cy="2880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solidFill>
              <a:schemeClr val="accent3"/>
            </a:solidFill>
            <a:prstDash val="dash"/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spc="-70" dirty="0">
                <a:ln>
                  <a:solidFill>
                    <a:srgbClr val="0689D8">
                      <a:alpha val="0"/>
                    </a:srgbClr>
                  </a:solidFill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구축 사업자 선정 지원</a:t>
            </a:r>
          </a:p>
        </p:txBody>
      </p:sp>
      <p:sp>
        <p:nvSpPr>
          <p:cNvPr id="24" name="화살표: 오각형 87">
            <a:extLst>
              <a:ext uri="{FF2B5EF4-FFF2-40B4-BE49-F238E27FC236}">
                <a16:creationId xmlns:a16="http://schemas.microsoft.com/office/drawing/2014/main" id="{63D8FE25-4A8F-4425-F0AD-5F589EBF0AE0}"/>
              </a:ext>
            </a:extLst>
          </p:cNvPr>
          <p:cNvSpPr/>
          <p:nvPr/>
        </p:nvSpPr>
        <p:spPr>
          <a:xfrm>
            <a:off x="5172984" y="3215188"/>
            <a:ext cx="1971256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spc="-70" dirty="0">
                <a:ln>
                  <a:solidFill>
                    <a:srgbClr val="0689D8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구축 프로젝트 준비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05CBF6E-91F3-873E-B3EF-49421735B542}"/>
              </a:ext>
            </a:extLst>
          </p:cNvPr>
          <p:cNvGrpSpPr/>
          <p:nvPr/>
        </p:nvGrpSpPr>
        <p:grpSpPr>
          <a:xfrm>
            <a:off x="590533" y="6357768"/>
            <a:ext cx="3570033" cy="153888"/>
            <a:chOff x="590533" y="6357768"/>
            <a:chExt cx="3570033" cy="153888"/>
          </a:xfrm>
        </p:grpSpPr>
        <p:sp>
          <p:nvSpPr>
            <p:cNvPr id="35" name="화살표: 오각형 87">
              <a:extLst>
                <a:ext uri="{FF2B5EF4-FFF2-40B4-BE49-F238E27FC236}">
                  <a16:creationId xmlns:a16="http://schemas.microsoft.com/office/drawing/2014/main" id="{13BA266C-0B6B-E7A9-A060-E921159B2A95}"/>
                </a:ext>
              </a:extLst>
            </p:cNvPr>
            <p:cNvSpPr/>
            <p:nvPr/>
          </p:nvSpPr>
          <p:spPr>
            <a:xfrm>
              <a:off x="590533" y="6373569"/>
              <a:ext cx="327677" cy="122286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solidFill>
                <a:schemeClr val="accent3"/>
              </a:solidFill>
            </a:ln>
            <a:effectLst/>
          </p:spPr>
          <p:txBody>
            <a:bodyPr wrap="square" lIns="0" tIns="0" rIns="0" bIns="0" rtlCol="0" anchor="ctr"/>
            <a:lstStyle/>
            <a:p>
              <a:pPr algn="ctr"/>
              <a:endParaRPr lang="ko-KR" altLang="en-US" sz="1200" b="1" dirty="0">
                <a:ln>
                  <a:solidFill>
                    <a:srgbClr val="0689D8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C43672E-77E5-8287-2851-1E178265F5E5}"/>
                </a:ext>
              </a:extLst>
            </p:cNvPr>
            <p:cNvSpPr txBox="1"/>
            <p:nvPr/>
          </p:nvSpPr>
          <p:spPr>
            <a:xfrm>
              <a:off x="1043940" y="6357768"/>
              <a:ext cx="1372171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1000" dirty="0" err="1">
                  <a:ln>
                    <a:solidFill>
                      <a:schemeClr val="accent2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투이컨설팅</a:t>
              </a:r>
              <a:r>
                <a:rPr lang="ko-KR" altLang="en-US" sz="1000" dirty="0">
                  <a:ln>
                    <a:solidFill>
                      <a:schemeClr val="accent2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서비스 영역</a:t>
              </a:r>
            </a:p>
          </p:txBody>
        </p:sp>
        <p:sp>
          <p:nvSpPr>
            <p:cNvPr id="37" name="화살표: 오각형 87">
              <a:extLst>
                <a:ext uri="{FF2B5EF4-FFF2-40B4-BE49-F238E27FC236}">
                  <a16:creationId xmlns:a16="http://schemas.microsoft.com/office/drawing/2014/main" id="{DBC07660-352A-A10B-E380-4F4B16E686DE}"/>
                </a:ext>
              </a:extLst>
            </p:cNvPr>
            <p:cNvSpPr/>
            <p:nvPr/>
          </p:nvSpPr>
          <p:spPr>
            <a:xfrm>
              <a:off x="2585057" y="6373569"/>
              <a:ext cx="327677" cy="122286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square" lIns="0" tIns="0" rIns="0" bIns="0" rtlCol="0" anchor="ctr"/>
            <a:lstStyle/>
            <a:p>
              <a:pPr algn="ctr"/>
              <a:endParaRPr lang="ko-KR" altLang="en-US" sz="1200" b="1" dirty="0">
                <a:ln>
                  <a:solidFill>
                    <a:srgbClr val="0689D8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20DE49-6086-E06C-519B-464F42DE5A93}"/>
                </a:ext>
              </a:extLst>
            </p:cNvPr>
            <p:cNvSpPr txBox="1"/>
            <p:nvPr/>
          </p:nvSpPr>
          <p:spPr>
            <a:xfrm>
              <a:off x="3038464" y="6357768"/>
              <a:ext cx="1122102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ko-KR" altLang="en-US" sz="1000" dirty="0">
                  <a:ln>
                    <a:solidFill>
                      <a:schemeClr val="accent2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고객사</a:t>
              </a:r>
              <a:r>
                <a:rPr lang="en-US" altLang="ko-KR" sz="1000" dirty="0">
                  <a:ln>
                    <a:solidFill>
                      <a:schemeClr val="accent2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/</a:t>
              </a:r>
              <a:r>
                <a:rPr lang="ko-KR" altLang="en-US" sz="1000" dirty="0" err="1">
                  <a:ln>
                    <a:solidFill>
                      <a:schemeClr val="accent2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수행사</a:t>
              </a:r>
              <a:r>
                <a:rPr lang="ko-KR" altLang="en-US" sz="1000" dirty="0">
                  <a:ln>
                    <a:solidFill>
                      <a:schemeClr val="accent2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영역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DBE38869-703B-2018-0E57-D7B11EE861B6}"/>
              </a:ext>
            </a:extLst>
          </p:cNvPr>
          <p:cNvSpPr txBox="1"/>
          <p:nvPr/>
        </p:nvSpPr>
        <p:spPr>
          <a:xfrm>
            <a:off x="1464864" y="5339748"/>
            <a:ext cx="2225930" cy="71558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ü"/>
              <a:defRPr sz="1100" spc="-7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defRPr>
            </a:lvl1pPr>
          </a:lstStyle>
          <a:p>
            <a:pPr>
              <a:spcAft>
                <a:spcPts val="300"/>
              </a:spcAft>
            </a:pPr>
            <a:r>
              <a:rPr lang="ko-KR" altLang="en-US" dirty="0"/>
              <a:t>임직원 업무 프로세스 및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고객 경험 분석</a:t>
            </a:r>
            <a:endParaRPr lang="en-US" altLang="ko-KR" dirty="0"/>
          </a:p>
          <a:p>
            <a:pPr>
              <a:spcAft>
                <a:spcPts val="300"/>
              </a:spcAft>
            </a:pPr>
            <a:r>
              <a:rPr lang="ko-KR" altLang="en-US" dirty="0"/>
              <a:t>프로세스 개선 방안 수립 및 구현을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위한 시스템 요구사항 정의</a:t>
            </a:r>
            <a:endParaRPr lang="en-US" altLang="ko-KR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6BB723B-A317-1D4A-1DD3-4B2471D3E1E6}"/>
              </a:ext>
            </a:extLst>
          </p:cNvPr>
          <p:cNvSpPr/>
          <p:nvPr/>
        </p:nvSpPr>
        <p:spPr bwMode="auto">
          <a:xfrm>
            <a:off x="597981" y="5305996"/>
            <a:ext cx="738059" cy="25042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50" spc="-7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중점 목표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F3FFA4-76A6-0E40-7D79-7ED5CAC8AA5E}"/>
              </a:ext>
            </a:extLst>
          </p:cNvPr>
          <p:cNvSpPr txBox="1"/>
          <p:nvPr/>
        </p:nvSpPr>
        <p:spPr>
          <a:xfrm>
            <a:off x="5228098" y="2546768"/>
            <a:ext cx="1916142" cy="54630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ü"/>
              <a:defRPr sz="1100" spc="-7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defRPr>
            </a:lvl1pPr>
          </a:lstStyle>
          <a:p>
            <a:pPr>
              <a:spcAft>
                <a:spcPts val="300"/>
              </a:spcAft>
            </a:pPr>
            <a:r>
              <a:rPr lang="ko-KR" altLang="en-US" dirty="0"/>
              <a:t>프로젝트 수행 방식 확정</a:t>
            </a:r>
            <a:endParaRPr lang="en-US" altLang="ko-KR" dirty="0"/>
          </a:p>
          <a:p>
            <a:pPr>
              <a:spcAft>
                <a:spcPts val="300"/>
              </a:spcAft>
            </a:pPr>
            <a:r>
              <a:rPr lang="ko-KR" altLang="en-US" dirty="0"/>
              <a:t>구축 프로젝트 수행 범위</a:t>
            </a:r>
            <a:r>
              <a:rPr lang="en-US" altLang="ko-KR" dirty="0"/>
              <a:t> </a:t>
            </a:r>
            <a:r>
              <a:rPr lang="ko-KR" altLang="en-US" dirty="0"/>
              <a:t>및 일정 확정</a:t>
            </a:r>
            <a:endParaRPr lang="en-US" altLang="ko-KR" dirty="0"/>
          </a:p>
        </p:txBody>
      </p:sp>
      <p:pic>
        <p:nvPicPr>
          <p:cNvPr id="51" name="그림 50" descr="블랙, 어둠이(가) 표시된 사진&#10;&#10;자동 생성된 설명">
            <a:extLst>
              <a:ext uri="{FF2B5EF4-FFF2-40B4-BE49-F238E27FC236}">
                <a16:creationId xmlns:a16="http://schemas.microsoft.com/office/drawing/2014/main" id="{A6817354-226B-2DEB-B05E-59CBAC1E64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4" y="2021597"/>
            <a:ext cx="357855" cy="357855"/>
          </a:xfrm>
          <a:prstGeom prst="rect">
            <a:avLst/>
          </a:prstGeom>
        </p:spPr>
      </p:pic>
      <p:sp>
        <p:nvSpPr>
          <p:cNvPr id="20" name="화살표: 오각형 87">
            <a:extLst>
              <a:ext uri="{FF2B5EF4-FFF2-40B4-BE49-F238E27FC236}">
                <a16:creationId xmlns:a16="http://schemas.microsoft.com/office/drawing/2014/main" id="{458030B7-FBE8-61E1-8C7B-3301D342ED41}"/>
              </a:ext>
            </a:extLst>
          </p:cNvPr>
          <p:cNvSpPr/>
          <p:nvPr/>
        </p:nvSpPr>
        <p:spPr>
          <a:xfrm>
            <a:off x="597981" y="3691870"/>
            <a:ext cx="3200567" cy="2880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solidFill>
              <a:schemeClr val="accent3"/>
            </a:solidFill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spc="-70" dirty="0">
                <a:ln>
                  <a:solidFill>
                    <a:srgbClr val="0689D8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실행계획</a:t>
            </a:r>
            <a:r>
              <a:rPr lang="en-US" altLang="ko-KR" sz="1200" b="1" spc="-70" dirty="0">
                <a:ln>
                  <a:solidFill>
                    <a:srgbClr val="0689D8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 </a:t>
            </a:r>
            <a:r>
              <a:rPr lang="ko-KR" altLang="en-US" sz="1200" b="1" spc="-70" dirty="0">
                <a:ln>
                  <a:solidFill>
                    <a:srgbClr val="0689D8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수립 </a:t>
            </a:r>
            <a:r>
              <a:rPr lang="en-US" altLang="ko-KR" sz="1200" b="1" spc="-70" dirty="0">
                <a:ln>
                  <a:solidFill>
                    <a:srgbClr val="0689D8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(MP)</a:t>
            </a:r>
            <a:endParaRPr lang="ko-KR" altLang="en-US" sz="1200" b="1" spc="-70" dirty="0">
              <a:ln>
                <a:solidFill>
                  <a:srgbClr val="0689D8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DA2D889-9B69-569B-4A26-A2B9BC8277D5}"/>
              </a:ext>
            </a:extLst>
          </p:cNvPr>
          <p:cNvSpPr/>
          <p:nvPr/>
        </p:nvSpPr>
        <p:spPr bwMode="auto">
          <a:xfrm>
            <a:off x="3895341" y="3690789"/>
            <a:ext cx="843482" cy="1090777"/>
          </a:xfrm>
          <a:prstGeom prst="roundRect">
            <a:avLst>
              <a:gd name="adj" fmla="val 14693"/>
            </a:avLst>
          </a:prstGeom>
          <a:solidFill>
            <a:schemeClr val="accent3">
              <a:lumMod val="40000"/>
              <a:lumOff val="6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50" b="1" spc="-7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시스템 구축 이행계획</a:t>
            </a:r>
            <a:r>
              <a:rPr lang="en-US" altLang="ko-KR" sz="1050" b="1" spc="-7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050" b="1" spc="-7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안</a:t>
            </a:r>
            <a:r>
              <a:rPr lang="en-US" altLang="ko-KR" sz="1050" b="1" spc="-7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kumimoji="0" lang="ko-KR" altLang="en-US" sz="1050" b="1" spc="-70" dirty="0">
              <a:ln>
                <a:solidFill>
                  <a:schemeClr val="accent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1351EC-7146-B22C-DAE9-E1D70D0A79AC}"/>
              </a:ext>
            </a:extLst>
          </p:cNvPr>
          <p:cNvSpPr txBox="1"/>
          <p:nvPr/>
        </p:nvSpPr>
        <p:spPr>
          <a:xfrm>
            <a:off x="1464864" y="4082168"/>
            <a:ext cx="2053126" cy="54630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ü"/>
              <a:defRPr sz="1100" spc="-7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defRPr>
            </a:lvl1pPr>
          </a:lstStyle>
          <a:p>
            <a:pPr>
              <a:spcAft>
                <a:spcPts val="300"/>
              </a:spcAft>
            </a:pPr>
            <a:r>
              <a:rPr lang="ko-KR" altLang="en-US" dirty="0"/>
              <a:t>프로젝트 단위 이행과제 수립 및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우선순위 평가</a:t>
            </a:r>
            <a:endParaRPr lang="en-US" altLang="ko-KR" dirty="0"/>
          </a:p>
          <a:p>
            <a:pPr>
              <a:spcAft>
                <a:spcPts val="300"/>
              </a:spcAft>
            </a:pPr>
            <a:r>
              <a:rPr lang="ko-KR" altLang="en-US" dirty="0"/>
              <a:t>예상 프로젝트 일정</a:t>
            </a:r>
            <a:r>
              <a:rPr lang="en-US" altLang="ko-KR" dirty="0"/>
              <a:t>/</a:t>
            </a:r>
            <a:r>
              <a:rPr lang="ko-KR" altLang="en-US" dirty="0"/>
              <a:t>예산 산정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179B0E7-8E29-15D1-1224-93B826CB8B1A}"/>
              </a:ext>
            </a:extLst>
          </p:cNvPr>
          <p:cNvSpPr/>
          <p:nvPr/>
        </p:nvSpPr>
        <p:spPr bwMode="auto">
          <a:xfrm>
            <a:off x="597981" y="4048416"/>
            <a:ext cx="738059" cy="25042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50" spc="-7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중점 목표</a:t>
            </a:r>
          </a:p>
        </p:txBody>
      </p:sp>
      <p:pic>
        <p:nvPicPr>
          <p:cNvPr id="52" name="그림 51" descr="블랙, 어둠이(가) 표시된 사진&#10;&#10;자동 생성된 설명">
            <a:extLst>
              <a:ext uri="{FF2B5EF4-FFF2-40B4-BE49-F238E27FC236}">
                <a16:creationId xmlns:a16="http://schemas.microsoft.com/office/drawing/2014/main" id="{25DD0C38-B083-03FB-172D-EA6E8F301E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4" y="3581477"/>
            <a:ext cx="357855" cy="35785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DD9840E-A100-B616-749E-CF9C29B6DA7F}"/>
              </a:ext>
            </a:extLst>
          </p:cNvPr>
          <p:cNvSpPr txBox="1"/>
          <p:nvPr/>
        </p:nvSpPr>
        <p:spPr>
          <a:xfrm>
            <a:off x="5192237" y="3700385"/>
            <a:ext cx="2183575" cy="109260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ü"/>
              <a:defRPr sz="1100" spc="-7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defRPr>
            </a:lvl1pPr>
          </a:lstStyle>
          <a:p>
            <a:pPr marL="144000" indent="-144000">
              <a:buFont typeface="+mj-lt"/>
              <a:buAutoNum type="arabicParenR"/>
            </a:pPr>
            <a:r>
              <a:rPr lang="en-US" altLang="ko-KR" dirty="0"/>
              <a:t>SI </a:t>
            </a:r>
            <a:r>
              <a:rPr lang="ko-KR" altLang="en-US" dirty="0"/>
              <a:t>사업자를 통한 구축 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구축 사업 발주 및 우선협상</a:t>
            </a:r>
            <a:endParaRPr lang="en-US" altLang="ko-KR" dirty="0"/>
          </a:p>
          <a:p>
            <a:pPr marL="144000" indent="-144000">
              <a:buFont typeface="+mj-lt"/>
              <a:buAutoNum type="arabicParenR"/>
            </a:pPr>
            <a:r>
              <a:rPr lang="ko-KR" altLang="en-US" dirty="0"/>
              <a:t>자체 개발 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개발 인력 수급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개발 일정 및 관리 프로세스 수립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도입 대상</a:t>
            </a:r>
            <a:r>
              <a:rPr lang="en-US" altLang="ko-KR" dirty="0"/>
              <a:t> SW/HW</a:t>
            </a:r>
            <a:r>
              <a:rPr lang="ko-KR" altLang="en-US" dirty="0"/>
              <a:t> 비용 협의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29A219-C576-0FB2-5C02-EB2655D85991}"/>
              </a:ext>
            </a:extLst>
          </p:cNvPr>
          <p:cNvSpPr txBox="1"/>
          <p:nvPr/>
        </p:nvSpPr>
        <p:spPr>
          <a:xfrm>
            <a:off x="5228098" y="5424799"/>
            <a:ext cx="1916142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ü"/>
              <a:defRPr sz="1100" spc="-7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defRPr>
            </a:lvl1pPr>
          </a:lstStyle>
          <a:p>
            <a:pPr>
              <a:spcAft>
                <a:spcPts val="300"/>
              </a:spcAft>
            </a:pPr>
            <a:r>
              <a:rPr lang="ko-KR" altLang="en-US" dirty="0"/>
              <a:t>사업 발주를 위한 </a:t>
            </a:r>
            <a:r>
              <a:rPr lang="en-US" altLang="ko-KR" dirty="0"/>
              <a:t>RFP </a:t>
            </a:r>
            <a:r>
              <a:rPr lang="ko-KR" altLang="en-US" dirty="0"/>
              <a:t>작성</a:t>
            </a:r>
            <a:endParaRPr lang="en-US" altLang="ko-KR" dirty="0"/>
          </a:p>
          <a:p>
            <a:pPr>
              <a:spcAft>
                <a:spcPts val="300"/>
              </a:spcAft>
            </a:pPr>
            <a:r>
              <a:rPr lang="ko-KR" altLang="en-US" dirty="0" err="1"/>
              <a:t>수행사</a:t>
            </a:r>
            <a:r>
              <a:rPr lang="ko-KR" altLang="en-US" dirty="0"/>
              <a:t> 제안사항 검토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기능요구사항 부합여부</a:t>
            </a:r>
            <a:r>
              <a:rPr lang="en-US" altLang="ko-KR" dirty="0"/>
              <a:t>, </a:t>
            </a:r>
            <a:r>
              <a:rPr lang="ko-KR" altLang="en-US" dirty="0"/>
              <a:t>인력 투입계획</a:t>
            </a:r>
            <a:r>
              <a:rPr lang="en-US" altLang="ko-KR" dirty="0"/>
              <a:t>, SW/HW </a:t>
            </a:r>
            <a:r>
              <a:rPr lang="ko-KR" altLang="en-US" dirty="0"/>
              <a:t>적정성 등</a:t>
            </a:r>
            <a:r>
              <a:rPr lang="en-US" altLang="ko-KR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ko-KR" altLang="en-US" dirty="0" smtClean="0"/>
              <a:t>최적의 </a:t>
            </a:r>
            <a:r>
              <a:rPr lang="ko-KR" altLang="en-US" dirty="0" err="1" smtClean="0"/>
              <a:t>수행사</a:t>
            </a:r>
            <a:r>
              <a:rPr lang="ko-KR" altLang="en-US" dirty="0" smtClean="0"/>
              <a:t> 선정 지원</a:t>
            </a:r>
            <a:endParaRPr lang="en-US" altLang="ko-KR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8D41E7A5-BED5-C2C3-74E4-0847BC17CC5D}"/>
              </a:ext>
            </a:extLst>
          </p:cNvPr>
          <p:cNvSpPr/>
          <p:nvPr/>
        </p:nvSpPr>
        <p:spPr bwMode="auto">
          <a:xfrm>
            <a:off x="7298124" y="1641158"/>
            <a:ext cx="2084002" cy="357970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7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+mn-ea"/>
              </a:rPr>
              <a:t>시스템 본 구축</a:t>
            </a:r>
          </a:p>
        </p:txBody>
      </p:sp>
      <p:sp>
        <p:nvSpPr>
          <p:cNvPr id="27" name="화살표: 오각형 87">
            <a:extLst>
              <a:ext uri="{FF2B5EF4-FFF2-40B4-BE49-F238E27FC236}">
                <a16:creationId xmlns:a16="http://schemas.microsoft.com/office/drawing/2014/main" id="{DDFDAA3F-7057-9750-E845-7579370DFAD9}"/>
              </a:ext>
            </a:extLst>
          </p:cNvPr>
          <p:cNvSpPr/>
          <p:nvPr/>
        </p:nvSpPr>
        <p:spPr>
          <a:xfrm>
            <a:off x="7374310" y="2123895"/>
            <a:ext cx="1931629" cy="28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spc="-70" dirty="0">
                <a:ln>
                  <a:solidFill>
                    <a:srgbClr val="0689D8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구축</a:t>
            </a:r>
            <a:r>
              <a:rPr lang="en-US" altLang="ko-KR" sz="1200" b="1" spc="-70" dirty="0">
                <a:ln>
                  <a:solidFill>
                    <a:srgbClr val="0689D8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 </a:t>
            </a:r>
            <a:r>
              <a:rPr lang="ko-KR" altLang="en-US" sz="1200" b="1" spc="-70" dirty="0">
                <a:ln>
                  <a:solidFill>
                    <a:srgbClr val="0689D8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프로젝트 착수</a:t>
            </a:r>
          </a:p>
        </p:txBody>
      </p:sp>
      <p:sp>
        <p:nvSpPr>
          <p:cNvPr id="33" name="화살표: 오각형 87">
            <a:extLst>
              <a:ext uri="{FF2B5EF4-FFF2-40B4-BE49-F238E27FC236}">
                <a16:creationId xmlns:a16="http://schemas.microsoft.com/office/drawing/2014/main" id="{F2225180-2125-BCEA-0C9E-2E3068A2613D}"/>
              </a:ext>
            </a:extLst>
          </p:cNvPr>
          <p:cNvSpPr/>
          <p:nvPr/>
        </p:nvSpPr>
        <p:spPr>
          <a:xfrm>
            <a:off x="7374310" y="5057716"/>
            <a:ext cx="1931629" cy="2880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solidFill>
              <a:schemeClr val="accent3"/>
            </a:solidFill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spc="-70" dirty="0">
                <a:ln>
                  <a:solidFill>
                    <a:srgbClr val="0689D8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사업 관리 전문 조직</a:t>
            </a:r>
            <a:r>
              <a:rPr lang="en-US" altLang="ko-KR" sz="1200" b="1" spc="-70" dirty="0">
                <a:ln>
                  <a:solidFill>
                    <a:srgbClr val="0689D8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(PMO)</a:t>
            </a:r>
            <a:endParaRPr lang="ko-KR" altLang="en-US" sz="1200" b="1" spc="-70" dirty="0">
              <a:ln>
                <a:solidFill>
                  <a:srgbClr val="0689D8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4B97561-5709-CCE9-4178-B52F8D002C99}"/>
              </a:ext>
            </a:extLst>
          </p:cNvPr>
          <p:cNvSpPr txBox="1"/>
          <p:nvPr/>
        </p:nvSpPr>
        <p:spPr>
          <a:xfrm>
            <a:off x="7374310" y="2546768"/>
            <a:ext cx="1760272" cy="3385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ü"/>
              <a:defRPr sz="1100" spc="-7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defRPr>
            </a:lvl1pPr>
          </a:lstStyle>
          <a:p>
            <a:pPr>
              <a:spcAft>
                <a:spcPts val="300"/>
              </a:spcAft>
            </a:pPr>
            <a:r>
              <a:rPr lang="ko-KR" altLang="en-US" dirty="0"/>
              <a:t>시스템 구축 수행 및 프로젝트 관리</a:t>
            </a:r>
            <a:endParaRPr lang="en-US" altLang="ko-KR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C3179E7-5188-FC57-535C-72C467B5C00E}"/>
              </a:ext>
            </a:extLst>
          </p:cNvPr>
          <p:cNvSpPr txBox="1"/>
          <p:nvPr/>
        </p:nvSpPr>
        <p:spPr>
          <a:xfrm>
            <a:off x="7374310" y="5424797"/>
            <a:ext cx="2007815" cy="3385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ü"/>
              <a:defRPr sz="1100" spc="-7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defRPr>
            </a:lvl1pPr>
          </a:lstStyle>
          <a:p>
            <a:pPr>
              <a:spcAft>
                <a:spcPts val="300"/>
              </a:spcAft>
            </a:pPr>
            <a:r>
              <a:rPr lang="ko-KR" altLang="en-US" dirty="0"/>
              <a:t>프로젝트 </a:t>
            </a:r>
            <a:r>
              <a:rPr lang="ko-KR" altLang="en-US" dirty="0" smtClean="0"/>
              <a:t>목표를 달성하기 위한 관리 </a:t>
            </a:r>
            <a:r>
              <a:rPr lang="ko-KR" altLang="en-US" dirty="0"/>
              <a:t>전문가 </a:t>
            </a:r>
            <a:r>
              <a:rPr lang="ko-KR" altLang="en-US" dirty="0" smtClean="0"/>
              <a:t>파견</a:t>
            </a:r>
            <a:endParaRPr lang="en-US" altLang="ko-KR" dirty="0"/>
          </a:p>
        </p:txBody>
      </p:sp>
      <p:sp>
        <p:nvSpPr>
          <p:cNvPr id="60" name="화살표: 위쪽 59">
            <a:extLst>
              <a:ext uri="{FF2B5EF4-FFF2-40B4-BE49-F238E27FC236}">
                <a16:creationId xmlns:a16="http://schemas.microsoft.com/office/drawing/2014/main" id="{CF616CD2-8C79-C2B4-6F34-DEA814AFC693}"/>
              </a:ext>
            </a:extLst>
          </p:cNvPr>
          <p:cNvSpPr/>
          <p:nvPr/>
        </p:nvSpPr>
        <p:spPr bwMode="auto">
          <a:xfrm>
            <a:off x="4160566" y="4735693"/>
            <a:ext cx="288000" cy="216000"/>
          </a:xfrm>
          <a:prstGeom prst="upArrow">
            <a:avLst>
              <a:gd name="adj1" fmla="val 50000"/>
              <a:gd name="adj2" fmla="val 38994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spc="-70" dirty="0">
              <a:ln>
                <a:solidFill>
                  <a:schemeClr val="accent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2" name="화살표: 위쪽 61">
            <a:extLst>
              <a:ext uri="{FF2B5EF4-FFF2-40B4-BE49-F238E27FC236}">
                <a16:creationId xmlns:a16="http://schemas.microsoft.com/office/drawing/2014/main" id="{DF9C70B7-898A-E709-1217-BBF7A9A48DF0}"/>
              </a:ext>
            </a:extLst>
          </p:cNvPr>
          <p:cNvSpPr/>
          <p:nvPr/>
        </p:nvSpPr>
        <p:spPr bwMode="auto">
          <a:xfrm rot="10800000">
            <a:off x="4160566" y="3509980"/>
            <a:ext cx="288000" cy="216000"/>
          </a:xfrm>
          <a:prstGeom prst="upArrow">
            <a:avLst>
              <a:gd name="adj1" fmla="val 50000"/>
              <a:gd name="adj2" fmla="val 38994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spc="-70" dirty="0">
              <a:ln>
                <a:solidFill>
                  <a:schemeClr val="accent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46B04222-C273-50B7-6792-641572D31357}"/>
              </a:ext>
            </a:extLst>
          </p:cNvPr>
          <p:cNvSpPr/>
          <p:nvPr/>
        </p:nvSpPr>
        <p:spPr bwMode="auto">
          <a:xfrm rot="5400000">
            <a:off x="2937704" y="4144801"/>
            <a:ext cx="3930213" cy="175387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spc="-70" dirty="0">
              <a:ln>
                <a:solidFill>
                  <a:schemeClr val="accent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591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E1DEE-DE28-6E37-224F-A02DF109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일반 수행 방법론 </a:t>
            </a:r>
            <a:r>
              <a:rPr lang="en-US" altLang="ko-KR" dirty="0"/>
              <a:t>&gt; ISP (Information Strategy Planning)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97F19E-9F49-8BF7-F4FA-AADF2E97EF6F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F9485-41BF-B956-4950-390610B6D93E}"/>
              </a:ext>
            </a:extLst>
          </p:cNvPr>
          <p:cNvSpPr txBox="1"/>
          <p:nvPr/>
        </p:nvSpPr>
        <p:spPr>
          <a:xfrm>
            <a:off x="523875" y="1033375"/>
            <a:ext cx="8858250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일반적인 </a:t>
            </a:r>
            <a:r>
              <a:rPr lang="en-US" altLang="ko-KR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ISP </a:t>
            </a:r>
            <a:r>
              <a:rPr lang="ko-KR" altLang="en-US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컨설팅은 현행 시스템 </a:t>
            </a:r>
            <a:r>
              <a:rPr lang="ko-KR" altLang="en-US" sz="1400" dirty="0" smtClean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관점에서 </a:t>
            </a:r>
            <a:r>
              <a:rPr lang="ko-KR" altLang="en-US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분석하고</a:t>
            </a:r>
            <a:r>
              <a:rPr lang="en-US" altLang="ko-KR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미래 </a:t>
            </a:r>
            <a:r>
              <a:rPr lang="ko-KR" altLang="en-US" sz="1400" dirty="0" err="1" smtClean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목표모델을</a:t>
            </a:r>
            <a:r>
              <a:rPr lang="ko-KR" altLang="en-US" sz="1400" dirty="0" smtClean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만드는 과정으로</a:t>
            </a:r>
            <a:r>
              <a:rPr lang="en-US" altLang="ko-KR" sz="1400" dirty="0" smtClean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통상적으로 약 </a:t>
            </a:r>
            <a:r>
              <a:rPr lang="en-US" altLang="ko-KR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5</a:t>
            </a:r>
            <a:r>
              <a:rPr lang="ko-KR" altLang="en-US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개월 가량에 </a:t>
            </a:r>
            <a:r>
              <a:rPr lang="en-US" altLang="ko-KR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8~9</a:t>
            </a:r>
            <a:r>
              <a:rPr lang="ko-KR" altLang="en-US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억이 소요됩니다</a:t>
            </a:r>
            <a:r>
              <a:rPr lang="en-US" altLang="ko-KR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400" dirty="0">
              <a:ln>
                <a:solidFill>
                  <a:schemeClr val="accent2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D274690B-3368-BB38-7702-1ECAE51A21EF}"/>
              </a:ext>
            </a:extLst>
          </p:cNvPr>
          <p:cNvSpPr/>
          <p:nvPr/>
        </p:nvSpPr>
        <p:spPr bwMode="auto">
          <a:xfrm>
            <a:off x="523874" y="1641158"/>
            <a:ext cx="2213403" cy="357970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7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+mn-ea"/>
              </a:rPr>
              <a:t>현황분석</a:t>
            </a: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F6D5725E-15FD-0550-FCF3-B3CBE83AD2A2}"/>
              </a:ext>
            </a:extLst>
          </p:cNvPr>
          <p:cNvSpPr/>
          <p:nvPr/>
        </p:nvSpPr>
        <p:spPr bwMode="auto">
          <a:xfrm>
            <a:off x="2739597" y="1641158"/>
            <a:ext cx="2213403" cy="357970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7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+mn-ea"/>
              </a:rPr>
              <a:t>방향성 수립</a:t>
            </a: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24253A3D-B2DD-9FBF-9917-9F649B58476A}"/>
              </a:ext>
            </a:extLst>
          </p:cNvPr>
          <p:cNvSpPr/>
          <p:nvPr/>
        </p:nvSpPr>
        <p:spPr bwMode="auto">
          <a:xfrm>
            <a:off x="4952998" y="1641158"/>
            <a:ext cx="2213403" cy="357970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7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+mn-ea"/>
              </a:rPr>
              <a:t>미래 모델 설계</a:t>
            </a: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CCC64D2A-5A6F-4A01-6A7A-6F025BD6965E}"/>
              </a:ext>
            </a:extLst>
          </p:cNvPr>
          <p:cNvSpPr/>
          <p:nvPr/>
        </p:nvSpPr>
        <p:spPr bwMode="auto">
          <a:xfrm>
            <a:off x="7168721" y="1641158"/>
            <a:ext cx="2213403" cy="357970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7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+mn-ea"/>
              </a:rPr>
              <a:t>실행계획 수립</a:t>
            </a:r>
          </a:p>
        </p:txBody>
      </p:sp>
      <p:sp>
        <p:nvSpPr>
          <p:cNvPr id="161" name="모서리가 둥근 직사각형 118">
            <a:extLst>
              <a:ext uri="{FF2B5EF4-FFF2-40B4-BE49-F238E27FC236}">
                <a16:creationId xmlns:a16="http://schemas.microsoft.com/office/drawing/2014/main" id="{D6FD8755-F575-1B85-8B72-11FF194EC442}"/>
              </a:ext>
            </a:extLst>
          </p:cNvPr>
          <p:cNvSpPr/>
          <p:nvPr/>
        </p:nvSpPr>
        <p:spPr>
          <a:xfrm>
            <a:off x="523875" y="3428100"/>
            <a:ext cx="2135347" cy="910220"/>
          </a:xfrm>
          <a:prstGeom prst="roundRect">
            <a:avLst>
              <a:gd name="adj" fmla="val 6377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/>
          <a:lstStyle/>
          <a:p>
            <a:pPr algn="ctr"/>
            <a:r>
              <a:rPr lang="ko-KR" altLang="en-US" sz="1100" b="1" spc="-15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시스템</a:t>
            </a:r>
            <a:r>
              <a:rPr lang="en-US" altLang="ko-KR" sz="1100" b="1" spc="-15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100" b="1" spc="-15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현황분석</a:t>
            </a:r>
          </a:p>
        </p:txBody>
      </p:sp>
      <p:sp>
        <p:nvSpPr>
          <p:cNvPr id="163" name="오각형 120">
            <a:extLst>
              <a:ext uri="{FF2B5EF4-FFF2-40B4-BE49-F238E27FC236}">
                <a16:creationId xmlns:a16="http://schemas.microsoft.com/office/drawing/2014/main" id="{7C4D6355-9A06-10F1-1726-6A2ABCFE68B8}"/>
              </a:ext>
            </a:extLst>
          </p:cNvPr>
          <p:cNvSpPr/>
          <p:nvPr/>
        </p:nvSpPr>
        <p:spPr>
          <a:xfrm>
            <a:off x="597590" y="3769587"/>
            <a:ext cx="972000" cy="224961"/>
          </a:xfrm>
          <a:prstGeom prst="homePlat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</a:pPr>
            <a:r>
              <a:rPr kumimoji="0" lang="en-US" altLang="ko-KR" sz="1000" b="1" spc="-15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AA </a:t>
            </a:r>
            <a:r>
              <a:rPr kumimoji="0" lang="ko-KR" altLang="en-US" sz="1000" b="1" spc="-15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분석</a:t>
            </a:r>
          </a:p>
        </p:txBody>
      </p:sp>
      <p:sp>
        <p:nvSpPr>
          <p:cNvPr id="164" name="오각형 121">
            <a:extLst>
              <a:ext uri="{FF2B5EF4-FFF2-40B4-BE49-F238E27FC236}">
                <a16:creationId xmlns:a16="http://schemas.microsoft.com/office/drawing/2014/main" id="{BDBF6304-FD88-194B-42B8-AC148723142A}"/>
              </a:ext>
            </a:extLst>
          </p:cNvPr>
          <p:cNvSpPr/>
          <p:nvPr/>
        </p:nvSpPr>
        <p:spPr>
          <a:xfrm>
            <a:off x="1628890" y="3768090"/>
            <a:ext cx="972000" cy="226458"/>
          </a:xfrm>
          <a:prstGeom prst="homePlat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</a:pPr>
            <a:r>
              <a:rPr kumimoji="0" lang="en-US" altLang="ko-KR" sz="1000" b="1" spc="-15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DA</a:t>
            </a:r>
            <a:r>
              <a:rPr kumimoji="0" lang="ko-KR" altLang="en-US" sz="1000" b="1" spc="-15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분석</a:t>
            </a:r>
          </a:p>
        </p:txBody>
      </p:sp>
      <p:sp>
        <p:nvSpPr>
          <p:cNvPr id="165" name="오각형 123">
            <a:extLst>
              <a:ext uri="{FF2B5EF4-FFF2-40B4-BE49-F238E27FC236}">
                <a16:creationId xmlns:a16="http://schemas.microsoft.com/office/drawing/2014/main" id="{92921630-5E8A-1664-27E9-5AACF406F5E7}"/>
              </a:ext>
            </a:extLst>
          </p:cNvPr>
          <p:cNvSpPr/>
          <p:nvPr/>
        </p:nvSpPr>
        <p:spPr>
          <a:xfrm>
            <a:off x="595212" y="4045687"/>
            <a:ext cx="972000" cy="224961"/>
          </a:xfrm>
          <a:prstGeom prst="homePlat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</a:pPr>
            <a:r>
              <a:rPr kumimoji="0" lang="en-US" altLang="ko-KR" sz="1000" b="1" spc="-15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TA</a:t>
            </a:r>
            <a:r>
              <a:rPr kumimoji="0" lang="ko-KR" altLang="en-US" sz="1000" b="1" spc="-15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분석</a:t>
            </a:r>
          </a:p>
        </p:txBody>
      </p:sp>
      <p:sp>
        <p:nvSpPr>
          <p:cNvPr id="166" name="모서리가 둥근 직사각형 125">
            <a:extLst>
              <a:ext uri="{FF2B5EF4-FFF2-40B4-BE49-F238E27FC236}">
                <a16:creationId xmlns:a16="http://schemas.microsoft.com/office/drawing/2014/main" id="{6E9C7BF5-D5D2-1367-5BAB-7D0C7FFA5B9F}"/>
              </a:ext>
            </a:extLst>
          </p:cNvPr>
          <p:cNvSpPr/>
          <p:nvPr/>
        </p:nvSpPr>
        <p:spPr>
          <a:xfrm>
            <a:off x="533017" y="5527040"/>
            <a:ext cx="2126206" cy="812766"/>
          </a:xfrm>
          <a:prstGeom prst="roundRect">
            <a:avLst>
              <a:gd name="adj" fmla="val 11224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/>
          <a:lstStyle/>
          <a:p>
            <a:pPr algn="ctr"/>
            <a:r>
              <a:rPr lang="en-US" altLang="ko-KR" sz="1100" b="1" spc="-15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IT </a:t>
            </a:r>
            <a:r>
              <a:rPr lang="ko-KR" altLang="en-US" sz="1100" b="1" spc="-15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거버넌스 분석</a:t>
            </a:r>
          </a:p>
        </p:txBody>
      </p:sp>
      <p:grpSp>
        <p:nvGrpSpPr>
          <p:cNvPr id="311" name="그룹 310">
            <a:extLst>
              <a:ext uri="{FF2B5EF4-FFF2-40B4-BE49-F238E27FC236}">
                <a16:creationId xmlns:a16="http://schemas.microsoft.com/office/drawing/2014/main" id="{F7F19CF5-8389-A208-FF8E-D7F4F6D7C1EC}"/>
              </a:ext>
            </a:extLst>
          </p:cNvPr>
          <p:cNvGrpSpPr/>
          <p:nvPr/>
        </p:nvGrpSpPr>
        <p:grpSpPr>
          <a:xfrm>
            <a:off x="608307" y="5864205"/>
            <a:ext cx="1975625" cy="397066"/>
            <a:chOff x="603608" y="5864205"/>
            <a:chExt cx="2048152" cy="397066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907572D6-3DA5-484B-1360-46610F142231}"/>
                </a:ext>
              </a:extLst>
            </p:cNvPr>
            <p:cNvSpPr/>
            <p:nvPr/>
          </p:nvSpPr>
          <p:spPr>
            <a:xfrm>
              <a:off x="603608" y="5864206"/>
              <a:ext cx="947062" cy="3970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 latinLnBrk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</a:pPr>
              <a:r>
                <a:rPr kumimoji="0" lang="en-US" altLang="ko-KR" sz="1000" b="1" spc="-15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IT </a:t>
              </a:r>
              <a:r>
                <a:rPr kumimoji="0" lang="ko-KR" altLang="en-US" sz="1000" b="1" spc="-15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프로세스 현황분석</a:t>
              </a: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AAB8D381-5A0F-D997-9B2E-BFFF06895F47}"/>
                </a:ext>
              </a:extLst>
            </p:cNvPr>
            <p:cNvSpPr/>
            <p:nvPr/>
          </p:nvSpPr>
          <p:spPr>
            <a:xfrm>
              <a:off x="1653864" y="5864205"/>
              <a:ext cx="997896" cy="3970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 latinLnBrk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</a:pPr>
              <a:r>
                <a:rPr kumimoji="0" lang="en-US" altLang="ko-KR" sz="1000" b="1" spc="-15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IT </a:t>
              </a:r>
              <a:r>
                <a:rPr kumimoji="0" lang="ko-KR" altLang="en-US" sz="1000" b="1" spc="-15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조직 〮 인력 </a:t>
              </a:r>
              <a:endParaRPr kumimoji="0" lang="en-US" altLang="ko-KR" sz="1000" b="1" spc="-15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algn="ctr" defTabSz="457200" fontAlgn="auto" latinLnBrk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</a:pPr>
              <a:r>
                <a:rPr kumimoji="0" lang="ko-KR" altLang="en-US" sz="1000" b="1" spc="-15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현황 분석</a:t>
              </a:r>
            </a:p>
          </p:txBody>
        </p: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3F4E43FD-3193-850F-5981-B4654EBA335D}"/>
              </a:ext>
            </a:extLst>
          </p:cNvPr>
          <p:cNvSpPr/>
          <p:nvPr/>
        </p:nvSpPr>
        <p:spPr>
          <a:xfrm>
            <a:off x="2889228" y="2113988"/>
            <a:ext cx="433023" cy="422581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 anchorCtr="0"/>
          <a:lstStyle/>
          <a:p>
            <a:pPr algn="ctr"/>
            <a:r>
              <a:rPr lang="ko-KR" altLang="en-US" sz="1000" b="1" spc="-15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</a:t>
            </a:r>
            <a:endParaRPr lang="en-US" altLang="ko-KR" sz="1000" b="1" spc="-150" dirty="0">
              <a:ln>
                <a:solidFill>
                  <a:schemeClr val="accent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ko-KR" altLang="en-US" sz="1000" b="1" spc="-15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사</a:t>
            </a:r>
            <a:endParaRPr lang="en-US" altLang="ko-KR" sz="1000" b="1" spc="-150" dirty="0">
              <a:ln>
                <a:solidFill>
                  <a:schemeClr val="accent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ko-KR" altLang="en-US" sz="1000" b="1" spc="-15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점</a:t>
            </a:r>
            <a:endParaRPr lang="en-US" altLang="ko-KR" sz="1000" b="1" spc="-150" dirty="0">
              <a:ln>
                <a:solidFill>
                  <a:schemeClr val="accent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endParaRPr lang="en-US" altLang="ko-KR" sz="1000" b="1" spc="-150" dirty="0">
              <a:ln>
                <a:solidFill>
                  <a:schemeClr val="accent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en-US" altLang="ko-KR" sz="1000" b="1" spc="-15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&amp; </a:t>
            </a:r>
            <a:br>
              <a:rPr lang="en-US" altLang="ko-KR" sz="1000" b="1" spc="-15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endParaRPr lang="en-US" altLang="ko-KR" sz="1000" b="1" spc="-150" dirty="0">
              <a:ln>
                <a:solidFill>
                  <a:schemeClr val="accent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ko-KR" altLang="en-US" sz="1000" b="1" spc="-15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요</a:t>
            </a:r>
            <a:endParaRPr lang="en-US" altLang="ko-KR" sz="1000" b="1" spc="-150" dirty="0">
              <a:ln>
                <a:solidFill>
                  <a:schemeClr val="accent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ko-KR" altLang="en-US" sz="1000" b="1" spc="-15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구</a:t>
            </a:r>
            <a:endParaRPr lang="en-US" altLang="ko-KR" sz="1000" b="1" spc="-150" dirty="0">
              <a:ln>
                <a:solidFill>
                  <a:schemeClr val="accent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ko-KR" altLang="en-US" sz="1000" b="1" spc="-15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사</a:t>
            </a:r>
            <a:endParaRPr lang="en-US" altLang="ko-KR" sz="1000" b="1" spc="-150" dirty="0">
              <a:ln>
                <a:solidFill>
                  <a:schemeClr val="accent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ko-KR" altLang="en-US" sz="1000" b="1" spc="-15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항</a:t>
            </a:r>
            <a:endParaRPr lang="en-US" altLang="ko-KR" sz="1000" b="1" spc="-150" dirty="0">
              <a:ln>
                <a:solidFill>
                  <a:schemeClr val="accent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endParaRPr lang="en-US" altLang="ko-KR" sz="1000" b="1" spc="-150" dirty="0">
              <a:ln>
                <a:solidFill>
                  <a:schemeClr val="accent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ko-KR" altLang="en-US" sz="1000" b="1" spc="-15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종</a:t>
            </a:r>
            <a:endParaRPr lang="en-US" altLang="ko-KR" sz="1000" b="1" spc="-150" dirty="0">
              <a:ln>
                <a:solidFill>
                  <a:schemeClr val="accent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ko-KR" altLang="en-US" sz="1000" b="1" spc="-15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합</a:t>
            </a:r>
          </a:p>
        </p:txBody>
      </p:sp>
      <p:sp>
        <p:nvSpPr>
          <p:cNvPr id="266" name="모서리가 둥근 직사각형 143">
            <a:extLst>
              <a:ext uri="{FF2B5EF4-FFF2-40B4-BE49-F238E27FC236}">
                <a16:creationId xmlns:a16="http://schemas.microsoft.com/office/drawing/2014/main" id="{20139E92-9738-CAED-6C30-B755F1D0652A}"/>
              </a:ext>
            </a:extLst>
          </p:cNvPr>
          <p:cNvSpPr/>
          <p:nvPr/>
        </p:nvSpPr>
        <p:spPr>
          <a:xfrm>
            <a:off x="3541530" y="2109751"/>
            <a:ext cx="1306850" cy="2052301"/>
          </a:xfrm>
          <a:prstGeom prst="roundRect">
            <a:avLst>
              <a:gd name="adj" fmla="val 6259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/>
          <a:lstStyle/>
          <a:p>
            <a:pPr algn="ctr"/>
            <a:r>
              <a:rPr lang="ko-KR" altLang="en-US" sz="1100" b="1" spc="-15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정보화 비전 수립</a:t>
            </a: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790257F9-22D3-1B41-E7DA-3C2FD6161D1C}"/>
              </a:ext>
            </a:extLst>
          </p:cNvPr>
          <p:cNvSpPr/>
          <p:nvPr/>
        </p:nvSpPr>
        <p:spPr>
          <a:xfrm>
            <a:off x="3622707" y="2613435"/>
            <a:ext cx="1144496" cy="5484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</a:pPr>
            <a:r>
              <a:rPr kumimoji="0" lang="ko-KR" altLang="en-US" sz="1000" b="1" spc="-15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정보화 방향성 수립</a:t>
            </a: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E3C5236C-7128-8A49-5BCF-1CB42007C61E}"/>
              </a:ext>
            </a:extLst>
          </p:cNvPr>
          <p:cNvSpPr/>
          <p:nvPr/>
        </p:nvSpPr>
        <p:spPr>
          <a:xfrm>
            <a:off x="3622707" y="3471284"/>
            <a:ext cx="1144496" cy="5484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</a:pPr>
            <a:r>
              <a:rPr kumimoji="0" lang="ko-KR" altLang="en-US" sz="1000" b="1" spc="-15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정보화</a:t>
            </a:r>
            <a:r>
              <a:rPr kumimoji="0" lang="en-US" altLang="ko-KR" sz="1000" b="1" spc="-15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kumimoji="0" lang="en-US" altLang="ko-KR" sz="1000" b="1" spc="-15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kumimoji="0" lang="en-US" altLang="ko-KR" sz="10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Vision </a:t>
            </a:r>
            <a:r>
              <a:rPr kumimoji="0" lang="ko-KR" altLang="en-US" sz="1000" b="1" spc="-15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정의</a:t>
            </a:r>
          </a:p>
        </p:txBody>
      </p:sp>
      <p:grpSp>
        <p:nvGrpSpPr>
          <p:cNvPr id="346" name="그룹 345">
            <a:extLst>
              <a:ext uri="{FF2B5EF4-FFF2-40B4-BE49-F238E27FC236}">
                <a16:creationId xmlns:a16="http://schemas.microsoft.com/office/drawing/2014/main" id="{51838E81-EEFD-944E-DBAF-E952CFFAAD74}"/>
              </a:ext>
            </a:extLst>
          </p:cNvPr>
          <p:cNvGrpSpPr/>
          <p:nvPr/>
        </p:nvGrpSpPr>
        <p:grpSpPr>
          <a:xfrm>
            <a:off x="3545685" y="4283136"/>
            <a:ext cx="1298541" cy="2052432"/>
            <a:chOff x="4138031" y="4028349"/>
            <a:chExt cx="1424591" cy="1745795"/>
          </a:xfrm>
        </p:grpSpPr>
        <p:sp>
          <p:nvSpPr>
            <p:cNvPr id="270" name="모서리가 둥근 직사각형 147">
              <a:extLst>
                <a:ext uri="{FF2B5EF4-FFF2-40B4-BE49-F238E27FC236}">
                  <a16:creationId xmlns:a16="http://schemas.microsoft.com/office/drawing/2014/main" id="{48F979A2-C79D-A094-C611-40698D5CBCAB}"/>
                </a:ext>
              </a:extLst>
            </p:cNvPr>
            <p:cNvSpPr/>
            <p:nvPr/>
          </p:nvSpPr>
          <p:spPr>
            <a:xfrm>
              <a:off x="4138031" y="4028349"/>
              <a:ext cx="1424591" cy="1745795"/>
            </a:xfrm>
            <a:prstGeom prst="roundRect">
              <a:avLst>
                <a:gd name="adj" fmla="val 6656"/>
              </a:avLst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t"/>
            <a:lstStyle/>
            <a:p>
              <a:pPr algn="ctr"/>
              <a:r>
                <a:rPr lang="ko-KR" altLang="en-US" sz="1100" b="1" spc="-150" dirty="0">
                  <a:ln>
                    <a:solidFill>
                      <a:schemeClr val="accent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정보화</a:t>
              </a:r>
              <a:r>
                <a:rPr lang="en-US" altLang="ko-KR" sz="1100" b="1" spc="-150" dirty="0">
                  <a:ln>
                    <a:solidFill>
                      <a:schemeClr val="accent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/>
              </a:r>
              <a:br>
                <a:rPr lang="en-US" altLang="ko-KR" sz="1100" b="1" spc="-150" dirty="0">
                  <a:ln>
                    <a:solidFill>
                      <a:schemeClr val="accent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</a:br>
              <a:r>
                <a:rPr lang="ko-KR" altLang="en-US" sz="1100" b="1" spc="-150" dirty="0">
                  <a:ln>
                    <a:solidFill>
                      <a:schemeClr val="accent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전략과제 도출</a:t>
              </a:r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37E1371A-77EC-EA0E-8982-2826B683CF77}"/>
                </a:ext>
              </a:extLst>
            </p:cNvPr>
            <p:cNvSpPr/>
            <p:nvPr/>
          </p:nvSpPr>
          <p:spPr>
            <a:xfrm>
              <a:off x="4222531" y="4479439"/>
              <a:ext cx="1255593" cy="4669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 latinLnBrk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</a:pPr>
              <a:r>
                <a:rPr kumimoji="0" lang="ko-KR" altLang="en-US" sz="1000" b="1" spc="-15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전략과제 도출</a:t>
              </a:r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BC97B8D7-DAD2-E0E4-60CF-F03826401314}"/>
                </a:ext>
              </a:extLst>
            </p:cNvPr>
            <p:cNvSpPr/>
            <p:nvPr/>
          </p:nvSpPr>
          <p:spPr>
            <a:xfrm>
              <a:off x="4222531" y="5196273"/>
              <a:ext cx="1255593" cy="4669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 latinLnBrk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</a:pPr>
              <a:r>
                <a:rPr kumimoji="0" lang="ko-KR" altLang="en-US" sz="1000" b="1" spc="-15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전략과제 정의</a:t>
              </a:r>
            </a:p>
          </p:txBody>
        </p:sp>
        <p:cxnSp>
          <p:nvCxnSpPr>
            <p:cNvPr id="274" name="직선 화살표 연결선 273">
              <a:extLst>
                <a:ext uri="{FF2B5EF4-FFF2-40B4-BE49-F238E27FC236}">
                  <a16:creationId xmlns:a16="http://schemas.microsoft.com/office/drawing/2014/main" id="{6E1ADA69-43A1-BE23-572D-81A96817D441}"/>
                </a:ext>
              </a:extLst>
            </p:cNvPr>
            <p:cNvCxnSpPr/>
            <p:nvPr/>
          </p:nvCxnSpPr>
          <p:spPr>
            <a:xfrm>
              <a:off x="4850327" y="4946417"/>
              <a:ext cx="0" cy="249856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4" name="직선 화살표 연결선 283">
            <a:extLst>
              <a:ext uri="{FF2B5EF4-FFF2-40B4-BE49-F238E27FC236}">
                <a16:creationId xmlns:a16="http://schemas.microsoft.com/office/drawing/2014/main" id="{9C294769-A9DA-6FE6-4E2B-1BE579AEB520}"/>
              </a:ext>
            </a:extLst>
          </p:cNvPr>
          <p:cNvCxnSpPr>
            <a:cxnSpLocks/>
          </p:cNvCxnSpPr>
          <p:nvPr/>
        </p:nvCxnSpPr>
        <p:spPr>
          <a:xfrm>
            <a:off x="4194955" y="3161879"/>
            <a:ext cx="0" cy="30940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5" name="그룹 354">
            <a:extLst>
              <a:ext uri="{FF2B5EF4-FFF2-40B4-BE49-F238E27FC236}">
                <a16:creationId xmlns:a16="http://schemas.microsoft.com/office/drawing/2014/main" id="{9FF67C98-FEDB-6552-F7E2-00FD9574A9A4}"/>
              </a:ext>
            </a:extLst>
          </p:cNvPr>
          <p:cNvGrpSpPr/>
          <p:nvPr/>
        </p:nvGrpSpPr>
        <p:grpSpPr>
          <a:xfrm>
            <a:off x="5237480" y="2109751"/>
            <a:ext cx="1676814" cy="1773459"/>
            <a:chOff x="4991129" y="2109751"/>
            <a:chExt cx="1663019" cy="1835985"/>
          </a:xfrm>
        </p:grpSpPr>
        <p:sp>
          <p:nvSpPr>
            <p:cNvPr id="171" name="모서리가 둥근 직사각형 130">
              <a:extLst>
                <a:ext uri="{FF2B5EF4-FFF2-40B4-BE49-F238E27FC236}">
                  <a16:creationId xmlns:a16="http://schemas.microsoft.com/office/drawing/2014/main" id="{FD0DE675-BA50-A393-B3F1-312BD0AB146C}"/>
                </a:ext>
              </a:extLst>
            </p:cNvPr>
            <p:cNvSpPr/>
            <p:nvPr/>
          </p:nvSpPr>
          <p:spPr>
            <a:xfrm>
              <a:off x="4991129" y="2109751"/>
              <a:ext cx="1663019" cy="1835985"/>
            </a:xfrm>
            <a:prstGeom prst="roundRect">
              <a:avLst>
                <a:gd name="adj" fmla="val 4593"/>
              </a:avLst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t"/>
            <a:lstStyle/>
            <a:p>
              <a:pPr algn="ctr"/>
              <a:r>
                <a:rPr lang="ko-KR" altLang="en-US" sz="1100" b="1" spc="-150" dirty="0">
                  <a:ln>
                    <a:solidFill>
                      <a:schemeClr val="accent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전략과제 상세화</a:t>
              </a: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7894DC89-3894-C7EE-44E8-FA249838B2D3}"/>
                </a:ext>
              </a:extLst>
            </p:cNvPr>
            <p:cNvSpPr/>
            <p:nvPr/>
          </p:nvSpPr>
          <p:spPr>
            <a:xfrm>
              <a:off x="5148686" y="2537711"/>
              <a:ext cx="1347906" cy="466978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 latinLnBrk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</a:pPr>
              <a:r>
                <a:rPr kumimoji="0" lang="ko-KR" altLang="en-US" sz="1000" b="1" spc="-15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전략과제 상세화</a:t>
              </a:r>
              <a:endParaRPr kumimoji="0" lang="en-US" altLang="ko-KR" sz="1000" b="1" spc="-15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algn="ctr" defTabSz="457200" fontAlgn="auto" latinLnBrk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</a:pPr>
              <a:r>
                <a:rPr kumimoji="0" lang="ko-KR" altLang="en-US" sz="1000" b="1" spc="-15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계획수립</a:t>
              </a: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1B7D3815-019B-7989-7E1C-D26D5AD68580}"/>
                </a:ext>
              </a:extLst>
            </p:cNvPr>
            <p:cNvSpPr/>
            <p:nvPr/>
          </p:nvSpPr>
          <p:spPr>
            <a:xfrm>
              <a:off x="5149783" y="3265123"/>
              <a:ext cx="1345712" cy="466978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 latinLnBrk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</a:pPr>
              <a:r>
                <a:rPr kumimoji="0" lang="ko-KR" altLang="en-US" sz="1000" b="1" spc="-15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전략과제 상세화</a:t>
              </a:r>
            </a:p>
          </p:txBody>
        </p:sp>
        <p:cxnSp>
          <p:nvCxnSpPr>
            <p:cNvPr id="289" name="직선 화살표 연결선 288">
              <a:extLst>
                <a:ext uri="{FF2B5EF4-FFF2-40B4-BE49-F238E27FC236}">
                  <a16:creationId xmlns:a16="http://schemas.microsoft.com/office/drawing/2014/main" id="{645E4749-FCDB-045A-5D33-1454B526C377}"/>
                </a:ext>
              </a:extLst>
            </p:cNvPr>
            <p:cNvCxnSpPr/>
            <p:nvPr/>
          </p:nvCxnSpPr>
          <p:spPr>
            <a:xfrm>
              <a:off x="5822639" y="3004689"/>
              <a:ext cx="0" cy="260434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5" name="모서리가 둥근 직사각형 261">
            <a:extLst>
              <a:ext uri="{FF2B5EF4-FFF2-40B4-BE49-F238E27FC236}">
                <a16:creationId xmlns:a16="http://schemas.microsoft.com/office/drawing/2014/main" id="{6FA93A76-FCC5-53FF-68F2-15DC56D4B6C2}"/>
              </a:ext>
            </a:extLst>
          </p:cNvPr>
          <p:cNvSpPr/>
          <p:nvPr/>
        </p:nvSpPr>
        <p:spPr>
          <a:xfrm>
            <a:off x="7328404" y="4663582"/>
            <a:ext cx="1899962" cy="1671986"/>
          </a:xfrm>
          <a:prstGeom prst="roundRect">
            <a:avLst>
              <a:gd name="adj" fmla="val 4685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/>
          <a:lstStyle/>
          <a:p>
            <a:pPr algn="ctr"/>
            <a:r>
              <a:rPr lang="en-US" altLang="ko-KR" sz="1100" b="1" spc="-15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Road Map </a:t>
            </a:r>
            <a:r>
              <a:rPr lang="ko-KR" altLang="en-US" sz="1100" b="1" spc="-15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수립</a:t>
            </a:r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142B35FC-48C7-6C8C-F6CF-F1187958AB7B}"/>
              </a:ext>
            </a:extLst>
          </p:cNvPr>
          <p:cNvSpPr/>
          <p:nvPr/>
        </p:nvSpPr>
        <p:spPr>
          <a:xfrm>
            <a:off x="7547165" y="5185798"/>
            <a:ext cx="1462438" cy="33488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</a:pPr>
            <a:r>
              <a:rPr kumimoji="0" lang="ko-KR" altLang="en-US" sz="1000" b="1" spc="-15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우선순위 정의</a:t>
            </a:r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44291F9B-3211-2FDE-30AA-01F582DD24EC}"/>
              </a:ext>
            </a:extLst>
          </p:cNvPr>
          <p:cNvSpPr/>
          <p:nvPr/>
        </p:nvSpPr>
        <p:spPr>
          <a:xfrm>
            <a:off x="7547165" y="5795902"/>
            <a:ext cx="1462438" cy="33488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</a:pPr>
            <a:r>
              <a:rPr kumimoji="0" lang="en-US" altLang="ko-KR" sz="1000" b="1" spc="-15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Road map </a:t>
            </a:r>
            <a:r>
              <a:rPr kumimoji="0" lang="ko-KR" altLang="en-US" sz="1000" b="1" spc="-15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수립</a:t>
            </a:r>
          </a:p>
        </p:txBody>
      </p:sp>
      <p:cxnSp>
        <p:nvCxnSpPr>
          <p:cNvPr id="304" name="직선 화살표 연결선 303">
            <a:extLst>
              <a:ext uri="{FF2B5EF4-FFF2-40B4-BE49-F238E27FC236}">
                <a16:creationId xmlns:a16="http://schemas.microsoft.com/office/drawing/2014/main" id="{556427C4-ED16-006C-5BB1-A54395690F1F}"/>
              </a:ext>
            </a:extLst>
          </p:cNvPr>
          <p:cNvCxnSpPr/>
          <p:nvPr/>
        </p:nvCxnSpPr>
        <p:spPr>
          <a:xfrm>
            <a:off x="8278385" y="5520680"/>
            <a:ext cx="0" cy="27522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0" name="그룹 379">
            <a:extLst>
              <a:ext uri="{FF2B5EF4-FFF2-40B4-BE49-F238E27FC236}">
                <a16:creationId xmlns:a16="http://schemas.microsoft.com/office/drawing/2014/main" id="{E029437C-324E-1654-E8E2-502673A13383}"/>
              </a:ext>
            </a:extLst>
          </p:cNvPr>
          <p:cNvGrpSpPr/>
          <p:nvPr/>
        </p:nvGrpSpPr>
        <p:grpSpPr>
          <a:xfrm>
            <a:off x="7327694" y="2109751"/>
            <a:ext cx="1901382" cy="2278609"/>
            <a:chOff x="7327694" y="2109751"/>
            <a:chExt cx="1901382" cy="2416147"/>
          </a:xfrm>
        </p:grpSpPr>
        <p:sp>
          <p:nvSpPr>
            <p:cNvPr id="297" name="모서리가 둥근 직사각형 263">
              <a:extLst>
                <a:ext uri="{FF2B5EF4-FFF2-40B4-BE49-F238E27FC236}">
                  <a16:creationId xmlns:a16="http://schemas.microsoft.com/office/drawing/2014/main" id="{FB5187B9-2399-C6A6-4A1C-509F2287F9AE}"/>
                </a:ext>
              </a:extLst>
            </p:cNvPr>
            <p:cNvSpPr/>
            <p:nvPr/>
          </p:nvSpPr>
          <p:spPr>
            <a:xfrm>
              <a:off x="7327694" y="2109751"/>
              <a:ext cx="1901382" cy="2416147"/>
            </a:xfrm>
            <a:prstGeom prst="roundRect">
              <a:avLst>
                <a:gd name="adj" fmla="val 4854"/>
              </a:avLst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t"/>
            <a:lstStyle/>
            <a:p>
              <a:pPr algn="ctr"/>
              <a:r>
                <a:rPr lang="ko-KR" altLang="en-US" sz="1100" b="1" spc="-150" dirty="0">
                  <a:ln>
                    <a:solidFill>
                      <a:schemeClr val="accent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이행과제 정의</a:t>
              </a: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34EA70E7-DA95-0D86-6084-F0B133FA933A}"/>
                </a:ext>
              </a:extLst>
            </p:cNvPr>
            <p:cNvSpPr/>
            <p:nvPr/>
          </p:nvSpPr>
          <p:spPr>
            <a:xfrm>
              <a:off x="7547165" y="2568886"/>
              <a:ext cx="1462438" cy="334882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 latinLnBrk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</a:pPr>
              <a:r>
                <a:rPr kumimoji="0" lang="ko-KR" altLang="en-US" sz="1000" b="1" spc="-15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이행과제 도출</a:t>
              </a: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058B3EC0-CFE0-C552-9136-FC589B6EA5DA}"/>
                </a:ext>
              </a:extLst>
            </p:cNvPr>
            <p:cNvSpPr/>
            <p:nvPr/>
          </p:nvSpPr>
          <p:spPr>
            <a:xfrm>
              <a:off x="7547165" y="3058659"/>
              <a:ext cx="1462438" cy="334882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 latinLnBrk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</a:pPr>
              <a:r>
                <a:rPr kumimoji="0" lang="ko-KR" altLang="en-US" sz="1000" b="1" spc="-15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이행과제 정의</a:t>
              </a:r>
            </a:p>
          </p:txBody>
        </p:sp>
        <p:cxnSp>
          <p:nvCxnSpPr>
            <p:cNvPr id="301" name="직선 화살표 연결선 300">
              <a:extLst>
                <a:ext uri="{FF2B5EF4-FFF2-40B4-BE49-F238E27FC236}">
                  <a16:creationId xmlns:a16="http://schemas.microsoft.com/office/drawing/2014/main" id="{229C9603-EDC8-9C8E-D409-5133DD471C30}"/>
                </a:ext>
              </a:extLst>
            </p:cNvPr>
            <p:cNvCxnSpPr/>
            <p:nvPr/>
          </p:nvCxnSpPr>
          <p:spPr>
            <a:xfrm>
              <a:off x="8278385" y="2903768"/>
              <a:ext cx="0" cy="15489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B695ED23-CC0C-B3B4-BB49-3758A599868F}"/>
                </a:ext>
              </a:extLst>
            </p:cNvPr>
            <p:cNvSpPr/>
            <p:nvPr/>
          </p:nvSpPr>
          <p:spPr>
            <a:xfrm>
              <a:off x="7547165" y="3548431"/>
              <a:ext cx="1462438" cy="334882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 latinLnBrk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</a:pPr>
              <a:r>
                <a:rPr kumimoji="0" lang="ko-KR" altLang="en-US" sz="1000" b="1" spc="-15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소요예산수립</a:t>
              </a:r>
            </a:p>
          </p:txBody>
        </p:sp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A0F63B9D-0F52-0835-467E-297D094BA182}"/>
                </a:ext>
              </a:extLst>
            </p:cNvPr>
            <p:cNvSpPr/>
            <p:nvPr/>
          </p:nvSpPr>
          <p:spPr>
            <a:xfrm>
              <a:off x="7547165" y="4038203"/>
              <a:ext cx="1462438" cy="334882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 latinLnBrk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</a:pPr>
              <a:r>
                <a:rPr kumimoji="0" lang="ko-KR" altLang="en-US" sz="1000" b="1" spc="-15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차세대 추진방안 수립</a:t>
              </a:r>
            </a:p>
          </p:txBody>
        </p:sp>
        <p:cxnSp>
          <p:nvCxnSpPr>
            <p:cNvPr id="307" name="직선 화살표 연결선 306">
              <a:extLst>
                <a:ext uri="{FF2B5EF4-FFF2-40B4-BE49-F238E27FC236}">
                  <a16:creationId xmlns:a16="http://schemas.microsoft.com/office/drawing/2014/main" id="{26653E76-B339-5B69-488E-9CBCFA9538E1}"/>
                </a:ext>
              </a:extLst>
            </p:cNvPr>
            <p:cNvCxnSpPr/>
            <p:nvPr/>
          </p:nvCxnSpPr>
          <p:spPr>
            <a:xfrm>
              <a:off x="8278385" y="3393541"/>
              <a:ext cx="0" cy="15489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직선 화살표 연결선 307">
              <a:extLst>
                <a:ext uri="{FF2B5EF4-FFF2-40B4-BE49-F238E27FC236}">
                  <a16:creationId xmlns:a16="http://schemas.microsoft.com/office/drawing/2014/main" id="{ECEFE9B7-A0D9-52CE-92CD-D9DEC66ADD99}"/>
                </a:ext>
              </a:extLst>
            </p:cNvPr>
            <p:cNvCxnSpPr/>
            <p:nvPr/>
          </p:nvCxnSpPr>
          <p:spPr>
            <a:xfrm>
              <a:off x="8278385" y="3883313"/>
              <a:ext cx="0" cy="154889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AED4305F-7BE4-4C2A-B8DE-F87812546008}"/>
              </a:ext>
            </a:extLst>
          </p:cNvPr>
          <p:cNvGrpSpPr/>
          <p:nvPr/>
        </p:nvGrpSpPr>
        <p:grpSpPr>
          <a:xfrm>
            <a:off x="526113" y="2115954"/>
            <a:ext cx="2133110" cy="1204027"/>
            <a:chOff x="526112" y="2115954"/>
            <a:chExt cx="2484783" cy="1204027"/>
          </a:xfrm>
        </p:grpSpPr>
        <p:sp>
          <p:nvSpPr>
            <p:cNvPr id="156" name="모서리가 둥근 직사각형 110">
              <a:extLst>
                <a:ext uri="{FF2B5EF4-FFF2-40B4-BE49-F238E27FC236}">
                  <a16:creationId xmlns:a16="http://schemas.microsoft.com/office/drawing/2014/main" id="{8DB10BFB-A075-8F4A-180B-5D020202C5BE}"/>
                </a:ext>
              </a:extLst>
            </p:cNvPr>
            <p:cNvSpPr/>
            <p:nvPr/>
          </p:nvSpPr>
          <p:spPr>
            <a:xfrm>
              <a:off x="526112" y="2115954"/>
              <a:ext cx="1200199" cy="1204027"/>
            </a:xfrm>
            <a:prstGeom prst="roundRect">
              <a:avLst>
                <a:gd name="adj" fmla="val 6637"/>
              </a:avLst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t"/>
            <a:lstStyle/>
            <a:p>
              <a:pPr algn="ctr"/>
              <a:r>
                <a:rPr lang="ko-KR" altLang="en-US" sz="1100" b="1" spc="-150" dirty="0">
                  <a:ln>
                    <a:solidFill>
                      <a:schemeClr val="accent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내부환경분석</a:t>
              </a:r>
            </a:p>
          </p:txBody>
        </p:sp>
        <p:sp>
          <p:nvSpPr>
            <p:cNvPr id="158" name="오각형 114">
              <a:extLst>
                <a:ext uri="{FF2B5EF4-FFF2-40B4-BE49-F238E27FC236}">
                  <a16:creationId xmlns:a16="http://schemas.microsoft.com/office/drawing/2014/main" id="{860B9FEC-D83E-D90A-4CA2-CCDA3F8A0C61}"/>
                </a:ext>
              </a:extLst>
            </p:cNvPr>
            <p:cNvSpPr/>
            <p:nvPr/>
          </p:nvSpPr>
          <p:spPr>
            <a:xfrm>
              <a:off x="609373" y="2428623"/>
              <a:ext cx="1033677" cy="217136"/>
            </a:xfrm>
            <a:prstGeom prst="homePlate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 latinLnBrk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</a:pPr>
              <a:r>
                <a:rPr kumimoji="0" lang="ko-KR" altLang="en-US" sz="1000" b="1" spc="-15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경영전략 분석</a:t>
              </a:r>
            </a:p>
          </p:txBody>
        </p:sp>
        <p:sp>
          <p:nvSpPr>
            <p:cNvPr id="159" name="오각형 116">
              <a:extLst>
                <a:ext uri="{FF2B5EF4-FFF2-40B4-BE49-F238E27FC236}">
                  <a16:creationId xmlns:a16="http://schemas.microsoft.com/office/drawing/2014/main" id="{7BB8C69D-A3E3-196E-1598-8C2A434E2A64}"/>
                </a:ext>
              </a:extLst>
            </p:cNvPr>
            <p:cNvSpPr/>
            <p:nvPr/>
          </p:nvSpPr>
          <p:spPr>
            <a:xfrm>
              <a:off x="609373" y="2694508"/>
              <a:ext cx="1033677" cy="217136"/>
            </a:xfrm>
            <a:prstGeom prst="homePlate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 latinLnBrk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</a:pPr>
              <a:r>
                <a:rPr kumimoji="0" lang="en-US" altLang="ko-KR" sz="1000" b="1" spc="-15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IT </a:t>
              </a:r>
              <a:r>
                <a:rPr kumimoji="0" lang="ko-KR" altLang="en-US" sz="1000" b="1" spc="-15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전략 분석</a:t>
              </a:r>
            </a:p>
          </p:txBody>
        </p:sp>
        <p:sp>
          <p:nvSpPr>
            <p:cNvPr id="160" name="오각형 117">
              <a:extLst>
                <a:ext uri="{FF2B5EF4-FFF2-40B4-BE49-F238E27FC236}">
                  <a16:creationId xmlns:a16="http://schemas.microsoft.com/office/drawing/2014/main" id="{2602FFFB-1FF1-8065-7A3D-6C5B195DF042}"/>
                </a:ext>
              </a:extLst>
            </p:cNvPr>
            <p:cNvSpPr/>
            <p:nvPr/>
          </p:nvSpPr>
          <p:spPr>
            <a:xfrm>
              <a:off x="609373" y="2961529"/>
              <a:ext cx="1033677" cy="217136"/>
            </a:xfrm>
            <a:prstGeom prst="homePlate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 latinLnBrk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</a:pPr>
              <a:r>
                <a:rPr kumimoji="0" lang="ko-KR" altLang="en-US" sz="1000" b="1" spc="-15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인터뷰</a:t>
              </a:r>
            </a:p>
          </p:txBody>
        </p:sp>
        <p:sp>
          <p:nvSpPr>
            <p:cNvPr id="290" name="모서리가 둥근 직사각형 255">
              <a:extLst>
                <a:ext uri="{FF2B5EF4-FFF2-40B4-BE49-F238E27FC236}">
                  <a16:creationId xmlns:a16="http://schemas.microsoft.com/office/drawing/2014/main" id="{3261634E-B23C-DA46-9A10-F585B0C64A0A}"/>
                </a:ext>
              </a:extLst>
            </p:cNvPr>
            <p:cNvSpPr/>
            <p:nvPr/>
          </p:nvSpPr>
          <p:spPr>
            <a:xfrm>
              <a:off x="1810696" y="2115954"/>
              <a:ext cx="1200199" cy="1195320"/>
            </a:xfrm>
            <a:prstGeom prst="roundRect">
              <a:avLst>
                <a:gd name="adj" fmla="val 6637"/>
              </a:avLst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t"/>
            <a:lstStyle/>
            <a:p>
              <a:pPr algn="ctr"/>
              <a:r>
                <a:rPr lang="ko-KR" altLang="en-US" sz="1100" b="1" spc="-150" dirty="0">
                  <a:ln>
                    <a:solidFill>
                      <a:schemeClr val="accent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외부환경분석</a:t>
              </a:r>
            </a:p>
          </p:txBody>
        </p:sp>
        <p:sp>
          <p:nvSpPr>
            <p:cNvPr id="292" name="오각형 258">
              <a:extLst>
                <a:ext uri="{FF2B5EF4-FFF2-40B4-BE49-F238E27FC236}">
                  <a16:creationId xmlns:a16="http://schemas.microsoft.com/office/drawing/2014/main" id="{DF3D1503-8707-D9E1-21DB-BB5E846DDADF}"/>
                </a:ext>
              </a:extLst>
            </p:cNvPr>
            <p:cNvSpPr/>
            <p:nvPr/>
          </p:nvSpPr>
          <p:spPr>
            <a:xfrm>
              <a:off x="1895216" y="2695644"/>
              <a:ext cx="1044000" cy="216000"/>
            </a:xfrm>
            <a:prstGeom prst="homePlate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 latinLnBrk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</a:pPr>
              <a:r>
                <a:rPr kumimoji="0" lang="ko-KR" altLang="en-US" sz="1000" b="1" spc="-15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금융산업 분석</a:t>
              </a:r>
            </a:p>
          </p:txBody>
        </p:sp>
        <p:sp>
          <p:nvSpPr>
            <p:cNvPr id="293" name="오각형 259">
              <a:extLst>
                <a:ext uri="{FF2B5EF4-FFF2-40B4-BE49-F238E27FC236}">
                  <a16:creationId xmlns:a16="http://schemas.microsoft.com/office/drawing/2014/main" id="{83CA0077-8D3F-0785-A115-1BA63EEE703A}"/>
                </a:ext>
              </a:extLst>
            </p:cNvPr>
            <p:cNvSpPr/>
            <p:nvPr/>
          </p:nvSpPr>
          <p:spPr>
            <a:xfrm>
              <a:off x="1893956" y="2961529"/>
              <a:ext cx="1044000" cy="288000"/>
            </a:xfrm>
            <a:prstGeom prst="homePlate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 latinLnBrk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</a:pPr>
              <a:r>
                <a:rPr kumimoji="0" lang="ko-KR" altLang="en-US" sz="1000" b="1" spc="-15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타사사례 및 벤치마킹</a:t>
              </a:r>
            </a:p>
          </p:txBody>
        </p:sp>
        <p:sp>
          <p:nvSpPr>
            <p:cNvPr id="309" name="오각형 257">
              <a:extLst>
                <a:ext uri="{FF2B5EF4-FFF2-40B4-BE49-F238E27FC236}">
                  <a16:creationId xmlns:a16="http://schemas.microsoft.com/office/drawing/2014/main" id="{0BAC8245-918E-B741-CFD0-A0EACB2716A5}"/>
                </a:ext>
              </a:extLst>
            </p:cNvPr>
            <p:cNvSpPr/>
            <p:nvPr/>
          </p:nvSpPr>
          <p:spPr>
            <a:xfrm>
              <a:off x="1893957" y="2429759"/>
              <a:ext cx="1044000" cy="216000"/>
            </a:xfrm>
            <a:prstGeom prst="homePlate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 latinLnBrk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</a:pPr>
              <a:r>
                <a:rPr kumimoji="0" lang="ko-KR" altLang="en-US" sz="1000" b="1" spc="-15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법제도 분석</a:t>
              </a:r>
            </a:p>
          </p:txBody>
        </p:sp>
      </p:grpSp>
      <p:sp>
        <p:nvSpPr>
          <p:cNvPr id="317" name="오각형 123">
            <a:extLst>
              <a:ext uri="{FF2B5EF4-FFF2-40B4-BE49-F238E27FC236}">
                <a16:creationId xmlns:a16="http://schemas.microsoft.com/office/drawing/2014/main" id="{50E190FE-6236-3B2D-7714-31B55F5D0DFE}"/>
              </a:ext>
            </a:extLst>
          </p:cNvPr>
          <p:cNvSpPr/>
          <p:nvPr/>
        </p:nvSpPr>
        <p:spPr>
          <a:xfrm>
            <a:off x="1627217" y="4045687"/>
            <a:ext cx="972000" cy="224961"/>
          </a:xfrm>
          <a:prstGeom prst="homePlat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</a:pPr>
            <a:r>
              <a:rPr kumimoji="0" lang="en-US" altLang="ko-KR" sz="1000" b="1" spc="-15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SA</a:t>
            </a:r>
            <a:r>
              <a:rPr kumimoji="0" lang="ko-KR" altLang="en-US" sz="1000" b="1" spc="-15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분석</a:t>
            </a:r>
          </a:p>
        </p:txBody>
      </p:sp>
      <p:sp>
        <p:nvSpPr>
          <p:cNvPr id="318" name="모서리가 둥근 직사각형 118">
            <a:extLst>
              <a:ext uri="{FF2B5EF4-FFF2-40B4-BE49-F238E27FC236}">
                <a16:creationId xmlns:a16="http://schemas.microsoft.com/office/drawing/2014/main" id="{D4C4A1E5-F490-966F-308B-9E4BBBD55618}"/>
              </a:ext>
            </a:extLst>
          </p:cNvPr>
          <p:cNvSpPr/>
          <p:nvPr/>
        </p:nvSpPr>
        <p:spPr>
          <a:xfrm>
            <a:off x="523875" y="4455146"/>
            <a:ext cx="2135347" cy="910220"/>
          </a:xfrm>
          <a:prstGeom prst="roundRect">
            <a:avLst>
              <a:gd name="adj" fmla="val 6377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/>
          <a:lstStyle/>
          <a:p>
            <a:pPr algn="ctr"/>
            <a:r>
              <a:rPr lang="ko-KR" altLang="en-US" sz="1100" b="1" spc="-15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비즈니스</a:t>
            </a:r>
            <a:r>
              <a:rPr lang="en-US" altLang="ko-KR" sz="1100" b="1" spc="-15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100" b="1" spc="-15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프로세스 현황분석</a:t>
            </a:r>
          </a:p>
        </p:txBody>
      </p: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F0E3FACC-BD12-8FD1-DDDD-0D1EFC06283E}"/>
              </a:ext>
            </a:extLst>
          </p:cNvPr>
          <p:cNvGrpSpPr/>
          <p:nvPr/>
        </p:nvGrpSpPr>
        <p:grpSpPr>
          <a:xfrm>
            <a:off x="608307" y="4819776"/>
            <a:ext cx="1975625" cy="397066"/>
            <a:chOff x="603608" y="5864205"/>
            <a:chExt cx="2048152" cy="397066"/>
          </a:xfrm>
        </p:grpSpPr>
        <p:sp>
          <p:nvSpPr>
            <p:cNvPr id="326" name="직사각형 325">
              <a:extLst>
                <a:ext uri="{FF2B5EF4-FFF2-40B4-BE49-F238E27FC236}">
                  <a16:creationId xmlns:a16="http://schemas.microsoft.com/office/drawing/2014/main" id="{43A3C7D7-4B1C-7139-DCA6-6C1891B7637B}"/>
                </a:ext>
              </a:extLst>
            </p:cNvPr>
            <p:cNvSpPr/>
            <p:nvPr/>
          </p:nvSpPr>
          <p:spPr>
            <a:xfrm>
              <a:off x="603608" y="5864206"/>
              <a:ext cx="947062" cy="3970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 latinLnBrk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</a:pPr>
              <a:r>
                <a:rPr kumimoji="0" lang="ko-KR" altLang="en-US" sz="1000" b="1" spc="-15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비즈니스</a:t>
              </a:r>
              <a:r>
                <a:rPr kumimoji="0" lang="en-US" altLang="ko-KR" sz="1000" b="1" spc="-15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/>
              </a:r>
              <a:br>
                <a:rPr kumimoji="0" lang="en-US" altLang="ko-KR" sz="1000" b="1" spc="-15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</a:br>
              <a:r>
                <a:rPr lang="ko-KR" altLang="en-US" sz="1000" b="1" spc="-15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프로세스 분석</a:t>
              </a:r>
              <a:endParaRPr kumimoji="0" lang="ko-KR" altLang="en-US" sz="1000" b="1" spc="-15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0080EF54-D6E5-2374-0A02-946FE964E3B1}"/>
                </a:ext>
              </a:extLst>
            </p:cNvPr>
            <p:cNvSpPr/>
            <p:nvPr/>
          </p:nvSpPr>
          <p:spPr>
            <a:xfrm>
              <a:off x="1653864" y="5864205"/>
              <a:ext cx="997896" cy="3970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 latinLnBrk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</a:pPr>
              <a:r>
                <a:rPr kumimoji="0" lang="ko-KR" altLang="en-US" sz="1000" b="1" spc="-15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비즈니스 개선 요구사항 도출</a:t>
              </a:r>
            </a:p>
          </p:txBody>
        </p:sp>
      </p:grpSp>
      <p:cxnSp>
        <p:nvCxnSpPr>
          <p:cNvPr id="331" name="직선 화살표 연결선 330">
            <a:extLst>
              <a:ext uri="{FF2B5EF4-FFF2-40B4-BE49-F238E27FC236}">
                <a16:creationId xmlns:a16="http://schemas.microsoft.com/office/drawing/2014/main" id="{E59DD3E1-2131-BFE3-3CFD-F457369FA304}"/>
              </a:ext>
            </a:extLst>
          </p:cNvPr>
          <p:cNvCxnSpPr>
            <a:cxnSpLocks/>
            <a:stCxn id="161" idx="3"/>
            <a:endCxn id="170" idx="1"/>
          </p:cNvCxnSpPr>
          <p:nvPr/>
        </p:nvCxnSpPr>
        <p:spPr>
          <a:xfrm>
            <a:off x="2659222" y="3883210"/>
            <a:ext cx="230006" cy="3436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0">
            <a:extLst>
              <a:ext uri="{FF2B5EF4-FFF2-40B4-BE49-F238E27FC236}">
                <a16:creationId xmlns:a16="http://schemas.microsoft.com/office/drawing/2014/main" id="{8D882A29-472F-CAF1-F31A-70C888043070}"/>
              </a:ext>
            </a:extLst>
          </p:cNvPr>
          <p:cNvCxnSpPr>
            <a:cxnSpLocks/>
            <a:stCxn id="318" idx="3"/>
            <a:endCxn id="170" idx="1"/>
          </p:cNvCxnSpPr>
          <p:nvPr/>
        </p:nvCxnSpPr>
        <p:spPr>
          <a:xfrm flipV="1">
            <a:off x="2659222" y="4226897"/>
            <a:ext cx="230006" cy="6833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화살표 연결선 330">
            <a:extLst>
              <a:ext uri="{FF2B5EF4-FFF2-40B4-BE49-F238E27FC236}">
                <a16:creationId xmlns:a16="http://schemas.microsoft.com/office/drawing/2014/main" id="{FC411FA9-4E44-5D75-B944-374F2FAAB6A4}"/>
              </a:ext>
            </a:extLst>
          </p:cNvPr>
          <p:cNvCxnSpPr>
            <a:cxnSpLocks/>
            <a:stCxn id="166" idx="3"/>
            <a:endCxn id="170" idx="1"/>
          </p:cNvCxnSpPr>
          <p:nvPr/>
        </p:nvCxnSpPr>
        <p:spPr>
          <a:xfrm flipV="1">
            <a:off x="2659223" y="4226897"/>
            <a:ext cx="230005" cy="17065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화살표 연결선 330">
            <a:extLst>
              <a:ext uri="{FF2B5EF4-FFF2-40B4-BE49-F238E27FC236}">
                <a16:creationId xmlns:a16="http://schemas.microsoft.com/office/drawing/2014/main" id="{BE8623F8-6A52-2E4D-4388-E832079119A8}"/>
              </a:ext>
            </a:extLst>
          </p:cNvPr>
          <p:cNvCxnSpPr>
            <a:cxnSpLocks/>
            <a:stCxn id="290" idx="3"/>
            <a:endCxn id="170" idx="1"/>
          </p:cNvCxnSpPr>
          <p:nvPr/>
        </p:nvCxnSpPr>
        <p:spPr>
          <a:xfrm>
            <a:off x="2659223" y="2713614"/>
            <a:ext cx="230005" cy="15132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화살표 연결선 330">
            <a:extLst>
              <a:ext uri="{FF2B5EF4-FFF2-40B4-BE49-F238E27FC236}">
                <a16:creationId xmlns:a16="http://schemas.microsoft.com/office/drawing/2014/main" id="{A9DE89B3-D6BF-FFBB-05D3-C25C292E01B9}"/>
              </a:ext>
            </a:extLst>
          </p:cNvPr>
          <p:cNvCxnSpPr>
            <a:cxnSpLocks/>
            <a:stCxn id="170" idx="3"/>
            <a:endCxn id="266" idx="1"/>
          </p:cNvCxnSpPr>
          <p:nvPr/>
        </p:nvCxnSpPr>
        <p:spPr>
          <a:xfrm flipV="1">
            <a:off x="3322251" y="3135902"/>
            <a:ext cx="219279" cy="10909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직선 화살표 연결선 351">
            <a:extLst>
              <a:ext uri="{FF2B5EF4-FFF2-40B4-BE49-F238E27FC236}">
                <a16:creationId xmlns:a16="http://schemas.microsoft.com/office/drawing/2014/main" id="{FEFCE408-FD63-6E90-5C3E-8A62A93C487E}"/>
              </a:ext>
            </a:extLst>
          </p:cNvPr>
          <p:cNvCxnSpPr>
            <a:cxnSpLocks/>
            <a:stCxn id="266" idx="2"/>
            <a:endCxn id="270" idx="0"/>
          </p:cNvCxnSpPr>
          <p:nvPr/>
        </p:nvCxnSpPr>
        <p:spPr>
          <a:xfrm>
            <a:off x="4194955" y="4162052"/>
            <a:ext cx="1" cy="12108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화살표 연결선 355">
            <a:extLst>
              <a:ext uri="{FF2B5EF4-FFF2-40B4-BE49-F238E27FC236}">
                <a16:creationId xmlns:a16="http://schemas.microsoft.com/office/drawing/2014/main" id="{98D03F80-597D-2C87-C054-FBA91EABF0FE}"/>
              </a:ext>
            </a:extLst>
          </p:cNvPr>
          <p:cNvCxnSpPr>
            <a:cxnSpLocks/>
            <a:stCxn id="270" idx="3"/>
            <a:endCxn id="171" idx="1"/>
          </p:cNvCxnSpPr>
          <p:nvPr/>
        </p:nvCxnSpPr>
        <p:spPr>
          <a:xfrm flipV="1">
            <a:off x="4844226" y="2996481"/>
            <a:ext cx="393254" cy="23128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7" name="그룹 366">
            <a:extLst>
              <a:ext uri="{FF2B5EF4-FFF2-40B4-BE49-F238E27FC236}">
                <a16:creationId xmlns:a16="http://schemas.microsoft.com/office/drawing/2014/main" id="{719A94C2-4462-E950-0E74-D54AF6AFEFE8}"/>
              </a:ext>
            </a:extLst>
          </p:cNvPr>
          <p:cNvGrpSpPr/>
          <p:nvPr/>
        </p:nvGrpSpPr>
        <p:grpSpPr>
          <a:xfrm>
            <a:off x="5232536" y="4164837"/>
            <a:ext cx="1676813" cy="2170731"/>
            <a:chOff x="5232536" y="4026942"/>
            <a:chExt cx="1676813" cy="2170731"/>
          </a:xfrm>
        </p:grpSpPr>
        <p:sp>
          <p:nvSpPr>
            <p:cNvPr id="207" name="모서리가 둥근 직사각형 140">
              <a:extLst>
                <a:ext uri="{FF2B5EF4-FFF2-40B4-BE49-F238E27FC236}">
                  <a16:creationId xmlns:a16="http://schemas.microsoft.com/office/drawing/2014/main" id="{141B9E99-C5F1-9898-1EF9-693D54C6A053}"/>
                </a:ext>
              </a:extLst>
            </p:cNvPr>
            <p:cNvSpPr/>
            <p:nvPr/>
          </p:nvSpPr>
          <p:spPr>
            <a:xfrm>
              <a:off x="5232536" y="4026942"/>
              <a:ext cx="1676813" cy="2170731"/>
            </a:xfrm>
            <a:prstGeom prst="roundRect">
              <a:avLst>
                <a:gd name="adj" fmla="val 4307"/>
              </a:avLst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t"/>
            <a:lstStyle/>
            <a:p>
              <a:pPr algn="ctr"/>
              <a:r>
                <a:rPr lang="en-US" altLang="ko-KR" sz="1100" b="1" spc="-150" dirty="0">
                  <a:ln>
                    <a:solidFill>
                      <a:schemeClr val="accent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To-Be </a:t>
              </a:r>
              <a:r>
                <a:rPr lang="ko-KR" altLang="en-US" sz="1100" b="1" spc="-150" dirty="0">
                  <a:ln>
                    <a:solidFill>
                      <a:schemeClr val="accent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모델 설계</a:t>
              </a: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C0C4499A-E13E-3317-032B-78B08EF76D83}"/>
                </a:ext>
              </a:extLst>
            </p:cNvPr>
            <p:cNvSpPr/>
            <p:nvPr/>
          </p:nvSpPr>
          <p:spPr bwMode="gray">
            <a:xfrm>
              <a:off x="5335730" y="5361680"/>
              <a:ext cx="1470426" cy="453222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ko-KR" altLang="en-US" sz="1000" b="1" spc="-15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+mn-ea"/>
                </a:rPr>
                <a:t>목표 </a:t>
              </a:r>
              <a:r>
                <a:rPr lang="en-US" altLang="ko-KR" sz="1000" b="1" spc="-15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+mn-ea"/>
                </a:rPr>
                <a:t>IT </a:t>
              </a:r>
              <a:r>
                <a:rPr lang="ko-KR" altLang="en-US" sz="1000" b="1" spc="-15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+mn-ea"/>
                </a:rPr>
                <a:t>거버넌스</a:t>
              </a:r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BDF18852-3F28-D02C-4053-D942C2523A82}"/>
                </a:ext>
              </a:extLst>
            </p:cNvPr>
            <p:cNvSpPr/>
            <p:nvPr/>
          </p:nvSpPr>
          <p:spPr bwMode="gray">
            <a:xfrm>
              <a:off x="5325993" y="4529235"/>
              <a:ext cx="343162" cy="695325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ko-KR" altLang="en-US" sz="1000" b="1" spc="-15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+mn-ea"/>
                </a:rPr>
                <a:t>목표</a:t>
              </a:r>
              <a:endParaRPr lang="en-US" altLang="ko-KR" sz="1000" b="1" spc="-15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+mn-ea"/>
              </a:endParaRPr>
            </a:p>
            <a:p>
              <a:pPr algn="ctr" latinLnBrk="0"/>
              <a:r>
                <a:rPr lang="en-US" altLang="ko-KR" sz="1000" b="1" spc="-15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+mn-ea"/>
                </a:rPr>
                <a:t>AA</a:t>
              </a: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0507EC61-3F62-7BD5-5824-73BCC17600C0}"/>
                </a:ext>
              </a:extLst>
            </p:cNvPr>
            <p:cNvSpPr/>
            <p:nvPr/>
          </p:nvSpPr>
          <p:spPr bwMode="gray">
            <a:xfrm>
              <a:off x="5711632" y="4529236"/>
              <a:ext cx="343162" cy="695325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ko-KR" altLang="en-US" sz="1000" b="1" spc="-15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+mn-ea"/>
                </a:rPr>
                <a:t>목표 </a:t>
              </a:r>
              <a:endParaRPr lang="en-US" altLang="ko-KR" sz="1000" b="1" spc="-15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+mn-ea"/>
              </a:endParaRPr>
            </a:p>
            <a:p>
              <a:pPr algn="ctr" latinLnBrk="0"/>
              <a:r>
                <a:rPr lang="en-US" altLang="ko-KR" sz="1000" b="1" spc="-15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+mn-ea"/>
                </a:rPr>
                <a:t>DA</a:t>
              </a:r>
              <a:endParaRPr lang="ko-KR" altLang="en-US" sz="1000" b="1" spc="-15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+mn-ea"/>
              </a:endParaRP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5082BC3C-1E87-85B6-581E-9E8EC3E87A8E}"/>
                </a:ext>
              </a:extLst>
            </p:cNvPr>
            <p:cNvSpPr/>
            <p:nvPr/>
          </p:nvSpPr>
          <p:spPr bwMode="gray">
            <a:xfrm>
              <a:off x="6482909" y="4529236"/>
              <a:ext cx="342005" cy="695325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ko-KR" altLang="en-US" sz="1000" b="1" spc="-15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+mn-ea"/>
                </a:rPr>
                <a:t>목표</a:t>
              </a:r>
              <a:endParaRPr lang="en-US" altLang="ko-KR" sz="1000" b="1" spc="-15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+mn-ea"/>
              </a:endParaRPr>
            </a:p>
            <a:p>
              <a:pPr algn="ctr" latinLnBrk="0"/>
              <a:r>
                <a:rPr lang="en-US" altLang="ko-KR" sz="1000" b="1" spc="-15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+mn-ea"/>
                </a:rPr>
                <a:t>SA</a:t>
              </a:r>
              <a:endParaRPr lang="ko-KR" altLang="en-US" sz="1000" b="1" spc="-15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+mn-ea"/>
              </a:endParaRPr>
            </a:p>
          </p:txBody>
        </p:sp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id="{8D271548-2052-65CE-D007-0A7B444045E9}"/>
                </a:ext>
              </a:extLst>
            </p:cNvPr>
            <p:cNvSpPr/>
            <p:nvPr/>
          </p:nvSpPr>
          <p:spPr bwMode="gray">
            <a:xfrm>
              <a:off x="6097271" y="4529236"/>
              <a:ext cx="343162" cy="695325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ko-KR" altLang="en-US" sz="1000" b="1" spc="-15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+mn-ea"/>
                </a:rPr>
                <a:t>목표 </a:t>
              </a:r>
              <a:endParaRPr lang="en-US" altLang="ko-KR" sz="1000" b="1" spc="-15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+mn-ea"/>
              </a:endParaRPr>
            </a:p>
            <a:p>
              <a:pPr algn="ctr" latinLnBrk="0"/>
              <a:r>
                <a:rPr lang="en-US" altLang="ko-KR" sz="1000" b="1" spc="-15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latin typeface="+mn-ea"/>
                </a:rPr>
                <a:t>TA</a:t>
              </a:r>
              <a:endParaRPr lang="ko-KR" altLang="en-US" sz="1000" b="1" spc="-15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+mn-ea"/>
              </a:endParaRPr>
            </a:p>
          </p:txBody>
        </p:sp>
      </p:grpSp>
      <p:cxnSp>
        <p:nvCxnSpPr>
          <p:cNvPr id="368" name="직선 화살표 연결선 367">
            <a:extLst>
              <a:ext uri="{FF2B5EF4-FFF2-40B4-BE49-F238E27FC236}">
                <a16:creationId xmlns:a16="http://schemas.microsoft.com/office/drawing/2014/main" id="{A2217D83-E371-2781-8123-514F17A37CE4}"/>
              </a:ext>
            </a:extLst>
          </p:cNvPr>
          <p:cNvCxnSpPr>
            <a:cxnSpLocks/>
            <a:stCxn id="171" idx="2"/>
            <a:endCxn id="207" idx="0"/>
          </p:cNvCxnSpPr>
          <p:nvPr/>
        </p:nvCxnSpPr>
        <p:spPr>
          <a:xfrm flipH="1">
            <a:off x="6070943" y="3883210"/>
            <a:ext cx="4944" cy="28162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직선 화살표 연결선 371">
            <a:extLst>
              <a:ext uri="{FF2B5EF4-FFF2-40B4-BE49-F238E27FC236}">
                <a16:creationId xmlns:a16="http://schemas.microsoft.com/office/drawing/2014/main" id="{3087C18A-D945-D128-A0DE-A5957A62731F}"/>
              </a:ext>
            </a:extLst>
          </p:cNvPr>
          <p:cNvCxnSpPr>
            <a:cxnSpLocks/>
            <a:stCxn id="207" idx="3"/>
            <a:endCxn id="297" idx="1"/>
          </p:cNvCxnSpPr>
          <p:nvPr/>
        </p:nvCxnSpPr>
        <p:spPr>
          <a:xfrm flipV="1">
            <a:off x="6909349" y="3249056"/>
            <a:ext cx="418345" cy="20011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화살표 연결선 374">
            <a:extLst>
              <a:ext uri="{FF2B5EF4-FFF2-40B4-BE49-F238E27FC236}">
                <a16:creationId xmlns:a16="http://schemas.microsoft.com/office/drawing/2014/main" id="{4AA35DC3-E73B-0851-7559-F1E68F590DFF}"/>
              </a:ext>
            </a:extLst>
          </p:cNvPr>
          <p:cNvCxnSpPr>
            <a:cxnSpLocks/>
            <a:stCxn id="297" idx="2"/>
            <a:endCxn id="295" idx="0"/>
          </p:cNvCxnSpPr>
          <p:nvPr/>
        </p:nvCxnSpPr>
        <p:spPr>
          <a:xfrm>
            <a:off x="8278385" y="4388360"/>
            <a:ext cx="0" cy="27522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448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11EC4490-3030-015F-6BE6-5AA740945FAD}"/>
              </a:ext>
            </a:extLst>
          </p:cNvPr>
          <p:cNvSpPr/>
          <p:nvPr/>
        </p:nvSpPr>
        <p:spPr bwMode="auto">
          <a:xfrm>
            <a:off x="3822934" y="2051801"/>
            <a:ext cx="5556122" cy="447282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spc="-70" dirty="0">
              <a:ln>
                <a:solidFill>
                  <a:schemeClr val="accent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AE1DEE-DE28-6E37-224F-A02DF109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GME </a:t>
            </a:r>
            <a:r>
              <a:rPr lang="ko-KR" altLang="en-US" dirty="0"/>
              <a:t>컨설팅 제안 범위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97F19E-9F49-8BF7-F4FA-AADF2E97EF6F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F9485-41BF-B956-4950-390610B6D93E}"/>
              </a:ext>
            </a:extLst>
          </p:cNvPr>
          <p:cNvSpPr txBox="1"/>
          <p:nvPr/>
        </p:nvSpPr>
        <p:spPr>
          <a:xfrm>
            <a:off x="523875" y="1033375"/>
            <a:ext cx="8858250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1400" dirty="0" err="1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글로벌머니익스프레스의</a:t>
            </a:r>
            <a:r>
              <a:rPr lang="ko-KR" altLang="en-US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상황을 고려하였을 때</a:t>
            </a:r>
            <a:r>
              <a:rPr lang="en-US" altLang="ko-KR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전체 </a:t>
            </a:r>
            <a:r>
              <a:rPr lang="en-US" altLang="ko-KR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ISP</a:t>
            </a:r>
            <a:r>
              <a:rPr lang="ko-KR" altLang="en-US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컨설팅을 수행하기보다는 단기간</a:t>
            </a:r>
            <a:r>
              <a:rPr lang="en-US" altLang="ko-KR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약 </a:t>
            </a:r>
            <a:r>
              <a:rPr lang="en-US" altLang="ko-KR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</a:t>
            </a:r>
            <a:r>
              <a:rPr lang="ko-KR" altLang="en-US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개월</a:t>
            </a:r>
            <a:r>
              <a:rPr lang="en-US" altLang="ko-KR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r>
              <a:rPr lang="ko-KR" altLang="en-US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내</a:t>
            </a:r>
            <a:r>
              <a:rPr lang="en-US" altLang="ko-KR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목표 모델 수립에 중점을 둔 특화된 컨설팅 서비스가 필요합니다</a:t>
            </a:r>
            <a:r>
              <a:rPr lang="en-US" altLang="ko-KR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400" dirty="0">
              <a:ln>
                <a:solidFill>
                  <a:schemeClr val="accent2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29F6704A-0F5A-789F-E23F-30A488798158}"/>
              </a:ext>
            </a:extLst>
          </p:cNvPr>
          <p:cNvGrpSpPr/>
          <p:nvPr/>
        </p:nvGrpSpPr>
        <p:grpSpPr>
          <a:xfrm>
            <a:off x="518920" y="1643522"/>
            <a:ext cx="8863205" cy="357971"/>
            <a:chOff x="414337" y="1796459"/>
            <a:chExt cx="9077327" cy="416071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561EAB3-DD12-8267-8DF7-516248691535}"/>
                </a:ext>
              </a:extLst>
            </p:cNvPr>
            <p:cNvSpPr/>
            <p:nvPr/>
          </p:nvSpPr>
          <p:spPr>
            <a:xfrm>
              <a:off x="3733257" y="1796459"/>
              <a:ext cx="5758407" cy="415500"/>
            </a:xfrm>
            <a:prstGeom prst="rect">
              <a:avLst/>
            </a:prstGeom>
            <a:solidFill>
              <a:srgbClr val="0084D6"/>
            </a:solidFill>
            <a:ln w="9525" cap="flat" cmpd="sng" algn="ctr">
              <a:noFill/>
              <a:prstDash val="solid"/>
              <a:headEnd/>
              <a:tailEnd/>
            </a:ln>
            <a:effectLst/>
          </p:spPr>
          <p:txBody>
            <a:bodyPr wrap="none" lIns="36000" tIns="108000" rIns="36000" bIns="36000" anchor="ctr" anchorCtr="0">
              <a:noAutofit/>
            </a:bodyPr>
            <a:lstStyle/>
            <a:p>
              <a:pPr marL="85709" marR="0" lvl="0" indent="-85709" algn="ctr" defTabSz="914235" rtl="0" eaLnBrk="0" fontAlgn="base" latinLnBrk="0" hangingPunct="0">
                <a:lnSpc>
                  <a:spcPts val="1200"/>
                </a:lnSpc>
                <a:spcBef>
                  <a:spcPts val="200"/>
                </a:spcBef>
                <a:spcAft>
                  <a:spcPts val="2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1" lang="ko-KR" altLang="en-US" sz="1600" b="1" i="0" u="none" strike="noStrike" kern="0" cap="none" spc="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KoPubWorld돋움체_Pro Bold" panose="00000800000000000000" pitchFamily="50" charset="-127"/>
                </a:rPr>
                <a:t>컨설팅 수행 범위</a:t>
              </a:r>
            </a:p>
          </p:txBody>
        </p:sp>
        <p:sp>
          <p:nvSpPr>
            <p:cNvPr id="106" name="오각형 114">
              <a:extLst>
                <a:ext uri="{FF2B5EF4-FFF2-40B4-BE49-F238E27FC236}">
                  <a16:creationId xmlns:a16="http://schemas.microsoft.com/office/drawing/2014/main" id="{0C4F4785-184C-460D-853D-5B4491DCFBB0}"/>
                </a:ext>
              </a:extLst>
            </p:cNvPr>
            <p:cNvSpPr/>
            <p:nvPr/>
          </p:nvSpPr>
          <p:spPr>
            <a:xfrm>
              <a:off x="414337" y="1796460"/>
              <a:ext cx="3436304" cy="416070"/>
            </a:xfrm>
            <a:prstGeom prst="homePlate">
              <a:avLst>
                <a:gd name="adj" fmla="val 32825"/>
              </a:avLst>
            </a:prstGeom>
            <a:solidFill>
              <a:srgbClr val="000000">
                <a:lumMod val="65000"/>
                <a:lumOff val="35000"/>
              </a:srgbClr>
            </a:solidFill>
            <a:ln w="9525" cap="flat" cmpd="sng" algn="ctr">
              <a:noFill/>
              <a:prstDash val="solid"/>
              <a:headEnd/>
              <a:tailEnd/>
            </a:ln>
            <a:effectLst/>
          </p:spPr>
          <p:txBody>
            <a:bodyPr wrap="none" lIns="36000" tIns="108000" rIns="36000" bIns="36000" anchor="ctr" anchorCtr="0">
              <a:noAutofit/>
            </a:bodyPr>
            <a:lstStyle/>
            <a:p>
              <a:pPr marL="85709" marR="0" lvl="0" indent="-85709" algn="ctr" defTabSz="914235" rtl="0" eaLnBrk="0" fontAlgn="base" latinLnBrk="0" hangingPunct="0">
                <a:lnSpc>
                  <a:spcPts val="1300"/>
                </a:lnSpc>
                <a:spcBef>
                  <a:spcPts val="200"/>
                </a:spcBef>
                <a:spcAft>
                  <a:spcPts val="2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1" lang="ko-KR" altLang="en-US" sz="1600" b="1" kern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FFFF"/>
                  </a:solidFill>
                  <a:latin typeface="+mn-ea"/>
                  <a:cs typeface="KoPubWorld돋움체_Pro Bold" panose="00000800000000000000" pitchFamily="50" charset="-127"/>
                </a:rPr>
                <a:t>핵심 고려사항</a:t>
              </a:r>
              <a:endParaRPr kumimoji="1" lang="en-US" altLang="ko-KR" sz="1400" b="1" i="0" u="none" strike="noStrike" kern="0" cap="none" spc="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KoPubWorld돋움체_Pro Bold" panose="00000800000000000000" pitchFamily="50" charset="-127"/>
              </a:endParaRPr>
            </a:p>
          </p:txBody>
        </p:sp>
      </p:grp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F36BCAD-2DC3-FB71-0340-D23C1E4B71CC}"/>
              </a:ext>
            </a:extLst>
          </p:cNvPr>
          <p:cNvSpPr/>
          <p:nvPr/>
        </p:nvSpPr>
        <p:spPr>
          <a:xfrm>
            <a:off x="911243" y="2150679"/>
            <a:ext cx="2800146" cy="350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81742" algn="ctr" defTabSz="1067745" fontAlgn="ctr">
              <a:buClr>
                <a:schemeClr val="tx1">
                  <a:lumMod val="75000"/>
                  <a:lumOff val="25000"/>
                </a:schemeClr>
              </a:buClr>
              <a:buSzPct val="80000"/>
              <a:tabLst>
                <a:tab pos="2615558" algn="l"/>
                <a:tab pos="5487119" algn="l"/>
              </a:tabLst>
            </a:pPr>
            <a:r>
              <a:rPr lang="en-US" altLang="ko-KR" sz="1200" b="1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GME </a:t>
            </a:r>
            <a:r>
              <a:rPr lang="ko-KR" altLang="en-US" sz="1200" b="1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핵심 목표는 무엇인가</a:t>
            </a:r>
            <a:r>
              <a:rPr lang="en-US" altLang="ko-KR" sz="1200" b="1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9CE25F2C-AA91-098C-2A86-E08B975907CF}"/>
              </a:ext>
            </a:extLst>
          </p:cNvPr>
          <p:cNvGrpSpPr>
            <a:grpSpLocks noChangeAspect="1"/>
          </p:cNvGrpSpPr>
          <p:nvPr/>
        </p:nvGrpSpPr>
        <p:grpSpPr>
          <a:xfrm>
            <a:off x="577853" y="2114439"/>
            <a:ext cx="618315" cy="576000"/>
            <a:chOff x="6546822" y="5329533"/>
            <a:chExt cx="480247" cy="447380"/>
          </a:xfrm>
        </p:grpSpPr>
        <p:sp>
          <p:nvSpPr>
            <p:cNvPr id="128" name="자유형 303">
              <a:extLst>
                <a:ext uri="{FF2B5EF4-FFF2-40B4-BE49-F238E27FC236}">
                  <a16:creationId xmlns:a16="http://schemas.microsoft.com/office/drawing/2014/main" id="{8CC539F2-70F6-BE1A-6CE2-F464B5F0749E}"/>
                </a:ext>
              </a:extLst>
            </p:cNvPr>
            <p:cNvSpPr/>
            <p:nvPr/>
          </p:nvSpPr>
          <p:spPr>
            <a:xfrm>
              <a:off x="6605588" y="5372101"/>
              <a:ext cx="421481" cy="404812"/>
            </a:xfrm>
            <a:custGeom>
              <a:avLst/>
              <a:gdLst>
                <a:gd name="connsiteX0" fmla="*/ 0 w 421481"/>
                <a:gd name="connsiteY0" fmla="*/ 240506 h 404812"/>
                <a:gd name="connsiteX1" fmla="*/ 273843 w 421481"/>
                <a:gd name="connsiteY1" fmla="*/ 404812 h 404812"/>
                <a:gd name="connsiteX2" fmla="*/ 421481 w 421481"/>
                <a:gd name="connsiteY2" fmla="*/ 157162 h 404812"/>
                <a:gd name="connsiteX3" fmla="*/ 188118 w 421481"/>
                <a:gd name="connsiteY3" fmla="*/ 0 h 404812"/>
                <a:gd name="connsiteX4" fmla="*/ 0 w 421481"/>
                <a:gd name="connsiteY4" fmla="*/ 240506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481" h="404812">
                  <a:moveTo>
                    <a:pt x="0" y="240506"/>
                  </a:moveTo>
                  <a:lnTo>
                    <a:pt x="273843" y="404812"/>
                  </a:lnTo>
                  <a:lnTo>
                    <a:pt x="421481" y="157162"/>
                  </a:lnTo>
                  <a:lnTo>
                    <a:pt x="188118" y="0"/>
                  </a:lnTo>
                  <a:lnTo>
                    <a:pt x="0" y="240506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3000"/>
                  </a:schemeClr>
                </a:gs>
                <a:gs pos="68000">
                  <a:schemeClr val="bg1">
                    <a:alpha val="0"/>
                  </a:schemeClr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25000"/>
                  </a:schemeClr>
                </a:solidFill>
                <a:latin typeface="Century Gothic" pitchFamily="34" charset="0"/>
              </a:endParaRPr>
            </a:p>
          </p:txBody>
        </p:sp>
        <p:sp>
          <p:nvSpPr>
            <p:cNvPr id="129" name="LcS24">
              <a:extLst>
                <a:ext uri="{FF2B5EF4-FFF2-40B4-BE49-F238E27FC236}">
                  <a16:creationId xmlns:a16="http://schemas.microsoft.com/office/drawing/2014/main" id="{05481F2E-3AD9-7CD2-22BF-8A9283C3C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6822" y="5329533"/>
              <a:ext cx="324137" cy="328828"/>
            </a:xfrm>
            <a:custGeom>
              <a:avLst/>
              <a:gdLst>
                <a:gd name="T0" fmla="*/ 1750 w 1752"/>
                <a:gd name="T1" fmla="*/ 830 h 1824"/>
                <a:gd name="T2" fmla="*/ 1734 w 1752"/>
                <a:gd name="T3" fmla="*/ 698 h 1824"/>
                <a:gd name="T4" fmla="*/ 1698 w 1752"/>
                <a:gd name="T5" fmla="*/ 574 h 1824"/>
                <a:gd name="T6" fmla="*/ 1646 w 1752"/>
                <a:gd name="T7" fmla="*/ 458 h 1824"/>
                <a:gd name="T8" fmla="*/ 1578 w 1752"/>
                <a:gd name="T9" fmla="*/ 352 h 1824"/>
                <a:gd name="T10" fmla="*/ 1496 w 1752"/>
                <a:gd name="T11" fmla="*/ 256 h 1824"/>
                <a:gd name="T12" fmla="*/ 1400 w 1752"/>
                <a:gd name="T13" fmla="*/ 174 h 1824"/>
                <a:gd name="T14" fmla="*/ 1294 w 1752"/>
                <a:gd name="T15" fmla="*/ 106 h 1824"/>
                <a:gd name="T16" fmla="*/ 1176 w 1752"/>
                <a:gd name="T17" fmla="*/ 52 h 1824"/>
                <a:gd name="T18" fmla="*/ 1052 w 1752"/>
                <a:gd name="T19" fmla="*/ 18 h 1824"/>
                <a:gd name="T20" fmla="*/ 920 w 1752"/>
                <a:gd name="T21" fmla="*/ 0 h 1824"/>
                <a:gd name="T22" fmla="*/ 830 w 1752"/>
                <a:gd name="T23" fmla="*/ 0 h 1824"/>
                <a:gd name="T24" fmla="*/ 700 w 1752"/>
                <a:gd name="T25" fmla="*/ 18 h 1824"/>
                <a:gd name="T26" fmla="*/ 574 w 1752"/>
                <a:gd name="T27" fmla="*/ 52 h 1824"/>
                <a:gd name="T28" fmla="*/ 458 w 1752"/>
                <a:gd name="T29" fmla="*/ 106 h 1824"/>
                <a:gd name="T30" fmla="*/ 352 w 1752"/>
                <a:gd name="T31" fmla="*/ 174 h 1824"/>
                <a:gd name="T32" fmla="*/ 256 w 1752"/>
                <a:gd name="T33" fmla="*/ 256 h 1824"/>
                <a:gd name="T34" fmla="*/ 174 w 1752"/>
                <a:gd name="T35" fmla="*/ 352 h 1824"/>
                <a:gd name="T36" fmla="*/ 106 w 1752"/>
                <a:gd name="T37" fmla="*/ 458 h 1824"/>
                <a:gd name="T38" fmla="*/ 52 w 1752"/>
                <a:gd name="T39" fmla="*/ 574 h 1824"/>
                <a:gd name="T40" fmla="*/ 18 w 1752"/>
                <a:gd name="T41" fmla="*/ 698 h 1824"/>
                <a:gd name="T42" fmla="*/ 0 w 1752"/>
                <a:gd name="T43" fmla="*/ 830 h 1824"/>
                <a:gd name="T44" fmla="*/ 0 w 1752"/>
                <a:gd name="T45" fmla="*/ 920 h 1824"/>
                <a:gd name="T46" fmla="*/ 16 w 1752"/>
                <a:gd name="T47" fmla="*/ 1050 h 1824"/>
                <a:gd name="T48" fmla="*/ 46 w 1752"/>
                <a:gd name="T49" fmla="*/ 1172 h 1824"/>
                <a:gd name="T50" fmla="*/ 94 w 1752"/>
                <a:gd name="T51" fmla="*/ 1286 h 1824"/>
                <a:gd name="T52" fmla="*/ 156 w 1752"/>
                <a:gd name="T53" fmla="*/ 1390 h 1824"/>
                <a:gd name="T54" fmla="*/ 232 w 1752"/>
                <a:gd name="T55" fmla="*/ 1484 h 1824"/>
                <a:gd name="T56" fmla="*/ 322 w 1752"/>
                <a:gd name="T57" fmla="*/ 1566 h 1824"/>
                <a:gd name="T58" fmla="*/ 424 w 1752"/>
                <a:gd name="T59" fmla="*/ 1636 h 1824"/>
                <a:gd name="T60" fmla="*/ 536 w 1752"/>
                <a:gd name="T61" fmla="*/ 1694 h 1824"/>
                <a:gd name="T62" fmla="*/ 660 w 1752"/>
                <a:gd name="T63" fmla="*/ 1738 h 1824"/>
                <a:gd name="T64" fmla="*/ 792 w 1752"/>
                <a:gd name="T65" fmla="*/ 1766 h 1824"/>
                <a:gd name="T66" fmla="*/ 1008 w 1752"/>
                <a:gd name="T67" fmla="*/ 1790 h 1824"/>
                <a:gd name="T68" fmla="*/ 1382 w 1752"/>
                <a:gd name="T69" fmla="*/ 1818 h 1824"/>
                <a:gd name="T70" fmla="*/ 1562 w 1752"/>
                <a:gd name="T71" fmla="*/ 1824 h 1824"/>
                <a:gd name="T72" fmla="*/ 1450 w 1752"/>
                <a:gd name="T73" fmla="*/ 1744 h 1824"/>
                <a:gd name="T74" fmla="*/ 1312 w 1752"/>
                <a:gd name="T75" fmla="*/ 1636 h 1824"/>
                <a:gd name="T76" fmla="*/ 1406 w 1752"/>
                <a:gd name="T77" fmla="*/ 1572 h 1824"/>
                <a:gd name="T78" fmla="*/ 1530 w 1752"/>
                <a:gd name="T79" fmla="*/ 1458 h 1824"/>
                <a:gd name="T80" fmla="*/ 1630 w 1752"/>
                <a:gd name="T81" fmla="*/ 1320 h 1824"/>
                <a:gd name="T82" fmla="*/ 1702 w 1752"/>
                <a:gd name="T83" fmla="*/ 1166 h 1824"/>
                <a:gd name="T84" fmla="*/ 1744 w 1752"/>
                <a:gd name="T85" fmla="*/ 996 h 1824"/>
                <a:gd name="T86" fmla="*/ 1752 w 1752"/>
                <a:gd name="T87" fmla="*/ 876 h 1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52" h="1824">
                  <a:moveTo>
                    <a:pt x="1752" y="876"/>
                  </a:moveTo>
                  <a:lnTo>
                    <a:pt x="1752" y="876"/>
                  </a:lnTo>
                  <a:lnTo>
                    <a:pt x="1750" y="830"/>
                  </a:lnTo>
                  <a:lnTo>
                    <a:pt x="1748" y="786"/>
                  </a:lnTo>
                  <a:lnTo>
                    <a:pt x="1742" y="742"/>
                  </a:lnTo>
                  <a:lnTo>
                    <a:pt x="1734" y="698"/>
                  </a:lnTo>
                  <a:lnTo>
                    <a:pt x="1724" y="656"/>
                  </a:lnTo>
                  <a:lnTo>
                    <a:pt x="1712" y="614"/>
                  </a:lnTo>
                  <a:lnTo>
                    <a:pt x="1698" y="574"/>
                  </a:lnTo>
                  <a:lnTo>
                    <a:pt x="1682" y="534"/>
                  </a:lnTo>
                  <a:lnTo>
                    <a:pt x="1666" y="496"/>
                  </a:lnTo>
                  <a:lnTo>
                    <a:pt x="1646" y="458"/>
                  </a:lnTo>
                  <a:lnTo>
                    <a:pt x="1624" y="422"/>
                  </a:lnTo>
                  <a:lnTo>
                    <a:pt x="1602" y="386"/>
                  </a:lnTo>
                  <a:lnTo>
                    <a:pt x="1578" y="352"/>
                  </a:lnTo>
                  <a:lnTo>
                    <a:pt x="1552" y="318"/>
                  </a:lnTo>
                  <a:lnTo>
                    <a:pt x="1524" y="286"/>
                  </a:lnTo>
                  <a:lnTo>
                    <a:pt x="1496" y="256"/>
                  </a:lnTo>
                  <a:lnTo>
                    <a:pt x="1464" y="228"/>
                  </a:lnTo>
                  <a:lnTo>
                    <a:pt x="1432" y="200"/>
                  </a:lnTo>
                  <a:lnTo>
                    <a:pt x="1400" y="174"/>
                  </a:lnTo>
                  <a:lnTo>
                    <a:pt x="1366" y="150"/>
                  </a:lnTo>
                  <a:lnTo>
                    <a:pt x="1330" y="126"/>
                  </a:lnTo>
                  <a:lnTo>
                    <a:pt x="1294" y="106"/>
                  </a:lnTo>
                  <a:lnTo>
                    <a:pt x="1256" y="86"/>
                  </a:lnTo>
                  <a:lnTo>
                    <a:pt x="1216" y="68"/>
                  </a:lnTo>
                  <a:lnTo>
                    <a:pt x="1176" y="52"/>
                  </a:lnTo>
                  <a:lnTo>
                    <a:pt x="1136" y="38"/>
                  </a:lnTo>
                  <a:lnTo>
                    <a:pt x="1094" y="28"/>
                  </a:lnTo>
                  <a:lnTo>
                    <a:pt x="1052" y="18"/>
                  </a:lnTo>
                  <a:lnTo>
                    <a:pt x="1010" y="10"/>
                  </a:lnTo>
                  <a:lnTo>
                    <a:pt x="966" y="4"/>
                  </a:lnTo>
                  <a:lnTo>
                    <a:pt x="920" y="0"/>
                  </a:lnTo>
                  <a:lnTo>
                    <a:pt x="876" y="0"/>
                  </a:lnTo>
                  <a:lnTo>
                    <a:pt x="876" y="0"/>
                  </a:lnTo>
                  <a:lnTo>
                    <a:pt x="830" y="0"/>
                  </a:lnTo>
                  <a:lnTo>
                    <a:pt x="786" y="4"/>
                  </a:lnTo>
                  <a:lnTo>
                    <a:pt x="742" y="10"/>
                  </a:lnTo>
                  <a:lnTo>
                    <a:pt x="700" y="18"/>
                  </a:lnTo>
                  <a:lnTo>
                    <a:pt x="656" y="28"/>
                  </a:lnTo>
                  <a:lnTo>
                    <a:pt x="616" y="38"/>
                  </a:lnTo>
                  <a:lnTo>
                    <a:pt x="574" y="52"/>
                  </a:lnTo>
                  <a:lnTo>
                    <a:pt x="534" y="68"/>
                  </a:lnTo>
                  <a:lnTo>
                    <a:pt x="496" y="86"/>
                  </a:lnTo>
                  <a:lnTo>
                    <a:pt x="458" y="106"/>
                  </a:lnTo>
                  <a:lnTo>
                    <a:pt x="422" y="126"/>
                  </a:lnTo>
                  <a:lnTo>
                    <a:pt x="386" y="150"/>
                  </a:lnTo>
                  <a:lnTo>
                    <a:pt x="352" y="174"/>
                  </a:lnTo>
                  <a:lnTo>
                    <a:pt x="318" y="200"/>
                  </a:lnTo>
                  <a:lnTo>
                    <a:pt x="286" y="228"/>
                  </a:lnTo>
                  <a:lnTo>
                    <a:pt x="256" y="256"/>
                  </a:lnTo>
                  <a:lnTo>
                    <a:pt x="228" y="286"/>
                  </a:lnTo>
                  <a:lnTo>
                    <a:pt x="200" y="318"/>
                  </a:lnTo>
                  <a:lnTo>
                    <a:pt x="174" y="352"/>
                  </a:lnTo>
                  <a:lnTo>
                    <a:pt x="150" y="386"/>
                  </a:lnTo>
                  <a:lnTo>
                    <a:pt x="126" y="422"/>
                  </a:lnTo>
                  <a:lnTo>
                    <a:pt x="106" y="458"/>
                  </a:lnTo>
                  <a:lnTo>
                    <a:pt x="86" y="496"/>
                  </a:lnTo>
                  <a:lnTo>
                    <a:pt x="68" y="534"/>
                  </a:lnTo>
                  <a:lnTo>
                    <a:pt x="52" y="574"/>
                  </a:lnTo>
                  <a:lnTo>
                    <a:pt x="40" y="614"/>
                  </a:lnTo>
                  <a:lnTo>
                    <a:pt x="28" y="656"/>
                  </a:lnTo>
                  <a:lnTo>
                    <a:pt x="18" y="698"/>
                  </a:lnTo>
                  <a:lnTo>
                    <a:pt x="10" y="742"/>
                  </a:lnTo>
                  <a:lnTo>
                    <a:pt x="4" y="786"/>
                  </a:lnTo>
                  <a:lnTo>
                    <a:pt x="0" y="830"/>
                  </a:lnTo>
                  <a:lnTo>
                    <a:pt x="0" y="876"/>
                  </a:lnTo>
                  <a:lnTo>
                    <a:pt x="0" y="876"/>
                  </a:lnTo>
                  <a:lnTo>
                    <a:pt x="0" y="920"/>
                  </a:lnTo>
                  <a:lnTo>
                    <a:pt x="4" y="964"/>
                  </a:lnTo>
                  <a:lnTo>
                    <a:pt x="8" y="1008"/>
                  </a:lnTo>
                  <a:lnTo>
                    <a:pt x="16" y="1050"/>
                  </a:lnTo>
                  <a:lnTo>
                    <a:pt x="24" y="1092"/>
                  </a:lnTo>
                  <a:lnTo>
                    <a:pt x="34" y="1132"/>
                  </a:lnTo>
                  <a:lnTo>
                    <a:pt x="46" y="1172"/>
                  </a:lnTo>
                  <a:lnTo>
                    <a:pt x="60" y="1212"/>
                  </a:lnTo>
                  <a:lnTo>
                    <a:pt x="76" y="1250"/>
                  </a:lnTo>
                  <a:lnTo>
                    <a:pt x="94" y="1286"/>
                  </a:lnTo>
                  <a:lnTo>
                    <a:pt x="112" y="1322"/>
                  </a:lnTo>
                  <a:lnTo>
                    <a:pt x="134" y="1356"/>
                  </a:lnTo>
                  <a:lnTo>
                    <a:pt x="156" y="1390"/>
                  </a:lnTo>
                  <a:lnTo>
                    <a:pt x="180" y="1422"/>
                  </a:lnTo>
                  <a:lnTo>
                    <a:pt x="206" y="1454"/>
                  </a:lnTo>
                  <a:lnTo>
                    <a:pt x="232" y="1484"/>
                  </a:lnTo>
                  <a:lnTo>
                    <a:pt x="260" y="1512"/>
                  </a:lnTo>
                  <a:lnTo>
                    <a:pt x="290" y="1540"/>
                  </a:lnTo>
                  <a:lnTo>
                    <a:pt x="322" y="1566"/>
                  </a:lnTo>
                  <a:lnTo>
                    <a:pt x="354" y="1590"/>
                  </a:lnTo>
                  <a:lnTo>
                    <a:pt x="388" y="1614"/>
                  </a:lnTo>
                  <a:lnTo>
                    <a:pt x="424" y="1636"/>
                  </a:lnTo>
                  <a:lnTo>
                    <a:pt x="460" y="1656"/>
                  </a:lnTo>
                  <a:lnTo>
                    <a:pt x="498" y="1676"/>
                  </a:lnTo>
                  <a:lnTo>
                    <a:pt x="536" y="1694"/>
                  </a:lnTo>
                  <a:lnTo>
                    <a:pt x="576" y="1710"/>
                  </a:lnTo>
                  <a:lnTo>
                    <a:pt x="618" y="1724"/>
                  </a:lnTo>
                  <a:lnTo>
                    <a:pt x="660" y="1738"/>
                  </a:lnTo>
                  <a:lnTo>
                    <a:pt x="702" y="1748"/>
                  </a:lnTo>
                  <a:lnTo>
                    <a:pt x="748" y="1758"/>
                  </a:lnTo>
                  <a:lnTo>
                    <a:pt x="792" y="1766"/>
                  </a:lnTo>
                  <a:lnTo>
                    <a:pt x="840" y="1772"/>
                  </a:lnTo>
                  <a:lnTo>
                    <a:pt x="840" y="1772"/>
                  </a:lnTo>
                  <a:lnTo>
                    <a:pt x="1008" y="1790"/>
                  </a:lnTo>
                  <a:lnTo>
                    <a:pt x="1156" y="1804"/>
                  </a:lnTo>
                  <a:lnTo>
                    <a:pt x="1280" y="1812"/>
                  </a:lnTo>
                  <a:lnTo>
                    <a:pt x="1382" y="1818"/>
                  </a:lnTo>
                  <a:lnTo>
                    <a:pt x="1460" y="1822"/>
                  </a:lnTo>
                  <a:lnTo>
                    <a:pt x="1518" y="1824"/>
                  </a:lnTo>
                  <a:lnTo>
                    <a:pt x="1562" y="1824"/>
                  </a:lnTo>
                  <a:lnTo>
                    <a:pt x="1562" y="1824"/>
                  </a:lnTo>
                  <a:lnTo>
                    <a:pt x="1502" y="1782"/>
                  </a:lnTo>
                  <a:lnTo>
                    <a:pt x="1450" y="1744"/>
                  </a:lnTo>
                  <a:lnTo>
                    <a:pt x="1372" y="1686"/>
                  </a:lnTo>
                  <a:lnTo>
                    <a:pt x="1326" y="1648"/>
                  </a:lnTo>
                  <a:lnTo>
                    <a:pt x="1312" y="1636"/>
                  </a:lnTo>
                  <a:lnTo>
                    <a:pt x="1312" y="1636"/>
                  </a:lnTo>
                  <a:lnTo>
                    <a:pt x="1360" y="1606"/>
                  </a:lnTo>
                  <a:lnTo>
                    <a:pt x="1406" y="1572"/>
                  </a:lnTo>
                  <a:lnTo>
                    <a:pt x="1450" y="1536"/>
                  </a:lnTo>
                  <a:lnTo>
                    <a:pt x="1492" y="1498"/>
                  </a:lnTo>
                  <a:lnTo>
                    <a:pt x="1530" y="1458"/>
                  </a:lnTo>
                  <a:lnTo>
                    <a:pt x="1566" y="1414"/>
                  </a:lnTo>
                  <a:lnTo>
                    <a:pt x="1600" y="1368"/>
                  </a:lnTo>
                  <a:lnTo>
                    <a:pt x="1630" y="1320"/>
                  </a:lnTo>
                  <a:lnTo>
                    <a:pt x="1658" y="1270"/>
                  </a:lnTo>
                  <a:lnTo>
                    <a:pt x="1682" y="1218"/>
                  </a:lnTo>
                  <a:lnTo>
                    <a:pt x="1702" y="1166"/>
                  </a:lnTo>
                  <a:lnTo>
                    <a:pt x="1720" y="1110"/>
                  </a:lnTo>
                  <a:lnTo>
                    <a:pt x="1734" y="1054"/>
                  </a:lnTo>
                  <a:lnTo>
                    <a:pt x="1744" y="996"/>
                  </a:lnTo>
                  <a:lnTo>
                    <a:pt x="1750" y="936"/>
                  </a:lnTo>
                  <a:lnTo>
                    <a:pt x="1752" y="876"/>
                  </a:lnTo>
                  <a:lnTo>
                    <a:pt x="1752" y="87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0800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rtlCol="0" anchor="ctr"/>
            <a:lstStyle/>
            <a:p>
              <a:pPr algn="ctr"/>
              <a:r>
                <a:rPr lang="en-US" altLang="ko-KR" b="1" spc="-3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b="1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1" name="Rectangle 157">
            <a:extLst>
              <a:ext uri="{FF2B5EF4-FFF2-40B4-BE49-F238E27FC236}">
                <a16:creationId xmlns:a16="http://schemas.microsoft.com/office/drawing/2014/main" id="{79BDE164-6719-9681-0DB4-F0AA4BAC0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515" y="2606104"/>
            <a:ext cx="2924874" cy="58477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144000" lvl="2" indent="-144000" fontAlgn="base">
              <a:spcAft>
                <a:spcPts val="600"/>
              </a:spcAft>
              <a:buSzPct val="80000"/>
              <a:buFont typeface="Wingdings" pitchFamily="2" charset="2"/>
              <a:buChar char="§"/>
            </a:pPr>
            <a:r>
              <a:rPr lang="ko-KR" altLang="en-US" sz="1100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자체 시스템으로의 전환 방안</a:t>
            </a:r>
            <a:r>
              <a:rPr lang="en-US" altLang="ko-KR" sz="1100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목표 모델 수립 </a:t>
            </a:r>
            <a:endParaRPr lang="en-US" altLang="ko-KR" sz="1100" spc="-3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44000" lvl="2" indent="-144000" fontAlgn="base">
              <a:spcAft>
                <a:spcPts val="600"/>
              </a:spcAft>
              <a:buSzPct val="80000"/>
              <a:buFont typeface="Wingdings" pitchFamily="2" charset="2"/>
              <a:buChar char="§"/>
            </a:pPr>
            <a:r>
              <a:rPr lang="ko-KR" altLang="en-US" sz="1100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現 </a:t>
            </a:r>
            <a:r>
              <a:rPr lang="en-US" altLang="ko-KR" sz="1100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Biz/</a:t>
            </a:r>
            <a:r>
              <a:rPr lang="ko-KR" altLang="en-US" sz="1100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시스템의 문제보다는 차후 확장될 수 있는 기반을 마련하는 것이 중요</a:t>
            </a:r>
            <a:endParaRPr lang="en-US" altLang="ko-KR" sz="1100" spc="-3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3335D-867F-1D1C-8803-B26FB0654FC2}"/>
              </a:ext>
            </a:extLst>
          </p:cNvPr>
          <p:cNvSpPr/>
          <p:nvPr/>
        </p:nvSpPr>
        <p:spPr>
          <a:xfrm>
            <a:off x="911243" y="3754076"/>
            <a:ext cx="2800146" cy="350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81742" algn="ctr" defTabSz="1067745" fontAlgn="ctr">
              <a:buClr>
                <a:schemeClr val="tx1">
                  <a:lumMod val="75000"/>
                  <a:lumOff val="25000"/>
                </a:schemeClr>
              </a:buClr>
              <a:buSzPct val="80000"/>
              <a:tabLst>
                <a:tab pos="2615558" algn="l"/>
                <a:tab pos="5487119" algn="l"/>
              </a:tabLst>
            </a:pPr>
            <a:r>
              <a:rPr lang="ko-KR" altLang="en-US" sz="1200" b="1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신속한 컨설팅 결과 도출 필요</a:t>
            </a:r>
            <a:endParaRPr lang="en-US" altLang="ko-KR" sz="1200" b="1" spc="-3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4F205AA-20A3-DC94-D676-8DD338376C35}"/>
              </a:ext>
            </a:extLst>
          </p:cNvPr>
          <p:cNvGrpSpPr>
            <a:grpSpLocks noChangeAspect="1"/>
          </p:cNvGrpSpPr>
          <p:nvPr/>
        </p:nvGrpSpPr>
        <p:grpSpPr>
          <a:xfrm>
            <a:off x="577853" y="3717836"/>
            <a:ext cx="618315" cy="576000"/>
            <a:chOff x="6546822" y="5329533"/>
            <a:chExt cx="480247" cy="447380"/>
          </a:xfrm>
        </p:grpSpPr>
        <p:sp>
          <p:nvSpPr>
            <p:cNvPr id="12" name="자유형 303">
              <a:extLst>
                <a:ext uri="{FF2B5EF4-FFF2-40B4-BE49-F238E27FC236}">
                  <a16:creationId xmlns:a16="http://schemas.microsoft.com/office/drawing/2014/main" id="{03E228C9-8DB2-1D1C-743D-FD9587FAC37F}"/>
                </a:ext>
              </a:extLst>
            </p:cNvPr>
            <p:cNvSpPr/>
            <p:nvPr/>
          </p:nvSpPr>
          <p:spPr>
            <a:xfrm>
              <a:off x="6605588" y="5372101"/>
              <a:ext cx="421481" cy="404812"/>
            </a:xfrm>
            <a:custGeom>
              <a:avLst/>
              <a:gdLst>
                <a:gd name="connsiteX0" fmla="*/ 0 w 421481"/>
                <a:gd name="connsiteY0" fmla="*/ 240506 h 404812"/>
                <a:gd name="connsiteX1" fmla="*/ 273843 w 421481"/>
                <a:gd name="connsiteY1" fmla="*/ 404812 h 404812"/>
                <a:gd name="connsiteX2" fmla="*/ 421481 w 421481"/>
                <a:gd name="connsiteY2" fmla="*/ 157162 h 404812"/>
                <a:gd name="connsiteX3" fmla="*/ 188118 w 421481"/>
                <a:gd name="connsiteY3" fmla="*/ 0 h 404812"/>
                <a:gd name="connsiteX4" fmla="*/ 0 w 421481"/>
                <a:gd name="connsiteY4" fmla="*/ 240506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481" h="404812">
                  <a:moveTo>
                    <a:pt x="0" y="240506"/>
                  </a:moveTo>
                  <a:lnTo>
                    <a:pt x="273843" y="404812"/>
                  </a:lnTo>
                  <a:lnTo>
                    <a:pt x="421481" y="157162"/>
                  </a:lnTo>
                  <a:lnTo>
                    <a:pt x="188118" y="0"/>
                  </a:lnTo>
                  <a:lnTo>
                    <a:pt x="0" y="240506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3000"/>
                  </a:schemeClr>
                </a:gs>
                <a:gs pos="68000">
                  <a:schemeClr val="bg1">
                    <a:alpha val="0"/>
                  </a:schemeClr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25000"/>
                  </a:schemeClr>
                </a:solidFill>
                <a:latin typeface="Century Gothic" pitchFamily="34" charset="0"/>
              </a:endParaRPr>
            </a:p>
          </p:txBody>
        </p:sp>
        <p:sp>
          <p:nvSpPr>
            <p:cNvPr id="13" name="LcS24">
              <a:extLst>
                <a:ext uri="{FF2B5EF4-FFF2-40B4-BE49-F238E27FC236}">
                  <a16:creationId xmlns:a16="http://schemas.microsoft.com/office/drawing/2014/main" id="{E73AFD4A-2777-0D03-67C6-A25C91B62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6822" y="5329533"/>
              <a:ext cx="324137" cy="328828"/>
            </a:xfrm>
            <a:custGeom>
              <a:avLst/>
              <a:gdLst>
                <a:gd name="T0" fmla="*/ 1750 w 1752"/>
                <a:gd name="T1" fmla="*/ 830 h 1824"/>
                <a:gd name="T2" fmla="*/ 1734 w 1752"/>
                <a:gd name="T3" fmla="*/ 698 h 1824"/>
                <a:gd name="T4" fmla="*/ 1698 w 1752"/>
                <a:gd name="T5" fmla="*/ 574 h 1824"/>
                <a:gd name="T6" fmla="*/ 1646 w 1752"/>
                <a:gd name="T7" fmla="*/ 458 h 1824"/>
                <a:gd name="T8" fmla="*/ 1578 w 1752"/>
                <a:gd name="T9" fmla="*/ 352 h 1824"/>
                <a:gd name="T10" fmla="*/ 1496 w 1752"/>
                <a:gd name="T11" fmla="*/ 256 h 1824"/>
                <a:gd name="T12" fmla="*/ 1400 w 1752"/>
                <a:gd name="T13" fmla="*/ 174 h 1824"/>
                <a:gd name="T14" fmla="*/ 1294 w 1752"/>
                <a:gd name="T15" fmla="*/ 106 h 1824"/>
                <a:gd name="T16" fmla="*/ 1176 w 1752"/>
                <a:gd name="T17" fmla="*/ 52 h 1824"/>
                <a:gd name="T18" fmla="*/ 1052 w 1752"/>
                <a:gd name="T19" fmla="*/ 18 h 1824"/>
                <a:gd name="T20" fmla="*/ 920 w 1752"/>
                <a:gd name="T21" fmla="*/ 0 h 1824"/>
                <a:gd name="T22" fmla="*/ 830 w 1752"/>
                <a:gd name="T23" fmla="*/ 0 h 1824"/>
                <a:gd name="T24" fmla="*/ 700 w 1752"/>
                <a:gd name="T25" fmla="*/ 18 h 1824"/>
                <a:gd name="T26" fmla="*/ 574 w 1752"/>
                <a:gd name="T27" fmla="*/ 52 h 1824"/>
                <a:gd name="T28" fmla="*/ 458 w 1752"/>
                <a:gd name="T29" fmla="*/ 106 h 1824"/>
                <a:gd name="T30" fmla="*/ 352 w 1752"/>
                <a:gd name="T31" fmla="*/ 174 h 1824"/>
                <a:gd name="T32" fmla="*/ 256 w 1752"/>
                <a:gd name="T33" fmla="*/ 256 h 1824"/>
                <a:gd name="T34" fmla="*/ 174 w 1752"/>
                <a:gd name="T35" fmla="*/ 352 h 1824"/>
                <a:gd name="T36" fmla="*/ 106 w 1752"/>
                <a:gd name="T37" fmla="*/ 458 h 1824"/>
                <a:gd name="T38" fmla="*/ 52 w 1752"/>
                <a:gd name="T39" fmla="*/ 574 h 1824"/>
                <a:gd name="T40" fmla="*/ 18 w 1752"/>
                <a:gd name="T41" fmla="*/ 698 h 1824"/>
                <a:gd name="T42" fmla="*/ 0 w 1752"/>
                <a:gd name="T43" fmla="*/ 830 h 1824"/>
                <a:gd name="T44" fmla="*/ 0 w 1752"/>
                <a:gd name="T45" fmla="*/ 920 h 1824"/>
                <a:gd name="T46" fmla="*/ 16 w 1752"/>
                <a:gd name="T47" fmla="*/ 1050 h 1824"/>
                <a:gd name="T48" fmla="*/ 46 w 1752"/>
                <a:gd name="T49" fmla="*/ 1172 h 1824"/>
                <a:gd name="T50" fmla="*/ 94 w 1752"/>
                <a:gd name="T51" fmla="*/ 1286 h 1824"/>
                <a:gd name="T52" fmla="*/ 156 w 1752"/>
                <a:gd name="T53" fmla="*/ 1390 h 1824"/>
                <a:gd name="T54" fmla="*/ 232 w 1752"/>
                <a:gd name="T55" fmla="*/ 1484 h 1824"/>
                <a:gd name="T56" fmla="*/ 322 w 1752"/>
                <a:gd name="T57" fmla="*/ 1566 h 1824"/>
                <a:gd name="T58" fmla="*/ 424 w 1752"/>
                <a:gd name="T59" fmla="*/ 1636 h 1824"/>
                <a:gd name="T60" fmla="*/ 536 w 1752"/>
                <a:gd name="T61" fmla="*/ 1694 h 1824"/>
                <a:gd name="T62" fmla="*/ 660 w 1752"/>
                <a:gd name="T63" fmla="*/ 1738 h 1824"/>
                <a:gd name="T64" fmla="*/ 792 w 1752"/>
                <a:gd name="T65" fmla="*/ 1766 h 1824"/>
                <a:gd name="T66" fmla="*/ 1008 w 1752"/>
                <a:gd name="T67" fmla="*/ 1790 h 1824"/>
                <a:gd name="T68" fmla="*/ 1382 w 1752"/>
                <a:gd name="T69" fmla="*/ 1818 h 1824"/>
                <a:gd name="T70" fmla="*/ 1562 w 1752"/>
                <a:gd name="T71" fmla="*/ 1824 h 1824"/>
                <a:gd name="T72" fmla="*/ 1450 w 1752"/>
                <a:gd name="T73" fmla="*/ 1744 h 1824"/>
                <a:gd name="T74" fmla="*/ 1312 w 1752"/>
                <a:gd name="T75" fmla="*/ 1636 h 1824"/>
                <a:gd name="T76" fmla="*/ 1406 w 1752"/>
                <a:gd name="T77" fmla="*/ 1572 h 1824"/>
                <a:gd name="T78" fmla="*/ 1530 w 1752"/>
                <a:gd name="T79" fmla="*/ 1458 h 1824"/>
                <a:gd name="T80" fmla="*/ 1630 w 1752"/>
                <a:gd name="T81" fmla="*/ 1320 h 1824"/>
                <a:gd name="T82" fmla="*/ 1702 w 1752"/>
                <a:gd name="T83" fmla="*/ 1166 h 1824"/>
                <a:gd name="T84" fmla="*/ 1744 w 1752"/>
                <a:gd name="T85" fmla="*/ 996 h 1824"/>
                <a:gd name="T86" fmla="*/ 1752 w 1752"/>
                <a:gd name="T87" fmla="*/ 876 h 1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52" h="1824">
                  <a:moveTo>
                    <a:pt x="1752" y="876"/>
                  </a:moveTo>
                  <a:lnTo>
                    <a:pt x="1752" y="876"/>
                  </a:lnTo>
                  <a:lnTo>
                    <a:pt x="1750" y="830"/>
                  </a:lnTo>
                  <a:lnTo>
                    <a:pt x="1748" y="786"/>
                  </a:lnTo>
                  <a:lnTo>
                    <a:pt x="1742" y="742"/>
                  </a:lnTo>
                  <a:lnTo>
                    <a:pt x="1734" y="698"/>
                  </a:lnTo>
                  <a:lnTo>
                    <a:pt x="1724" y="656"/>
                  </a:lnTo>
                  <a:lnTo>
                    <a:pt x="1712" y="614"/>
                  </a:lnTo>
                  <a:lnTo>
                    <a:pt x="1698" y="574"/>
                  </a:lnTo>
                  <a:lnTo>
                    <a:pt x="1682" y="534"/>
                  </a:lnTo>
                  <a:lnTo>
                    <a:pt x="1666" y="496"/>
                  </a:lnTo>
                  <a:lnTo>
                    <a:pt x="1646" y="458"/>
                  </a:lnTo>
                  <a:lnTo>
                    <a:pt x="1624" y="422"/>
                  </a:lnTo>
                  <a:lnTo>
                    <a:pt x="1602" y="386"/>
                  </a:lnTo>
                  <a:lnTo>
                    <a:pt x="1578" y="352"/>
                  </a:lnTo>
                  <a:lnTo>
                    <a:pt x="1552" y="318"/>
                  </a:lnTo>
                  <a:lnTo>
                    <a:pt x="1524" y="286"/>
                  </a:lnTo>
                  <a:lnTo>
                    <a:pt x="1496" y="256"/>
                  </a:lnTo>
                  <a:lnTo>
                    <a:pt x="1464" y="228"/>
                  </a:lnTo>
                  <a:lnTo>
                    <a:pt x="1432" y="200"/>
                  </a:lnTo>
                  <a:lnTo>
                    <a:pt x="1400" y="174"/>
                  </a:lnTo>
                  <a:lnTo>
                    <a:pt x="1366" y="150"/>
                  </a:lnTo>
                  <a:lnTo>
                    <a:pt x="1330" y="126"/>
                  </a:lnTo>
                  <a:lnTo>
                    <a:pt x="1294" y="106"/>
                  </a:lnTo>
                  <a:lnTo>
                    <a:pt x="1256" y="86"/>
                  </a:lnTo>
                  <a:lnTo>
                    <a:pt x="1216" y="68"/>
                  </a:lnTo>
                  <a:lnTo>
                    <a:pt x="1176" y="52"/>
                  </a:lnTo>
                  <a:lnTo>
                    <a:pt x="1136" y="38"/>
                  </a:lnTo>
                  <a:lnTo>
                    <a:pt x="1094" y="28"/>
                  </a:lnTo>
                  <a:lnTo>
                    <a:pt x="1052" y="18"/>
                  </a:lnTo>
                  <a:lnTo>
                    <a:pt x="1010" y="10"/>
                  </a:lnTo>
                  <a:lnTo>
                    <a:pt x="966" y="4"/>
                  </a:lnTo>
                  <a:lnTo>
                    <a:pt x="920" y="0"/>
                  </a:lnTo>
                  <a:lnTo>
                    <a:pt x="876" y="0"/>
                  </a:lnTo>
                  <a:lnTo>
                    <a:pt x="876" y="0"/>
                  </a:lnTo>
                  <a:lnTo>
                    <a:pt x="830" y="0"/>
                  </a:lnTo>
                  <a:lnTo>
                    <a:pt x="786" y="4"/>
                  </a:lnTo>
                  <a:lnTo>
                    <a:pt x="742" y="10"/>
                  </a:lnTo>
                  <a:lnTo>
                    <a:pt x="700" y="18"/>
                  </a:lnTo>
                  <a:lnTo>
                    <a:pt x="656" y="28"/>
                  </a:lnTo>
                  <a:lnTo>
                    <a:pt x="616" y="38"/>
                  </a:lnTo>
                  <a:lnTo>
                    <a:pt x="574" y="52"/>
                  </a:lnTo>
                  <a:lnTo>
                    <a:pt x="534" y="68"/>
                  </a:lnTo>
                  <a:lnTo>
                    <a:pt x="496" y="86"/>
                  </a:lnTo>
                  <a:lnTo>
                    <a:pt x="458" y="106"/>
                  </a:lnTo>
                  <a:lnTo>
                    <a:pt x="422" y="126"/>
                  </a:lnTo>
                  <a:lnTo>
                    <a:pt x="386" y="150"/>
                  </a:lnTo>
                  <a:lnTo>
                    <a:pt x="352" y="174"/>
                  </a:lnTo>
                  <a:lnTo>
                    <a:pt x="318" y="200"/>
                  </a:lnTo>
                  <a:lnTo>
                    <a:pt x="286" y="228"/>
                  </a:lnTo>
                  <a:lnTo>
                    <a:pt x="256" y="256"/>
                  </a:lnTo>
                  <a:lnTo>
                    <a:pt x="228" y="286"/>
                  </a:lnTo>
                  <a:lnTo>
                    <a:pt x="200" y="318"/>
                  </a:lnTo>
                  <a:lnTo>
                    <a:pt x="174" y="352"/>
                  </a:lnTo>
                  <a:lnTo>
                    <a:pt x="150" y="386"/>
                  </a:lnTo>
                  <a:lnTo>
                    <a:pt x="126" y="422"/>
                  </a:lnTo>
                  <a:lnTo>
                    <a:pt x="106" y="458"/>
                  </a:lnTo>
                  <a:lnTo>
                    <a:pt x="86" y="496"/>
                  </a:lnTo>
                  <a:lnTo>
                    <a:pt x="68" y="534"/>
                  </a:lnTo>
                  <a:lnTo>
                    <a:pt x="52" y="574"/>
                  </a:lnTo>
                  <a:lnTo>
                    <a:pt x="40" y="614"/>
                  </a:lnTo>
                  <a:lnTo>
                    <a:pt x="28" y="656"/>
                  </a:lnTo>
                  <a:lnTo>
                    <a:pt x="18" y="698"/>
                  </a:lnTo>
                  <a:lnTo>
                    <a:pt x="10" y="742"/>
                  </a:lnTo>
                  <a:lnTo>
                    <a:pt x="4" y="786"/>
                  </a:lnTo>
                  <a:lnTo>
                    <a:pt x="0" y="830"/>
                  </a:lnTo>
                  <a:lnTo>
                    <a:pt x="0" y="876"/>
                  </a:lnTo>
                  <a:lnTo>
                    <a:pt x="0" y="876"/>
                  </a:lnTo>
                  <a:lnTo>
                    <a:pt x="0" y="920"/>
                  </a:lnTo>
                  <a:lnTo>
                    <a:pt x="4" y="964"/>
                  </a:lnTo>
                  <a:lnTo>
                    <a:pt x="8" y="1008"/>
                  </a:lnTo>
                  <a:lnTo>
                    <a:pt x="16" y="1050"/>
                  </a:lnTo>
                  <a:lnTo>
                    <a:pt x="24" y="1092"/>
                  </a:lnTo>
                  <a:lnTo>
                    <a:pt x="34" y="1132"/>
                  </a:lnTo>
                  <a:lnTo>
                    <a:pt x="46" y="1172"/>
                  </a:lnTo>
                  <a:lnTo>
                    <a:pt x="60" y="1212"/>
                  </a:lnTo>
                  <a:lnTo>
                    <a:pt x="76" y="1250"/>
                  </a:lnTo>
                  <a:lnTo>
                    <a:pt x="94" y="1286"/>
                  </a:lnTo>
                  <a:lnTo>
                    <a:pt x="112" y="1322"/>
                  </a:lnTo>
                  <a:lnTo>
                    <a:pt x="134" y="1356"/>
                  </a:lnTo>
                  <a:lnTo>
                    <a:pt x="156" y="1390"/>
                  </a:lnTo>
                  <a:lnTo>
                    <a:pt x="180" y="1422"/>
                  </a:lnTo>
                  <a:lnTo>
                    <a:pt x="206" y="1454"/>
                  </a:lnTo>
                  <a:lnTo>
                    <a:pt x="232" y="1484"/>
                  </a:lnTo>
                  <a:lnTo>
                    <a:pt x="260" y="1512"/>
                  </a:lnTo>
                  <a:lnTo>
                    <a:pt x="290" y="1540"/>
                  </a:lnTo>
                  <a:lnTo>
                    <a:pt x="322" y="1566"/>
                  </a:lnTo>
                  <a:lnTo>
                    <a:pt x="354" y="1590"/>
                  </a:lnTo>
                  <a:lnTo>
                    <a:pt x="388" y="1614"/>
                  </a:lnTo>
                  <a:lnTo>
                    <a:pt x="424" y="1636"/>
                  </a:lnTo>
                  <a:lnTo>
                    <a:pt x="460" y="1656"/>
                  </a:lnTo>
                  <a:lnTo>
                    <a:pt x="498" y="1676"/>
                  </a:lnTo>
                  <a:lnTo>
                    <a:pt x="536" y="1694"/>
                  </a:lnTo>
                  <a:lnTo>
                    <a:pt x="576" y="1710"/>
                  </a:lnTo>
                  <a:lnTo>
                    <a:pt x="618" y="1724"/>
                  </a:lnTo>
                  <a:lnTo>
                    <a:pt x="660" y="1738"/>
                  </a:lnTo>
                  <a:lnTo>
                    <a:pt x="702" y="1748"/>
                  </a:lnTo>
                  <a:lnTo>
                    <a:pt x="748" y="1758"/>
                  </a:lnTo>
                  <a:lnTo>
                    <a:pt x="792" y="1766"/>
                  </a:lnTo>
                  <a:lnTo>
                    <a:pt x="840" y="1772"/>
                  </a:lnTo>
                  <a:lnTo>
                    <a:pt x="840" y="1772"/>
                  </a:lnTo>
                  <a:lnTo>
                    <a:pt x="1008" y="1790"/>
                  </a:lnTo>
                  <a:lnTo>
                    <a:pt x="1156" y="1804"/>
                  </a:lnTo>
                  <a:lnTo>
                    <a:pt x="1280" y="1812"/>
                  </a:lnTo>
                  <a:lnTo>
                    <a:pt x="1382" y="1818"/>
                  </a:lnTo>
                  <a:lnTo>
                    <a:pt x="1460" y="1822"/>
                  </a:lnTo>
                  <a:lnTo>
                    <a:pt x="1518" y="1824"/>
                  </a:lnTo>
                  <a:lnTo>
                    <a:pt x="1562" y="1824"/>
                  </a:lnTo>
                  <a:lnTo>
                    <a:pt x="1562" y="1824"/>
                  </a:lnTo>
                  <a:lnTo>
                    <a:pt x="1502" y="1782"/>
                  </a:lnTo>
                  <a:lnTo>
                    <a:pt x="1450" y="1744"/>
                  </a:lnTo>
                  <a:lnTo>
                    <a:pt x="1372" y="1686"/>
                  </a:lnTo>
                  <a:lnTo>
                    <a:pt x="1326" y="1648"/>
                  </a:lnTo>
                  <a:lnTo>
                    <a:pt x="1312" y="1636"/>
                  </a:lnTo>
                  <a:lnTo>
                    <a:pt x="1312" y="1636"/>
                  </a:lnTo>
                  <a:lnTo>
                    <a:pt x="1360" y="1606"/>
                  </a:lnTo>
                  <a:lnTo>
                    <a:pt x="1406" y="1572"/>
                  </a:lnTo>
                  <a:lnTo>
                    <a:pt x="1450" y="1536"/>
                  </a:lnTo>
                  <a:lnTo>
                    <a:pt x="1492" y="1498"/>
                  </a:lnTo>
                  <a:lnTo>
                    <a:pt x="1530" y="1458"/>
                  </a:lnTo>
                  <a:lnTo>
                    <a:pt x="1566" y="1414"/>
                  </a:lnTo>
                  <a:lnTo>
                    <a:pt x="1600" y="1368"/>
                  </a:lnTo>
                  <a:lnTo>
                    <a:pt x="1630" y="1320"/>
                  </a:lnTo>
                  <a:lnTo>
                    <a:pt x="1658" y="1270"/>
                  </a:lnTo>
                  <a:lnTo>
                    <a:pt x="1682" y="1218"/>
                  </a:lnTo>
                  <a:lnTo>
                    <a:pt x="1702" y="1166"/>
                  </a:lnTo>
                  <a:lnTo>
                    <a:pt x="1720" y="1110"/>
                  </a:lnTo>
                  <a:lnTo>
                    <a:pt x="1734" y="1054"/>
                  </a:lnTo>
                  <a:lnTo>
                    <a:pt x="1744" y="996"/>
                  </a:lnTo>
                  <a:lnTo>
                    <a:pt x="1750" y="936"/>
                  </a:lnTo>
                  <a:lnTo>
                    <a:pt x="1752" y="876"/>
                  </a:lnTo>
                  <a:lnTo>
                    <a:pt x="1752" y="87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0800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rtlCol="0" anchor="ctr"/>
            <a:lstStyle/>
            <a:p>
              <a:pPr algn="ctr"/>
              <a:r>
                <a:rPr lang="en-US" altLang="ko-KR" b="1" spc="-3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b="1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4" name="Rectangle 157">
            <a:extLst>
              <a:ext uri="{FF2B5EF4-FFF2-40B4-BE49-F238E27FC236}">
                <a16:creationId xmlns:a16="http://schemas.microsoft.com/office/drawing/2014/main" id="{88DE4340-D161-D669-08F0-4384ADD75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515" y="4233030"/>
            <a:ext cx="3044156" cy="1692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144000" marR="0" lvl="2" indent="-144000" fontAlgn="base">
              <a:lnSpc>
                <a:spcPct val="100000"/>
              </a:lnSpc>
              <a:buClrTx/>
              <a:buSzPct val="80000"/>
              <a:buFont typeface="Wingdings" pitchFamily="2" charset="2"/>
              <a:buChar char="§"/>
              <a:tabLst/>
              <a:defRPr/>
            </a:pPr>
            <a:r>
              <a:rPr lang="ko-KR" altLang="en-US" sz="1100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컨설팅 결과를 바탕으로 신속한 구축 착수 필요</a:t>
            </a:r>
            <a:endParaRPr lang="en-US" altLang="ko-KR" sz="1100" spc="-3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Rectangle 157">
            <a:extLst>
              <a:ext uri="{FF2B5EF4-FFF2-40B4-BE49-F238E27FC236}">
                <a16:creationId xmlns:a16="http://schemas.microsoft.com/office/drawing/2014/main" id="{09E132E6-2302-C4E1-FCBA-493D52E84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677" y="3282297"/>
            <a:ext cx="2924874" cy="1846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2" fontAlgn="base">
              <a:buSzPct val="80000"/>
            </a:pPr>
            <a:r>
              <a:rPr lang="en-US" altLang="ko-KR" sz="1200" b="1" i="1" u="sng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i="1" u="sng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목표 아키텍처와 모델 수립에 집중</a:t>
            </a:r>
            <a:endParaRPr lang="en-US" altLang="ko-KR" sz="1200" b="1" i="1" u="sng" spc="-3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Rectangle 157">
            <a:extLst>
              <a:ext uri="{FF2B5EF4-FFF2-40B4-BE49-F238E27FC236}">
                <a16:creationId xmlns:a16="http://schemas.microsoft.com/office/drawing/2014/main" id="{78B3472E-E14B-3245-9E4B-B6FE6723D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677" y="4526060"/>
            <a:ext cx="2924874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2" fontAlgn="base">
              <a:buSzPct val="80000"/>
            </a:pPr>
            <a:r>
              <a:rPr lang="en-US" altLang="ko-KR" sz="1200" b="1" i="1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i="1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불필요한 </a:t>
            </a:r>
            <a:r>
              <a:rPr lang="en-US" altLang="ko-KR" sz="1200" b="1" i="1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Task/</a:t>
            </a:r>
            <a:r>
              <a:rPr lang="ko-KR" altLang="en-US" sz="1200" b="1" i="1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산출물을 제외하고</a:t>
            </a:r>
            <a:r>
              <a:rPr lang="en-US" altLang="ko-KR" sz="1200" b="1" i="1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/>
            </a:r>
            <a:br>
              <a:rPr lang="en-US" altLang="ko-KR" sz="1200" b="1" i="1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</a:br>
            <a:r>
              <a:rPr lang="en-US" altLang="ko-KR" sz="1200" b="1" i="1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  </a:t>
            </a:r>
            <a:r>
              <a:rPr lang="ko-KR" altLang="en-US" sz="1200" b="1" i="1" u="sng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구축을 위한 핵심 컨텐츠에 집중</a:t>
            </a:r>
            <a:endParaRPr lang="en-US" altLang="ko-KR" sz="1200" b="1" i="1" u="sng" spc="-3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6917C33-BE0D-D15D-160A-8D696C1F6EE4}"/>
              </a:ext>
            </a:extLst>
          </p:cNvPr>
          <p:cNvSpPr/>
          <p:nvPr/>
        </p:nvSpPr>
        <p:spPr>
          <a:xfrm>
            <a:off x="911243" y="5171291"/>
            <a:ext cx="2800146" cy="350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81742" algn="ctr" defTabSz="1067745" fontAlgn="ctr">
              <a:buClr>
                <a:schemeClr val="tx1">
                  <a:lumMod val="75000"/>
                  <a:lumOff val="25000"/>
                </a:schemeClr>
              </a:buClr>
              <a:buSzPct val="80000"/>
              <a:tabLst>
                <a:tab pos="2615558" algn="l"/>
                <a:tab pos="5487119" algn="l"/>
              </a:tabLst>
            </a:pPr>
            <a:r>
              <a:rPr lang="ko-KR" altLang="en-US" sz="1200" b="1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업무 연속성을 확보할 수 있는가</a:t>
            </a:r>
            <a:r>
              <a:rPr lang="en-US" altLang="ko-KR" sz="1200" b="1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D62C9CD-6744-B9D9-3E24-1E7146116547}"/>
              </a:ext>
            </a:extLst>
          </p:cNvPr>
          <p:cNvGrpSpPr>
            <a:grpSpLocks noChangeAspect="1"/>
          </p:cNvGrpSpPr>
          <p:nvPr/>
        </p:nvGrpSpPr>
        <p:grpSpPr>
          <a:xfrm>
            <a:off x="577853" y="5135051"/>
            <a:ext cx="618315" cy="576000"/>
            <a:chOff x="6546822" y="5329533"/>
            <a:chExt cx="480247" cy="447380"/>
          </a:xfrm>
        </p:grpSpPr>
        <p:sp>
          <p:nvSpPr>
            <p:cNvPr id="19" name="자유형 303">
              <a:extLst>
                <a:ext uri="{FF2B5EF4-FFF2-40B4-BE49-F238E27FC236}">
                  <a16:creationId xmlns:a16="http://schemas.microsoft.com/office/drawing/2014/main" id="{15840FB9-A1BD-A491-5E63-E3E579424438}"/>
                </a:ext>
              </a:extLst>
            </p:cNvPr>
            <p:cNvSpPr/>
            <p:nvPr/>
          </p:nvSpPr>
          <p:spPr>
            <a:xfrm>
              <a:off x="6605588" y="5372101"/>
              <a:ext cx="421481" cy="404812"/>
            </a:xfrm>
            <a:custGeom>
              <a:avLst/>
              <a:gdLst>
                <a:gd name="connsiteX0" fmla="*/ 0 w 421481"/>
                <a:gd name="connsiteY0" fmla="*/ 240506 h 404812"/>
                <a:gd name="connsiteX1" fmla="*/ 273843 w 421481"/>
                <a:gd name="connsiteY1" fmla="*/ 404812 h 404812"/>
                <a:gd name="connsiteX2" fmla="*/ 421481 w 421481"/>
                <a:gd name="connsiteY2" fmla="*/ 157162 h 404812"/>
                <a:gd name="connsiteX3" fmla="*/ 188118 w 421481"/>
                <a:gd name="connsiteY3" fmla="*/ 0 h 404812"/>
                <a:gd name="connsiteX4" fmla="*/ 0 w 421481"/>
                <a:gd name="connsiteY4" fmla="*/ 240506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481" h="404812">
                  <a:moveTo>
                    <a:pt x="0" y="240506"/>
                  </a:moveTo>
                  <a:lnTo>
                    <a:pt x="273843" y="404812"/>
                  </a:lnTo>
                  <a:lnTo>
                    <a:pt x="421481" y="157162"/>
                  </a:lnTo>
                  <a:lnTo>
                    <a:pt x="188118" y="0"/>
                  </a:lnTo>
                  <a:lnTo>
                    <a:pt x="0" y="240506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3000"/>
                  </a:schemeClr>
                </a:gs>
                <a:gs pos="68000">
                  <a:schemeClr val="bg1">
                    <a:alpha val="0"/>
                  </a:schemeClr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25000"/>
                  </a:schemeClr>
                </a:solidFill>
                <a:latin typeface="Century Gothic" pitchFamily="34" charset="0"/>
              </a:endParaRPr>
            </a:p>
          </p:txBody>
        </p:sp>
        <p:sp>
          <p:nvSpPr>
            <p:cNvPr id="20" name="LcS24">
              <a:extLst>
                <a:ext uri="{FF2B5EF4-FFF2-40B4-BE49-F238E27FC236}">
                  <a16:creationId xmlns:a16="http://schemas.microsoft.com/office/drawing/2014/main" id="{DEA5FCFA-2B4F-F705-844E-8BEBE44E8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6822" y="5329533"/>
              <a:ext cx="324137" cy="328828"/>
            </a:xfrm>
            <a:custGeom>
              <a:avLst/>
              <a:gdLst>
                <a:gd name="T0" fmla="*/ 1750 w 1752"/>
                <a:gd name="T1" fmla="*/ 830 h 1824"/>
                <a:gd name="T2" fmla="*/ 1734 w 1752"/>
                <a:gd name="T3" fmla="*/ 698 h 1824"/>
                <a:gd name="T4" fmla="*/ 1698 w 1752"/>
                <a:gd name="T5" fmla="*/ 574 h 1824"/>
                <a:gd name="T6" fmla="*/ 1646 w 1752"/>
                <a:gd name="T7" fmla="*/ 458 h 1824"/>
                <a:gd name="T8" fmla="*/ 1578 w 1752"/>
                <a:gd name="T9" fmla="*/ 352 h 1824"/>
                <a:gd name="T10" fmla="*/ 1496 w 1752"/>
                <a:gd name="T11" fmla="*/ 256 h 1824"/>
                <a:gd name="T12" fmla="*/ 1400 w 1752"/>
                <a:gd name="T13" fmla="*/ 174 h 1824"/>
                <a:gd name="T14" fmla="*/ 1294 w 1752"/>
                <a:gd name="T15" fmla="*/ 106 h 1824"/>
                <a:gd name="T16" fmla="*/ 1176 w 1752"/>
                <a:gd name="T17" fmla="*/ 52 h 1824"/>
                <a:gd name="T18" fmla="*/ 1052 w 1752"/>
                <a:gd name="T19" fmla="*/ 18 h 1824"/>
                <a:gd name="T20" fmla="*/ 920 w 1752"/>
                <a:gd name="T21" fmla="*/ 0 h 1824"/>
                <a:gd name="T22" fmla="*/ 830 w 1752"/>
                <a:gd name="T23" fmla="*/ 0 h 1824"/>
                <a:gd name="T24" fmla="*/ 700 w 1752"/>
                <a:gd name="T25" fmla="*/ 18 h 1824"/>
                <a:gd name="T26" fmla="*/ 574 w 1752"/>
                <a:gd name="T27" fmla="*/ 52 h 1824"/>
                <a:gd name="T28" fmla="*/ 458 w 1752"/>
                <a:gd name="T29" fmla="*/ 106 h 1824"/>
                <a:gd name="T30" fmla="*/ 352 w 1752"/>
                <a:gd name="T31" fmla="*/ 174 h 1824"/>
                <a:gd name="T32" fmla="*/ 256 w 1752"/>
                <a:gd name="T33" fmla="*/ 256 h 1824"/>
                <a:gd name="T34" fmla="*/ 174 w 1752"/>
                <a:gd name="T35" fmla="*/ 352 h 1824"/>
                <a:gd name="T36" fmla="*/ 106 w 1752"/>
                <a:gd name="T37" fmla="*/ 458 h 1824"/>
                <a:gd name="T38" fmla="*/ 52 w 1752"/>
                <a:gd name="T39" fmla="*/ 574 h 1824"/>
                <a:gd name="T40" fmla="*/ 18 w 1752"/>
                <a:gd name="T41" fmla="*/ 698 h 1824"/>
                <a:gd name="T42" fmla="*/ 0 w 1752"/>
                <a:gd name="T43" fmla="*/ 830 h 1824"/>
                <a:gd name="T44" fmla="*/ 0 w 1752"/>
                <a:gd name="T45" fmla="*/ 920 h 1824"/>
                <a:gd name="T46" fmla="*/ 16 w 1752"/>
                <a:gd name="T47" fmla="*/ 1050 h 1824"/>
                <a:gd name="T48" fmla="*/ 46 w 1752"/>
                <a:gd name="T49" fmla="*/ 1172 h 1824"/>
                <a:gd name="T50" fmla="*/ 94 w 1752"/>
                <a:gd name="T51" fmla="*/ 1286 h 1824"/>
                <a:gd name="T52" fmla="*/ 156 w 1752"/>
                <a:gd name="T53" fmla="*/ 1390 h 1824"/>
                <a:gd name="T54" fmla="*/ 232 w 1752"/>
                <a:gd name="T55" fmla="*/ 1484 h 1824"/>
                <a:gd name="T56" fmla="*/ 322 w 1752"/>
                <a:gd name="T57" fmla="*/ 1566 h 1824"/>
                <a:gd name="T58" fmla="*/ 424 w 1752"/>
                <a:gd name="T59" fmla="*/ 1636 h 1824"/>
                <a:gd name="T60" fmla="*/ 536 w 1752"/>
                <a:gd name="T61" fmla="*/ 1694 h 1824"/>
                <a:gd name="T62" fmla="*/ 660 w 1752"/>
                <a:gd name="T63" fmla="*/ 1738 h 1824"/>
                <a:gd name="T64" fmla="*/ 792 w 1752"/>
                <a:gd name="T65" fmla="*/ 1766 h 1824"/>
                <a:gd name="T66" fmla="*/ 1008 w 1752"/>
                <a:gd name="T67" fmla="*/ 1790 h 1824"/>
                <a:gd name="T68" fmla="*/ 1382 w 1752"/>
                <a:gd name="T69" fmla="*/ 1818 h 1824"/>
                <a:gd name="T70" fmla="*/ 1562 w 1752"/>
                <a:gd name="T71" fmla="*/ 1824 h 1824"/>
                <a:gd name="T72" fmla="*/ 1450 w 1752"/>
                <a:gd name="T73" fmla="*/ 1744 h 1824"/>
                <a:gd name="T74" fmla="*/ 1312 w 1752"/>
                <a:gd name="T75" fmla="*/ 1636 h 1824"/>
                <a:gd name="T76" fmla="*/ 1406 w 1752"/>
                <a:gd name="T77" fmla="*/ 1572 h 1824"/>
                <a:gd name="T78" fmla="*/ 1530 w 1752"/>
                <a:gd name="T79" fmla="*/ 1458 h 1824"/>
                <a:gd name="T80" fmla="*/ 1630 w 1752"/>
                <a:gd name="T81" fmla="*/ 1320 h 1824"/>
                <a:gd name="T82" fmla="*/ 1702 w 1752"/>
                <a:gd name="T83" fmla="*/ 1166 h 1824"/>
                <a:gd name="T84" fmla="*/ 1744 w 1752"/>
                <a:gd name="T85" fmla="*/ 996 h 1824"/>
                <a:gd name="T86" fmla="*/ 1752 w 1752"/>
                <a:gd name="T87" fmla="*/ 876 h 1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52" h="1824">
                  <a:moveTo>
                    <a:pt x="1752" y="876"/>
                  </a:moveTo>
                  <a:lnTo>
                    <a:pt x="1752" y="876"/>
                  </a:lnTo>
                  <a:lnTo>
                    <a:pt x="1750" y="830"/>
                  </a:lnTo>
                  <a:lnTo>
                    <a:pt x="1748" y="786"/>
                  </a:lnTo>
                  <a:lnTo>
                    <a:pt x="1742" y="742"/>
                  </a:lnTo>
                  <a:lnTo>
                    <a:pt x="1734" y="698"/>
                  </a:lnTo>
                  <a:lnTo>
                    <a:pt x="1724" y="656"/>
                  </a:lnTo>
                  <a:lnTo>
                    <a:pt x="1712" y="614"/>
                  </a:lnTo>
                  <a:lnTo>
                    <a:pt x="1698" y="574"/>
                  </a:lnTo>
                  <a:lnTo>
                    <a:pt x="1682" y="534"/>
                  </a:lnTo>
                  <a:lnTo>
                    <a:pt x="1666" y="496"/>
                  </a:lnTo>
                  <a:lnTo>
                    <a:pt x="1646" y="458"/>
                  </a:lnTo>
                  <a:lnTo>
                    <a:pt x="1624" y="422"/>
                  </a:lnTo>
                  <a:lnTo>
                    <a:pt x="1602" y="386"/>
                  </a:lnTo>
                  <a:lnTo>
                    <a:pt x="1578" y="352"/>
                  </a:lnTo>
                  <a:lnTo>
                    <a:pt x="1552" y="318"/>
                  </a:lnTo>
                  <a:lnTo>
                    <a:pt x="1524" y="286"/>
                  </a:lnTo>
                  <a:lnTo>
                    <a:pt x="1496" y="256"/>
                  </a:lnTo>
                  <a:lnTo>
                    <a:pt x="1464" y="228"/>
                  </a:lnTo>
                  <a:lnTo>
                    <a:pt x="1432" y="200"/>
                  </a:lnTo>
                  <a:lnTo>
                    <a:pt x="1400" y="174"/>
                  </a:lnTo>
                  <a:lnTo>
                    <a:pt x="1366" y="150"/>
                  </a:lnTo>
                  <a:lnTo>
                    <a:pt x="1330" y="126"/>
                  </a:lnTo>
                  <a:lnTo>
                    <a:pt x="1294" y="106"/>
                  </a:lnTo>
                  <a:lnTo>
                    <a:pt x="1256" y="86"/>
                  </a:lnTo>
                  <a:lnTo>
                    <a:pt x="1216" y="68"/>
                  </a:lnTo>
                  <a:lnTo>
                    <a:pt x="1176" y="52"/>
                  </a:lnTo>
                  <a:lnTo>
                    <a:pt x="1136" y="38"/>
                  </a:lnTo>
                  <a:lnTo>
                    <a:pt x="1094" y="28"/>
                  </a:lnTo>
                  <a:lnTo>
                    <a:pt x="1052" y="18"/>
                  </a:lnTo>
                  <a:lnTo>
                    <a:pt x="1010" y="10"/>
                  </a:lnTo>
                  <a:lnTo>
                    <a:pt x="966" y="4"/>
                  </a:lnTo>
                  <a:lnTo>
                    <a:pt x="920" y="0"/>
                  </a:lnTo>
                  <a:lnTo>
                    <a:pt x="876" y="0"/>
                  </a:lnTo>
                  <a:lnTo>
                    <a:pt x="876" y="0"/>
                  </a:lnTo>
                  <a:lnTo>
                    <a:pt x="830" y="0"/>
                  </a:lnTo>
                  <a:lnTo>
                    <a:pt x="786" y="4"/>
                  </a:lnTo>
                  <a:lnTo>
                    <a:pt x="742" y="10"/>
                  </a:lnTo>
                  <a:lnTo>
                    <a:pt x="700" y="18"/>
                  </a:lnTo>
                  <a:lnTo>
                    <a:pt x="656" y="28"/>
                  </a:lnTo>
                  <a:lnTo>
                    <a:pt x="616" y="38"/>
                  </a:lnTo>
                  <a:lnTo>
                    <a:pt x="574" y="52"/>
                  </a:lnTo>
                  <a:lnTo>
                    <a:pt x="534" y="68"/>
                  </a:lnTo>
                  <a:lnTo>
                    <a:pt x="496" y="86"/>
                  </a:lnTo>
                  <a:lnTo>
                    <a:pt x="458" y="106"/>
                  </a:lnTo>
                  <a:lnTo>
                    <a:pt x="422" y="126"/>
                  </a:lnTo>
                  <a:lnTo>
                    <a:pt x="386" y="150"/>
                  </a:lnTo>
                  <a:lnTo>
                    <a:pt x="352" y="174"/>
                  </a:lnTo>
                  <a:lnTo>
                    <a:pt x="318" y="200"/>
                  </a:lnTo>
                  <a:lnTo>
                    <a:pt x="286" y="228"/>
                  </a:lnTo>
                  <a:lnTo>
                    <a:pt x="256" y="256"/>
                  </a:lnTo>
                  <a:lnTo>
                    <a:pt x="228" y="286"/>
                  </a:lnTo>
                  <a:lnTo>
                    <a:pt x="200" y="318"/>
                  </a:lnTo>
                  <a:lnTo>
                    <a:pt x="174" y="352"/>
                  </a:lnTo>
                  <a:lnTo>
                    <a:pt x="150" y="386"/>
                  </a:lnTo>
                  <a:lnTo>
                    <a:pt x="126" y="422"/>
                  </a:lnTo>
                  <a:lnTo>
                    <a:pt x="106" y="458"/>
                  </a:lnTo>
                  <a:lnTo>
                    <a:pt x="86" y="496"/>
                  </a:lnTo>
                  <a:lnTo>
                    <a:pt x="68" y="534"/>
                  </a:lnTo>
                  <a:lnTo>
                    <a:pt x="52" y="574"/>
                  </a:lnTo>
                  <a:lnTo>
                    <a:pt x="40" y="614"/>
                  </a:lnTo>
                  <a:lnTo>
                    <a:pt x="28" y="656"/>
                  </a:lnTo>
                  <a:lnTo>
                    <a:pt x="18" y="698"/>
                  </a:lnTo>
                  <a:lnTo>
                    <a:pt x="10" y="742"/>
                  </a:lnTo>
                  <a:lnTo>
                    <a:pt x="4" y="786"/>
                  </a:lnTo>
                  <a:lnTo>
                    <a:pt x="0" y="830"/>
                  </a:lnTo>
                  <a:lnTo>
                    <a:pt x="0" y="876"/>
                  </a:lnTo>
                  <a:lnTo>
                    <a:pt x="0" y="876"/>
                  </a:lnTo>
                  <a:lnTo>
                    <a:pt x="0" y="920"/>
                  </a:lnTo>
                  <a:lnTo>
                    <a:pt x="4" y="964"/>
                  </a:lnTo>
                  <a:lnTo>
                    <a:pt x="8" y="1008"/>
                  </a:lnTo>
                  <a:lnTo>
                    <a:pt x="16" y="1050"/>
                  </a:lnTo>
                  <a:lnTo>
                    <a:pt x="24" y="1092"/>
                  </a:lnTo>
                  <a:lnTo>
                    <a:pt x="34" y="1132"/>
                  </a:lnTo>
                  <a:lnTo>
                    <a:pt x="46" y="1172"/>
                  </a:lnTo>
                  <a:lnTo>
                    <a:pt x="60" y="1212"/>
                  </a:lnTo>
                  <a:lnTo>
                    <a:pt x="76" y="1250"/>
                  </a:lnTo>
                  <a:lnTo>
                    <a:pt x="94" y="1286"/>
                  </a:lnTo>
                  <a:lnTo>
                    <a:pt x="112" y="1322"/>
                  </a:lnTo>
                  <a:lnTo>
                    <a:pt x="134" y="1356"/>
                  </a:lnTo>
                  <a:lnTo>
                    <a:pt x="156" y="1390"/>
                  </a:lnTo>
                  <a:lnTo>
                    <a:pt x="180" y="1422"/>
                  </a:lnTo>
                  <a:lnTo>
                    <a:pt x="206" y="1454"/>
                  </a:lnTo>
                  <a:lnTo>
                    <a:pt x="232" y="1484"/>
                  </a:lnTo>
                  <a:lnTo>
                    <a:pt x="260" y="1512"/>
                  </a:lnTo>
                  <a:lnTo>
                    <a:pt x="290" y="1540"/>
                  </a:lnTo>
                  <a:lnTo>
                    <a:pt x="322" y="1566"/>
                  </a:lnTo>
                  <a:lnTo>
                    <a:pt x="354" y="1590"/>
                  </a:lnTo>
                  <a:lnTo>
                    <a:pt x="388" y="1614"/>
                  </a:lnTo>
                  <a:lnTo>
                    <a:pt x="424" y="1636"/>
                  </a:lnTo>
                  <a:lnTo>
                    <a:pt x="460" y="1656"/>
                  </a:lnTo>
                  <a:lnTo>
                    <a:pt x="498" y="1676"/>
                  </a:lnTo>
                  <a:lnTo>
                    <a:pt x="536" y="1694"/>
                  </a:lnTo>
                  <a:lnTo>
                    <a:pt x="576" y="1710"/>
                  </a:lnTo>
                  <a:lnTo>
                    <a:pt x="618" y="1724"/>
                  </a:lnTo>
                  <a:lnTo>
                    <a:pt x="660" y="1738"/>
                  </a:lnTo>
                  <a:lnTo>
                    <a:pt x="702" y="1748"/>
                  </a:lnTo>
                  <a:lnTo>
                    <a:pt x="748" y="1758"/>
                  </a:lnTo>
                  <a:lnTo>
                    <a:pt x="792" y="1766"/>
                  </a:lnTo>
                  <a:lnTo>
                    <a:pt x="840" y="1772"/>
                  </a:lnTo>
                  <a:lnTo>
                    <a:pt x="840" y="1772"/>
                  </a:lnTo>
                  <a:lnTo>
                    <a:pt x="1008" y="1790"/>
                  </a:lnTo>
                  <a:lnTo>
                    <a:pt x="1156" y="1804"/>
                  </a:lnTo>
                  <a:lnTo>
                    <a:pt x="1280" y="1812"/>
                  </a:lnTo>
                  <a:lnTo>
                    <a:pt x="1382" y="1818"/>
                  </a:lnTo>
                  <a:lnTo>
                    <a:pt x="1460" y="1822"/>
                  </a:lnTo>
                  <a:lnTo>
                    <a:pt x="1518" y="1824"/>
                  </a:lnTo>
                  <a:lnTo>
                    <a:pt x="1562" y="1824"/>
                  </a:lnTo>
                  <a:lnTo>
                    <a:pt x="1562" y="1824"/>
                  </a:lnTo>
                  <a:lnTo>
                    <a:pt x="1502" y="1782"/>
                  </a:lnTo>
                  <a:lnTo>
                    <a:pt x="1450" y="1744"/>
                  </a:lnTo>
                  <a:lnTo>
                    <a:pt x="1372" y="1686"/>
                  </a:lnTo>
                  <a:lnTo>
                    <a:pt x="1326" y="1648"/>
                  </a:lnTo>
                  <a:lnTo>
                    <a:pt x="1312" y="1636"/>
                  </a:lnTo>
                  <a:lnTo>
                    <a:pt x="1312" y="1636"/>
                  </a:lnTo>
                  <a:lnTo>
                    <a:pt x="1360" y="1606"/>
                  </a:lnTo>
                  <a:lnTo>
                    <a:pt x="1406" y="1572"/>
                  </a:lnTo>
                  <a:lnTo>
                    <a:pt x="1450" y="1536"/>
                  </a:lnTo>
                  <a:lnTo>
                    <a:pt x="1492" y="1498"/>
                  </a:lnTo>
                  <a:lnTo>
                    <a:pt x="1530" y="1458"/>
                  </a:lnTo>
                  <a:lnTo>
                    <a:pt x="1566" y="1414"/>
                  </a:lnTo>
                  <a:lnTo>
                    <a:pt x="1600" y="1368"/>
                  </a:lnTo>
                  <a:lnTo>
                    <a:pt x="1630" y="1320"/>
                  </a:lnTo>
                  <a:lnTo>
                    <a:pt x="1658" y="1270"/>
                  </a:lnTo>
                  <a:lnTo>
                    <a:pt x="1682" y="1218"/>
                  </a:lnTo>
                  <a:lnTo>
                    <a:pt x="1702" y="1166"/>
                  </a:lnTo>
                  <a:lnTo>
                    <a:pt x="1720" y="1110"/>
                  </a:lnTo>
                  <a:lnTo>
                    <a:pt x="1734" y="1054"/>
                  </a:lnTo>
                  <a:lnTo>
                    <a:pt x="1744" y="996"/>
                  </a:lnTo>
                  <a:lnTo>
                    <a:pt x="1750" y="936"/>
                  </a:lnTo>
                  <a:lnTo>
                    <a:pt x="1752" y="876"/>
                  </a:lnTo>
                  <a:lnTo>
                    <a:pt x="1752" y="87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0800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rtlCol="0" anchor="ctr"/>
            <a:lstStyle/>
            <a:p>
              <a:pPr algn="ctr"/>
              <a:r>
                <a:rPr lang="en-US" altLang="ko-KR" b="1" spc="-3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b="1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1" name="Rectangle 157">
            <a:extLst>
              <a:ext uri="{FF2B5EF4-FFF2-40B4-BE49-F238E27FC236}">
                <a16:creationId xmlns:a16="http://schemas.microsoft.com/office/drawing/2014/main" id="{CC333D3E-88CF-8F52-26A3-8CB85DF4B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027" y="5614901"/>
            <a:ext cx="3044156" cy="33855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144000" marR="0" lvl="2" indent="-144000" fontAlgn="base">
              <a:lnSpc>
                <a:spcPct val="100000"/>
              </a:lnSpc>
              <a:buClrTx/>
              <a:buSzPct val="80000"/>
              <a:buFont typeface="Wingdings" pitchFamily="2" charset="2"/>
              <a:buChar char="§"/>
              <a:tabLst/>
              <a:defRPr/>
            </a:pPr>
            <a:r>
              <a:rPr lang="ko-KR" altLang="en-US" sz="1100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차세대시스템 전환 시 원활한 업무를 위한 데이터 이행</a:t>
            </a:r>
            <a:r>
              <a:rPr lang="en-US" altLang="ko-KR" sz="1100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(Migration) </a:t>
            </a:r>
            <a:r>
              <a:rPr lang="ko-KR" altLang="en-US" sz="1100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방안 수립 필요</a:t>
            </a:r>
            <a:endParaRPr lang="en-US" altLang="ko-KR" sz="1100" spc="-3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Rectangle 157">
            <a:extLst>
              <a:ext uri="{FF2B5EF4-FFF2-40B4-BE49-F238E27FC236}">
                <a16:creationId xmlns:a16="http://schemas.microsoft.com/office/drawing/2014/main" id="{72B8DC81-6664-19D5-4DBF-63B56A28B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677" y="6028749"/>
            <a:ext cx="2924874" cy="1846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2" fontAlgn="base">
              <a:buSzPct val="80000"/>
            </a:pPr>
            <a:r>
              <a:rPr lang="en-US" altLang="ko-KR" sz="1200" b="1" i="1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DA </a:t>
            </a:r>
            <a:r>
              <a:rPr lang="ko-KR" altLang="en-US" sz="1200" b="1" i="1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모델링과 더불어 </a:t>
            </a:r>
            <a:r>
              <a:rPr lang="en-US" altLang="ko-KR" sz="1200" b="1" i="1" u="sng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Mig. </a:t>
            </a:r>
            <a:r>
              <a:rPr lang="ko-KR" altLang="en-US" sz="1200" b="1" i="1" u="sng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방안 검토</a:t>
            </a:r>
            <a:endParaRPr lang="en-US" altLang="ko-KR" sz="1200" b="1" i="1" u="sng" spc="-3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09310D5-0288-EE57-5F40-DCF0DC3F3C12}"/>
              </a:ext>
            </a:extLst>
          </p:cNvPr>
          <p:cNvGrpSpPr/>
          <p:nvPr/>
        </p:nvGrpSpPr>
        <p:grpSpPr>
          <a:xfrm>
            <a:off x="3969118" y="5325843"/>
            <a:ext cx="5308623" cy="952220"/>
            <a:chOff x="3871096" y="5572404"/>
            <a:chExt cx="5507960" cy="95222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9965A19-BB35-FD68-0A0D-05CB5DC7F686}"/>
                </a:ext>
              </a:extLst>
            </p:cNvPr>
            <p:cNvSpPr/>
            <p:nvPr/>
          </p:nvSpPr>
          <p:spPr>
            <a:xfrm>
              <a:off x="3871096" y="5684477"/>
              <a:ext cx="5507960" cy="8401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indent="-81742" algn="ctr" defTabSz="1067745" fontAlgn="ctr">
                <a:buClr>
                  <a:schemeClr val="tx1">
                    <a:lumMod val="75000"/>
                    <a:lumOff val="25000"/>
                  </a:schemeClr>
                </a:buClr>
                <a:buSzPct val="80000"/>
                <a:tabLst>
                  <a:tab pos="2615558" algn="l"/>
                  <a:tab pos="5487119" algn="l"/>
                </a:tabLst>
              </a:pPr>
              <a:endParaRPr lang="ko-KR" altLang="en-US" sz="1000">
                <a:ln>
                  <a:solidFill>
                    <a:srgbClr val="0689D8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F3024B6B-9469-7D16-F227-30952F03E288}"/>
                </a:ext>
              </a:extLst>
            </p:cNvPr>
            <p:cNvSpPr/>
            <p:nvPr/>
          </p:nvSpPr>
          <p:spPr bwMode="auto">
            <a:xfrm>
              <a:off x="3977931" y="5572404"/>
              <a:ext cx="738059" cy="25042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050" b="1" spc="-70" dirty="0">
                  <a:ln>
                    <a:solidFill>
                      <a:schemeClr val="accent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Optional</a:t>
              </a:r>
              <a:endParaRPr kumimoji="0" lang="ko-KR" altLang="en-US" sz="1050" b="1" spc="-7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26C7D4A-1E49-153C-264B-47EBC3E37BC9}"/>
              </a:ext>
            </a:extLst>
          </p:cNvPr>
          <p:cNvGrpSpPr/>
          <p:nvPr/>
        </p:nvGrpSpPr>
        <p:grpSpPr>
          <a:xfrm>
            <a:off x="4061435" y="2180263"/>
            <a:ext cx="5265595" cy="2798742"/>
            <a:chOff x="4061435" y="2475113"/>
            <a:chExt cx="5265595" cy="267661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ABB2416-6481-CE73-FF0A-7F818635B063}"/>
                </a:ext>
              </a:extLst>
            </p:cNvPr>
            <p:cNvGrpSpPr/>
            <p:nvPr/>
          </p:nvGrpSpPr>
          <p:grpSpPr>
            <a:xfrm>
              <a:off x="4094480" y="2475113"/>
              <a:ext cx="5232550" cy="252474"/>
              <a:chOff x="523874" y="1768795"/>
              <a:chExt cx="6661897" cy="268948"/>
            </a:xfrm>
          </p:grpSpPr>
          <p:sp>
            <p:nvSpPr>
              <p:cNvPr id="24" name="화살표: 오각형 23">
                <a:extLst>
                  <a:ext uri="{FF2B5EF4-FFF2-40B4-BE49-F238E27FC236}">
                    <a16:creationId xmlns:a16="http://schemas.microsoft.com/office/drawing/2014/main" id="{CB7FC933-53E4-D09D-16BB-1C209BDDDC6F}"/>
                  </a:ext>
                </a:extLst>
              </p:cNvPr>
              <p:cNvSpPr/>
              <p:nvPr/>
            </p:nvSpPr>
            <p:spPr bwMode="auto">
              <a:xfrm>
                <a:off x="523874" y="1768795"/>
                <a:ext cx="2213403" cy="268948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spc="-70" dirty="0">
                    <a:ln>
                      <a:solidFill>
                        <a:schemeClr val="accent1">
                          <a:lumMod val="50000"/>
                          <a:alpha val="0"/>
                        </a:schemeClr>
                      </a:solidFill>
                    </a:ln>
                    <a:solidFill>
                      <a:prstClr val="white"/>
                    </a:solidFill>
                    <a:latin typeface="+mn-ea"/>
                  </a:rPr>
                  <a:t>현황분석 </a:t>
                </a:r>
                <a:r>
                  <a:rPr lang="en-US" altLang="ko-KR" sz="1200" b="1" spc="-70" dirty="0">
                    <a:ln>
                      <a:solidFill>
                        <a:schemeClr val="accent1">
                          <a:lumMod val="50000"/>
                          <a:alpha val="0"/>
                        </a:schemeClr>
                      </a:solidFill>
                    </a:ln>
                    <a:solidFill>
                      <a:prstClr val="white"/>
                    </a:solidFill>
                    <a:latin typeface="+mn-ea"/>
                  </a:rPr>
                  <a:t>(1M)</a:t>
                </a:r>
                <a:endParaRPr lang="ko-KR" altLang="en-US" sz="1200" b="1" spc="-70" dirty="0">
                  <a:ln>
                    <a:solidFill>
                      <a:schemeClr val="accent1">
                        <a:lumMod val="50000"/>
                        <a:alpha val="0"/>
                      </a:schemeClr>
                    </a:solidFill>
                  </a:ln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25" name="화살표: 오각형 24">
                <a:extLst>
                  <a:ext uri="{FF2B5EF4-FFF2-40B4-BE49-F238E27FC236}">
                    <a16:creationId xmlns:a16="http://schemas.microsoft.com/office/drawing/2014/main" id="{C11BFEA2-A232-4931-10FA-6F5F27A0992D}"/>
                  </a:ext>
                </a:extLst>
              </p:cNvPr>
              <p:cNvSpPr/>
              <p:nvPr/>
            </p:nvSpPr>
            <p:spPr bwMode="auto">
              <a:xfrm>
                <a:off x="2756646" y="1768795"/>
                <a:ext cx="2213403" cy="268948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spc="-70" dirty="0">
                    <a:ln>
                      <a:solidFill>
                        <a:schemeClr val="accent1">
                          <a:lumMod val="50000"/>
                          <a:alpha val="0"/>
                        </a:schemeClr>
                      </a:solidFill>
                    </a:ln>
                    <a:solidFill>
                      <a:prstClr val="white"/>
                    </a:solidFill>
                    <a:latin typeface="+mn-ea"/>
                  </a:rPr>
                  <a:t>미래 모델 설계 </a:t>
                </a:r>
                <a:r>
                  <a:rPr lang="en-US" altLang="ko-KR" sz="1200" b="1" spc="-70" dirty="0">
                    <a:ln>
                      <a:solidFill>
                        <a:schemeClr val="accent1">
                          <a:lumMod val="50000"/>
                          <a:alpha val="0"/>
                        </a:schemeClr>
                      </a:solidFill>
                    </a:ln>
                    <a:solidFill>
                      <a:prstClr val="white"/>
                    </a:solidFill>
                    <a:latin typeface="+mn-ea"/>
                  </a:rPr>
                  <a:t>(1.5M)</a:t>
                </a:r>
                <a:endParaRPr lang="ko-KR" altLang="en-US" sz="1200" b="1" spc="-70" dirty="0">
                  <a:ln>
                    <a:solidFill>
                      <a:schemeClr val="accent1">
                        <a:lumMod val="50000"/>
                        <a:alpha val="0"/>
                      </a:schemeClr>
                    </a:solidFill>
                  </a:ln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26" name="화살표: 오각형 25">
                <a:extLst>
                  <a:ext uri="{FF2B5EF4-FFF2-40B4-BE49-F238E27FC236}">
                    <a16:creationId xmlns:a16="http://schemas.microsoft.com/office/drawing/2014/main" id="{F1CBA1B6-5E4A-72FB-92E0-5F880E5BD11E}"/>
                  </a:ext>
                </a:extLst>
              </p:cNvPr>
              <p:cNvSpPr/>
              <p:nvPr/>
            </p:nvSpPr>
            <p:spPr bwMode="auto">
              <a:xfrm>
                <a:off x="4972368" y="1768795"/>
                <a:ext cx="2213403" cy="268948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spc="-70" dirty="0">
                    <a:ln>
                      <a:solidFill>
                        <a:schemeClr val="accent1">
                          <a:lumMod val="50000"/>
                          <a:alpha val="0"/>
                        </a:schemeClr>
                      </a:solidFill>
                    </a:ln>
                    <a:solidFill>
                      <a:prstClr val="white"/>
                    </a:solidFill>
                    <a:latin typeface="+mn-ea"/>
                  </a:rPr>
                  <a:t>실행계획 수립 </a:t>
                </a:r>
                <a:r>
                  <a:rPr lang="en-US" altLang="ko-KR" sz="1200" b="1" spc="-70" dirty="0">
                    <a:ln>
                      <a:solidFill>
                        <a:schemeClr val="accent1">
                          <a:lumMod val="50000"/>
                          <a:alpha val="0"/>
                        </a:schemeClr>
                      </a:solidFill>
                    </a:ln>
                    <a:solidFill>
                      <a:prstClr val="white"/>
                    </a:solidFill>
                    <a:latin typeface="+mn-ea"/>
                  </a:rPr>
                  <a:t>(0.5M)</a:t>
                </a:r>
                <a:endParaRPr lang="ko-KR" altLang="en-US" sz="1200" b="1" spc="-70" dirty="0">
                  <a:ln>
                    <a:solidFill>
                      <a:schemeClr val="accent1">
                        <a:lumMod val="50000"/>
                        <a:alpha val="0"/>
                      </a:schemeClr>
                    </a:solidFill>
                  </a:ln>
                  <a:solidFill>
                    <a:prstClr val="white"/>
                  </a:solidFill>
                  <a:latin typeface="+mn-ea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32485E0-90B5-7C7D-0E2F-580522AF9F21}"/>
                </a:ext>
              </a:extLst>
            </p:cNvPr>
            <p:cNvGrpSpPr/>
            <p:nvPr/>
          </p:nvGrpSpPr>
          <p:grpSpPr>
            <a:xfrm>
              <a:off x="4067066" y="3888556"/>
              <a:ext cx="1738506" cy="904692"/>
              <a:chOff x="693125" y="3632650"/>
              <a:chExt cx="2135347" cy="789638"/>
            </a:xfrm>
          </p:grpSpPr>
          <p:sp>
            <p:nvSpPr>
              <p:cNvPr id="34" name="모서리가 둥근 직사각형 118">
                <a:extLst>
                  <a:ext uri="{FF2B5EF4-FFF2-40B4-BE49-F238E27FC236}">
                    <a16:creationId xmlns:a16="http://schemas.microsoft.com/office/drawing/2014/main" id="{CC11C286-CA97-41AC-8D58-C81C5CF647C1}"/>
                  </a:ext>
                </a:extLst>
              </p:cNvPr>
              <p:cNvSpPr/>
              <p:nvPr/>
            </p:nvSpPr>
            <p:spPr>
              <a:xfrm>
                <a:off x="693125" y="3632650"/>
                <a:ext cx="2135347" cy="789638"/>
              </a:xfrm>
              <a:prstGeom prst="roundRect">
                <a:avLst>
                  <a:gd name="adj" fmla="val 6377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t"/>
              <a:lstStyle/>
              <a:p>
                <a:pPr algn="ctr"/>
                <a:r>
                  <a:rPr lang="ko-KR" altLang="en-US" sz="1100" spc="-150" dirty="0">
                    <a:ln>
                      <a:solidFill>
                        <a:schemeClr val="accent1">
                          <a:lumMod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시스템</a:t>
                </a:r>
                <a:r>
                  <a:rPr lang="en-US" altLang="ko-KR" sz="1100" spc="-150" dirty="0">
                    <a:ln>
                      <a:solidFill>
                        <a:schemeClr val="accent1">
                          <a:lumMod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1100" spc="-150" dirty="0">
                    <a:ln>
                      <a:solidFill>
                        <a:schemeClr val="accent1">
                          <a:lumMod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현황분석</a:t>
                </a:r>
              </a:p>
            </p:txBody>
          </p:sp>
          <p:sp>
            <p:nvSpPr>
              <p:cNvPr id="35" name="오각형 120">
                <a:extLst>
                  <a:ext uri="{FF2B5EF4-FFF2-40B4-BE49-F238E27FC236}">
                    <a16:creationId xmlns:a16="http://schemas.microsoft.com/office/drawing/2014/main" id="{18064AF5-D307-9069-6B9B-10FE4A60D9BB}"/>
                  </a:ext>
                </a:extLst>
              </p:cNvPr>
              <p:cNvSpPr/>
              <p:nvPr/>
            </p:nvSpPr>
            <p:spPr>
              <a:xfrm>
                <a:off x="766840" y="3866464"/>
                <a:ext cx="972000" cy="224961"/>
              </a:xfrm>
              <a:prstGeom prst="homePlate">
                <a:avLst>
                  <a:gd name="adj" fmla="val 0"/>
                </a:avLst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txBody>
              <a:bodyPr wrap="square" lIns="0" tIns="0" rIns="0" bIns="0" rtlCol="0" anchor="ctr"/>
              <a:lstStyle/>
              <a:p>
                <a:pPr algn="ctr"/>
                <a:r>
                  <a:rPr lang="en-US" altLang="ko-KR" sz="1100" spc="-70" dirty="0">
                    <a:ln>
                      <a:solidFill>
                        <a:srgbClr val="0689D8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AA </a:t>
                </a:r>
                <a:r>
                  <a:rPr lang="ko-KR" altLang="en-US" sz="1100" spc="-70" dirty="0">
                    <a:ln>
                      <a:solidFill>
                        <a:srgbClr val="0689D8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분석</a:t>
                </a:r>
              </a:p>
            </p:txBody>
          </p:sp>
          <p:sp>
            <p:nvSpPr>
              <p:cNvPr id="36" name="오각형 121">
                <a:extLst>
                  <a:ext uri="{FF2B5EF4-FFF2-40B4-BE49-F238E27FC236}">
                    <a16:creationId xmlns:a16="http://schemas.microsoft.com/office/drawing/2014/main" id="{4757E8F0-FF0E-38F4-95E2-7C9E272DEA80}"/>
                  </a:ext>
                </a:extLst>
              </p:cNvPr>
              <p:cNvSpPr/>
              <p:nvPr/>
            </p:nvSpPr>
            <p:spPr>
              <a:xfrm>
                <a:off x="1798140" y="3864966"/>
                <a:ext cx="972000" cy="226458"/>
              </a:xfrm>
              <a:prstGeom prst="homePlate">
                <a:avLst>
                  <a:gd name="adj" fmla="val 0"/>
                </a:avLst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txBody>
              <a:bodyPr wrap="square" lIns="0" tIns="0" rIns="0" bIns="0" rtlCol="0" anchor="ctr"/>
              <a:lstStyle/>
              <a:p>
                <a:pPr algn="ctr"/>
                <a:r>
                  <a:rPr lang="en-US" altLang="ko-KR" sz="1100" spc="-70" dirty="0">
                    <a:ln>
                      <a:solidFill>
                        <a:srgbClr val="0689D8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DA</a:t>
                </a:r>
                <a:r>
                  <a:rPr lang="ko-KR" altLang="en-US" sz="1100" spc="-70" dirty="0">
                    <a:ln>
                      <a:solidFill>
                        <a:srgbClr val="0689D8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 분석</a:t>
                </a:r>
              </a:p>
            </p:txBody>
          </p:sp>
          <p:sp>
            <p:nvSpPr>
              <p:cNvPr id="37" name="오각형 123">
                <a:extLst>
                  <a:ext uri="{FF2B5EF4-FFF2-40B4-BE49-F238E27FC236}">
                    <a16:creationId xmlns:a16="http://schemas.microsoft.com/office/drawing/2014/main" id="{EEC1DFB1-3B47-1E60-F10B-332333C8AD63}"/>
                  </a:ext>
                </a:extLst>
              </p:cNvPr>
              <p:cNvSpPr/>
              <p:nvPr/>
            </p:nvSpPr>
            <p:spPr>
              <a:xfrm>
                <a:off x="764462" y="4142563"/>
                <a:ext cx="972000" cy="224961"/>
              </a:xfrm>
              <a:prstGeom prst="homePlate">
                <a:avLst>
                  <a:gd name="adj" fmla="val 0"/>
                </a:avLst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txBody>
              <a:bodyPr wrap="square" lIns="0" tIns="0" rIns="0" bIns="0" rtlCol="0" anchor="ctr"/>
              <a:lstStyle/>
              <a:p>
                <a:pPr algn="ctr"/>
                <a:r>
                  <a:rPr lang="en-US" altLang="ko-KR" sz="1100" spc="-70" dirty="0">
                    <a:ln>
                      <a:solidFill>
                        <a:srgbClr val="0689D8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TA</a:t>
                </a:r>
                <a:r>
                  <a:rPr lang="ko-KR" altLang="en-US" sz="1100" spc="-70" dirty="0">
                    <a:ln>
                      <a:solidFill>
                        <a:srgbClr val="0689D8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 분석</a:t>
                </a:r>
              </a:p>
            </p:txBody>
          </p:sp>
          <p:sp>
            <p:nvSpPr>
              <p:cNvPr id="38" name="오각형 123">
                <a:extLst>
                  <a:ext uri="{FF2B5EF4-FFF2-40B4-BE49-F238E27FC236}">
                    <a16:creationId xmlns:a16="http://schemas.microsoft.com/office/drawing/2014/main" id="{5648BBA5-6867-1EF1-836E-A233467703C5}"/>
                  </a:ext>
                </a:extLst>
              </p:cNvPr>
              <p:cNvSpPr/>
              <p:nvPr/>
            </p:nvSpPr>
            <p:spPr>
              <a:xfrm>
                <a:off x="1796467" y="4142563"/>
                <a:ext cx="972000" cy="224961"/>
              </a:xfrm>
              <a:prstGeom prst="homePlate">
                <a:avLst>
                  <a:gd name="adj" fmla="val 0"/>
                </a:avLst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txBody>
              <a:bodyPr wrap="square" lIns="0" tIns="0" rIns="0" bIns="0" rtlCol="0" anchor="ctr"/>
              <a:lstStyle/>
              <a:p>
                <a:pPr algn="ctr"/>
                <a:r>
                  <a:rPr lang="en-US" altLang="ko-KR" sz="1100" spc="-70" dirty="0">
                    <a:ln>
                      <a:solidFill>
                        <a:srgbClr val="0689D8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SA</a:t>
                </a:r>
                <a:r>
                  <a:rPr lang="ko-KR" altLang="en-US" sz="1100" spc="-70" dirty="0">
                    <a:ln>
                      <a:solidFill>
                        <a:srgbClr val="0689D8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 분석</a:t>
                </a: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4547A6A2-4CE9-10DD-412D-438B3750B17B}"/>
                </a:ext>
              </a:extLst>
            </p:cNvPr>
            <p:cNvGrpSpPr/>
            <p:nvPr/>
          </p:nvGrpSpPr>
          <p:grpSpPr>
            <a:xfrm>
              <a:off x="4072087" y="2782295"/>
              <a:ext cx="1738505" cy="1040523"/>
              <a:chOff x="4072087" y="2690440"/>
              <a:chExt cx="2661273" cy="1295082"/>
            </a:xfrm>
          </p:grpSpPr>
          <p:sp>
            <p:nvSpPr>
              <p:cNvPr id="30" name="모서리가 둥근 직사각형 110">
                <a:extLst>
                  <a:ext uri="{FF2B5EF4-FFF2-40B4-BE49-F238E27FC236}">
                    <a16:creationId xmlns:a16="http://schemas.microsoft.com/office/drawing/2014/main" id="{36EBC166-033C-CFB5-4219-3F81C64EA57F}"/>
                  </a:ext>
                </a:extLst>
              </p:cNvPr>
              <p:cNvSpPr/>
              <p:nvPr/>
            </p:nvSpPr>
            <p:spPr>
              <a:xfrm>
                <a:off x="4072087" y="2690440"/>
                <a:ext cx="2661273" cy="1295082"/>
              </a:xfrm>
              <a:prstGeom prst="roundRect">
                <a:avLst>
                  <a:gd name="adj" fmla="val 6637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t"/>
              <a:lstStyle/>
              <a:p>
                <a:pPr algn="ctr"/>
                <a:r>
                  <a:rPr lang="ko-KR" altLang="en-US" sz="1100" spc="-100" dirty="0">
                    <a:ln>
                      <a:solidFill>
                        <a:schemeClr val="accent1">
                          <a:lumMod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비즈니스 현황분석</a:t>
                </a:r>
              </a:p>
            </p:txBody>
          </p:sp>
          <p:sp>
            <p:nvSpPr>
              <p:cNvPr id="32" name="오각형 117">
                <a:extLst>
                  <a:ext uri="{FF2B5EF4-FFF2-40B4-BE49-F238E27FC236}">
                    <a16:creationId xmlns:a16="http://schemas.microsoft.com/office/drawing/2014/main" id="{8D839819-D40B-A591-88D8-229A8B14F15B}"/>
                  </a:ext>
                </a:extLst>
              </p:cNvPr>
              <p:cNvSpPr/>
              <p:nvPr/>
            </p:nvSpPr>
            <p:spPr>
              <a:xfrm>
                <a:off x="4194211" y="3044623"/>
                <a:ext cx="2415899" cy="396000"/>
              </a:xfrm>
              <a:prstGeom prst="homePlate">
                <a:avLst>
                  <a:gd name="adj" fmla="val 0"/>
                </a:avLst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txBody>
              <a:bodyPr wrap="square" lIns="0" tIns="0" rIns="0" bIns="0" rtlCol="0" anchor="ctr"/>
              <a:lstStyle/>
              <a:p>
                <a:pPr algn="ctr"/>
                <a:r>
                  <a:rPr lang="ko-KR" altLang="en-US" sz="1100" spc="-100" dirty="0">
                    <a:ln>
                      <a:solidFill>
                        <a:srgbClr val="0689D8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인터뷰</a:t>
                </a:r>
                <a:r>
                  <a:rPr lang="en-US" altLang="ko-KR" sz="1100" spc="-100" dirty="0">
                    <a:ln>
                      <a:solidFill>
                        <a:srgbClr val="0689D8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/</a:t>
                </a:r>
                <a:r>
                  <a:rPr lang="ko-KR" altLang="en-US" sz="1100" spc="-100" dirty="0">
                    <a:ln>
                      <a:solidFill>
                        <a:srgbClr val="0689D8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경영전략 분석</a:t>
                </a: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EF17F313-06D2-1F36-7FAF-451C566DE51D}"/>
                  </a:ext>
                </a:extLst>
              </p:cNvPr>
              <p:cNvSpPr/>
              <p:nvPr/>
            </p:nvSpPr>
            <p:spPr>
              <a:xfrm>
                <a:off x="4194209" y="3507848"/>
                <a:ext cx="2415900" cy="396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txBody>
              <a:bodyPr wrap="square" lIns="0" tIns="0" rIns="0" bIns="0" rtlCol="0" anchor="ctr"/>
              <a:lstStyle/>
              <a:p>
                <a:pPr algn="ctr"/>
                <a:r>
                  <a:rPr lang="en-US" altLang="ko-KR" sz="1100" spc="-100" dirty="0">
                    <a:ln>
                      <a:solidFill>
                        <a:srgbClr val="0689D8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Biz. </a:t>
                </a:r>
                <a:r>
                  <a:rPr lang="ko-KR" altLang="en-US" sz="1100" spc="-100" dirty="0">
                    <a:ln>
                      <a:solidFill>
                        <a:srgbClr val="0689D8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아키텍처 분석</a:t>
                </a:r>
              </a:p>
            </p:txBody>
          </p:sp>
        </p:grpSp>
        <p:sp>
          <p:nvSpPr>
            <p:cNvPr id="40" name="화살표: 오각형 87">
              <a:extLst>
                <a:ext uri="{FF2B5EF4-FFF2-40B4-BE49-F238E27FC236}">
                  <a16:creationId xmlns:a16="http://schemas.microsoft.com/office/drawing/2014/main" id="{A8186E98-2160-52CC-BD19-EDEE4F606832}"/>
                </a:ext>
              </a:extLst>
            </p:cNvPr>
            <p:cNvSpPr/>
            <p:nvPr/>
          </p:nvSpPr>
          <p:spPr>
            <a:xfrm>
              <a:off x="4061435" y="4881365"/>
              <a:ext cx="1749158" cy="27035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solidFill>
                <a:schemeClr val="accent3"/>
              </a:solidFill>
            </a:ln>
            <a:effectLst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100" spc="-70" dirty="0" err="1">
                  <a:ln>
                    <a:solidFill>
                      <a:srgbClr val="0689D8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금융사</a:t>
              </a:r>
              <a:r>
                <a:rPr lang="en-US" altLang="ko-KR" sz="1100" spc="-70" dirty="0">
                  <a:ln>
                    <a:solidFill>
                      <a:srgbClr val="0689D8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 </a:t>
              </a:r>
              <a:r>
                <a:rPr lang="ko-KR" altLang="en-US" sz="1100" spc="-70" dirty="0">
                  <a:ln>
                    <a:solidFill>
                      <a:srgbClr val="0689D8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아키텍처 벤치마킹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EE8AEAE-E9D5-E311-5BD8-EFA260C012CF}"/>
                </a:ext>
              </a:extLst>
            </p:cNvPr>
            <p:cNvSpPr/>
            <p:nvPr/>
          </p:nvSpPr>
          <p:spPr>
            <a:xfrm>
              <a:off x="5953294" y="2782294"/>
              <a:ext cx="384861" cy="236943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r>
                <a:rPr lang="ko-KR" altLang="en-US" sz="1100" spc="-100" dirty="0">
                  <a:ln>
                    <a:solidFill>
                      <a:schemeClr val="accent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시</a:t>
              </a:r>
              <a:endParaRPr lang="en-US" altLang="ko-KR" sz="1100" spc="-10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algn="ctr"/>
              <a:r>
                <a:rPr lang="ko-KR" altLang="en-US" sz="1100" spc="-100" dirty="0">
                  <a:ln>
                    <a:solidFill>
                      <a:schemeClr val="accent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사</a:t>
              </a:r>
              <a:endParaRPr lang="en-US" altLang="ko-KR" sz="1100" spc="-10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algn="ctr"/>
              <a:r>
                <a:rPr lang="ko-KR" altLang="en-US" sz="1100" spc="-100" dirty="0">
                  <a:ln>
                    <a:solidFill>
                      <a:schemeClr val="accent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점</a:t>
              </a:r>
              <a:endParaRPr lang="en-US" altLang="ko-KR" sz="1100" spc="-10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algn="ctr"/>
              <a:endParaRPr lang="en-US" altLang="ko-KR" sz="1100" spc="-10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algn="ctr"/>
              <a:r>
                <a:rPr lang="en-US" altLang="ko-KR" sz="1100" spc="-100" dirty="0">
                  <a:ln>
                    <a:solidFill>
                      <a:schemeClr val="accent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&amp; </a:t>
              </a:r>
              <a:br>
                <a:rPr lang="en-US" altLang="ko-KR" sz="1100" spc="-100" dirty="0">
                  <a:ln>
                    <a:solidFill>
                      <a:schemeClr val="accent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</a:br>
              <a:endParaRPr lang="en-US" altLang="ko-KR" sz="1100" spc="-10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algn="ctr"/>
              <a:r>
                <a:rPr lang="ko-KR" altLang="en-US" sz="1100" spc="-100" dirty="0">
                  <a:ln>
                    <a:solidFill>
                      <a:schemeClr val="accent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요</a:t>
              </a:r>
              <a:endParaRPr lang="en-US" altLang="ko-KR" sz="1100" spc="-10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algn="ctr"/>
              <a:r>
                <a:rPr lang="ko-KR" altLang="en-US" sz="1100" spc="-100" dirty="0">
                  <a:ln>
                    <a:solidFill>
                      <a:schemeClr val="accent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구</a:t>
              </a:r>
              <a:endParaRPr lang="en-US" altLang="ko-KR" sz="1100" spc="-10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algn="ctr"/>
              <a:r>
                <a:rPr lang="ko-KR" altLang="en-US" sz="1100" spc="-100" dirty="0">
                  <a:ln>
                    <a:solidFill>
                      <a:schemeClr val="accent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사</a:t>
              </a:r>
              <a:endParaRPr lang="en-US" altLang="ko-KR" sz="1100" spc="-10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algn="ctr"/>
              <a:r>
                <a:rPr lang="ko-KR" altLang="en-US" sz="1100" spc="-100" dirty="0">
                  <a:ln>
                    <a:solidFill>
                      <a:schemeClr val="accent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항</a:t>
              </a:r>
              <a:endParaRPr lang="en-US" altLang="ko-KR" sz="1100" spc="-10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algn="ctr"/>
              <a:endParaRPr lang="en-US" altLang="ko-KR" sz="1100" spc="-10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algn="ctr"/>
              <a:r>
                <a:rPr lang="ko-KR" altLang="en-US" sz="1100" spc="-100" dirty="0">
                  <a:ln>
                    <a:solidFill>
                      <a:schemeClr val="accent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종</a:t>
              </a:r>
              <a:endParaRPr lang="en-US" altLang="ko-KR" sz="1100" spc="-10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algn="ctr"/>
              <a:r>
                <a:rPr lang="ko-KR" altLang="en-US" sz="1100" spc="-100" dirty="0">
                  <a:ln>
                    <a:solidFill>
                      <a:schemeClr val="accent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합</a:t>
              </a:r>
            </a:p>
          </p:txBody>
        </p:sp>
        <p:sp>
          <p:nvSpPr>
            <p:cNvPr id="47" name="모서리가 둥근 직사각형 140">
              <a:extLst>
                <a:ext uri="{FF2B5EF4-FFF2-40B4-BE49-F238E27FC236}">
                  <a16:creationId xmlns:a16="http://schemas.microsoft.com/office/drawing/2014/main" id="{C63F596A-A860-5C7A-CF16-7EDA698A8876}"/>
                </a:ext>
              </a:extLst>
            </p:cNvPr>
            <p:cNvSpPr/>
            <p:nvPr/>
          </p:nvSpPr>
          <p:spPr>
            <a:xfrm>
              <a:off x="6480856" y="2787986"/>
              <a:ext cx="1055655" cy="2363738"/>
            </a:xfrm>
            <a:prstGeom prst="roundRect">
              <a:avLst>
                <a:gd name="adj" fmla="val 4307"/>
              </a:avLst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t"/>
            <a:lstStyle/>
            <a:p>
              <a:pPr algn="ctr"/>
              <a:r>
                <a:rPr lang="en-US" altLang="ko-KR" sz="1100" spc="-100" dirty="0">
                  <a:ln>
                    <a:solidFill>
                      <a:schemeClr val="accent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To-Be </a:t>
              </a:r>
              <a:r>
                <a:rPr lang="ko-KR" altLang="en-US" sz="1100" spc="-100" dirty="0">
                  <a:ln>
                    <a:solidFill>
                      <a:schemeClr val="accent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설계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31AE94A-FE9C-9335-7C88-3DCD1FA310E0}"/>
                </a:ext>
              </a:extLst>
            </p:cNvPr>
            <p:cNvSpPr/>
            <p:nvPr/>
          </p:nvSpPr>
          <p:spPr bwMode="gray">
            <a:xfrm>
              <a:off x="6573363" y="3607363"/>
              <a:ext cx="848516" cy="268947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solidFill>
                <a:schemeClr val="accent3"/>
              </a:solidFill>
            </a:ln>
            <a:effectLst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100" spc="-100" dirty="0">
                  <a:ln>
                    <a:solidFill>
                      <a:srgbClr val="0689D8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목표</a:t>
              </a:r>
              <a:r>
                <a:rPr lang="en-US" altLang="ko-KR" sz="1100" spc="-100" dirty="0">
                  <a:ln>
                    <a:solidFill>
                      <a:srgbClr val="0689D8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AA</a:t>
              </a:r>
            </a:p>
          </p:txBody>
        </p:sp>
        <p:sp>
          <p:nvSpPr>
            <p:cNvPr id="56" name="오각형 117">
              <a:extLst>
                <a:ext uri="{FF2B5EF4-FFF2-40B4-BE49-F238E27FC236}">
                  <a16:creationId xmlns:a16="http://schemas.microsoft.com/office/drawing/2014/main" id="{A6398F60-E78E-73CB-DE27-4DE9C5CC1B00}"/>
                </a:ext>
              </a:extLst>
            </p:cNvPr>
            <p:cNvSpPr/>
            <p:nvPr/>
          </p:nvSpPr>
          <p:spPr>
            <a:xfrm>
              <a:off x="6573362" y="3120871"/>
              <a:ext cx="848517" cy="363482"/>
            </a:xfrm>
            <a:prstGeom prst="homePlate">
              <a:avLst>
                <a:gd name="adj" fmla="val 0"/>
              </a:avLst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solidFill>
                <a:schemeClr val="accent3"/>
              </a:solidFill>
            </a:ln>
            <a:effectLst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100" spc="-100" dirty="0">
                  <a:ln>
                    <a:solidFill>
                      <a:srgbClr val="0689D8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Biz. </a:t>
              </a:r>
              <a:r>
                <a:rPr lang="ko-KR" altLang="en-US" sz="1100" spc="-100" dirty="0">
                  <a:ln>
                    <a:solidFill>
                      <a:srgbClr val="0689D8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전략</a:t>
              </a:r>
              <a:r>
                <a:rPr lang="en-US" altLang="ko-KR" sz="1100" spc="-100" dirty="0">
                  <a:ln>
                    <a:solidFill>
                      <a:srgbClr val="0689D8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/>
              </a:r>
              <a:br>
                <a:rPr lang="en-US" altLang="ko-KR" sz="1100" spc="-100" dirty="0">
                  <a:ln>
                    <a:solidFill>
                      <a:srgbClr val="0689D8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</a:br>
              <a:r>
                <a:rPr lang="ko-KR" altLang="en-US" sz="1100" spc="-100" dirty="0">
                  <a:ln>
                    <a:solidFill>
                      <a:srgbClr val="0689D8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과제 정의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2673E36-FF28-AAE6-5310-66C53EE8E434}"/>
                </a:ext>
              </a:extLst>
            </p:cNvPr>
            <p:cNvSpPr/>
            <p:nvPr/>
          </p:nvSpPr>
          <p:spPr bwMode="gray">
            <a:xfrm>
              <a:off x="6573362" y="3999320"/>
              <a:ext cx="848516" cy="268947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solidFill>
                <a:schemeClr val="accent3"/>
              </a:solidFill>
            </a:ln>
            <a:effectLst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100" spc="-100" dirty="0">
                  <a:ln>
                    <a:solidFill>
                      <a:srgbClr val="0689D8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목표</a:t>
              </a:r>
              <a:r>
                <a:rPr lang="en-US" altLang="ko-KR" sz="1100" spc="-100" dirty="0">
                  <a:ln>
                    <a:solidFill>
                      <a:srgbClr val="0689D8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TA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2306E01-3885-1AF3-7CCB-BC8E22889255}"/>
                </a:ext>
              </a:extLst>
            </p:cNvPr>
            <p:cNvSpPr/>
            <p:nvPr/>
          </p:nvSpPr>
          <p:spPr bwMode="gray">
            <a:xfrm>
              <a:off x="6573362" y="4391277"/>
              <a:ext cx="848516" cy="268947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solidFill>
                <a:schemeClr val="accent3"/>
              </a:solidFill>
            </a:ln>
            <a:effectLst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100" spc="-100" dirty="0">
                  <a:ln>
                    <a:solidFill>
                      <a:srgbClr val="0689D8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목표</a:t>
              </a:r>
              <a:r>
                <a:rPr lang="en-US" altLang="ko-KR" sz="1100" spc="-100" dirty="0">
                  <a:ln>
                    <a:solidFill>
                      <a:srgbClr val="0689D8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DA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A3A8A5A-5C0F-23AD-D7CE-EA5AA58BB649}"/>
                </a:ext>
              </a:extLst>
            </p:cNvPr>
            <p:cNvSpPr/>
            <p:nvPr/>
          </p:nvSpPr>
          <p:spPr bwMode="gray">
            <a:xfrm>
              <a:off x="6573362" y="4783233"/>
              <a:ext cx="848516" cy="268947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solidFill>
                <a:schemeClr val="accent3"/>
              </a:solidFill>
            </a:ln>
            <a:effectLst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100" spc="-100" dirty="0">
                  <a:ln>
                    <a:solidFill>
                      <a:srgbClr val="0689D8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목표</a:t>
              </a:r>
              <a:r>
                <a:rPr lang="en-US" altLang="ko-KR" sz="1100" spc="-100" dirty="0">
                  <a:ln>
                    <a:solidFill>
                      <a:srgbClr val="0689D8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SA</a:t>
              </a:r>
            </a:p>
          </p:txBody>
        </p:sp>
        <p:sp>
          <p:nvSpPr>
            <p:cNvPr id="64" name="모서리가 둥근 직사각형 263">
              <a:extLst>
                <a:ext uri="{FF2B5EF4-FFF2-40B4-BE49-F238E27FC236}">
                  <a16:creationId xmlns:a16="http://schemas.microsoft.com/office/drawing/2014/main" id="{2ADDB718-86F7-5A60-D5C5-819D61189774}"/>
                </a:ext>
              </a:extLst>
            </p:cNvPr>
            <p:cNvSpPr/>
            <p:nvPr/>
          </p:nvSpPr>
          <p:spPr>
            <a:xfrm>
              <a:off x="7629017" y="2784446"/>
              <a:ext cx="1623469" cy="2363738"/>
            </a:xfrm>
            <a:prstGeom prst="roundRect">
              <a:avLst>
                <a:gd name="adj" fmla="val 4854"/>
              </a:avLst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t"/>
            <a:lstStyle/>
            <a:p>
              <a:pPr algn="ctr"/>
              <a:r>
                <a:rPr lang="ko-KR" altLang="en-US" sz="1100" spc="-100" dirty="0">
                  <a:ln>
                    <a:solidFill>
                      <a:schemeClr val="accent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이행</a:t>
              </a:r>
              <a:r>
                <a:rPr lang="en-US" altLang="ko-KR" sz="1100" spc="-100" dirty="0">
                  <a:ln>
                    <a:solidFill>
                      <a:schemeClr val="accent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</a:t>
              </a:r>
              <a:r>
                <a:rPr lang="ko-KR" altLang="en-US" sz="1100" spc="-100" dirty="0">
                  <a:ln>
                    <a:solidFill>
                      <a:schemeClr val="accent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로드맵 수립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73303BE-A4CB-8A4B-0E13-949D13B450DA}"/>
                </a:ext>
              </a:extLst>
            </p:cNvPr>
            <p:cNvSpPr/>
            <p:nvPr/>
          </p:nvSpPr>
          <p:spPr>
            <a:xfrm>
              <a:off x="7699655" y="3120871"/>
              <a:ext cx="1462438" cy="296474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solidFill>
                <a:schemeClr val="accent3"/>
              </a:solidFill>
            </a:ln>
            <a:effectLst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100" spc="-100" dirty="0">
                  <a:ln>
                    <a:solidFill>
                      <a:srgbClr val="0689D8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이행과제 정의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793004B-25B7-A111-DF3A-A9C6EC516953}"/>
                </a:ext>
              </a:extLst>
            </p:cNvPr>
            <p:cNvSpPr/>
            <p:nvPr/>
          </p:nvSpPr>
          <p:spPr>
            <a:xfrm>
              <a:off x="7699655" y="3529579"/>
              <a:ext cx="1462438" cy="296474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solidFill>
                <a:schemeClr val="accent3"/>
              </a:solidFill>
            </a:ln>
            <a:effectLst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100" spc="-100" dirty="0">
                  <a:ln>
                    <a:solidFill>
                      <a:srgbClr val="0689D8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소요예산수립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F2CFFE8-1B0D-E521-5EA7-D5532AECEE4F}"/>
                </a:ext>
              </a:extLst>
            </p:cNvPr>
            <p:cNvSpPr/>
            <p:nvPr/>
          </p:nvSpPr>
          <p:spPr>
            <a:xfrm>
              <a:off x="7699655" y="3938288"/>
              <a:ext cx="1462438" cy="296474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solidFill>
                <a:schemeClr val="accent3"/>
              </a:solidFill>
            </a:ln>
            <a:effectLst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100" spc="-100" dirty="0">
                  <a:ln>
                    <a:solidFill>
                      <a:srgbClr val="0689D8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차세대 추진방안 수립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AE26564E-E7FD-630F-541E-BF0A4BEABD44}"/>
                </a:ext>
              </a:extLst>
            </p:cNvPr>
            <p:cNvSpPr/>
            <p:nvPr/>
          </p:nvSpPr>
          <p:spPr>
            <a:xfrm>
              <a:off x="7699655" y="4346996"/>
              <a:ext cx="1462438" cy="296474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solidFill>
                <a:schemeClr val="accent3"/>
              </a:solidFill>
            </a:ln>
            <a:effectLst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100" spc="-100" dirty="0">
                  <a:ln>
                    <a:solidFill>
                      <a:srgbClr val="0689D8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데이터 이행 방안 수립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F2A6331-7C32-D00E-613D-D09DF547D795}"/>
                </a:ext>
              </a:extLst>
            </p:cNvPr>
            <p:cNvSpPr/>
            <p:nvPr/>
          </p:nvSpPr>
          <p:spPr>
            <a:xfrm>
              <a:off x="7699655" y="4755706"/>
              <a:ext cx="1462438" cy="296474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solidFill>
                <a:schemeClr val="accent3"/>
              </a:solidFill>
            </a:ln>
            <a:effectLst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100" spc="-100" dirty="0">
                  <a:ln>
                    <a:solidFill>
                      <a:srgbClr val="0689D8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이행 로드맵 수립</a:t>
              </a:r>
            </a:p>
          </p:txBody>
        </p:sp>
      </p:grpSp>
      <p:sp>
        <p:nvSpPr>
          <p:cNvPr id="73" name="Rectangle 157">
            <a:extLst>
              <a:ext uri="{FF2B5EF4-FFF2-40B4-BE49-F238E27FC236}">
                <a16:creationId xmlns:a16="http://schemas.microsoft.com/office/drawing/2014/main" id="{077A2A60-EACB-EB86-722E-F1CA5D590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798" y="5345583"/>
            <a:ext cx="1654058" cy="1846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2" fontAlgn="base">
              <a:buSzPct val="80000"/>
            </a:pPr>
            <a:r>
              <a:rPr lang="ko-KR" altLang="en-US" sz="1200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서비스 </a:t>
            </a:r>
            <a:r>
              <a:rPr lang="en-US" altLang="ko-KR" sz="1200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Design (UX/UI)</a:t>
            </a:r>
          </a:p>
        </p:txBody>
      </p:sp>
      <p:sp>
        <p:nvSpPr>
          <p:cNvPr id="72" name="모서리가 둥근 직사각형 110">
            <a:extLst>
              <a:ext uri="{FF2B5EF4-FFF2-40B4-BE49-F238E27FC236}">
                <a16:creationId xmlns:a16="http://schemas.microsoft.com/office/drawing/2014/main" id="{27BBD4A9-228F-D371-3983-E8A88BAC3845}"/>
              </a:ext>
            </a:extLst>
          </p:cNvPr>
          <p:cNvSpPr/>
          <p:nvPr/>
        </p:nvSpPr>
        <p:spPr>
          <a:xfrm>
            <a:off x="4109694" y="5663697"/>
            <a:ext cx="1650484" cy="496662"/>
          </a:xfrm>
          <a:prstGeom prst="roundRect">
            <a:avLst>
              <a:gd name="adj" fmla="val 6637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 anchorCtr="0"/>
          <a:lstStyle/>
          <a:p>
            <a:pPr algn="ctr"/>
            <a:r>
              <a:rPr lang="ko-KR" altLang="en-US" sz="1100" spc="-10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사용자 경험 분석 대상</a:t>
            </a:r>
          </a:p>
        </p:txBody>
      </p:sp>
      <p:sp>
        <p:nvSpPr>
          <p:cNvPr id="8" name="모서리가 둥근 직사각형 110">
            <a:extLst>
              <a:ext uri="{FF2B5EF4-FFF2-40B4-BE49-F238E27FC236}">
                <a16:creationId xmlns:a16="http://schemas.microsoft.com/office/drawing/2014/main" id="{BA748831-DEB9-7AFB-587E-568B06AA00D0}"/>
              </a:ext>
            </a:extLst>
          </p:cNvPr>
          <p:cNvSpPr/>
          <p:nvPr/>
        </p:nvSpPr>
        <p:spPr>
          <a:xfrm>
            <a:off x="5988344" y="5663697"/>
            <a:ext cx="762125" cy="496662"/>
          </a:xfrm>
          <a:prstGeom prst="roundRect">
            <a:avLst>
              <a:gd name="adj" fmla="val 6637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 anchorCtr="0"/>
          <a:lstStyle/>
          <a:p>
            <a:pPr algn="ctr"/>
            <a:r>
              <a:rPr lang="ko-KR" altLang="en-US" sz="1100" spc="-10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개선과제</a:t>
            </a:r>
            <a:endParaRPr lang="en-US" altLang="ko-KR" sz="1100" spc="-100" dirty="0">
              <a:ln>
                <a:solidFill>
                  <a:schemeClr val="accent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ko-KR" altLang="en-US" sz="1100" spc="-10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정의</a:t>
            </a:r>
          </a:p>
        </p:txBody>
      </p:sp>
      <p:sp>
        <p:nvSpPr>
          <p:cNvPr id="9" name="모서리가 둥근 직사각형 110">
            <a:extLst>
              <a:ext uri="{FF2B5EF4-FFF2-40B4-BE49-F238E27FC236}">
                <a16:creationId xmlns:a16="http://schemas.microsoft.com/office/drawing/2014/main" id="{5865977A-4735-7475-99C8-8C5BAF0B83C0}"/>
              </a:ext>
            </a:extLst>
          </p:cNvPr>
          <p:cNvSpPr/>
          <p:nvPr/>
        </p:nvSpPr>
        <p:spPr>
          <a:xfrm>
            <a:off x="6978635" y="5663697"/>
            <a:ext cx="2183457" cy="496662"/>
          </a:xfrm>
          <a:prstGeom prst="roundRect">
            <a:avLst>
              <a:gd name="adj" fmla="val 6637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 anchorCtr="0"/>
          <a:lstStyle/>
          <a:p>
            <a:pPr algn="ctr"/>
            <a:r>
              <a:rPr lang="ko-KR" altLang="en-US" sz="1100" spc="-10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핵심 사용자 화면 설계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CA7BC66-A793-918D-2FA4-290A01A2CAD9}"/>
              </a:ext>
            </a:extLst>
          </p:cNvPr>
          <p:cNvCxnSpPr>
            <a:stCxn id="72" idx="3"/>
            <a:endCxn id="8" idx="1"/>
          </p:cNvCxnSpPr>
          <p:nvPr/>
        </p:nvCxnSpPr>
        <p:spPr>
          <a:xfrm>
            <a:off x="5760178" y="5912028"/>
            <a:ext cx="228166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82C8E72-1146-BA3A-5DE4-D8585DC8A57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750469" y="5912028"/>
            <a:ext cx="228166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65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E1DEE-DE28-6E37-224F-A02DF109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dirty="0">
                <a:latin typeface="+mn-ea"/>
                <a:ea typeface="+mn-ea"/>
              </a:rPr>
              <a:t>참고</a:t>
            </a:r>
            <a:r>
              <a:rPr lang="en-US" altLang="ko-KR" dirty="0">
                <a:latin typeface="+mn-ea"/>
                <a:ea typeface="+mn-ea"/>
              </a:rPr>
              <a:t>] </a:t>
            </a:r>
            <a:r>
              <a:rPr lang="ko-KR" altLang="en-US" dirty="0">
                <a:latin typeface="+mn-ea"/>
                <a:ea typeface="+mn-ea"/>
              </a:rPr>
              <a:t>현행 시스템 구조 및 이슈 예시 </a:t>
            </a:r>
            <a:r>
              <a:rPr lang="en-US" altLang="ko-KR" dirty="0">
                <a:latin typeface="+mn-ea"/>
                <a:ea typeface="+mn-ea"/>
              </a:rPr>
              <a:t>– AA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(1/2)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97F19E-9F49-8BF7-F4FA-AADF2E97EF6F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프로젝트를 통해 </a:t>
            </a:r>
            <a:r>
              <a:rPr lang="en-US" altLang="ko-KR" dirty="0">
                <a:latin typeface="+mn-ea"/>
                <a:ea typeface="+mn-ea"/>
              </a:rPr>
              <a:t>GME</a:t>
            </a:r>
            <a:r>
              <a:rPr lang="ko-KR" altLang="en-US" dirty="0">
                <a:latin typeface="+mn-ea"/>
                <a:ea typeface="+mn-ea"/>
              </a:rPr>
              <a:t>가 얻을 수 있는 것 </a:t>
            </a: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BEFCBD60-6433-6971-BE27-411304098F40}"/>
              </a:ext>
            </a:extLst>
          </p:cNvPr>
          <p:cNvGrpSpPr/>
          <p:nvPr/>
        </p:nvGrpSpPr>
        <p:grpSpPr>
          <a:xfrm>
            <a:off x="6473618" y="2411872"/>
            <a:ext cx="238016" cy="3996000"/>
            <a:chOff x="6473618" y="2411872"/>
            <a:chExt cx="238016" cy="3996000"/>
          </a:xfrm>
        </p:grpSpPr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9B0F2196-BF1E-F675-C54F-BD003B7CCDF9}"/>
                </a:ext>
              </a:extLst>
            </p:cNvPr>
            <p:cNvCxnSpPr>
              <a:cxnSpLocks/>
            </p:cNvCxnSpPr>
            <p:nvPr/>
          </p:nvCxnSpPr>
          <p:spPr>
            <a:xfrm>
              <a:off x="6579626" y="2411872"/>
              <a:ext cx="0" cy="3996000"/>
            </a:xfrm>
            <a:prstGeom prst="line">
              <a:avLst/>
            </a:prstGeom>
            <a:noFill/>
            <a:ln w="3175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B2ADA60A-5F17-B167-84E3-8699EF554669}"/>
                </a:ext>
              </a:extLst>
            </p:cNvPr>
            <p:cNvGrpSpPr/>
            <p:nvPr/>
          </p:nvGrpSpPr>
          <p:grpSpPr>
            <a:xfrm>
              <a:off x="6473618" y="4290864"/>
              <a:ext cx="238016" cy="238016"/>
              <a:chOff x="6473618" y="4329979"/>
              <a:chExt cx="238016" cy="238016"/>
            </a:xfrm>
          </p:grpSpPr>
          <p:sp>
            <p:nvSpPr>
              <p:cNvPr id="163" name="갈매기형 수장 18">
                <a:extLst>
                  <a:ext uri="{FF2B5EF4-FFF2-40B4-BE49-F238E27FC236}">
                    <a16:creationId xmlns:a16="http://schemas.microsoft.com/office/drawing/2014/main" id="{41069B7A-27F6-030F-6D31-5AE9CD778E89}"/>
                  </a:ext>
                </a:extLst>
              </p:cNvPr>
              <p:cNvSpPr/>
              <p:nvPr/>
            </p:nvSpPr>
            <p:spPr>
              <a:xfrm>
                <a:off x="6547772" y="4365681"/>
                <a:ext cx="95206" cy="166611"/>
              </a:xfrm>
              <a:prstGeom prst="chevron">
                <a:avLst>
                  <a:gd name="adj" fmla="val 74226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-100" normalizeH="0" baseline="0" noProof="0" dirty="0">
                  <a:ln>
                    <a:solidFill>
                      <a:srgbClr val="A0B0D0">
                        <a:alpha val="0"/>
                      </a:srgbClr>
                    </a:solidFill>
                  </a:ln>
                  <a:solidFill>
                    <a:srgbClr val="3B5285">
                      <a:lumMod val="75000"/>
                    </a:srgbClr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CD8F6730-04E6-6AC5-FC81-C6AE2F2E6906}"/>
                  </a:ext>
                </a:extLst>
              </p:cNvPr>
              <p:cNvSpPr/>
              <p:nvPr/>
            </p:nvSpPr>
            <p:spPr>
              <a:xfrm rot="16200000">
                <a:off x="6473618" y="4329979"/>
                <a:ext cx="238016" cy="238016"/>
              </a:xfrm>
              <a:prstGeom prst="ellipse">
                <a:avLst/>
              </a:prstGeom>
              <a:solidFill>
                <a:srgbClr val="A0B0D0">
                  <a:lumMod val="75000"/>
                </a:srgbClr>
              </a:solidFill>
              <a:ln w="952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-100" normalizeH="0" baseline="0" noProof="0" dirty="0">
                  <a:ln>
                    <a:solidFill>
                      <a:srgbClr val="A0B0D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165" name="갈매기형 수장 20">
                <a:extLst>
                  <a:ext uri="{FF2B5EF4-FFF2-40B4-BE49-F238E27FC236}">
                    <a16:creationId xmlns:a16="http://schemas.microsoft.com/office/drawing/2014/main" id="{84E2C12C-6886-B340-5FE4-0DB16FF86DFF}"/>
                  </a:ext>
                </a:extLst>
              </p:cNvPr>
              <p:cNvSpPr/>
              <p:nvPr/>
            </p:nvSpPr>
            <p:spPr>
              <a:xfrm>
                <a:off x="6547772" y="4373254"/>
                <a:ext cx="95206" cy="151465"/>
              </a:xfrm>
              <a:prstGeom prst="chevron">
                <a:avLst>
                  <a:gd name="adj" fmla="val 74226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-100" normalizeH="0" baseline="0" noProof="0" dirty="0">
                  <a:ln>
                    <a:solidFill>
                      <a:srgbClr val="A0B0D0">
                        <a:alpha val="0"/>
                      </a:srgbClr>
                    </a:solidFill>
                  </a:ln>
                  <a:solidFill>
                    <a:srgbClr val="3B5285">
                      <a:lumMod val="75000"/>
                    </a:srgbClr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</p:grpSp>
      <p:sp>
        <p:nvSpPr>
          <p:cNvPr id="166" name="Rectangle 57">
            <a:extLst>
              <a:ext uri="{FF2B5EF4-FFF2-40B4-BE49-F238E27FC236}">
                <a16:creationId xmlns:a16="http://schemas.microsoft.com/office/drawing/2014/main" id="{F7800090-0F06-DA01-DC54-734CBB382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2621" y="2585683"/>
            <a:ext cx="2613024" cy="3792792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anchor="t"/>
          <a:lstStyle>
            <a:lvl1pPr marL="190500" indent="-190500"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44000" indent="-144000">
              <a:lnSpc>
                <a:spcPct val="120000"/>
              </a:lnSpc>
              <a:buClr>
                <a:srgbClr val="339DC3"/>
              </a:buClr>
              <a:buFont typeface="Arial" panose="020B0604020202020204" pitchFamily="34" charset="0"/>
              <a:buChar char="•"/>
            </a:pPr>
            <a:r>
              <a:rPr lang="ko-KR" altLang="en-US" sz="1100" spc="-100" dirty="0">
                <a:ln>
                  <a:solidFill>
                    <a:srgbClr val="A0B0D0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+mn-ea"/>
                <a:ea typeface="+mn-ea"/>
              </a:rPr>
              <a:t>도메인 정의 후 각 시스템 별로 고객 서비스 관점</a:t>
            </a:r>
            <a:r>
              <a:rPr lang="en-US" altLang="ko-KR" sz="1100" spc="-100" dirty="0">
                <a:ln>
                  <a:solidFill>
                    <a:srgbClr val="A0B0D0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+mn-ea"/>
                <a:ea typeface="+mn-ea"/>
              </a:rPr>
              <a:t>, </a:t>
            </a:r>
            <a:r>
              <a:rPr lang="ko-KR" altLang="en-US" sz="1100" spc="-100" dirty="0">
                <a:ln>
                  <a:solidFill>
                    <a:srgbClr val="A0B0D0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+mn-ea"/>
                <a:ea typeface="+mn-ea"/>
              </a:rPr>
              <a:t>제공형태를 고려하여 어플리케이션을 분류하고 도메인 </a:t>
            </a:r>
            <a:r>
              <a:rPr lang="ko-KR" altLang="en-US" sz="1100" spc="-100" dirty="0" err="1">
                <a:ln>
                  <a:solidFill>
                    <a:srgbClr val="A0B0D0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+mn-ea"/>
                <a:ea typeface="+mn-ea"/>
              </a:rPr>
              <a:t>그룹핑</a:t>
            </a:r>
            <a:r>
              <a:rPr lang="ko-KR" altLang="en-US" sz="1100" spc="-100" dirty="0">
                <a:ln>
                  <a:solidFill>
                    <a:srgbClr val="A0B0D0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+mn-ea"/>
                <a:ea typeface="+mn-ea"/>
              </a:rPr>
              <a:t> 진행</a:t>
            </a:r>
            <a:endParaRPr lang="en-US" altLang="ko-KR" sz="1100" spc="-100" dirty="0">
              <a:ln>
                <a:solidFill>
                  <a:srgbClr val="A0B0D0"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+mn-ea"/>
              <a:ea typeface="+mn-ea"/>
            </a:endParaRPr>
          </a:p>
          <a:p>
            <a:pPr marL="144000" indent="-144000">
              <a:lnSpc>
                <a:spcPct val="120000"/>
              </a:lnSpc>
              <a:buClr>
                <a:srgbClr val="339DC3"/>
              </a:buClr>
              <a:buFont typeface="Arial" panose="020B0604020202020204" pitchFamily="34" charset="0"/>
              <a:buChar char="•"/>
            </a:pPr>
            <a:endParaRPr lang="en-US" altLang="ko-KR" sz="1100" spc="-100" dirty="0">
              <a:ln>
                <a:solidFill>
                  <a:srgbClr val="A0B0D0"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+mn-ea"/>
              <a:ea typeface="+mn-ea"/>
            </a:endParaRPr>
          </a:p>
          <a:p>
            <a:pPr marL="144000" indent="-144000">
              <a:lnSpc>
                <a:spcPct val="120000"/>
              </a:lnSpc>
              <a:buClr>
                <a:srgbClr val="339DC3"/>
              </a:buClr>
              <a:buFont typeface="Arial" panose="020B0604020202020204" pitchFamily="34" charset="0"/>
              <a:buChar char="•"/>
            </a:pPr>
            <a:r>
              <a:rPr lang="ko-KR" altLang="en-US" sz="1100" spc="-100" dirty="0">
                <a:ln>
                  <a:solidFill>
                    <a:srgbClr val="A0B0D0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+mn-ea"/>
                <a:ea typeface="+mn-ea"/>
              </a:rPr>
              <a:t>채널계</a:t>
            </a:r>
            <a:r>
              <a:rPr lang="en-US" altLang="ko-KR" sz="1100" spc="-100" dirty="0">
                <a:ln>
                  <a:solidFill>
                    <a:srgbClr val="A0B0D0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+mn-ea"/>
                <a:ea typeface="+mn-ea"/>
              </a:rPr>
              <a:t>, </a:t>
            </a:r>
            <a:r>
              <a:rPr lang="ko-KR" altLang="en-US" sz="1100" spc="-100" dirty="0" err="1">
                <a:ln>
                  <a:solidFill>
                    <a:srgbClr val="A0B0D0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+mn-ea"/>
                <a:ea typeface="+mn-ea"/>
              </a:rPr>
              <a:t>처리계</a:t>
            </a:r>
            <a:r>
              <a:rPr lang="en-US" altLang="ko-KR" sz="1100" spc="-100" dirty="0">
                <a:ln>
                  <a:solidFill>
                    <a:srgbClr val="A0B0D0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+mn-ea"/>
                <a:ea typeface="+mn-ea"/>
              </a:rPr>
              <a:t>, </a:t>
            </a:r>
            <a:r>
              <a:rPr lang="ko-KR" altLang="en-US" sz="1100" spc="-100" dirty="0">
                <a:ln>
                  <a:solidFill>
                    <a:srgbClr val="A0B0D0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+mn-ea"/>
                <a:ea typeface="+mn-ea"/>
              </a:rPr>
              <a:t>정보계</a:t>
            </a:r>
            <a:r>
              <a:rPr lang="en-US" altLang="ko-KR" sz="1100" spc="-100" dirty="0">
                <a:ln>
                  <a:solidFill>
                    <a:srgbClr val="A0B0D0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+mn-ea"/>
                <a:ea typeface="+mn-ea"/>
              </a:rPr>
              <a:t>, </a:t>
            </a:r>
            <a:r>
              <a:rPr lang="ko-KR" altLang="en-US" sz="1100" spc="-100" dirty="0">
                <a:ln>
                  <a:solidFill>
                    <a:srgbClr val="A0B0D0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+mn-ea"/>
                <a:ea typeface="+mn-ea"/>
              </a:rPr>
              <a:t>기반지원시스템 </a:t>
            </a:r>
            <a:r>
              <a:rPr lang="en-US" altLang="ko-KR" sz="1100" spc="-100" dirty="0">
                <a:ln>
                  <a:solidFill>
                    <a:srgbClr val="A0B0D0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+mn-ea"/>
                <a:ea typeface="+mn-ea"/>
              </a:rPr>
              <a:t>4</a:t>
            </a:r>
            <a:r>
              <a:rPr lang="ko-KR" altLang="en-US" sz="1100" spc="-100" dirty="0">
                <a:ln>
                  <a:solidFill>
                    <a:srgbClr val="A0B0D0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+mn-ea"/>
                <a:ea typeface="+mn-ea"/>
              </a:rPr>
              <a:t>개의 도메인을 정의하고 각 어플리케이션 분류 정의</a:t>
            </a:r>
          </a:p>
        </p:txBody>
      </p:sp>
      <p:sp>
        <p:nvSpPr>
          <p:cNvPr id="168" name="Rectangle 267">
            <a:extLst>
              <a:ext uri="{FF2B5EF4-FFF2-40B4-BE49-F238E27FC236}">
                <a16:creationId xmlns:a16="http://schemas.microsoft.com/office/drawing/2014/main" id="{E373FB1A-FDAD-7CA1-0FE9-5573A9949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1811626"/>
            <a:ext cx="2396236" cy="219469"/>
          </a:xfrm>
          <a:prstGeom prst="rect">
            <a:avLst/>
          </a:prstGeom>
          <a:solidFill>
            <a:sysClr val="window" lastClr="FFFFFF"/>
          </a:solidFill>
          <a:ln w="6350">
            <a:solidFill>
              <a:sysClr val="window" lastClr="FFFFFF"/>
            </a:solidFill>
            <a:miter lim="800000"/>
            <a:headEnd/>
            <a:tailEnd/>
          </a:ln>
          <a:effectLst>
            <a:outerShdw dist="38100" dir="5400000" algn="ctr" rotWithShape="0">
              <a:srgbClr val="A0B0D0">
                <a:lumMod val="50000"/>
              </a:srgbClr>
            </a:outerShdw>
          </a:effectLst>
        </p:spPr>
        <p:txBody>
          <a:bodyPr wrap="none" lIns="68931" tIns="0" rIns="68931" bIns="34466" anchor="ctr">
            <a:spAutoFit/>
          </a:bodyPr>
          <a:lstStyle/>
          <a:p>
            <a:pPr marL="0" marR="0" lvl="0" indent="0" defTabSz="141259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0" cap="none" spc="-50" normalizeH="0" baseline="0" noProof="0" dirty="0">
                <a:ln>
                  <a:solidFill>
                    <a:srgbClr val="000000">
                      <a:lumMod val="65000"/>
                      <a:lumOff val="35000"/>
                      <a:alpha val="0"/>
                    </a:srgbClr>
                  </a:solidFill>
                </a:ln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effectLst/>
                <a:uLnTx/>
                <a:uFillTx/>
                <a:latin typeface="+mn-ea"/>
              </a:rPr>
              <a:t>현행 어플리케이션 관리 분류 체계</a:t>
            </a:r>
          </a:p>
        </p:txBody>
      </p: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0B3E20F8-7C9B-5A5C-9CDF-7AA915191456}"/>
              </a:ext>
            </a:extLst>
          </p:cNvPr>
          <p:cNvGrpSpPr/>
          <p:nvPr/>
        </p:nvGrpSpPr>
        <p:grpSpPr>
          <a:xfrm>
            <a:off x="6781496" y="1811626"/>
            <a:ext cx="2628000" cy="252577"/>
            <a:chOff x="6752621" y="1811626"/>
            <a:chExt cx="2628000" cy="252577"/>
          </a:xfrm>
        </p:grpSpPr>
        <p:sp>
          <p:nvSpPr>
            <p:cNvPr id="170" name="Line 266">
              <a:extLst>
                <a:ext uri="{FF2B5EF4-FFF2-40B4-BE49-F238E27FC236}">
                  <a16:creationId xmlns:a16="http://schemas.microsoft.com/office/drawing/2014/main" id="{EE35920B-EDF0-B6C8-3F45-1B6A66DDC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2621" y="2064203"/>
              <a:ext cx="2628000" cy="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-100" normalizeH="0" baseline="0" noProof="0" dirty="0">
                <a:ln>
                  <a:solidFill>
                    <a:srgbClr val="A0B0D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71" name="Rectangle 267">
              <a:extLst>
                <a:ext uri="{FF2B5EF4-FFF2-40B4-BE49-F238E27FC236}">
                  <a16:creationId xmlns:a16="http://schemas.microsoft.com/office/drawing/2014/main" id="{8780DEE6-47DD-BFFC-92EE-8DB32667B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2621" y="1811626"/>
              <a:ext cx="1072156" cy="219469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ysClr val="window" lastClr="FFFFFF"/>
              </a:solidFill>
              <a:miter lim="800000"/>
              <a:headEnd/>
              <a:tailEnd/>
            </a:ln>
            <a:effectLst>
              <a:outerShdw dist="38100" dir="5400000" algn="ctr" rotWithShape="0">
                <a:srgbClr val="A0B0D0">
                  <a:lumMod val="50000"/>
                </a:srgbClr>
              </a:outerShdw>
            </a:effectLst>
          </p:spPr>
          <p:txBody>
            <a:bodyPr wrap="none" lIns="68931" tIns="0" rIns="68931" bIns="34466" anchor="ctr">
              <a:spAutoFit/>
            </a:bodyPr>
            <a:lstStyle/>
            <a:p>
              <a:pPr marL="0" marR="0" lvl="0" indent="0" defTabSz="14125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0" cap="none" spc="-50" normalizeH="0" baseline="0" noProof="0">
                  <a:ln>
                    <a:solidFill>
                      <a:srgbClr val="000000">
                        <a:lumMod val="65000"/>
                        <a:lumOff val="35000"/>
                        <a:alpha val="0"/>
                      </a:srgbClr>
                    </a:solidFill>
                  </a:ln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+mn-ea"/>
                </a:rPr>
                <a:t>분류체계 정의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15344E6-6647-2972-529C-989DB1A0B783}"/>
              </a:ext>
            </a:extLst>
          </p:cNvPr>
          <p:cNvGrpSpPr/>
          <p:nvPr/>
        </p:nvGrpSpPr>
        <p:grpSpPr>
          <a:xfrm>
            <a:off x="597384" y="2299877"/>
            <a:ext cx="5457981" cy="3981971"/>
            <a:chOff x="635513" y="2412256"/>
            <a:chExt cx="5457981" cy="398197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1ADFFF1-8538-F55A-2E36-B5E6ECBA1841}"/>
                </a:ext>
              </a:extLst>
            </p:cNvPr>
            <p:cNvGrpSpPr/>
            <p:nvPr/>
          </p:nvGrpSpPr>
          <p:grpSpPr>
            <a:xfrm>
              <a:off x="657875" y="5503134"/>
              <a:ext cx="5431403" cy="891093"/>
              <a:chOff x="657875" y="5503134"/>
              <a:chExt cx="5431403" cy="891093"/>
            </a:xfrm>
          </p:grpSpPr>
          <p:sp>
            <p:nvSpPr>
              <p:cNvPr id="180" name="AutoShape 4">
                <a:extLst>
                  <a:ext uri="{FF2B5EF4-FFF2-40B4-BE49-F238E27FC236}">
                    <a16:creationId xmlns:a16="http://schemas.microsoft.com/office/drawing/2014/main" id="{24BDA357-A136-4A77-2EED-FB1E9E540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875" y="5513436"/>
                <a:ext cx="892010" cy="854491"/>
              </a:xfrm>
              <a:prstGeom prst="rect">
                <a:avLst/>
              </a:prstGeom>
              <a:solidFill>
                <a:srgbClr val="3B5285"/>
              </a:solidFill>
              <a:ln w="3175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1" i="0" u="none" strike="noStrike" kern="0" cap="none" spc="-100" normalizeH="0" baseline="0" noProof="0">
                  <a:ln>
                    <a:solidFill>
                      <a:srgbClr val="A0B0D0">
                        <a:alpha val="0"/>
                      </a:srgb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AC1C0C4-A59E-3367-EFED-AD008816FB7E}"/>
                  </a:ext>
                </a:extLst>
              </p:cNvPr>
              <p:cNvSpPr txBox="1"/>
              <p:nvPr/>
            </p:nvSpPr>
            <p:spPr>
              <a:xfrm>
                <a:off x="701901" y="5522860"/>
                <a:ext cx="803959" cy="871367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lIns="90000" tIns="46800" rIns="90000" bIns="46800" rtlCol="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1" i="0" u="none" strike="noStrike" kern="0" cap="none" spc="-100" normalizeH="0" baseline="0" noProof="0" dirty="0">
                    <a:ln>
                      <a:solidFill>
                        <a:srgbClr val="A0B0D0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</a:rPr>
                  <a:t>정보계</a:t>
                </a:r>
                <a:endParaRPr kumimoji="0" lang="en-US" altLang="ko-KR" sz="1000" b="1" i="0" u="none" strike="noStrike" kern="0" cap="none" spc="-100" normalizeH="0" baseline="0" noProof="0" dirty="0">
                  <a:ln>
                    <a:solidFill>
                      <a:srgbClr val="A0B0D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86" name="AutoShape 4">
                <a:extLst>
                  <a:ext uri="{FF2B5EF4-FFF2-40B4-BE49-F238E27FC236}">
                    <a16:creationId xmlns:a16="http://schemas.microsoft.com/office/drawing/2014/main" id="{F277398F-FF66-EA7C-E627-1EF51CC35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1419" y="5503134"/>
                <a:ext cx="4507859" cy="864792"/>
              </a:xfrm>
              <a:prstGeom prst="rect">
                <a:avLst/>
              </a:prstGeom>
              <a:noFill/>
              <a:ln w="3175" algn="ctr">
                <a:solidFill>
                  <a:sysClr val="window" lastClr="FFFFFF">
                    <a:lumMod val="65000"/>
                  </a:sys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0" rIns="90000" bIns="0" anchor="ctr"/>
              <a:lstStyle>
                <a:lvl1pPr eaLnBrk="0" hangingPunct="0">
                  <a:buFont typeface="Wingdings" panose="05000000000000000000" pitchFamily="2" charset="2"/>
                  <a:buChar char="•"/>
                  <a:defRPr kumimoji="1" sz="1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buFont typeface="Wingdings" panose="05000000000000000000" pitchFamily="2" charset="2"/>
                  <a:buChar char="v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buFont typeface="Wingdings" panose="05000000000000000000" pitchFamily="2" charset="2"/>
                  <a:buChar char="q"/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buFont typeface="Wingdings" panose="05000000000000000000" pitchFamily="2" charset="2"/>
                  <a:buChar char="q"/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buFont typeface="Wingdings" panose="05000000000000000000" pitchFamily="2" charset="2"/>
                  <a:buChar char="q"/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q"/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q"/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q"/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q"/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1" i="0" u="none" strike="noStrike" kern="0" cap="none" spc="-100" normalizeH="0" baseline="0" noProof="0">
                  <a:ln>
                    <a:solidFill>
                      <a:srgbClr val="A0B0D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</a:endParaRP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64B45C46-F3A3-3F65-19F0-4BC87133408D}"/>
                  </a:ext>
                </a:extLst>
              </p:cNvPr>
              <p:cNvSpPr txBox="1"/>
              <p:nvPr/>
            </p:nvSpPr>
            <p:spPr>
              <a:xfrm>
                <a:off x="1655893" y="5557383"/>
                <a:ext cx="828000" cy="226635"/>
              </a:xfrm>
              <a:prstGeom prst="rect">
                <a:avLst/>
              </a:prstGeom>
              <a:noFill/>
              <a:ln w="3175">
                <a:solidFill>
                  <a:sysClr val="window" lastClr="FFFFFF">
                    <a:lumMod val="50000"/>
                  </a:sysClr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0" i="0" u="none" strike="noStrike" kern="0" cap="none" spc="-100" normalizeH="0" baseline="0" noProof="0" dirty="0">
                    <a:ln>
                      <a:solidFill>
                        <a:srgbClr val="A0B0D0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rPr>
                  <a:t>감사</a:t>
                </a:r>
                <a:r>
                  <a:rPr kumimoji="0" lang="en-US" altLang="ko-KR" sz="900" b="0" i="0" u="none" strike="noStrike" kern="0" cap="none" spc="-100" normalizeH="0" baseline="0" noProof="0" dirty="0">
                    <a:ln>
                      <a:solidFill>
                        <a:srgbClr val="A0B0D0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rPr>
                  <a:t>/</a:t>
                </a:r>
                <a:r>
                  <a:rPr kumimoji="0" lang="ko-KR" altLang="en-US" sz="900" b="0" i="0" u="none" strike="noStrike" kern="0" cap="none" spc="-100" normalizeH="0" baseline="0" noProof="0" dirty="0">
                    <a:ln>
                      <a:solidFill>
                        <a:srgbClr val="A0B0D0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rPr>
                  <a:t>준법</a:t>
                </a:r>
                <a:r>
                  <a:rPr kumimoji="0" lang="en-US" altLang="ko-KR" sz="900" b="0" i="0" u="none" strike="noStrike" kern="0" cap="none" spc="-100" normalizeH="0" baseline="0" noProof="0" dirty="0">
                    <a:ln>
                      <a:solidFill>
                        <a:srgbClr val="A0B0D0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rPr>
                  <a:t>/</a:t>
                </a:r>
                <a:r>
                  <a:rPr kumimoji="0" lang="ko-KR" altLang="en-US" sz="900" b="0" i="0" u="none" strike="noStrike" kern="0" cap="none" spc="-100" normalizeH="0" baseline="0" noProof="0" dirty="0">
                    <a:ln>
                      <a:solidFill>
                        <a:srgbClr val="A0B0D0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rPr>
                  <a:t>법무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D6668816-9DAC-2AFD-F063-EF3D0AD016BF}"/>
                  </a:ext>
                </a:extLst>
              </p:cNvPr>
              <p:cNvSpPr txBox="1"/>
              <p:nvPr/>
            </p:nvSpPr>
            <p:spPr>
              <a:xfrm>
                <a:off x="1655893" y="5827727"/>
                <a:ext cx="828000" cy="226635"/>
              </a:xfrm>
              <a:prstGeom prst="rect">
                <a:avLst/>
              </a:prstGeom>
              <a:noFill/>
              <a:ln w="3175">
                <a:solidFill>
                  <a:sysClr val="window" lastClr="FFFFFF">
                    <a:lumMod val="50000"/>
                  </a:sysClr>
                </a:solidFill>
              </a:ln>
            </p:spPr>
            <p:txBody>
              <a:bodyPr wrap="square" lIns="90000" tIns="0" rIns="90000" bIns="0" rtlCol="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0" cap="none" spc="0" normalizeH="0" baseline="0" noProof="0" dirty="0">
                    <a:ln>
                      <a:solidFill>
                        <a:srgbClr val="A0B0D0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rPr>
                  <a:t>IFRS</a:t>
                </a:r>
                <a:endParaRPr kumimoji="0" lang="ko-KR" altLang="en-US" sz="900" b="0" i="0" u="none" strike="noStrike" kern="0" cap="none" spc="0" normalizeH="0" baseline="0" noProof="0" dirty="0">
                  <a:ln>
                    <a:solidFill>
                      <a:srgbClr val="A0B0D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A46BF75D-9C45-3ED9-CEEA-85B20DCEEB97}"/>
                  </a:ext>
                </a:extLst>
              </p:cNvPr>
              <p:cNvSpPr txBox="1"/>
              <p:nvPr/>
            </p:nvSpPr>
            <p:spPr>
              <a:xfrm>
                <a:off x="1655893" y="6107895"/>
                <a:ext cx="828000" cy="226635"/>
              </a:xfrm>
              <a:prstGeom prst="rect">
                <a:avLst/>
              </a:prstGeom>
              <a:noFill/>
              <a:ln w="3175">
                <a:solidFill>
                  <a:sysClr val="window" lastClr="FFFFFF">
                    <a:lumMod val="50000"/>
                  </a:sysClr>
                </a:solidFill>
              </a:ln>
            </p:spPr>
            <p:txBody>
              <a:bodyPr wrap="square" lIns="90000" tIns="0" rIns="90000" bIns="0" rtlCol="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0" cap="none" spc="0" normalizeH="0" baseline="0" noProof="0" dirty="0">
                    <a:ln>
                      <a:solidFill>
                        <a:srgbClr val="A0B0D0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rPr>
                  <a:t>IFRS17</a:t>
                </a:r>
                <a:endParaRPr kumimoji="0" lang="ko-KR" altLang="en-US" sz="900" b="0" i="0" u="none" strike="noStrike" kern="0" cap="none" spc="0" normalizeH="0" baseline="0" noProof="0" dirty="0">
                  <a:ln>
                    <a:solidFill>
                      <a:srgbClr val="A0B0D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585F1B70-75B0-749A-004B-0E8496A77FAA}"/>
                  </a:ext>
                </a:extLst>
              </p:cNvPr>
              <p:cNvSpPr txBox="1"/>
              <p:nvPr/>
            </p:nvSpPr>
            <p:spPr>
              <a:xfrm>
                <a:off x="2537492" y="5557383"/>
                <a:ext cx="828000" cy="226635"/>
              </a:xfrm>
              <a:prstGeom prst="rect">
                <a:avLst/>
              </a:prstGeom>
              <a:noFill/>
              <a:ln w="3175">
                <a:solidFill>
                  <a:sysClr val="window" lastClr="FFFFFF">
                    <a:lumMod val="50000"/>
                  </a:sysClr>
                </a:solidFill>
              </a:ln>
            </p:spPr>
            <p:txBody>
              <a:bodyPr wrap="square" lIns="90000" tIns="0" rIns="90000" bIns="0" rtlCol="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0" i="0" u="none" strike="noStrike" kern="0" cap="none" spc="-100" normalizeH="0" baseline="0" noProof="0">
                    <a:ln>
                      <a:solidFill>
                        <a:srgbClr val="A0B0D0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rPr>
                  <a:t>연결재무재표</a:t>
                </a:r>
                <a:endParaRPr kumimoji="0" lang="ko-KR" altLang="en-US" sz="900" b="0" i="0" u="none" strike="noStrike" kern="0" cap="none" spc="-100" normalizeH="0" baseline="0" noProof="0" dirty="0">
                  <a:ln>
                    <a:solidFill>
                      <a:srgbClr val="A0B0D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B91CAB71-8B53-A496-D303-5D15BA63E6ED}"/>
                  </a:ext>
                </a:extLst>
              </p:cNvPr>
              <p:cNvSpPr txBox="1"/>
              <p:nvPr/>
            </p:nvSpPr>
            <p:spPr>
              <a:xfrm>
                <a:off x="2537492" y="5835096"/>
                <a:ext cx="828000" cy="226635"/>
              </a:xfrm>
              <a:prstGeom prst="rect">
                <a:avLst/>
              </a:prstGeom>
              <a:noFill/>
              <a:ln w="3175">
                <a:solidFill>
                  <a:sysClr val="window" lastClr="FFFFFF">
                    <a:lumMod val="50000"/>
                  </a:sysClr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0" i="0" u="none" strike="noStrike" kern="0" cap="none" spc="-100" normalizeH="0" baseline="0" noProof="0" dirty="0" err="1">
                    <a:ln>
                      <a:solidFill>
                        <a:srgbClr val="A0B0D0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rPr>
                  <a:t>시장신용리스크</a:t>
                </a:r>
                <a:endParaRPr kumimoji="0" lang="ko-KR" altLang="en-US" sz="900" b="0" i="0" u="none" strike="noStrike" kern="0" cap="none" spc="-100" normalizeH="0" baseline="0" noProof="0" dirty="0">
                  <a:ln>
                    <a:solidFill>
                      <a:srgbClr val="A0B0D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35ECC6AF-6AC5-DADC-BDB8-84C14C586ECA}"/>
                  </a:ext>
                </a:extLst>
              </p:cNvPr>
              <p:cNvSpPr txBox="1"/>
              <p:nvPr/>
            </p:nvSpPr>
            <p:spPr>
              <a:xfrm>
                <a:off x="2537492" y="6107895"/>
                <a:ext cx="828000" cy="226635"/>
              </a:xfrm>
              <a:prstGeom prst="rect">
                <a:avLst/>
              </a:prstGeom>
              <a:noFill/>
              <a:ln w="3175">
                <a:solidFill>
                  <a:sysClr val="window" lastClr="FFFFFF">
                    <a:lumMod val="50000"/>
                  </a:sysClr>
                </a:solidFill>
              </a:ln>
            </p:spPr>
            <p:txBody>
              <a:bodyPr wrap="square" lIns="90000" tIns="0" rIns="90000" bIns="0" rtlCol="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0" i="0" u="none" strike="noStrike" kern="0" cap="none" spc="-100" normalizeH="0" baseline="0" noProof="0">
                    <a:ln>
                      <a:solidFill>
                        <a:srgbClr val="A0B0D0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rPr>
                  <a:t>내부회계관리</a:t>
                </a:r>
                <a:endParaRPr kumimoji="0" lang="ko-KR" altLang="en-US" sz="900" b="0" i="0" u="none" strike="noStrike" kern="0" cap="none" spc="-100" normalizeH="0" baseline="0" noProof="0" dirty="0">
                  <a:ln>
                    <a:solidFill>
                      <a:srgbClr val="A0B0D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1B028320-E953-AE6F-E8E3-96265EEEBB09}"/>
                  </a:ext>
                </a:extLst>
              </p:cNvPr>
              <p:cNvSpPr txBox="1"/>
              <p:nvPr/>
            </p:nvSpPr>
            <p:spPr>
              <a:xfrm>
                <a:off x="3419091" y="5557383"/>
                <a:ext cx="828000" cy="226635"/>
              </a:xfrm>
              <a:prstGeom prst="rect">
                <a:avLst/>
              </a:prstGeom>
              <a:noFill/>
              <a:ln w="3175">
                <a:solidFill>
                  <a:sysClr val="window" lastClr="FFFFFF">
                    <a:lumMod val="50000"/>
                  </a:sysClr>
                </a:solidFill>
              </a:ln>
            </p:spPr>
            <p:txBody>
              <a:bodyPr wrap="square" lIns="90000" tIns="0" rIns="90000" bIns="0" rtlCol="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0" cap="none" spc="0" normalizeH="0" baseline="0" noProof="0" dirty="0">
                    <a:ln>
                      <a:solidFill>
                        <a:srgbClr val="A0B0D0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rPr>
                  <a:t>RBA</a:t>
                </a:r>
                <a:endParaRPr kumimoji="0" lang="ko-KR" altLang="en-US" sz="900" b="0" i="0" u="none" strike="noStrike" kern="0" cap="none" spc="0" normalizeH="0" baseline="0" noProof="0" dirty="0">
                  <a:ln>
                    <a:solidFill>
                      <a:srgbClr val="A0B0D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74BEEE66-4109-0316-8CE3-15D00F099BB1}"/>
                  </a:ext>
                </a:extLst>
              </p:cNvPr>
              <p:cNvSpPr txBox="1"/>
              <p:nvPr/>
            </p:nvSpPr>
            <p:spPr>
              <a:xfrm>
                <a:off x="3419091" y="5835096"/>
                <a:ext cx="828000" cy="226635"/>
              </a:xfrm>
              <a:prstGeom prst="rect">
                <a:avLst/>
              </a:prstGeom>
              <a:noFill/>
              <a:ln w="3175">
                <a:solidFill>
                  <a:sysClr val="window" lastClr="FFFFFF">
                    <a:lumMod val="50000"/>
                  </a:sysClr>
                </a:solidFill>
              </a:ln>
            </p:spPr>
            <p:txBody>
              <a:bodyPr wrap="square" lIns="90000" tIns="0" rIns="90000" bIns="0" rtlCol="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0" cap="none" spc="0" normalizeH="0" baseline="0" noProof="0">
                    <a:ln>
                      <a:solidFill>
                        <a:srgbClr val="A0B0D0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rPr>
                  <a:t>AML</a:t>
                </a:r>
                <a:endParaRPr kumimoji="0" lang="ko-KR" altLang="en-US" sz="900" b="0" i="0" u="none" strike="noStrike" kern="0" cap="none" spc="0" normalizeH="0" baseline="0" noProof="0" dirty="0">
                  <a:ln>
                    <a:solidFill>
                      <a:srgbClr val="A0B0D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32C88EF8-9748-381D-54A8-4433476D8EE7}"/>
                  </a:ext>
                </a:extLst>
              </p:cNvPr>
              <p:cNvSpPr txBox="1"/>
              <p:nvPr/>
            </p:nvSpPr>
            <p:spPr>
              <a:xfrm>
                <a:off x="3419091" y="6107895"/>
                <a:ext cx="828000" cy="226635"/>
              </a:xfrm>
              <a:prstGeom prst="rect">
                <a:avLst/>
              </a:prstGeom>
              <a:noFill/>
              <a:ln w="3175">
                <a:solidFill>
                  <a:sysClr val="window" lastClr="FFFFFF">
                    <a:lumMod val="50000"/>
                  </a:sysClr>
                </a:solidFill>
              </a:ln>
            </p:spPr>
            <p:txBody>
              <a:bodyPr wrap="square" lIns="90000" tIns="0" rIns="90000" bIns="0" rtlCol="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0" i="0" u="none" strike="noStrike" kern="0" cap="none" spc="-100" normalizeH="0" baseline="0" noProof="0">
                    <a:ln>
                      <a:solidFill>
                        <a:srgbClr val="A0B0D0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rPr>
                  <a:t>지급여력</a:t>
                </a:r>
                <a:endParaRPr kumimoji="0" lang="ko-KR" altLang="en-US" sz="900" b="0" i="0" u="none" strike="noStrike" kern="0" cap="none" spc="-100" normalizeH="0" baseline="0" noProof="0" dirty="0">
                  <a:ln>
                    <a:solidFill>
                      <a:srgbClr val="A0B0D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6E37ECC8-5E9F-EB3D-4C14-797103C374CB}"/>
                  </a:ext>
                </a:extLst>
              </p:cNvPr>
              <p:cNvSpPr txBox="1"/>
              <p:nvPr/>
            </p:nvSpPr>
            <p:spPr>
              <a:xfrm>
                <a:off x="4300690" y="5557383"/>
                <a:ext cx="828000" cy="226635"/>
              </a:xfrm>
              <a:prstGeom prst="rect">
                <a:avLst/>
              </a:prstGeom>
              <a:noFill/>
              <a:ln w="3175">
                <a:solidFill>
                  <a:sysClr val="window" lastClr="FFFFFF">
                    <a:lumMod val="50000"/>
                  </a:sysClr>
                </a:solidFill>
              </a:ln>
            </p:spPr>
            <p:txBody>
              <a:bodyPr wrap="square" lIns="90000" tIns="0" rIns="90000" bIns="0" rtlCol="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0" cap="none" spc="0" normalizeH="0" baseline="0" noProof="0">
                    <a:ln>
                      <a:solidFill>
                        <a:srgbClr val="A0B0D0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rPr>
                  <a:t>BI</a:t>
                </a:r>
                <a:endParaRPr kumimoji="0" lang="ko-KR" altLang="en-US" sz="900" b="0" i="0" u="none" strike="noStrike" kern="0" cap="none" spc="0" normalizeH="0" baseline="0" noProof="0" dirty="0">
                  <a:ln>
                    <a:solidFill>
                      <a:srgbClr val="A0B0D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8AA81097-C066-2AF3-BD52-D9D68A9C548C}"/>
                  </a:ext>
                </a:extLst>
              </p:cNvPr>
              <p:cNvSpPr txBox="1"/>
              <p:nvPr/>
            </p:nvSpPr>
            <p:spPr>
              <a:xfrm>
                <a:off x="4300690" y="6107895"/>
                <a:ext cx="828000" cy="226635"/>
              </a:xfrm>
              <a:prstGeom prst="rect">
                <a:avLst/>
              </a:prstGeom>
              <a:noFill/>
              <a:ln w="3175">
                <a:solidFill>
                  <a:sysClr val="window" lastClr="FFFFFF">
                    <a:lumMod val="50000"/>
                  </a:sysClr>
                </a:solidFill>
              </a:ln>
            </p:spPr>
            <p:txBody>
              <a:bodyPr wrap="square" lIns="90000" tIns="0" rIns="90000" bIns="0" rtlCol="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0" i="0" u="none" strike="noStrike" kern="0" cap="none" spc="-100" normalizeH="0" baseline="0" noProof="0">
                    <a:ln>
                      <a:solidFill>
                        <a:srgbClr val="A0B0D0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rPr>
                  <a:t>데이터분석</a:t>
                </a:r>
                <a:endParaRPr kumimoji="0" lang="ko-KR" altLang="en-US" sz="900" b="0" i="0" u="none" strike="noStrike" kern="0" cap="none" spc="-100" normalizeH="0" baseline="0" noProof="0" dirty="0">
                  <a:ln>
                    <a:solidFill>
                      <a:srgbClr val="A0B0D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B397811-6741-ABD6-EBD0-7D5E139192A5}"/>
                </a:ext>
              </a:extLst>
            </p:cNvPr>
            <p:cNvGrpSpPr/>
            <p:nvPr/>
          </p:nvGrpSpPr>
          <p:grpSpPr>
            <a:xfrm>
              <a:off x="657875" y="2412256"/>
              <a:ext cx="5431403" cy="373809"/>
              <a:chOff x="657875" y="2290336"/>
              <a:chExt cx="5431403" cy="373809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E1F0060-EEC1-A767-8B08-DABE0B393288}"/>
                  </a:ext>
                </a:extLst>
              </p:cNvPr>
              <p:cNvGrpSpPr/>
              <p:nvPr/>
            </p:nvGrpSpPr>
            <p:grpSpPr>
              <a:xfrm>
                <a:off x="657875" y="2290336"/>
                <a:ext cx="5431403" cy="373809"/>
                <a:chOff x="657875" y="2290336"/>
                <a:chExt cx="5431403" cy="633491"/>
              </a:xfrm>
            </p:grpSpPr>
            <p:sp>
              <p:nvSpPr>
                <p:cNvPr id="174" name="AutoShape 4">
                  <a:extLst>
                    <a:ext uri="{FF2B5EF4-FFF2-40B4-BE49-F238E27FC236}">
                      <a16:creationId xmlns:a16="http://schemas.microsoft.com/office/drawing/2014/main" id="{B0B35984-C5A0-BEAA-5DEE-89FCA06D61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7875" y="2290336"/>
                  <a:ext cx="892010" cy="633491"/>
                </a:xfrm>
                <a:prstGeom prst="rect">
                  <a:avLst/>
                </a:prstGeom>
                <a:solidFill>
                  <a:srgbClr val="3B5285"/>
                </a:solidFill>
                <a:ln w="3175" cap="flat" cmpd="sng" algn="ctr">
                  <a:solidFill>
                    <a:sysClr val="window" lastClr="FFFFFF">
                      <a:lumMod val="6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000" b="1" i="0" u="none" strike="noStrike" kern="0" cap="none" spc="-100" normalizeH="0" baseline="0" noProof="0">
                    <a:ln>
                      <a:solidFill>
                        <a:srgbClr val="A0B0D0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+mn-cs"/>
                  </a:endParaRPr>
                </a:p>
              </p:txBody>
            </p: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1B66AA0D-0C71-76E4-B7CA-A98B6F33756F}"/>
                    </a:ext>
                  </a:extLst>
                </p:cNvPr>
                <p:cNvSpPr txBox="1"/>
                <p:nvPr/>
              </p:nvSpPr>
              <p:spPr>
                <a:xfrm>
                  <a:off x="701901" y="2448886"/>
                  <a:ext cx="803959" cy="353902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txBody>
                <a:bodyPr wrap="square" lIns="90000" tIns="46800" rIns="90000" bIns="46800" rtlCol="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000" b="1" i="0" u="none" strike="noStrike" kern="0" cap="none" spc="-100" normalizeH="0" baseline="0" noProof="0" dirty="0" err="1">
                      <a:ln>
                        <a:solidFill>
                          <a:srgbClr val="A0B0D0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n-ea"/>
                    </a:rPr>
                    <a:t>채널계</a:t>
                  </a:r>
                  <a:endParaRPr kumimoji="0" lang="en-US" altLang="ko-KR" sz="1000" b="1" i="0" u="none" strike="noStrike" kern="0" cap="none" spc="-100" normalizeH="0" baseline="0" noProof="0" dirty="0">
                    <a:ln>
                      <a:solidFill>
                        <a:srgbClr val="A0B0D0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176" name="AutoShape 4">
                  <a:extLst>
                    <a:ext uri="{FF2B5EF4-FFF2-40B4-BE49-F238E27FC236}">
                      <a16:creationId xmlns:a16="http://schemas.microsoft.com/office/drawing/2014/main" id="{B54ACB1D-7A93-517A-61D3-E143F553F2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1419" y="2296224"/>
                  <a:ext cx="4507859" cy="624279"/>
                </a:xfrm>
                <a:prstGeom prst="rect">
                  <a:avLst/>
                </a:prstGeom>
                <a:noFill/>
                <a:ln w="3175" algn="ctr">
                  <a:solidFill>
                    <a:sysClr val="window" lastClr="FFFFFF">
                      <a:lumMod val="65000"/>
                    </a:sys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0" rIns="90000" bIns="0" anchor="ctr"/>
                <a:lstStyle>
                  <a:lvl1pPr eaLnBrk="0" hangingPunct="0">
                    <a:buFont typeface="Wingdings" panose="05000000000000000000" pitchFamily="2" charset="2"/>
                    <a:buChar char="•"/>
                    <a:defRPr kumimoji="1" sz="14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buFont typeface="Wingdings" panose="05000000000000000000" pitchFamily="2" charset="2"/>
                    <a:buChar char="v"/>
                    <a:defRPr kumimoji="1" sz="1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buFont typeface="Wingdings" panose="05000000000000000000" pitchFamily="2" charset="2"/>
                    <a:buChar char="q"/>
                    <a:defRPr kumimoji="1" sz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buFont typeface="Wingdings" panose="05000000000000000000" pitchFamily="2" charset="2"/>
                    <a:buChar char="q"/>
                    <a:defRPr kumimoji="1" sz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buFont typeface="Wingdings" panose="05000000000000000000" pitchFamily="2" charset="2"/>
                    <a:buChar char="q"/>
                    <a:defRPr kumimoji="1" sz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q"/>
                    <a:defRPr kumimoji="1" sz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q"/>
                    <a:defRPr kumimoji="1" sz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q"/>
                    <a:defRPr kumimoji="1" sz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q"/>
                    <a:defRPr kumimoji="1" sz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900" b="1" i="0" u="none" strike="noStrike" kern="0" cap="none" spc="-100" normalizeH="0" baseline="0" noProof="0" dirty="0">
                    <a:ln>
                      <a:solidFill>
                        <a:srgbClr val="A0B0D0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99" name="그룹 198">
                <a:extLst>
                  <a:ext uri="{FF2B5EF4-FFF2-40B4-BE49-F238E27FC236}">
                    <a16:creationId xmlns:a16="http://schemas.microsoft.com/office/drawing/2014/main" id="{010E02AD-6D0C-66A9-3798-DA70322CED62}"/>
                  </a:ext>
                </a:extLst>
              </p:cNvPr>
              <p:cNvGrpSpPr/>
              <p:nvPr/>
            </p:nvGrpSpPr>
            <p:grpSpPr>
              <a:xfrm>
                <a:off x="1655893" y="2357680"/>
                <a:ext cx="4354397" cy="226636"/>
                <a:chOff x="1711609" y="2539823"/>
                <a:chExt cx="4354397" cy="216001"/>
              </a:xfrm>
            </p:grpSpPr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BEC0516F-B12D-E3F2-D769-D5EC5216B4F0}"/>
                    </a:ext>
                  </a:extLst>
                </p:cNvPr>
                <p:cNvSpPr txBox="1"/>
                <p:nvPr/>
              </p:nvSpPr>
              <p:spPr>
                <a:xfrm>
                  <a:off x="1711609" y="2539824"/>
                  <a:ext cx="828000" cy="216000"/>
                </a:xfrm>
                <a:prstGeom prst="rect">
                  <a:avLst/>
                </a:prstGeom>
                <a:noFill/>
                <a:ln w="3175">
                  <a:solidFill>
                    <a:sysClr val="window" lastClr="FFFFFF">
                      <a:lumMod val="50000"/>
                    </a:sysClr>
                  </a:solidFill>
                </a:ln>
              </p:spPr>
              <p:txBody>
                <a:bodyPr wrap="square" lIns="90000" tIns="0" rIns="90000" bIns="0" rtlCol="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900" b="0" i="0" u="none" strike="noStrike" kern="0" cap="none" spc="-100" normalizeH="0" baseline="0" noProof="0" dirty="0">
                      <a:ln>
                        <a:solidFill>
                          <a:srgbClr val="A0B0D0">
                            <a:alpha val="0"/>
                          </a:srgbClr>
                        </a:solidFill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</a:rPr>
                    <a:t>영업지원</a:t>
                  </a:r>
                </a:p>
              </p:txBody>
            </p: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A586A66D-20AC-C578-943B-AD28F148DB1A}"/>
                    </a:ext>
                  </a:extLst>
                </p:cNvPr>
                <p:cNvSpPr txBox="1"/>
                <p:nvPr/>
              </p:nvSpPr>
              <p:spPr>
                <a:xfrm>
                  <a:off x="2593208" y="2539824"/>
                  <a:ext cx="828000" cy="216000"/>
                </a:xfrm>
                <a:prstGeom prst="rect">
                  <a:avLst/>
                </a:prstGeom>
                <a:noFill/>
                <a:ln w="3175">
                  <a:solidFill>
                    <a:sysClr val="window" lastClr="FFFFFF">
                      <a:lumMod val="50000"/>
                    </a:sysClr>
                  </a:solidFill>
                </a:ln>
              </p:spPr>
              <p:txBody>
                <a:bodyPr wrap="square" lIns="90000" tIns="0" rIns="90000" bIns="0" rtlCol="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900" b="0" i="0" u="none" strike="noStrike" kern="0" cap="none" spc="-100" normalizeH="0" baseline="0" noProof="0" dirty="0">
                      <a:ln>
                        <a:solidFill>
                          <a:srgbClr val="A0B0D0">
                            <a:alpha val="0"/>
                          </a:srgbClr>
                        </a:solidFill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</a:rPr>
                    <a:t>전자청약</a:t>
                  </a:r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6ACDCA86-1E13-F3D4-6126-45DC216BC069}"/>
                    </a:ext>
                  </a:extLst>
                </p:cNvPr>
                <p:cNvSpPr txBox="1"/>
                <p:nvPr/>
              </p:nvSpPr>
              <p:spPr>
                <a:xfrm>
                  <a:off x="4365427" y="2539823"/>
                  <a:ext cx="828000" cy="216000"/>
                </a:xfrm>
                <a:prstGeom prst="rect">
                  <a:avLst/>
                </a:prstGeom>
                <a:noFill/>
                <a:ln w="3175">
                  <a:solidFill>
                    <a:sysClr val="window" lastClr="FFFFFF">
                      <a:lumMod val="50000"/>
                    </a:sysClr>
                  </a:solidFill>
                </a:ln>
              </p:spPr>
              <p:txBody>
                <a:bodyPr wrap="square" lIns="90000" tIns="0" rIns="90000" bIns="0" rtlCol="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900" b="0" i="0" u="none" strike="noStrike" kern="0" cap="none" spc="-100" normalizeH="0" baseline="0" noProof="0" dirty="0">
                      <a:ln>
                        <a:solidFill>
                          <a:srgbClr val="A0B0D0">
                            <a:alpha val="0"/>
                          </a:srgbClr>
                        </a:solidFill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</a:rPr>
                    <a:t>홈페이지</a:t>
                  </a:r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24C4F5B6-6B43-611D-F4ED-B0D6A2A51AB7}"/>
                    </a:ext>
                  </a:extLst>
                </p:cNvPr>
                <p:cNvSpPr txBox="1"/>
                <p:nvPr/>
              </p:nvSpPr>
              <p:spPr>
                <a:xfrm>
                  <a:off x="3474807" y="2539824"/>
                  <a:ext cx="828000" cy="216000"/>
                </a:xfrm>
                <a:prstGeom prst="rect">
                  <a:avLst/>
                </a:prstGeom>
                <a:noFill/>
                <a:ln w="3175">
                  <a:solidFill>
                    <a:sysClr val="window" lastClr="FFFFFF">
                      <a:lumMod val="50000"/>
                    </a:sysClr>
                  </a:solidFill>
                </a:ln>
              </p:spPr>
              <p:txBody>
                <a:bodyPr wrap="square" lIns="90000" tIns="0" rIns="90000" bIns="0" rtlCol="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900" b="0" i="0" u="none" strike="noStrike" kern="0" cap="none" spc="-100" normalizeH="0" baseline="0" noProof="0" dirty="0">
                      <a:ln>
                        <a:solidFill>
                          <a:srgbClr val="A0B0D0">
                            <a:alpha val="0"/>
                          </a:srgbClr>
                        </a:solidFill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</a:rPr>
                    <a:t>사이버창구</a:t>
                  </a:r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AEA4CC07-09B7-F9F5-40C0-8B7F9F16C41B}"/>
                    </a:ext>
                  </a:extLst>
                </p:cNvPr>
                <p:cNvSpPr txBox="1"/>
                <p:nvPr/>
              </p:nvSpPr>
              <p:spPr>
                <a:xfrm>
                  <a:off x="5238006" y="2539824"/>
                  <a:ext cx="828000" cy="216000"/>
                </a:xfrm>
                <a:prstGeom prst="rect">
                  <a:avLst/>
                </a:prstGeom>
                <a:noFill/>
                <a:ln w="3175">
                  <a:solidFill>
                    <a:sysClr val="window" lastClr="FFFFFF">
                      <a:lumMod val="50000"/>
                    </a:sysClr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900" b="0" i="0" u="none" strike="noStrike" kern="0" cap="none" spc="-40" normalizeH="0" baseline="0" noProof="0" dirty="0">
                      <a:ln>
                        <a:solidFill>
                          <a:srgbClr val="A0B0D0">
                            <a:alpha val="0"/>
                          </a:srgbClr>
                        </a:solidFill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</a:rPr>
                    <a:t>교육이수</a:t>
                  </a:r>
                </a:p>
              </p:txBody>
            </p:sp>
          </p:grp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8C2722F-C576-60B4-B7C7-CDBEBEBE550D}"/>
                </a:ext>
              </a:extLst>
            </p:cNvPr>
            <p:cNvGrpSpPr/>
            <p:nvPr/>
          </p:nvGrpSpPr>
          <p:grpSpPr>
            <a:xfrm>
              <a:off x="635513" y="4691424"/>
              <a:ext cx="5453765" cy="641036"/>
              <a:chOff x="635513" y="4560871"/>
              <a:chExt cx="5453765" cy="641036"/>
            </a:xfrm>
          </p:grpSpPr>
          <p:sp>
            <p:nvSpPr>
              <p:cNvPr id="183" name="AutoShape 4">
                <a:extLst>
                  <a:ext uri="{FF2B5EF4-FFF2-40B4-BE49-F238E27FC236}">
                    <a16:creationId xmlns:a16="http://schemas.microsoft.com/office/drawing/2014/main" id="{8221BB9D-A4DE-47BA-8EAB-C82E2D938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875" y="4560871"/>
                <a:ext cx="892010" cy="633257"/>
              </a:xfrm>
              <a:prstGeom prst="rect">
                <a:avLst/>
              </a:prstGeom>
              <a:solidFill>
                <a:srgbClr val="3B5285"/>
              </a:solidFill>
              <a:ln w="3175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1" i="0" u="none" strike="noStrike" kern="0" cap="none" spc="-100" normalizeH="0" baseline="0" noProof="0">
                  <a:ln>
                    <a:solidFill>
                      <a:srgbClr val="A0B0D0">
                        <a:alpha val="0"/>
                      </a:srgb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A62D2918-288C-41D3-A675-5E725DD29F40}"/>
                  </a:ext>
                </a:extLst>
              </p:cNvPr>
              <p:cNvSpPr txBox="1"/>
              <p:nvPr/>
            </p:nvSpPr>
            <p:spPr>
              <a:xfrm>
                <a:off x="635513" y="4687826"/>
                <a:ext cx="936735" cy="353902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lIns="90000" tIns="46800" rIns="90000" bIns="46800" rtlCol="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1" i="0" u="none" strike="noStrike" kern="0" cap="none" spc="-100" normalizeH="0" baseline="0" noProof="0" dirty="0">
                    <a:ln>
                      <a:solidFill>
                        <a:srgbClr val="A0B0D0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</a:rPr>
                  <a:t>기반 지원</a:t>
                </a:r>
                <a:r>
                  <a:rPr kumimoji="0" lang="en-US" altLang="ko-KR" sz="1000" b="1" i="0" u="none" strike="noStrike" kern="0" cap="none" spc="-100" normalizeH="0" baseline="0" noProof="0" dirty="0">
                    <a:ln>
                      <a:solidFill>
                        <a:srgbClr val="A0B0D0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</a:rPr>
                  <a:t/>
                </a:r>
                <a:br>
                  <a:rPr kumimoji="0" lang="en-US" altLang="ko-KR" sz="1000" b="1" i="0" u="none" strike="noStrike" kern="0" cap="none" spc="-100" normalizeH="0" baseline="0" noProof="0" dirty="0">
                    <a:ln>
                      <a:solidFill>
                        <a:srgbClr val="A0B0D0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</a:rPr>
                </a:br>
                <a:r>
                  <a:rPr kumimoji="0" lang="ko-KR" altLang="en-US" sz="1000" b="1" i="0" u="none" strike="noStrike" kern="0" cap="none" spc="-100" normalizeH="0" baseline="0" noProof="0" dirty="0">
                    <a:ln>
                      <a:solidFill>
                        <a:srgbClr val="A0B0D0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</a:rPr>
                  <a:t>시스템</a:t>
                </a:r>
              </a:p>
            </p:txBody>
          </p:sp>
          <p:sp>
            <p:nvSpPr>
              <p:cNvPr id="185" name="AutoShape 4">
                <a:extLst>
                  <a:ext uri="{FF2B5EF4-FFF2-40B4-BE49-F238E27FC236}">
                    <a16:creationId xmlns:a16="http://schemas.microsoft.com/office/drawing/2014/main" id="{5876C954-BD43-1418-2C1F-053AB4B97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1419" y="4560871"/>
                <a:ext cx="4507859" cy="641036"/>
              </a:xfrm>
              <a:prstGeom prst="rect">
                <a:avLst/>
              </a:prstGeom>
              <a:noFill/>
              <a:ln w="3175" algn="ctr">
                <a:solidFill>
                  <a:sysClr val="window" lastClr="FFFFFF">
                    <a:lumMod val="65000"/>
                  </a:sys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0" rIns="90000" bIns="0" anchor="ctr"/>
              <a:lstStyle>
                <a:lvl1pPr eaLnBrk="0" hangingPunct="0">
                  <a:buFont typeface="Wingdings" panose="05000000000000000000" pitchFamily="2" charset="2"/>
                  <a:buChar char="•"/>
                  <a:defRPr kumimoji="1" sz="1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buFont typeface="Wingdings" panose="05000000000000000000" pitchFamily="2" charset="2"/>
                  <a:buChar char="v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buFont typeface="Wingdings" panose="05000000000000000000" pitchFamily="2" charset="2"/>
                  <a:buChar char="q"/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buFont typeface="Wingdings" panose="05000000000000000000" pitchFamily="2" charset="2"/>
                  <a:buChar char="q"/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buFont typeface="Wingdings" panose="05000000000000000000" pitchFamily="2" charset="2"/>
                  <a:buChar char="q"/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q"/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q"/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q"/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q"/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1" i="0" u="none" strike="noStrike" kern="0" cap="none" spc="-100" normalizeH="0" baseline="0" noProof="0">
                  <a:ln>
                    <a:solidFill>
                      <a:srgbClr val="A0B0D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</a:endParaRPr>
              </a:p>
            </p:txBody>
          </p:sp>
          <p:grpSp>
            <p:nvGrpSpPr>
              <p:cNvPr id="209" name="그룹 208">
                <a:extLst>
                  <a:ext uri="{FF2B5EF4-FFF2-40B4-BE49-F238E27FC236}">
                    <a16:creationId xmlns:a16="http://schemas.microsoft.com/office/drawing/2014/main" id="{C8B991AF-90B2-F63C-DEFC-785FE8A930FD}"/>
                  </a:ext>
                </a:extLst>
              </p:cNvPr>
              <p:cNvGrpSpPr/>
              <p:nvPr/>
            </p:nvGrpSpPr>
            <p:grpSpPr>
              <a:xfrm>
                <a:off x="1655893" y="4615036"/>
                <a:ext cx="4354397" cy="487143"/>
                <a:chOff x="1711609" y="4684270"/>
                <a:chExt cx="4354397" cy="464284"/>
              </a:xfrm>
            </p:grpSpPr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FF4B8659-0B55-C603-742D-98340849B2D1}"/>
                    </a:ext>
                  </a:extLst>
                </p:cNvPr>
                <p:cNvSpPr txBox="1"/>
                <p:nvPr/>
              </p:nvSpPr>
              <p:spPr>
                <a:xfrm>
                  <a:off x="1711609" y="4684270"/>
                  <a:ext cx="828000" cy="216000"/>
                </a:xfrm>
                <a:prstGeom prst="rect">
                  <a:avLst/>
                </a:prstGeom>
                <a:noFill/>
                <a:ln w="3175">
                  <a:solidFill>
                    <a:sysClr val="window" lastClr="FFFFFF">
                      <a:lumMod val="50000"/>
                    </a:sysClr>
                  </a:solidFill>
                </a:ln>
              </p:spPr>
              <p:txBody>
                <a:bodyPr wrap="square" lIns="90000" tIns="0" rIns="90000" bIns="0" rtlCol="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900" b="0" i="0" u="none" strike="noStrike" kern="0" cap="none" spc="0" normalizeH="0" baseline="0" noProof="0" dirty="0">
                      <a:ln>
                        <a:solidFill>
                          <a:srgbClr val="A0B0D0">
                            <a:alpha val="0"/>
                          </a:srgbClr>
                        </a:solidFill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</a:rPr>
                    <a:t>RBMS</a:t>
                  </a:r>
                  <a:endParaRPr kumimoji="0" lang="ko-KR" altLang="en-US" sz="900" b="0" i="0" u="none" strike="noStrike" kern="0" cap="none" spc="0" normalizeH="0" baseline="0" noProof="0" dirty="0">
                    <a:ln>
                      <a:solidFill>
                        <a:srgbClr val="A0B0D0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571A8924-2710-4ED2-4123-8C438E32C816}"/>
                    </a:ext>
                  </a:extLst>
                </p:cNvPr>
                <p:cNvSpPr txBox="1"/>
                <p:nvPr/>
              </p:nvSpPr>
              <p:spPr>
                <a:xfrm>
                  <a:off x="1711609" y="4932554"/>
                  <a:ext cx="828000" cy="216000"/>
                </a:xfrm>
                <a:prstGeom prst="rect">
                  <a:avLst/>
                </a:prstGeom>
                <a:noFill/>
                <a:ln w="3175">
                  <a:solidFill>
                    <a:sysClr val="window" lastClr="FFFFFF">
                      <a:lumMod val="50000"/>
                    </a:sysClr>
                  </a:solidFill>
                </a:ln>
              </p:spPr>
              <p:txBody>
                <a:bodyPr wrap="square" lIns="90000" tIns="0" rIns="90000" bIns="0" rtlCol="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900" b="0" i="0" u="none" strike="noStrike" kern="0" cap="none" spc="-100" normalizeH="0" baseline="0" noProof="0" dirty="0">
                      <a:ln>
                        <a:solidFill>
                          <a:srgbClr val="A0B0D0">
                            <a:alpha val="0"/>
                          </a:srgbClr>
                        </a:solidFill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</a:rPr>
                    <a:t>이미지</a:t>
                  </a:r>
                </a:p>
              </p:txBody>
            </p:sp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703D36FE-033A-BEDC-838C-ACF120E18966}"/>
                    </a:ext>
                  </a:extLst>
                </p:cNvPr>
                <p:cNvSpPr txBox="1"/>
                <p:nvPr/>
              </p:nvSpPr>
              <p:spPr>
                <a:xfrm>
                  <a:off x="5238006" y="4932554"/>
                  <a:ext cx="828000" cy="216000"/>
                </a:xfrm>
                <a:prstGeom prst="rect">
                  <a:avLst/>
                </a:prstGeom>
                <a:noFill/>
                <a:ln w="3175">
                  <a:solidFill>
                    <a:sysClr val="window" lastClr="FFFFFF">
                      <a:lumMod val="50000"/>
                    </a:sysClr>
                  </a:solidFill>
                </a:ln>
              </p:spPr>
              <p:txBody>
                <a:bodyPr wrap="square" lIns="90000" tIns="0" rIns="90000" bIns="0" rtlCol="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900" b="0" i="0" u="none" strike="noStrike" kern="0" cap="none" spc="-100" normalizeH="0" baseline="0" noProof="0" dirty="0">
                      <a:ln>
                        <a:solidFill>
                          <a:srgbClr val="A0B0D0">
                            <a:alpha val="0"/>
                          </a:srgbClr>
                        </a:solidFill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</a:rPr>
                    <a:t>예측</a:t>
                  </a:r>
                  <a:r>
                    <a:rPr kumimoji="0" lang="en-US" altLang="ko-KR" sz="900" b="0" i="0" u="none" strike="noStrike" kern="0" cap="none" spc="0" normalizeH="0" baseline="0" noProof="0" dirty="0">
                      <a:ln>
                        <a:solidFill>
                          <a:srgbClr val="A0B0D0">
                            <a:alpha val="0"/>
                          </a:srgbClr>
                        </a:solidFill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</a:rPr>
                    <a:t>EUS</a:t>
                  </a:r>
                  <a:endParaRPr kumimoji="0" lang="ko-KR" altLang="en-US" sz="900" b="0" i="0" u="none" strike="noStrike" kern="0" cap="none" spc="0" normalizeH="0" baseline="0" noProof="0" dirty="0">
                    <a:ln>
                      <a:solidFill>
                        <a:srgbClr val="A0B0D0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9F8895DB-1FBB-C309-3E47-870FACCDEC33}"/>
                    </a:ext>
                  </a:extLst>
                </p:cNvPr>
                <p:cNvSpPr txBox="1"/>
                <p:nvPr/>
              </p:nvSpPr>
              <p:spPr>
                <a:xfrm>
                  <a:off x="2593208" y="4684270"/>
                  <a:ext cx="828000" cy="216000"/>
                </a:xfrm>
                <a:prstGeom prst="rect">
                  <a:avLst/>
                </a:prstGeom>
                <a:noFill/>
                <a:ln w="3175">
                  <a:solidFill>
                    <a:sysClr val="window" lastClr="FFFFFF">
                      <a:lumMod val="50000"/>
                    </a:sysClr>
                  </a:solidFill>
                </a:ln>
              </p:spPr>
              <p:txBody>
                <a:bodyPr wrap="square" lIns="90000" tIns="0" rIns="90000" bIns="0" rtlCol="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900" b="0" i="0" u="none" strike="noStrike" kern="0" cap="none" spc="0" normalizeH="0" baseline="0" noProof="0" dirty="0">
                      <a:ln>
                        <a:solidFill>
                          <a:srgbClr val="A0B0D0">
                            <a:alpha val="0"/>
                          </a:srgbClr>
                        </a:solidFill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</a:rPr>
                    <a:t>RPA</a:t>
                  </a:r>
                  <a:endParaRPr kumimoji="0" lang="ko-KR" altLang="en-US" sz="900" b="0" i="0" u="none" strike="noStrike" kern="0" cap="none" spc="0" normalizeH="0" baseline="0" noProof="0" dirty="0">
                    <a:ln>
                      <a:solidFill>
                        <a:srgbClr val="A0B0D0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A64D0F7C-BC85-EB1C-0973-6C054152403D}"/>
                    </a:ext>
                  </a:extLst>
                </p:cNvPr>
                <p:cNvSpPr txBox="1"/>
                <p:nvPr/>
              </p:nvSpPr>
              <p:spPr>
                <a:xfrm>
                  <a:off x="2593208" y="4932554"/>
                  <a:ext cx="828000" cy="216000"/>
                </a:xfrm>
                <a:prstGeom prst="rect">
                  <a:avLst/>
                </a:prstGeom>
                <a:noFill/>
                <a:ln w="3175">
                  <a:solidFill>
                    <a:sysClr val="window" lastClr="FFFFFF">
                      <a:lumMod val="50000"/>
                    </a:sysClr>
                  </a:solidFill>
                </a:ln>
              </p:spPr>
              <p:txBody>
                <a:bodyPr wrap="square" lIns="90000" tIns="0" rIns="90000" bIns="0" rtlCol="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900" b="0" i="0" u="none" strike="noStrike" kern="0" cap="none" spc="-100" normalizeH="0" baseline="0" noProof="0" dirty="0">
                      <a:ln>
                        <a:solidFill>
                          <a:srgbClr val="A0B0D0">
                            <a:alpha val="0"/>
                          </a:srgbClr>
                        </a:solidFill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</a:rPr>
                    <a:t>채팅상담</a:t>
                  </a:r>
                </a:p>
              </p:txBody>
            </p:sp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9C366A56-7995-401C-03FC-4ADFB6FD240F}"/>
                    </a:ext>
                  </a:extLst>
                </p:cNvPr>
                <p:cNvSpPr txBox="1"/>
                <p:nvPr/>
              </p:nvSpPr>
              <p:spPr>
                <a:xfrm>
                  <a:off x="3474807" y="4684270"/>
                  <a:ext cx="828000" cy="216000"/>
                </a:xfrm>
                <a:prstGeom prst="rect">
                  <a:avLst/>
                </a:prstGeom>
                <a:noFill/>
                <a:ln w="3175">
                  <a:solidFill>
                    <a:sysClr val="window" lastClr="FFFFFF">
                      <a:lumMod val="50000"/>
                    </a:sysClr>
                  </a:solidFill>
                </a:ln>
              </p:spPr>
              <p:txBody>
                <a:bodyPr wrap="square" lIns="90000" tIns="0" rIns="90000" bIns="0" rtlCol="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900" b="0" i="0" u="none" strike="noStrike" kern="0" cap="none" spc="-100" normalizeH="0" baseline="0" noProof="0" dirty="0">
                      <a:ln>
                        <a:solidFill>
                          <a:srgbClr val="A0B0D0">
                            <a:alpha val="0"/>
                          </a:srgbClr>
                        </a:solidFill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</a:rPr>
                    <a:t>메타관리</a:t>
                  </a:r>
                  <a:r>
                    <a:rPr kumimoji="0" lang="en-US" altLang="ko-KR" sz="900" b="0" i="0" u="none" strike="noStrike" kern="0" cap="none" spc="-100" normalizeH="0" baseline="0" noProof="0" dirty="0">
                      <a:ln>
                        <a:solidFill>
                          <a:srgbClr val="A0B0D0">
                            <a:alpha val="0"/>
                          </a:srgbClr>
                        </a:solidFill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</a:rPr>
                    <a:t>/</a:t>
                  </a:r>
                  <a:r>
                    <a:rPr kumimoji="0" lang="en-US" altLang="ko-KR" sz="900" b="0" i="0" u="none" strike="noStrike" kern="0" cap="none" spc="0" normalizeH="0" baseline="0" noProof="0" dirty="0">
                      <a:ln>
                        <a:solidFill>
                          <a:srgbClr val="A0B0D0">
                            <a:alpha val="0"/>
                          </a:srgbClr>
                        </a:solidFill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</a:rPr>
                    <a:t>DQ</a:t>
                  </a:r>
                  <a:endParaRPr kumimoji="0" lang="ko-KR" altLang="en-US" sz="900" b="0" i="0" u="none" strike="noStrike" kern="0" cap="none" spc="0" normalizeH="0" baseline="0" noProof="0" dirty="0">
                    <a:ln>
                      <a:solidFill>
                        <a:srgbClr val="A0B0D0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6DF502F8-EB8B-61FD-D9D3-95D041710CE7}"/>
                    </a:ext>
                  </a:extLst>
                </p:cNvPr>
                <p:cNvSpPr txBox="1"/>
                <p:nvPr/>
              </p:nvSpPr>
              <p:spPr>
                <a:xfrm>
                  <a:off x="3474807" y="4932554"/>
                  <a:ext cx="828000" cy="216000"/>
                </a:xfrm>
                <a:prstGeom prst="rect">
                  <a:avLst/>
                </a:prstGeom>
                <a:noFill/>
                <a:ln w="3175">
                  <a:solidFill>
                    <a:sysClr val="window" lastClr="FFFFFF">
                      <a:lumMod val="50000"/>
                    </a:sysClr>
                  </a:solidFill>
                </a:ln>
              </p:spPr>
              <p:txBody>
                <a:bodyPr wrap="square" lIns="90000" tIns="0" rIns="90000" bIns="0" rtlCol="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900" b="0" i="0" u="none" strike="noStrike" kern="0" cap="none" spc="0" normalizeH="0" baseline="0" noProof="0" dirty="0">
                      <a:ln>
                        <a:solidFill>
                          <a:srgbClr val="A0B0D0">
                            <a:alpha val="0"/>
                          </a:srgbClr>
                        </a:solidFill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</a:rPr>
                    <a:t>SMS</a:t>
                  </a:r>
                  <a:r>
                    <a:rPr kumimoji="0" lang="en-US" altLang="ko-KR" sz="900" b="0" i="0" u="none" strike="noStrike" kern="0" cap="none" spc="-100" normalizeH="0" baseline="0" noProof="0" dirty="0">
                      <a:ln>
                        <a:solidFill>
                          <a:srgbClr val="A0B0D0">
                            <a:alpha val="0"/>
                          </a:srgbClr>
                        </a:solidFill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</a:rPr>
                    <a:t>/</a:t>
                  </a:r>
                  <a:r>
                    <a:rPr kumimoji="0" lang="ko-KR" altLang="en-US" sz="900" b="0" i="0" u="none" strike="noStrike" kern="0" cap="none" spc="-100" normalizeH="0" baseline="0" noProof="0" dirty="0" err="1">
                      <a:ln>
                        <a:solidFill>
                          <a:srgbClr val="A0B0D0">
                            <a:alpha val="0"/>
                          </a:srgbClr>
                        </a:solidFill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</a:rPr>
                    <a:t>알림톡</a:t>
                  </a:r>
                  <a:endParaRPr kumimoji="0" lang="ko-KR" altLang="en-US" sz="900" b="0" i="0" u="none" strike="noStrike" kern="0" cap="none" spc="-100" normalizeH="0" baseline="0" noProof="0" dirty="0">
                    <a:ln>
                      <a:solidFill>
                        <a:srgbClr val="A0B0D0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F867CF66-FDB0-A1DD-8D4D-BBD2EB835CD0}"/>
                    </a:ext>
                  </a:extLst>
                </p:cNvPr>
                <p:cNvSpPr txBox="1"/>
                <p:nvPr/>
              </p:nvSpPr>
              <p:spPr>
                <a:xfrm>
                  <a:off x="4356406" y="4684270"/>
                  <a:ext cx="828000" cy="216000"/>
                </a:xfrm>
                <a:prstGeom prst="rect">
                  <a:avLst/>
                </a:prstGeom>
                <a:noFill/>
                <a:ln w="3175">
                  <a:solidFill>
                    <a:sysClr val="window" lastClr="FFFFFF">
                      <a:lumMod val="50000"/>
                    </a:sysClr>
                  </a:solidFill>
                </a:ln>
              </p:spPr>
              <p:txBody>
                <a:bodyPr wrap="square" lIns="90000" tIns="0" rIns="90000" bIns="0" rtlCol="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900" b="0" i="0" u="none" strike="noStrike" kern="0" cap="none" spc="-100" normalizeH="0" baseline="0" noProof="0" dirty="0">
                      <a:ln>
                        <a:solidFill>
                          <a:srgbClr val="A0B0D0">
                            <a:alpha val="0"/>
                          </a:srgbClr>
                        </a:solidFill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</a:rPr>
                    <a:t>그룹웨어</a:t>
                  </a:r>
                </a:p>
              </p:txBody>
            </p:sp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D8C2D810-A840-6E15-ADD4-628A36B2AAE9}"/>
                    </a:ext>
                  </a:extLst>
                </p:cNvPr>
                <p:cNvSpPr txBox="1"/>
                <p:nvPr/>
              </p:nvSpPr>
              <p:spPr>
                <a:xfrm>
                  <a:off x="4356406" y="4932554"/>
                  <a:ext cx="828000" cy="216000"/>
                </a:xfrm>
                <a:prstGeom prst="rect">
                  <a:avLst/>
                </a:prstGeom>
                <a:noFill/>
                <a:ln w="3175">
                  <a:solidFill>
                    <a:sysClr val="window" lastClr="FFFFFF">
                      <a:lumMod val="50000"/>
                    </a:sysClr>
                  </a:solidFill>
                </a:ln>
              </p:spPr>
              <p:txBody>
                <a:bodyPr wrap="square" lIns="90000" tIns="0" rIns="90000" bIns="0" rtlCol="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900" b="0" i="0" u="none" strike="noStrike" kern="0" cap="none" spc="0" normalizeH="0" baseline="0" noProof="0" dirty="0">
                      <a:ln>
                        <a:solidFill>
                          <a:srgbClr val="A0B0D0">
                            <a:alpha val="0"/>
                          </a:srgbClr>
                        </a:solidFill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</a:rPr>
                    <a:t>ITSM</a:t>
                  </a:r>
                  <a:endParaRPr kumimoji="0" lang="ko-KR" altLang="en-US" sz="900" b="0" i="0" u="none" strike="noStrike" kern="0" cap="none" spc="0" normalizeH="0" baseline="0" noProof="0" dirty="0">
                    <a:ln>
                      <a:solidFill>
                        <a:srgbClr val="A0B0D0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38138519-7E40-E557-1036-728FB0246722}"/>
                    </a:ext>
                  </a:extLst>
                </p:cNvPr>
                <p:cNvSpPr txBox="1"/>
                <p:nvPr/>
              </p:nvSpPr>
              <p:spPr>
                <a:xfrm>
                  <a:off x="5238006" y="4684270"/>
                  <a:ext cx="828000" cy="216000"/>
                </a:xfrm>
                <a:prstGeom prst="rect">
                  <a:avLst/>
                </a:prstGeom>
                <a:noFill/>
                <a:ln w="3175">
                  <a:solidFill>
                    <a:sysClr val="window" lastClr="FFFFFF">
                      <a:lumMod val="50000"/>
                    </a:sysClr>
                  </a:solidFill>
                </a:ln>
              </p:spPr>
              <p:txBody>
                <a:bodyPr wrap="square" lIns="90000" tIns="0" rIns="90000" bIns="0" rtlCol="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900" b="0" i="0" u="none" strike="noStrike" kern="0" cap="none" spc="-100" normalizeH="0" baseline="0" noProof="0" dirty="0" err="1">
                      <a:ln>
                        <a:solidFill>
                          <a:srgbClr val="A0B0D0">
                            <a:alpha val="0"/>
                          </a:srgbClr>
                        </a:solidFill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</a:rPr>
                    <a:t>리포팅</a:t>
                  </a:r>
                  <a:endParaRPr kumimoji="0" lang="ko-KR" altLang="en-US" sz="900" b="0" i="0" u="none" strike="noStrike" kern="0" cap="none" spc="-100" normalizeH="0" baseline="0" noProof="0" dirty="0">
                    <a:ln>
                      <a:solidFill>
                        <a:srgbClr val="A0B0D0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</p:grp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37A81D1-3853-DAD7-589C-E11D1D62D7D3}"/>
                </a:ext>
              </a:extLst>
            </p:cNvPr>
            <p:cNvGrpSpPr/>
            <p:nvPr/>
          </p:nvGrpSpPr>
          <p:grpSpPr>
            <a:xfrm>
              <a:off x="657875" y="2956738"/>
              <a:ext cx="5435619" cy="1564013"/>
              <a:chOff x="657875" y="2960342"/>
              <a:chExt cx="5435619" cy="1564013"/>
            </a:xfrm>
          </p:grpSpPr>
          <p:sp>
            <p:nvSpPr>
              <p:cNvPr id="177" name="AutoShape 4">
                <a:extLst>
                  <a:ext uri="{FF2B5EF4-FFF2-40B4-BE49-F238E27FC236}">
                    <a16:creationId xmlns:a16="http://schemas.microsoft.com/office/drawing/2014/main" id="{323733D4-3F14-4E3D-440C-6F72FD9FD0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875" y="2960342"/>
                <a:ext cx="892010" cy="1551873"/>
              </a:xfrm>
              <a:prstGeom prst="rect">
                <a:avLst/>
              </a:prstGeom>
              <a:solidFill>
                <a:srgbClr val="3B5285"/>
              </a:solidFill>
              <a:ln w="3175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1" i="0" u="none" strike="noStrike" kern="0" cap="none" spc="-100" normalizeH="0" baseline="0" noProof="0">
                  <a:ln>
                    <a:solidFill>
                      <a:srgbClr val="A0B0D0">
                        <a:alpha val="0"/>
                      </a:srgb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109D703F-0B89-1A35-F88D-CC53A5D5DDD8}"/>
                  </a:ext>
                </a:extLst>
              </p:cNvPr>
              <p:cNvSpPr txBox="1"/>
              <p:nvPr/>
            </p:nvSpPr>
            <p:spPr>
              <a:xfrm>
                <a:off x="701901" y="3519819"/>
                <a:ext cx="803959" cy="353902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lIns="90000" tIns="46800" rIns="90000" bIns="46800" rtlCol="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000" b="1" kern="0" spc="-100" dirty="0">
                    <a:ln>
                      <a:solidFill>
                        <a:srgbClr val="A0B0D0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+mn-ea"/>
                  </a:rPr>
                  <a:t>보험 </a:t>
                </a:r>
                <a:r>
                  <a:rPr lang="en-US" altLang="ko-KR" sz="1000" b="1" kern="0" spc="-100" dirty="0">
                    <a:ln>
                      <a:solidFill>
                        <a:srgbClr val="A0B0D0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+mn-ea"/>
                  </a:rPr>
                  <a:t/>
                </a:r>
                <a:br>
                  <a:rPr lang="en-US" altLang="ko-KR" sz="1000" b="1" kern="0" spc="-100" dirty="0">
                    <a:ln>
                      <a:solidFill>
                        <a:srgbClr val="A0B0D0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+mn-ea"/>
                  </a:rPr>
                </a:br>
                <a:r>
                  <a:rPr kumimoji="0" lang="ko-KR" altLang="en-US" sz="1000" b="1" i="0" u="none" strike="noStrike" kern="0" cap="none" spc="-100" normalizeH="0" baseline="0" noProof="0" dirty="0" err="1">
                    <a:ln>
                      <a:solidFill>
                        <a:srgbClr val="A0B0D0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</a:rPr>
                  <a:t>처리계</a:t>
                </a:r>
                <a:endParaRPr kumimoji="0" lang="en-US" altLang="ko-KR" sz="1000" b="1" i="0" u="none" strike="noStrike" kern="0" cap="none" spc="-100" normalizeH="0" baseline="0" noProof="0" dirty="0">
                  <a:ln>
                    <a:solidFill>
                      <a:srgbClr val="A0B0D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79" name="AutoShape 4">
                <a:extLst>
                  <a:ext uri="{FF2B5EF4-FFF2-40B4-BE49-F238E27FC236}">
                    <a16:creationId xmlns:a16="http://schemas.microsoft.com/office/drawing/2014/main" id="{50C7416F-7946-A025-3572-C5108D56A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5635" y="2962285"/>
                <a:ext cx="4507859" cy="890161"/>
              </a:xfrm>
              <a:prstGeom prst="rect">
                <a:avLst/>
              </a:prstGeom>
              <a:noFill/>
              <a:ln w="3175" algn="ctr">
                <a:solidFill>
                  <a:sysClr val="window" lastClr="FFFFFF">
                    <a:lumMod val="65000"/>
                  </a:sys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0" rIns="90000" bIns="0" anchor="ctr"/>
              <a:lstStyle>
                <a:lvl1pPr eaLnBrk="0" hangingPunct="0">
                  <a:buFont typeface="Wingdings" panose="05000000000000000000" pitchFamily="2" charset="2"/>
                  <a:buChar char="•"/>
                  <a:defRPr kumimoji="1" sz="1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buFont typeface="Wingdings" panose="05000000000000000000" pitchFamily="2" charset="2"/>
                  <a:buChar char="v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buFont typeface="Wingdings" panose="05000000000000000000" pitchFamily="2" charset="2"/>
                  <a:buChar char="q"/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buFont typeface="Wingdings" panose="05000000000000000000" pitchFamily="2" charset="2"/>
                  <a:buChar char="q"/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buFont typeface="Wingdings" panose="05000000000000000000" pitchFamily="2" charset="2"/>
                  <a:buChar char="q"/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q"/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q"/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q"/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q"/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1" i="0" u="none" strike="noStrike" kern="0" cap="none" spc="-100" normalizeH="0" baseline="0" noProof="0">
                  <a:ln>
                    <a:solidFill>
                      <a:srgbClr val="A0B0D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</a:endParaRPr>
              </a:p>
            </p:txBody>
          </p:sp>
          <p:sp>
            <p:nvSpPr>
              <p:cNvPr id="182" name="AutoShape 4">
                <a:extLst>
                  <a:ext uri="{FF2B5EF4-FFF2-40B4-BE49-F238E27FC236}">
                    <a16:creationId xmlns:a16="http://schemas.microsoft.com/office/drawing/2014/main" id="{BD9BF3B6-DC6B-48AA-EA66-F42B4FDE0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1419" y="3883319"/>
                <a:ext cx="4507859" cy="641036"/>
              </a:xfrm>
              <a:prstGeom prst="rect">
                <a:avLst/>
              </a:prstGeom>
              <a:noFill/>
              <a:ln w="3175" algn="ctr">
                <a:solidFill>
                  <a:sysClr val="window" lastClr="FFFFFF">
                    <a:lumMod val="65000"/>
                  </a:sys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0" rIns="90000" bIns="0" anchor="ctr"/>
              <a:lstStyle>
                <a:lvl1pPr eaLnBrk="0" hangingPunct="0">
                  <a:buFont typeface="Wingdings" panose="05000000000000000000" pitchFamily="2" charset="2"/>
                  <a:buChar char="•"/>
                  <a:defRPr kumimoji="1" sz="1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buFont typeface="Wingdings" panose="05000000000000000000" pitchFamily="2" charset="2"/>
                  <a:buChar char="v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buFont typeface="Wingdings" panose="05000000000000000000" pitchFamily="2" charset="2"/>
                  <a:buChar char="q"/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buFont typeface="Wingdings" panose="05000000000000000000" pitchFamily="2" charset="2"/>
                  <a:buChar char="q"/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buFont typeface="Wingdings" panose="05000000000000000000" pitchFamily="2" charset="2"/>
                  <a:buChar char="q"/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q"/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q"/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q"/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q"/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1" i="0" u="none" strike="noStrike" kern="0" cap="none" spc="-100" normalizeH="0" baseline="0" noProof="0">
                  <a:ln>
                    <a:solidFill>
                      <a:srgbClr val="A0B0D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</a:endParaRP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2868AF9D-9B02-2758-1907-42D4FE13DE6E}"/>
                  </a:ext>
                </a:extLst>
              </p:cNvPr>
              <p:cNvSpPr txBox="1"/>
              <p:nvPr/>
            </p:nvSpPr>
            <p:spPr>
              <a:xfrm>
                <a:off x="1655893" y="3956621"/>
                <a:ext cx="828000" cy="226635"/>
              </a:xfrm>
              <a:prstGeom prst="rect">
                <a:avLst/>
              </a:prstGeom>
              <a:noFill/>
              <a:ln w="3175">
                <a:solidFill>
                  <a:sysClr val="window" lastClr="FFFFFF">
                    <a:lumMod val="50000"/>
                  </a:sysClr>
                </a:solidFill>
              </a:ln>
            </p:spPr>
            <p:txBody>
              <a:bodyPr wrap="square" lIns="90000" tIns="0" rIns="90000" bIns="0" rtlCol="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0" i="0" u="none" strike="noStrike" kern="0" cap="none" spc="-100" normalizeH="0" baseline="0" noProof="0" dirty="0">
                    <a:ln>
                      <a:solidFill>
                        <a:srgbClr val="A0B0D0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rPr>
                  <a:t>일반계정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A161DC99-12CA-779D-6941-47814E2211D9}"/>
                  </a:ext>
                </a:extLst>
              </p:cNvPr>
              <p:cNvSpPr txBox="1"/>
              <p:nvPr/>
            </p:nvSpPr>
            <p:spPr>
              <a:xfrm>
                <a:off x="1655893" y="4236794"/>
                <a:ext cx="828000" cy="226635"/>
              </a:xfrm>
              <a:prstGeom prst="rect">
                <a:avLst/>
              </a:prstGeom>
              <a:noFill/>
              <a:ln w="3175">
                <a:solidFill>
                  <a:sysClr val="window" lastClr="FFFFFF">
                    <a:lumMod val="50000"/>
                  </a:sysClr>
                </a:solidFill>
              </a:ln>
            </p:spPr>
            <p:txBody>
              <a:bodyPr wrap="square" lIns="90000" tIns="0" rIns="90000" bIns="0" rtlCol="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0" i="0" u="none" strike="noStrike" kern="0" cap="none" spc="-100" normalizeH="0" baseline="0" noProof="0" dirty="0">
                    <a:ln>
                      <a:solidFill>
                        <a:srgbClr val="A0B0D0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rPr>
                  <a:t>특별계정</a:t>
                </a: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A3420C0C-861A-BAC2-5F52-F2B4EA2E0ED3}"/>
                  </a:ext>
                </a:extLst>
              </p:cNvPr>
              <p:cNvSpPr txBox="1"/>
              <p:nvPr/>
            </p:nvSpPr>
            <p:spPr>
              <a:xfrm>
                <a:off x="2537492" y="3956621"/>
                <a:ext cx="828000" cy="226635"/>
              </a:xfrm>
              <a:prstGeom prst="rect">
                <a:avLst/>
              </a:prstGeom>
              <a:noFill/>
              <a:ln w="3175">
                <a:solidFill>
                  <a:sysClr val="window" lastClr="FFFFFF">
                    <a:lumMod val="50000"/>
                  </a:sysClr>
                </a:solidFill>
              </a:ln>
            </p:spPr>
            <p:txBody>
              <a:bodyPr wrap="square" lIns="90000" tIns="0" rIns="90000" bIns="0" rtlCol="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0" i="0" u="none" strike="noStrike" kern="0" cap="none" spc="-100" normalizeH="0" baseline="0" noProof="0" dirty="0">
                    <a:ln>
                      <a:solidFill>
                        <a:srgbClr val="A0B0D0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rPr>
                  <a:t>재무회계</a:t>
                </a: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F4B4C1DB-D4FF-B345-5D93-71AD86AE6020}"/>
                  </a:ext>
                </a:extLst>
              </p:cNvPr>
              <p:cNvSpPr txBox="1"/>
              <p:nvPr/>
            </p:nvSpPr>
            <p:spPr>
              <a:xfrm>
                <a:off x="2537492" y="4236794"/>
                <a:ext cx="828000" cy="226635"/>
              </a:xfrm>
              <a:prstGeom prst="rect">
                <a:avLst/>
              </a:prstGeom>
              <a:noFill/>
              <a:ln w="3175">
                <a:solidFill>
                  <a:sysClr val="window" lastClr="FFFFFF">
                    <a:lumMod val="50000"/>
                  </a:sysClr>
                </a:solidFill>
              </a:ln>
            </p:spPr>
            <p:txBody>
              <a:bodyPr wrap="square" lIns="90000" tIns="0" rIns="90000" bIns="0" rtlCol="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0" i="0" u="none" strike="noStrike" kern="0" cap="none" spc="-100" normalizeH="0" baseline="0" noProof="0" dirty="0">
                    <a:ln>
                      <a:solidFill>
                        <a:srgbClr val="A0B0D0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rPr>
                  <a:t>관리회계</a:t>
                </a:r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78771B22-5171-CA66-F9E2-AEF820B0D8A1}"/>
                  </a:ext>
                </a:extLst>
              </p:cNvPr>
              <p:cNvSpPr txBox="1"/>
              <p:nvPr/>
            </p:nvSpPr>
            <p:spPr>
              <a:xfrm>
                <a:off x="3419091" y="3956621"/>
                <a:ext cx="828000" cy="226635"/>
              </a:xfrm>
              <a:prstGeom prst="rect">
                <a:avLst/>
              </a:prstGeom>
              <a:noFill/>
              <a:ln w="3175">
                <a:solidFill>
                  <a:sysClr val="window" lastClr="FFFFFF">
                    <a:lumMod val="50000"/>
                  </a:sysClr>
                </a:solidFill>
              </a:ln>
            </p:spPr>
            <p:txBody>
              <a:bodyPr wrap="square" lIns="90000" tIns="0" rIns="90000" bIns="0" rtlCol="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0" i="0" u="none" strike="noStrike" kern="0" cap="none" spc="-100" normalizeH="0" baseline="0" noProof="0" dirty="0">
                    <a:ln>
                      <a:solidFill>
                        <a:srgbClr val="A0B0D0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rPr>
                  <a:t>수익증권</a:t>
                </a: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8ED96E17-47B0-2AC7-8B97-50B267348BD7}"/>
                  </a:ext>
                </a:extLst>
              </p:cNvPr>
              <p:cNvSpPr txBox="1"/>
              <p:nvPr/>
            </p:nvSpPr>
            <p:spPr>
              <a:xfrm>
                <a:off x="3419091" y="4236794"/>
                <a:ext cx="828000" cy="226635"/>
              </a:xfrm>
              <a:prstGeom prst="rect">
                <a:avLst/>
              </a:prstGeom>
              <a:noFill/>
              <a:ln w="3175">
                <a:solidFill>
                  <a:sysClr val="window" lastClr="FFFFFF">
                    <a:lumMod val="50000"/>
                  </a:sysClr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0" i="0" u="none" strike="noStrike" kern="0" cap="none" spc="-100" normalizeH="0" baseline="0" noProof="0">
                    <a:ln>
                      <a:solidFill>
                        <a:srgbClr val="A0B0D0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rPr>
                  <a:t>신탁수탁</a:t>
                </a:r>
                <a:endParaRPr kumimoji="0" lang="ko-KR" altLang="en-US" sz="900" b="0" i="0" u="none" strike="noStrike" kern="0" cap="none" spc="-100" normalizeH="0" baseline="0" noProof="0" dirty="0">
                  <a:ln>
                    <a:solidFill>
                      <a:srgbClr val="A0B0D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FC453051-7C59-27ED-0690-30E0EF107E21}"/>
                  </a:ext>
                </a:extLst>
              </p:cNvPr>
              <p:cNvSpPr txBox="1"/>
              <p:nvPr/>
            </p:nvSpPr>
            <p:spPr>
              <a:xfrm>
                <a:off x="4300690" y="3956621"/>
                <a:ext cx="828000" cy="226635"/>
              </a:xfrm>
              <a:prstGeom prst="rect">
                <a:avLst/>
              </a:prstGeom>
              <a:noFill/>
              <a:ln w="3175">
                <a:solidFill>
                  <a:sysClr val="window" lastClr="FFFFFF">
                    <a:lumMod val="50000"/>
                  </a:sysClr>
                </a:solidFill>
              </a:ln>
            </p:spPr>
            <p:txBody>
              <a:bodyPr wrap="square" lIns="90000" tIns="0" rIns="90000" bIns="0" rtlCol="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0" i="0" u="none" strike="noStrike" kern="0" cap="none" spc="-100" normalizeH="0" baseline="0" noProof="0" dirty="0">
                    <a:ln>
                      <a:solidFill>
                        <a:srgbClr val="A0B0D0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rPr>
                  <a:t>퇴직연금</a:t>
                </a:r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BBA7261C-12DA-49F2-770D-C22131089E51}"/>
                  </a:ext>
                </a:extLst>
              </p:cNvPr>
              <p:cNvSpPr txBox="1"/>
              <p:nvPr/>
            </p:nvSpPr>
            <p:spPr>
              <a:xfrm>
                <a:off x="4300690" y="4236794"/>
                <a:ext cx="828000" cy="226635"/>
              </a:xfrm>
              <a:prstGeom prst="rect">
                <a:avLst/>
              </a:prstGeom>
              <a:noFill/>
              <a:ln w="3175">
                <a:solidFill>
                  <a:sysClr val="window" lastClr="FFFFFF">
                    <a:lumMod val="50000"/>
                  </a:sysClr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0" i="0" u="none" strike="noStrike" kern="0" cap="none" spc="-100" normalizeH="0" baseline="0" noProof="0">
                    <a:ln>
                      <a:solidFill>
                        <a:srgbClr val="A0B0D0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rPr>
                  <a:t>신탁</a:t>
                </a:r>
                <a:endParaRPr kumimoji="0" lang="ko-KR" altLang="en-US" sz="900" b="0" i="0" u="none" strike="noStrike" kern="0" cap="none" spc="-100" normalizeH="0" baseline="0" noProof="0" dirty="0">
                  <a:ln>
                    <a:solidFill>
                      <a:srgbClr val="A0B0D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FBDA7F62-3823-CC31-57B2-9C4F7DFF4209}"/>
                  </a:ext>
                </a:extLst>
              </p:cNvPr>
              <p:cNvSpPr txBox="1"/>
              <p:nvPr/>
            </p:nvSpPr>
            <p:spPr>
              <a:xfrm>
                <a:off x="5182290" y="3954165"/>
                <a:ext cx="828000" cy="226635"/>
              </a:xfrm>
              <a:prstGeom prst="rect">
                <a:avLst/>
              </a:prstGeom>
              <a:noFill/>
              <a:ln w="3175">
                <a:solidFill>
                  <a:sysClr val="window" lastClr="FFFFFF">
                    <a:lumMod val="50000"/>
                  </a:sysClr>
                </a:solidFill>
              </a:ln>
            </p:spPr>
            <p:txBody>
              <a:bodyPr wrap="square" lIns="90000" tIns="0" rIns="90000" bIns="0" rtlCol="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0" i="0" u="none" strike="noStrike" kern="0" cap="none" spc="-100" normalizeH="0" baseline="0" noProof="0" dirty="0">
                    <a:ln>
                      <a:solidFill>
                        <a:srgbClr val="A0B0D0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rPr>
                  <a:t>퇴직연금계리</a:t>
                </a:r>
              </a:p>
            </p:txBody>
          </p:sp>
          <p:grpSp>
            <p:nvGrpSpPr>
              <p:cNvPr id="210" name="그룹 209">
                <a:extLst>
                  <a:ext uri="{FF2B5EF4-FFF2-40B4-BE49-F238E27FC236}">
                    <a16:creationId xmlns:a16="http://schemas.microsoft.com/office/drawing/2014/main" id="{1778E6D9-CB34-F52D-8E61-F32CA4584B92}"/>
                  </a:ext>
                </a:extLst>
              </p:cNvPr>
              <p:cNvGrpSpPr/>
              <p:nvPr/>
            </p:nvGrpSpPr>
            <p:grpSpPr>
              <a:xfrm>
                <a:off x="1655893" y="3030294"/>
                <a:ext cx="4354397" cy="769777"/>
                <a:chOff x="1711609" y="3148997"/>
                <a:chExt cx="4354397" cy="733656"/>
              </a:xfrm>
            </p:grpSpPr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E8315B40-58F4-B98D-7680-F53A664A8610}"/>
                    </a:ext>
                  </a:extLst>
                </p:cNvPr>
                <p:cNvSpPr txBox="1"/>
                <p:nvPr/>
              </p:nvSpPr>
              <p:spPr>
                <a:xfrm>
                  <a:off x="1711609" y="3148997"/>
                  <a:ext cx="828000" cy="216000"/>
                </a:xfrm>
                <a:prstGeom prst="rect">
                  <a:avLst/>
                </a:prstGeom>
                <a:noFill/>
                <a:ln w="3175">
                  <a:solidFill>
                    <a:sysClr val="window" lastClr="FFFFFF">
                      <a:lumMod val="50000"/>
                    </a:sysClr>
                  </a:solidFill>
                </a:ln>
              </p:spPr>
              <p:txBody>
                <a:bodyPr wrap="square" lIns="90000" tIns="0" rIns="90000" bIns="0" rtlCol="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900" b="0" i="0" u="none" strike="noStrike" kern="0" cap="none" spc="-100" normalizeH="0" baseline="0" noProof="0" dirty="0" err="1">
                      <a:ln>
                        <a:solidFill>
                          <a:srgbClr val="A0B0D0">
                            <a:alpha val="0"/>
                          </a:srgbClr>
                        </a:solidFill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</a:rPr>
                    <a:t>신계약</a:t>
                  </a:r>
                  <a:endParaRPr kumimoji="0" lang="ko-KR" altLang="en-US" sz="900" b="0" i="0" u="none" strike="noStrike" kern="0" cap="none" spc="-100" normalizeH="0" baseline="0" noProof="0" dirty="0">
                    <a:ln>
                      <a:solidFill>
                        <a:srgbClr val="A0B0D0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41D4BA28-3EAB-9D9A-993C-553C4238651B}"/>
                    </a:ext>
                  </a:extLst>
                </p:cNvPr>
                <p:cNvSpPr txBox="1"/>
                <p:nvPr/>
              </p:nvSpPr>
              <p:spPr>
                <a:xfrm>
                  <a:off x="1711609" y="3406656"/>
                  <a:ext cx="828000" cy="216000"/>
                </a:xfrm>
                <a:prstGeom prst="rect">
                  <a:avLst/>
                </a:prstGeom>
                <a:noFill/>
                <a:ln w="3175">
                  <a:solidFill>
                    <a:sysClr val="window" lastClr="FFFFFF">
                      <a:lumMod val="50000"/>
                    </a:sysClr>
                  </a:solidFill>
                </a:ln>
              </p:spPr>
              <p:txBody>
                <a:bodyPr wrap="square" lIns="90000" tIns="0" rIns="90000" bIns="0" rtlCol="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900" b="0" i="0" u="none" strike="noStrike" kern="0" cap="none" spc="-100" normalizeH="0" baseline="0" noProof="0">
                      <a:ln>
                        <a:solidFill>
                          <a:srgbClr val="A0B0D0">
                            <a:alpha val="0"/>
                          </a:srgbClr>
                        </a:solidFill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</a:rPr>
                    <a:t>상품지급</a:t>
                  </a:r>
                  <a:endParaRPr kumimoji="0" lang="ko-KR" altLang="en-US" sz="900" b="0" i="0" u="none" strike="noStrike" kern="0" cap="none" spc="-100" normalizeH="0" baseline="0" noProof="0" dirty="0">
                    <a:ln>
                      <a:solidFill>
                        <a:srgbClr val="A0B0D0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C96482C5-9945-C18E-3927-45A6CCEB6077}"/>
                    </a:ext>
                  </a:extLst>
                </p:cNvPr>
                <p:cNvSpPr txBox="1"/>
                <p:nvPr/>
              </p:nvSpPr>
              <p:spPr>
                <a:xfrm>
                  <a:off x="1711609" y="3664309"/>
                  <a:ext cx="828000" cy="216000"/>
                </a:xfrm>
                <a:prstGeom prst="rect">
                  <a:avLst/>
                </a:prstGeom>
                <a:noFill/>
                <a:ln w="3175">
                  <a:solidFill>
                    <a:sysClr val="window" lastClr="FFFFFF">
                      <a:lumMod val="50000"/>
                    </a:sysClr>
                  </a:solidFill>
                </a:ln>
              </p:spPr>
              <p:txBody>
                <a:bodyPr wrap="square" lIns="90000" tIns="0" rIns="90000" bIns="0" rtlCol="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900" b="0" i="0" u="none" strike="noStrike" kern="0" cap="none" spc="-100" normalizeH="0" baseline="0" noProof="0" dirty="0">
                      <a:ln>
                        <a:solidFill>
                          <a:srgbClr val="A0B0D0">
                            <a:alpha val="0"/>
                          </a:srgbClr>
                        </a:solidFill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</a:rPr>
                    <a:t>퇴직보험</a:t>
                  </a:r>
                </a:p>
              </p:txBody>
            </p:sp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53CB96CB-C49C-CEAD-F01A-9182D6A486D7}"/>
                    </a:ext>
                  </a:extLst>
                </p:cNvPr>
                <p:cNvSpPr txBox="1"/>
                <p:nvPr/>
              </p:nvSpPr>
              <p:spPr>
                <a:xfrm>
                  <a:off x="2593208" y="3148997"/>
                  <a:ext cx="828000" cy="216000"/>
                </a:xfrm>
                <a:prstGeom prst="rect">
                  <a:avLst/>
                </a:prstGeom>
                <a:noFill/>
                <a:ln w="3175">
                  <a:solidFill>
                    <a:sysClr val="window" lastClr="FFFFFF">
                      <a:lumMod val="50000"/>
                    </a:sysClr>
                  </a:solidFill>
                </a:ln>
              </p:spPr>
              <p:txBody>
                <a:bodyPr wrap="square" lIns="90000" tIns="0" rIns="90000" bIns="0" rtlCol="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900" b="0" i="0" u="none" strike="noStrike" kern="0" cap="none" spc="-100" normalizeH="0" baseline="0" noProof="0" dirty="0">
                      <a:ln>
                        <a:solidFill>
                          <a:srgbClr val="A0B0D0">
                            <a:alpha val="0"/>
                          </a:srgbClr>
                        </a:solidFill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</a:rPr>
                    <a:t>요금</a:t>
                  </a:r>
                </a:p>
              </p:txBody>
            </p:sp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767C2B58-C45E-EF28-C467-8D9F4F74B9A2}"/>
                    </a:ext>
                  </a:extLst>
                </p:cNvPr>
                <p:cNvSpPr txBox="1"/>
                <p:nvPr/>
              </p:nvSpPr>
              <p:spPr>
                <a:xfrm>
                  <a:off x="2593208" y="3406656"/>
                  <a:ext cx="828000" cy="216000"/>
                </a:xfrm>
                <a:prstGeom prst="rect">
                  <a:avLst/>
                </a:prstGeom>
                <a:noFill/>
                <a:ln w="3175">
                  <a:solidFill>
                    <a:sysClr val="window" lastClr="FFFFFF">
                      <a:lumMod val="50000"/>
                    </a:sysClr>
                  </a:solidFill>
                </a:ln>
              </p:spPr>
              <p:txBody>
                <a:bodyPr wrap="square" lIns="90000" tIns="0" rIns="90000" bIns="0" rtlCol="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900" b="0" i="0" u="none" strike="noStrike" kern="0" cap="none" spc="-100" normalizeH="0" baseline="0" noProof="0" dirty="0">
                      <a:ln>
                        <a:solidFill>
                          <a:srgbClr val="A0B0D0">
                            <a:alpha val="0"/>
                          </a:srgbClr>
                        </a:solidFill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</a:rPr>
                    <a:t>사고</a:t>
                  </a:r>
                </a:p>
              </p:txBody>
            </p:sp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A7D9A67D-007A-6415-8253-F993585587C9}"/>
                    </a:ext>
                  </a:extLst>
                </p:cNvPr>
                <p:cNvSpPr txBox="1"/>
                <p:nvPr/>
              </p:nvSpPr>
              <p:spPr>
                <a:xfrm>
                  <a:off x="2593208" y="3664309"/>
                  <a:ext cx="828000" cy="216000"/>
                </a:xfrm>
                <a:prstGeom prst="rect">
                  <a:avLst/>
                </a:prstGeom>
                <a:noFill/>
                <a:ln w="3175">
                  <a:solidFill>
                    <a:sysClr val="window" lastClr="FFFFFF">
                      <a:lumMod val="50000"/>
                    </a:sysClr>
                  </a:solidFill>
                </a:ln>
              </p:spPr>
              <p:txBody>
                <a:bodyPr wrap="square" lIns="90000" tIns="0" rIns="90000" bIns="0" rtlCol="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900" b="0" i="0" u="none" strike="noStrike" kern="0" cap="none" spc="-100" normalizeH="0" baseline="0" noProof="0" dirty="0">
                      <a:ln>
                        <a:solidFill>
                          <a:srgbClr val="A0B0D0">
                            <a:alpha val="0"/>
                          </a:srgbClr>
                        </a:solidFill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</a:rPr>
                    <a:t>계리</a:t>
                  </a:r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D93FB730-8D08-B305-C011-8C7EA0EBBD36}"/>
                    </a:ext>
                  </a:extLst>
                </p:cNvPr>
                <p:cNvSpPr txBox="1"/>
                <p:nvPr/>
              </p:nvSpPr>
              <p:spPr>
                <a:xfrm>
                  <a:off x="3474807" y="3148997"/>
                  <a:ext cx="828000" cy="216000"/>
                </a:xfrm>
                <a:prstGeom prst="rect">
                  <a:avLst/>
                </a:prstGeom>
                <a:noFill/>
                <a:ln w="3175">
                  <a:solidFill>
                    <a:sysClr val="window" lastClr="FFFFFF">
                      <a:lumMod val="50000"/>
                    </a:sysClr>
                  </a:solidFill>
                </a:ln>
              </p:spPr>
              <p:txBody>
                <a:bodyPr wrap="square" lIns="90000" tIns="0" rIns="90000" bIns="0" rtlCol="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900" b="0" i="0" u="none" strike="noStrike" kern="0" cap="none" spc="-100" normalizeH="0" baseline="0" noProof="0" dirty="0">
                      <a:ln>
                        <a:solidFill>
                          <a:srgbClr val="A0B0D0">
                            <a:alpha val="0"/>
                          </a:srgbClr>
                        </a:solidFill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</a:rPr>
                    <a:t>계약변경</a:t>
                  </a:r>
                </a:p>
              </p:txBody>
            </p:sp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59E8EB39-AFC9-BFB3-B6DA-8A7B7EBE4D8D}"/>
                    </a:ext>
                  </a:extLst>
                </p:cNvPr>
                <p:cNvSpPr txBox="1"/>
                <p:nvPr/>
              </p:nvSpPr>
              <p:spPr>
                <a:xfrm>
                  <a:off x="3474807" y="3406656"/>
                  <a:ext cx="828000" cy="216000"/>
                </a:xfrm>
                <a:prstGeom prst="rect">
                  <a:avLst/>
                </a:prstGeom>
                <a:noFill/>
                <a:ln w="3175">
                  <a:solidFill>
                    <a:sysClr val="window" lastClr="FFFFFF">
                      <a:lumMod val="50000"/>
                    </a:sysClr>
                  </a:solidFill>
                </a:ln>
              </p:spPr>
              <p:txBody>
                <a:bodyPr wrap="square" lIns="90000" tIns="0" rIns="90000" bIns="0" rtlCol="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900" b="0" i="0" u="none" strike="noStrike" kern="0" cap="none" spc="-100" normalizeH="0" baseline="0" noProof="0">
                      <a:ln>
                        <a:solidFill>
                          <a:srgbClr val="A0B0D0">
                            <a:alpha val="0"/>
                          </a:srgbClr>
                        </a:solidFill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</a:rPr>
                    <a:t>변액중계</a:t>
                  </a:r>
                  <a:endParaRPr kumimoji="0" lang="ko-KR" altLang="en-US" sz="900" b="0" i="0" u="none" strike="noStrike" kern="0" cap="none" spc="-100" normalizeH="0" baseline="0" noProof="0" dirty="0">
                    <a:ln>
                      <a:solidFill>
                        <a:srgbClr val="A0B0D0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D59AB73C-25EC-F1BC-7448-5FD42E5D7010}"/>
                    </a:ext>
                  </a:extLst>
                </p:cNvPr>
                <p:cNvSpPr txBox="1"/>
                <p:nvPr/>
              </p:nvSpPr>
              <p:spPr>
                <a:xfrm>
                  <a:off x="3474807" y="3664309"/>
                  <a:ext cx="828000" cy="216000"/>
                </a:xfrm>
                <a:prstGeom prst="rect">
                  <a:avLst/>
                </a:prstGeom>
                <a:noFill/>
                <a:ln w="3175">
                  <a:solidFill>
                    <a:sysClr val="window" lastClr="FFFFFF">
                      <a:lumMod val="50000"/>
                    </a:sysClr>
                  </a:solidFill>
                </a:ln>
              </p:spPr>
              <p:txBody>
                <a:bodyPr wrap="square" lIns="90000" tIns="0" rIns="90000" bIns="0" rtlCol="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900" b="0" i="0" u="none" strike="noStrike" kern="0" cap="none" spc="-100" normalizeH="0" baseline="0" noProof="0" dirty="0">
                      <a:ln>
                        <a:solidFill>
                          <a:srgbClr val="A0B0D0">
                            <a:alpha val="0"/>
                          </a:srgbClr>
                        </a:solidFill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</a:rPr>
                    <a:t>마감통계</a:t>
                  </a:r>
                </a:p>
              </p:txBody>
            </p:sp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825A6E00-B6CC-5147-B8EC-C79C2ECB4FF4}"/>
                    </a:ext>
                  </a:extLst>
                </p:cNvPr>
                <p:cNvSpPr txBox="1"/>
                <p:nvPr/>
              </p:nvSpPr>
              <p:spPr>
                <a:xfrm>
                  <a:off x="4356406" y="3148997"/>
                  <a:ext cx="828000" cy="216000"/>
                </a:xfrm>
                <a:prstGeom prst="rect">
                  <a:avLst/>
                </a:prstGeom>
                <a:noFill/>
                <a:ln w="3175">
                  <a:solidFill>
                    <a:sysClr val="window" lastClr="FFFFFF">
                      <a:lumMod val="50000"/>
                    </a:sysClr>
                  </a:solidFill>
                </a:ln>
              </p:spPr>
              <p:txBody>
                <a:bodyPr wrap="square" lIns="90000" tIns="0" rIns="90000" bIns="0" rtlCol="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900" b="0" i="0" u="none" strike="noStrike" kern="0" cap="none" spc="-100" normalizeH="0" baseline="0" noProof="0" dirty="0">
                      <a:ln>
                        <a:solidFill>
                          <a:srgbClr val="A0B0D0">
                            <a:alpha val="0"/>
                          </a:srgbClr>
                        </a:solidFill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</a:rPr>
                    <a:t>융자</a:t>
                  </a:r>
                </a:p>
              </p:txBody>
            </p: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B7C99785-65CE-DA83-830F-338B6CE0935D}"/>
                    </a:ext>
                  </a:extLst>
                </p:cNvPr>
                <p:cNvSpPr txBox="1"/>
                <p:nvPr/>
              </p:nvSpPr>
              <p:spPr>
                <a:xfrm>
                  <a:off x="4356406" y="3406656"/>
                  <a:ext cx="828000" cy="216000"/>
                </a:xfrm>
                <a:prstGeom prst="rect">
                  <a:avLst/>
                </a:prstGeom>
                <a:noFill/>
                <a:ln w="3175">
                  <a:solidFill>
                    <a:sysClr val="window" lastClr="FFFFFF">
                      <a:lumMod val="50000"/>
                    </a:sysClr>
                  </a:solidFill>
                </a:ln>
              </p:spPr>
              <p:txBody>
                <a:bodyPr wrap="square" lIns="90000" tIns="0" rIns="90000" bIns="0" rtlCol="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900" b="0" i="0" u="none" strike="noStrike" kern="0" cap="none" spc="-100" normalizeH="0" baseline="0" noProof="0" dirty="0">
                      <a:ln>
                        <a:solidFill>
                          <a:srgbClr val="A0B0D0">
                            <a:alpha val="0"/>
                          </a:srgbClr>
                        </a:solidFill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</a:rPr>
                    <a:t>영업관리</a:t>
                  </a:r>
                </a:p>
              </p:txBody>
            </p:sp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DBE9BA8B-1978-966C-4257-A6524A1E6B8C}"/>
                    </a:ext>
                  </a:extLst>
                </p:cNvPr>
                <p:cNvSpPr txBox="1"/>
                <p:nvPr/>
              </p:nvSpPr>
              <p:spPr>
                <a:xfrm>
                  <a:off x="4356406" y="3664309"/>
                  <a:ext cx="828000" cy="216000"/>
                </a:xfrm>
                <a:prstGeom prst="rect">
                  <a:avLst/>
                </a:prstGeom>
                <a:noFill/>
                <a:ln w="3175">
                  <a:solidFill>
                    <a:sysClr val="window" lastClr="FFFFFF">
                      <a:lumMod val="50000"/>
                    </a:sysClr>
                  </a:solidFill>
                </a:ln>
              </p:spPr>
              <p:txBody>
                <a:bodyPr wrap="square" lIns="90000" tIns="0" rIns="90000" bIns="0" rtlCol="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900" b="0" i="0" u="none" strike="noStrike" kern="0" cap="none" spc="-100" normalizeH="0" baseline="0" noProof="0" dirty="0">
                      <a:ln>
                        <a:solidFill>
                          <a:srgbClr val="A0B0D0">
                            <a:alpha val="0"/>
                          </a:srgbClr>
                        </a:solidFill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</a:rPr>
                    <a:t>인사</a:t>
                  </a:r>
                  <a:r>
                    <a:rPr kumimoji="0" lang="en-US" altLang="ko-KR" sz="900" b="0" i="0" u="none" strike="noStrike" kern="0" cap="none" spc="-100" normalizeH="0" baseline="0" noProof="0" dirty="0">
                      <a:ln>
                        <a:solidFill>
                          <a:srgbClr val="A0B0D0">
                            <a:alpha val="0"/>
                          </a:srgbClr>
                        </a:solidFill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</a:rPr>
                    <a:t>/</a:t>
                  </a:r>
                  <a:r>
                    <a:rPr kumimoji="0" lang="ko-KR" altLang="en-US" sz="900" b="0" i="0" u="none" strike="noStrike" kern="0" cap="none" spc="-100" normalizeH="0" baseline="0" noProof="0" dirty="0">
                      <a:ln>
                        <a:solidFill>
                          <a:srgbClr val="A0B0D0">
                            <a:alpha val="0"/>
                          </a:srgbClr>
                        </a:solidFill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</a:rPr>
                    <a:t>총무</a:t>
                  </a:r>
                </a:p>
              </p:txBody>
            </p:sp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856FDE0C-0856-89BE-F12E-A3DDDC584BFC}"/>
                    </a:ext>
                  </a:extLst>
                </p:cNvPr>
                <p:cNvSpPr txBox="1"/>
                <p:nvPr/>
              </p:nvSpPr>
              <p:spPr>
                <a:xfrm>
                  <a:off x="5238006" y="3148997"/>
                  <a:ext cx="828000" cy="216000"/>
                </a:xfrm>
                <a:prstGeom prst="rect">
                  <a:avLst/>
                </a:prstGeom>
                <a:noFill/>
                <a:ln w="3175">
                  <a:solidFill>
                    <a:sysClr val="window" lastClr="FFFFFF">
                      <a:lumMod val="50000"/>
                    </a:sysClr>
                  </a:solidFill>
                </a:ln>
              </p:spPr>
              <p:txBody>
                <a:bodyPr wrap="square" lIns="90000" tIns="0" rIns="90000" bIns="0" rtlCol="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900" b="0" i="0" u="none" strike="noStrike" kern="0" cap="none" spc="-100" normalizeH="0" baseline="0" noProof="0" dirty="0">
                      <a:ln>
                        <a:solidFill>
                          <a:srgbClr val="A0B0D0">
                            <a:alpha val="0"/>
                          </a:srgbClr>
                        </a:solidFill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</a:rPr>
                    <a:t>고객</a:t>
                  </a:r>
                </a:p>
              </p:txBody>
            </p:sp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1DE19BC3-3E29-B9FD-434B-099B91C23BEE}"/>
                    </a:ext>
                  </a:extLst>
                </p:cNvPr>
                <p:cNvSpPr txBox="1"/>
                <p:nvPr/>
              </p:nvSpPr>
              <p:spPr>
                <a:xfrm>
                  <a:off x="5238006" y="3406656"/>
                  <a:ext cx="828000" cy="216000"/>
                </a:xfrm>
                <a:prstGeom prst="rect">
                  <a:avLst/>
                </a:prstGeom>
                <a:noFill/>
                <a:ln w="3175">
                  <a:solidFill>
                    <a:sysClr val="window" lastClr="FFFFFF">
                      <a:lumMod val="50000"/>
                    </a:sysClr>
                  </a:solidFill>
                </a:ln>
              </p:spPr>
              <p:txBody>
                <a:bodyPr wrap="square" lIns="90000" tIns="0" rIns="90000" bIns="0" rtlCol="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900" b="0" i="0" u="none" strike="noStrike" kern="0" cap="none" spc="-100" normalizeH="0" baseline="0" noProof="0">
                      <a:ln>
                        <a:solidFill>
                          <a:srgbClr val="A0B0D0">
                            <a:alpha val="0"/>
                          </a:srgbClr>
                        </a:solidFill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</a:rPr>
                    <a:t>일반지급</a:t>
                  </a:r>
                  <a:endParaRPr kumimoji="0" lang="ko-KR" altLang="en-US" sz="900" b="0" i="0" u="none" strike="noStrike" kern="0" cap="none" spc="-100" normalizeH="0" baseline="0" noProof="0" dirty="0">
                    <a:ln>
                      <a:solidFill>
                        <a:srgbClr val="A0B0D0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01C21B4F-BAFF-228B-09DE-F832F8E305BA}"/>
                    </a:ext>
                  </a:extLst>
                </p:cNvPr>
                <p:cNvSpPr txBox="1"/>
                <p:nvPr/>
              </p:nvSpPr>
              <p:spPr>
                <a:xfrm>
                  <a:off x="5238006" y="3666653"/>
                  <a:ext cx="828000" cy="216000"/>
                </a:xfrm>
                <a:prstGeom prst="rect">
                  <a:avLst/>
                </a:prstGeom>
                <a:noFill/>
                <a:ln w="3175">
                  <a:solidFill>
                    <a:sysClr val="window" lastClr="FFFFFF">
                      <a:lumMod val="50000"/>
                    </a:sysClr>
                  </a:solidFill>
                </a:ln>
              </p:spPr>
              <p:txBody>
                <a:bodyPr wrap="square" lIns="90000" tIns="0" rIns="90000" bIns="0" rtlCol="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900" b="0" i="0" u="none" strike="noStrike" kern="0" cap="none" spc="-100" normalizeH="0" baseline="0" noProof="0">
                      <a:ln>
                        <a:solidFill>
                          <a:srgbClr val="A0B0D0">
                            <a:alpha val="0"/>
                          </a:srgbClr>
                        </a:solidFill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</a:rPr>
                    <a:t>재보험</a:t>
                  </a:r>
                  <a:endParaRPr kumimoji="0" lang="ko-KR" altLang="en-US" sz="900" b="0" i="0" u="none" strike="noStrike" kern="0" cap="none" spc="-100" normalizeH="0" baseline="0" noProof="0" dirty="0">
                    <a:ln>
                      <a:solidFill>
                        <a:srgbClr val="A0B0D0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</p:grp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7CD44936-296C-B3FA-E4B8-F63B4A6AE9BB}"/>
                  </a:ext>
                </a:extLst>
              </p:cNvPr>
              <p:cNvSpPr txBox="1"/>
              <p:nvPr/>
            </p:nvSpPr>
            <p:spPr>
              <a:xfrm>
                <a:off x="5182290" y="4232205"/>
                <a:ext cx="828000" cy="226635"/>
              </a:xfrm>
              <a:prstGeom prst="rect">
                <a:avLst/>
              </a:prstGeom>
              <a:noFill/>
              <a:ln w="3175">
                <a:solidFill>
                  <a:sysClr val="window" lastClr="FFFFFF">
                    <a:lumMod val="50000"/>
                  </a:sysClr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0" i="0" u="none" strike="noStrike" kern="0" cap="none" spc="-100" normalizeH="0" baseline="0" noProof="0" dirty="0">
                    <a:ln>
                      <a:solidFill>
                        <a:srgbClr val="A0B0D0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rPr>
                  <a:t>법인정보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E9F9025-5CC8-2F19-E1DA-861E9DD447B4}"/>
              </a:ext>
            </a:extLst>
          </p:cNvPr>
          <p:cNvSpPr txBox="1"/>
          <p:nvPr/>
        </p:nvSpPr>
        <p:spPr>
          <a:xfrm>
            <a:off x="523875" y="1033375"/>
            <a:ext cx="8858250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어플리케이션 아키텍처 분석 단계에서는 현재 운영되고 있는 어플리케이션을 목록화하고 분류체계를 정의함으로써 현행 시스템의 구조를 </a:t>
            </a:r>
            <a:r>
              <a:rPr lang="ko-KR" altLang="en-US" sz="1400" dirty="0" smtClean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명확화 합니다</a:t>
            </a:r>
            <a:r>
              <a:rPr lang="en-US" altLang="ko-KR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400" dirty="0">
              <a:ln>
                <a:solidFill>
                  <a:schemeClr val="accent2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B8D5A62-B9F0-F7B4-C152-18EA0BC94551}"/>
              </a:ext>
            </a:extLst>
          </p:cNvPr>
          <p:cNvGrpSpPr/>
          <p:nvPr/>
        </p:nvGrpSpPr>
        <p:grpSpPr>
          <a:xfrm>
            <a:off x="8478203" y="1573025"/>
            <a:ext cx="903921" cy="188209"/>
            <a:chOff x="-1805615" y="154128"/>
            <a:chExt cx="724527" cy="188209"/>
          </a:xfrm>
          <a:solidFill>
            <a:schemeClr val="bg1"/>
          </a:solidFill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6ECCFBD-D163-EDA1-2981-A78ADC6123B1}"/>
                </a:ext>
              </a:extLst>
            </p:cNvPr>
            <p:cNvCxnSpPr>
              <a:cxnSpLocks/>
            </p:cNvCxnSpPr>
            <p:nvPr/>
          </p:nvCxnSpPr>
          <p:spPr>
            <a:xfrm>
              <a:off x="-1803352" y="154128"/>
              <a:ext cx="720000" cy="0"/>
            </a:xfrm>
            <a:prstGeom prst="line">
              <a:avLst/>
            </a:prstGeom>
            <a:grpFill/>
            <a:ln w="12700">
              <a:solidFill>
                <a:srgbClr val="F586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C882DE4-9DA9-72B2-42C3-399F7735F2FC}"/>
                </a:ext>
              </a:extLst>
            </p:cNvPr>
            <p:cNvSpPr/>
            <p:nvPr/>
          </p:nvSpPr>
          <p:spPr>
            <a:xfrm>
              <a:off x="-1805615" y="171288"/>
              <a:ext cx="724527" cy="153888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000" b="1" kern="0">
                  <a:ln>
                    <a:solidFill>
                      <a:schemeClr val="accent5">
                        <a:alpha val="0"/>
                      </a:schemeClr>
                    </a:solidFill>
                  </a:ln>
                  <a:solidFill>
                    <a:srgbClr val="F58631"/>
                  </a:solidFill>
                  <a:latin typeface="+mn-ea"/>
                </a:rPr>
                <a:t>ILLUSTRATIVE</a:t>
              </a:r>
              <a:endParaRPr lang="ko-KR" altLang="en-US" sz="1000" b="1" kern="0">
                <a:ln>
                  <a:solidFill>
                    <a:schemeClr val="accent5">
                      <a:alpha val="0"/>
                    </a:schemeClr>
                  </a:solidFill>
                </a:ln>
                <a:solidFill>
                  <a:srgbClr val="F58631"/>
                </a:solidFill>
                <a:latin typeface="+mn-ea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7B2FA00-F25B-0435-4968-D0EADE6C9B2E}"/>
                </a:ext>
              </a:extLst>
            </p:cNvPr>
            <p:cNvCxnSpPr>
              <a:cxnSpLocks/>
            </p:cNvCxnSpPr>
            <p:nvPr/>
          </p:nvCxnSpPr>
          <p:spPr>
            <a:xfrm>
              <a:off x="-1803352" y="342337"/>
              <a:ext cx="720000" cy="0"/>
            </a:xfrm>
            <a:prstGeom prst="line">
              <a:avLst/>
            </a:prstGeom>
            <a:grpFill/>
            <a:ln w="12700">
              <a:solidFill>
                <a:srgbClr val="F586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518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7B24B-DF9A-F597-70C1-F7276D56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dirty="0">
                <a:latin typeface="+mn-ea"/>
                <a:ea typeface="+mn-ea"/>
              </a:rPr>
              <a:t>참고</a:t>
            </a:r>
            <a:r>
              <a:rPr lang="en-US" altLang="ko-KR" dirty="0">
                <a:latin typeface="+mn-ea"/>
                <a:ea typeface="+mn-ea"/>
              </a:rPr>
              <a:t>] </a:t>
            </a:r>
            <a:r>
              <a:rPr lang="ko-KR" altLang="en-US" dirty="0">
                <a:latin typeface="+mn-ea"/>
                <a:ea typeface="+mn-ea"/>
              </a:rPr>
              <a:t>현행 시스템 구조 및 이슈 예시 </a:t>
            </a:r>
            <a:r>
              <a:rPr lang="en-US" altLang="ko-KR" dirty="0">
                <a:latin typeface="+mn-ea"/>
                <a:ea typeface="+mn-ea"/>
              </a:rPr>
              <a:t>– AA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(2/2)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FEF9AA-0D56-E6E7-1E6C-8122B5E811C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프로젝트를 통해 </a:t>
            </a:r>
            <a:r>
              <a:rPr lang="en-US" altLang="ko-KR" dirty="0">
                <a:latin typeface="+mn-ea"/>
                <a:ea typeface="+mn-ea"/>
              </a:rPr>
              <a:t>GME</a:t>
            </a:r>
            <a:r>
              <a:rPr lang="ko-KR" altLang="en-US" dirty="0">
                <a:latin typeface="+mn-ea"/>
                <a:ea typeface="+mn-ea"/>
              </a:rPr>
              <a:t>가 얻을 수 있는 것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1F609F9-F110-411E-8AD4-0378D7DCC8DC}"/>
              </a:ext>
            </a:extLst>
          </p:cNvPr>
          <p:cNvSpPr/>
          <p:nvPr/>
        </p:nvSpPr>
        <p:spPr>
          <a:xfrm>
            <a:off x="6665274" y="4840503"/>
            <a:ext cx="2491485" cy="432000"/>
          </a:xfrm>
          <a:prstGeom prst="rect">
            <a:avLst/>
          </a:prstGeom>
          <a:solidFill>
            <a:srgbClr val="3B5285"/>
          </a:soli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-100" normalizeH="0" baseline="0" noProof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rPr>
              <a:t>사용자 중심의 모바일 서비스 제공 </a:t>
            </a:r>
            <a:endParaRPr kumimoji="0" lang="ko-KR" altLang="en-US" sz="1100" b="1" i="0" u="none" strike="noStrike" kern="0" cap="none" spc="-100" normalizeH="0" baseline="0" noProof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white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0084E9F-A79D-72FC-C7D0-8E65B55458A7}"/>
              </a:ext>
            </a:extLst>
          </p:cNvPr>
          <p:cNvSpPr/>
          <p:nvPr/>
        </p:nvSpPr>
        <p:spPr>
          <a:xfrm>
            <a:off x="6665274" y="5460278"/>
            <a:ext cx="2491485" cy="432000"/>
          </a:xfrm>
          <a:prstGeom prst="rect">
            <a:avLst/>
          </a:prstGeom>
          <a:solidFill>
            <a:srgbClr val="3B5285"/>
          </a:soli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-100" normalizeH="0" baseline="0" noProof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rPr>
              <a:t>통합된 사용자 환경 구축</a:t>
            </a:r>
            <a:endParaRPr kumimoji="0" lang="ko-KR" altLang="en-US" sz="1100" b="1" i="0" u="none" strike="noStrike" kern="0" cap="none" spc="-100" normalizeH="0" baseline="0" noProof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white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A3A3768-E33E-5E05-CD70-42EB0DCC7174}"/>
              </a:ext>
            </a:extLst>
          </p:cNvPr>
          <p:cNvGrpSpPr/>
          <p:nvPr/>
        </p:nvGrpSpPr>
        <p:grpSpPr>
          <a:xfrm>
            <a:off x="523875" y="2196353"/>
            <a:ext cx="1503859" cy="4148885"/>
            <a:chOff x="474842" y="1844675"/>
            <a:chExt cx="1503859" cy="457199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61D7AB-E367-5F41-FA36-7E6CEF7DC412}"/>
                </a:ext>
              </a:extLst>
            </p:cNvPr>
            <p:cNvSpPr txBox="1"/>
            <p:nvPr/>
          </p:nvSpPr>
          <p:spPr>
            <a:xfrm>
              <a:off x="474842" y="1844675"/>
              <a:ext cx="1503859" cy="4571999"/>
            </a:xfrm>
            <a:prstGeom prst="roundRect">
              <a:avLst>
                <a:gd name="adj" fmla="val 0"/>
              </a:avLst>
            </a:prstGeom>
            <a:solidFill>
              <a:srgbClr val="C8C8C8">
                <a:lumMod val="60000"/>
                <a:lumOff val="40000"/>
              </a:srgbClr>
            </a:solidFill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marR="0" lvl="0" indent="0" defTabSz="913974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66" b="1" i="0" u="none" strike="noStrike" kern="0" cap="none" spc="-9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marL="0" marR="0" lvl="0" indent="0" defTabSz="91397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66" b="1" i="0" u="none" strike="noStrike" kern="0" cap="none" spc="-90" normalizeH="0" baseline="0" noProof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31E24BF-C1FD-F549-F837-C9C76A28EDA2}"/>
                </a:ext>
              </a:extLst>
            </p:cNvPr>
            <p:cNvSpPr/>
            <p:nvPr/>
          </p:nvSpPr>
          <p:spPr>
            <a:xfrm>
              <a:off x="484045" y="2500835"/>
              <a:ext cx="505665" cy="27133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rPr>
                <a:t>어플리케이션</a:t>
              </a:r>
              <a:endParaRPr kumimoji="0" lang="en-US" altLang="ko-KR" sz="1400" b="1" i="0" u="none" strike="noStrike" kern="0" cap="none" spc="0" normalizeH="0" baseline="0" noProof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1" i="0" u="none" strike="noStrike" kern="0" cap="none" spc="0" normalizeH="0" baseline="0" noProof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rPr>
                <a:t>현황분석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313302B-783A-5988-3E2D-2B18AC44B158}"/>
                </a:ext>
              </a:extLst>
            </p:cNvPr>
            <p:cNvSpPr txBox="1"/>
            <p:nvPr/>
          </p:nvSpPr>
          <p:spPr>
            <a:xfrm>
              <a:off x="987804" y="1917865"/>
              <a:ext cx="950400" cy="4390860"/>
            </a:xfrm>
            <a:prstGeom prst="roundRect">
              <a:avLst>
                <a:gd name="adj" fmla="val 12264"/>
              </a:avLst>
            </a:prstGeom>
            <a:solidFill>
              <a:sysClr val="window" lastClr="FFFFFF"/>
            </a:solidFill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marR="0" lvl="0" indent="0" algn="ctr" defTabSz="913974" fontAlgn="auto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 kumimoji="0" sz="1100" b="1" i="0" u="none" strike="noStrike" kern="0" cap="none" spc="-90" normalizeH="0" baseline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marL="0" marR="0" lvl="0" indent="0" algn="ctr" defTabSz="91397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0" cap="none" spc="-90" normalizeH="0" baseline="0" noProof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04040"/>
                  </a:solidFill>
                  <a:effectLst/>
                  <a:uLnTx/>
                  <a:uFillTx/>
                  <a:latin typeface="+mn-ea"/>
                  <a:ea typeface="+mn-ea"/>
                </a:rPr>
                <a:t>전사 어플리케이션 아키텍처</a:t>
              </a:r>
              <a:endParaRPr kumimoji="0" lang="en-US" altLang="ko-KR" sz="1100" b="1" i="0" u="none" strike="noStrike" kern="0" cap="none" spc="-90" normalizeH="0" baseline="0" noProof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5F664D3-041E-CB2E-182A-C226513D2A7D}"/>
              </a:ext>
            </a:extLst>
          </p:cNvPr>
          <p:cNvSpPr txBox="1"/>
          <p:nvPr/>
        </p:nvSpPr>
        <p:spPr>
          <a:xfrm>
            <a:off x="2133880" y="2338299"/>
            <a:ext cx="3667408" cy="585801"/>
          </a:xfrm>
          <a:prstGeom prst="rect">
            <a:avLst/>
          </a:prstGeom>
          <a:noFill/>
          <a:ln w="3175">
            <a:solidFill>
              <a:sysClr val="window" lastClr="FFFFFF">
                <a:lumMod val="75000"/>
              </a:sysClr>
            </a:solidFill>
          </a:ln>
        </p:spPr>
        <p:txBody>
          <a:bodyPr wrap="square" rIns="36000" rtlCol="0" anchor="t">
            <a:spAutoFit/>
          </a:bodyPr>
          <a:lstStyle>
            <a:defPPr>
              <a:defRPr lang="en-US"/>
            </a:defPPr>
            <a:lvl1pPr marL="171450" indent="-171450">
              <a:lnSpc>
                <a:spcPct val="110000"/>
              </a:lnSpc>
              <a:buFont typeface="Wingdings" panose="05000000000000000000" pitchFamily="2" charset="2"/>
              <a:buChar char="ü"/>
              <a:defRPr kumimoji="0" sz="969" b="1">
                <a:solidFill>
                  <a:srgbClr val="000000"/>
                </a:solidFill>
                <a:latin typeface="+mn-ea"/>
              </a:defRPr>
            </a:lvl1pPr>
          </a:lstStyle>
          <a:p>
            <a:pPr marL="171450" marR="0" lvl="0" indent="-17145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B5285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effectLst/>
                <a:uLnTx/>
                <a:uFillTx/>
              </a:rPr>
              <a:t>전사 아키텍처 설계 원칙 부재로 인하여 프로젝트 단위 기술 구조와 개발 표준 및 방법론을 적용하고 있어 전사관점에서의 관리가 불가하여 유지보수가 어려움</a:t>
            </a:r>
            <a:endParaRPr kumimoji="0" lang="en-US" altLang="ko-KR" sz="1000" b="1" i="0" u="none" strike="noStrike" kern="0" cap="none" spc="0" normalizeH="0" baseline="0" noProof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50B7E8C-6A17-0C21-B2EC-AB9A9E72E15E}"/>
              </a:ext>
            </a:extLst>
          </p:cNvPr>
          <p:cNvSpPr/>
          <p:nvPr/>
        </p:nvSpPr>
        <p:spPr>
          <a:xfrm>
            <a:off x="6651382" y="2361411"/>
            <a:ext cx="2491485" cy="432000"/>
          </a:xfrm>
          <a:prstGeom prst="rect">
            <a:avLst/>
          </a:prstGeom>
          <a:solidFill>
            <a:srgbClr val="3B5285"/>
          </a:soli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rPr>
              <a:t>전사 아키텍처 설계 원칙 및 아키텍처 수립</a:t>
            </a:r>
            <a:endParaRPr kumimoji="0" lang="ko-KR" altLang="en-US" sz="1100" b="1" i="0" u="none" strike="noStrike" kern="0" cap="none" spc="0" normalizeH="0" baseline="0" noProof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white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3DDF0A-16D3-7B6D-92BC-57C407FAD510}"/>
              </a:ext>
            </a:extLst>
          </p:cNvPr>
          <p:cNvSpPr/>
          <p:nvPr/>
        </p:nvSpPr>
        <p:spPr>
          <a:xfrm>
            <a:off x="6651382" y="2981184"/>
            <a:ext cx="2491485" cy="432000"/>
          </a:xfrm>
          <a:prstGeom prst="rect">
            <a:avLst/>
          </a:prstGeom>
          <a:solidFill>
            <a:srgbClr val="3B5285"/>
          </a:soli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rPr>
              <a:t>표준 개발방법론 및 기술 구조 정의 </a:t>
            </a:r>
            <a:endParaRPr kumimoji="0" lang="ko-KR" altLang="en-US" sz="1100" b="1" i="0" u="none" strike="noStrike" kern="0" cap="none" spc="0" normalizeH="0" baseline="0" noProof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white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763D9A-9028-DB76-7B82-9048AF85E816}"/>
              </a:ext>
            </a:extLst>
          </p:cNvPr>
          <p:cNvSpPr/>
          <p:nvPr/>
        </p:nvSpPr>
        <p:spPr>
          <a:xfrm>
            <a:off x="6651382" y="3600957"/>
            <a:ext cx="2491485" cy="432000"/>
          </a:xfrm>
          <a:prstGeom prst="rect">
            <a:avLst/>
          </a:prstGeom>
          <a:solidFill>
            <a:srgbClr val="3B5285"/>
          </a:soli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-100" normalizeH="0" baseline="0" noProof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rPr>
              <a:t>사용자 중심의 </a:t>
            </a:r>
            <a:r>
              <a:rPr kumimoji="0" lang="en-US" altLang="ko-KR" sz="1100" b="1" i="0" u="none" strike="noStrike" kern="0" cap="none" spc="-100" normalizeH="0" baseline="0" noProof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rPr>
              <a:t>UI/UX </a:t>
            </a:r>
            <a:r>
              <a:rPr kumimoji="0" lang="ko-KR" altLang="en-US" sz="1100" b="1" i="0" u="none" strike="noStrike" kern="0" cap="none" spc="-100" normalizeH="0" baseline="0" noProof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rPr>
              <a:t>표준 정의 및 시스템 적용 방안 수립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3C08C21-9D6C-F5D1-E18B-B4E6DA7863E4}"/>
              </a:ext>
            </a:extLst>
          </p:cNvPr>
          <p:cNvSpPr/>
          <p:nvPr/>
        </p:nvSpPr>
        <p:spPr>
          <a:xfrm>
            <a:off x="6651382" y="4220730"/>
            <a:ext cx="2491485" cy="432000"/>
          </a:xfrm>
          <a:prstGeom prst="rect">
            <a:avLst/>
          </a:prstGeom>
          <a:solidFill>
            <a:srgbClr val="3B5285"/>
          </a:soli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-100" normalizeH="0" baseline="0" noProof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rPr>
              <a:t>고객 맞춤 콘텐츠 제공 방안 수립</a:t>
            </a:r>
            <a:endParaRPr kumimoji="0" lang="ko-KR" altLang="en-US" sz="1100" b="1" i="0" u="none" strike="noStrike" kern="0" cap="none" spc="-100" normalizeH="0" baseline="0" noProof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white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A90683-5441-12A5-461B-149B39D1206E}"/>
              </a:ext>
            </a:extLst>
          </p:cNvPr>
          <p:cNvSpPr txBox="1"/>
          <p:nvPr/>
        </p:nvSpPr>
        <p:spPr>
          <a:xfrm>
            <a:off x="2133880" y="3001272"/>
            <a:ext cx="3667408" cy="585801"/>
          </a:xfrm>
          <a:prstGeom prst="rect">
            <a:avLst/>
          </a:prstGeom>
          <a:noFill/>
          <a:ln w="3175">
            <a:solidFill>
              <a:sysClr val="window" lastClr="FFFFFF">
                <a:lumMod val="75000"/>
              </a:sysClr>
            </a:solidFill>
          </a:ln>
        </p:spPr>
        <p:txBody>
          <a:bodyPr wrap="square" rIns="36000" rtlCol="0" anchor="t">
            <a:spAutoFit/>
          </a:bodyPr>
          <a:lstStyle>
            <a:defPPr>
              <a:defRPr lang="en-US"/>
            </a:defPPr>
            <a:lvl1pPr marL="171450" indent="-171450">
              <a:lnSpc>
                <a:spcPct val="110000"/>
              </a:lnSpc>
              <a:buFont typeface="Wingdings" panose="05000000000000000000" pitchFamily="2" charset="2"/>
              <a:buChar char="ü"/>
              <a:defRPr kumimoji="0" sz="969" b="1">
                <a:solidFill>
                  <a:srgbClr val="000000"/>
                </a:solidFill>
                <a:latin typeface="+mn-ea"/>
              </a:defRPr>
            </a:lvl1pPr>
          </a:lstStyle>
          <a:p>
            <a:pPr marL="171450" marR="0" lvl="0" indent="-17145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B5285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effectLst/>
                <a:uLnTx/>
                <a:uFillTx/>
              </a:rPr>
              <a:t>표준 개발방법론 없이 개발자의 방식에 의존하여 진행하여 관련 사항 공유가 미흡하며</a:t>
            </a:r>
            <a:r>
              <a:rPr kumimoji="0" lang="en-US" altLang="ko-KR" sz="1000" b="1" i="0" u="none" strike="noStrike" kern="0" cap="none" spc="0" normalizeH="0" baseline="0" noProof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effectLst/>
                <a:uLnTx/>
                <a:uFillTx/>
              </a:rPr>
              <a:t>, </a:t>
            </a:r>
            <a:r>
              <a:rPr kumimoji="0" lang="ko-KR" altLang="en-US" sz="1000" b="1" i="0" u="none" strike="noStrike" kern="0" cap="none" spc="0" normalizeH="0" baseline="0" noProof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effectLst/>
                <a:uLnTx/>
                <a:uFillTx/>
              </a:rPr>
              <a:t>개발 도구의 활용성도 떨어져 전반적인 개발 생산성이 높지 않은 상태임</a:t>
            </a:r>
            <a:endParaRPr kumimoji="0" lang="en-US" altLang="ko-KR" sz="1000" b="1" i="0" u="none" strike="noStrike" kern="0" cap="none" spc="0" normalizeH="0" baseline="0" noProof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7419DD-5200-1146-5276-2CBBCD9B0C42}"/>
              </a:ext>
            </a:extLst>
          </p:cNvPr>
          <p:cNvSpPr txBox="1"/>
          <p:nvPr/>
        </p:nvSpPr>
        <p:spPr>
          <a:xfrm>
            <a:off x="2133880" y="4327218"/>
            <a:ext cx="3667408" cy="585801"/>
          </a:xfrm>
          <a:prstGeom prst="rect">
            <a:avLst/>
          </a:prstGeom>
          <a:noFill/>
          <a:ln w="3175">
            <a:solidFill>
              <a:sysClr val="window" lastClr="FFFFFF">
                <a:lumMod val="75000"/>
              </a:sysClr>
            </a:solidFill>
          </a:ln>
        </p:spPr>
        <p:txBody>
          <a:bodyPr wrap="square" rIns="36000" rtlCol="0" anchor="t">
            <a:spAutoFit/>
          </a:bodyPr>
          <a:lstStyle>
            <a:defPPr>
              <a:defRPr lang="en-US"/>
            </a:defPPr>
            <a:lvl1pPr marL="171450" indent="-171450">
              <a:lnSpc>
                <a:spcPct val="110000"/>
              </a:lnSpc>
              <a:buFont typeface="Wingdings" panose="05000000000000000000" pitchFamily="2" charset="2"/>
              <a:buChar char="ü"/>
              <a:defRPr kumimoji="0" sz="969" b="1">
                <a:solidFill>
                  <a:srgbClr val="000000"/>
                </a:solidFill>
                <a:latin typeface="+mn-ea"/>
              </a:defRPr>
            </a:lvl1pPr>
          </a:lstStyle>
          <a:p>
            <a:pPr marL="171450" marR="0" lvl="0" indent="-17145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B5285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effectLst/>
                <a:uLnTx/>
                <a:uFillTx/>
              </a:rPr>
              <a:t>온라인 보험의 경우 간편한 동선으로 가입이 가능하고 모바일도 동일하게 진행되나</a:t>
            </a:r>
            <a:r>
              <a:rPr kumimoji="0" lang="en-US" altLang="ko-KR" sz="1000" b="1" i="0" u="none" strike="noStrike" kern="0" cap="none" spc="0" normalizeH="0" baseline="0" noProof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effectLst/>
                <a:uLnTx/>
                <a:uFillTx/>
              </a:rPr>
              <a:t>, </a:t>
            </a:r>
            <a:r>
              <a:rPr kumimoji="0" lang="ko-KR" altLang="en-US" sz="1000" b="1" i="0" u="none" strike="noStrike" kern="0" cap="none" spc="0" normalizeH="0" baseline="0" noProof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effectLst/>
                <a:uLnTx/>
                <a:uFillTx/>
              </a:rPr>
              <a:t>고객 맞춤 서비스 제공을 위한 준비가 필요함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49F997-691D-E079-4C50-1BA9E4760BA2}"/>
              </a:ext>
            </a:extLst>
          </p:cNvPr>
          <p:cNvSpPr txBox="1"/>
          <p:nvPr/>
        </p:nvSpPr>
        <p:spPr>
          <a:xfrm>
            <a:off x="2133880" y="4990191"/>
            <a:ext cx="3667408" cy="585801"/>
          </a:xfrm>
          <a:prstGeom prst="rect">
            <a:avLst/>
          </a:prstGeom>
          <a:noFill/>
          <a:ln w="3175">
            <a:solidFill>
              <a:sysClr val="window" lastClr="FFFFFF">
                <a:lumMod val="75000"/>
              </a:sysClr>
            </a:solidFill>
          </a:ln>
        </p:spPr>
        <p:txBody>
          <a:bodyPr wrap="square" rIns="36000" rtlCol="0" anchor="t">
            <a:spAutoFit/>
          </a:bodyPr>
          <a:lstStyle>
            <a:defPPr>
              <a:defRPr lang="en-US"/>
            </a:defPPr>
            <a:lvl1pPr marL="171450" indent="-171450">
              <a:lnSpc>
                <a:spcPct val="110000"/>
              </a:lnSpc>
              <a:buFont typeface="Wingdings" panose="05000000000000000000" pitchFamily="2" charset="2"/>
              <a:buChar char="ü"/>
              <a:defRPr kumimoji="0" sz="969" b="1">
                <a:solidFill>
                  <a:srgbClr val="000000"/>
                </a:solidFill>
                <a:latin typeface="+mn-ea"/>
              </a:defRPr>
            </a:lvl1pPr>
          </a:lstStyle>
          <a:p>
            <a:pPr marL="171450" marR="0" lvl="0" indent="-17145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B5285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effectLst/>
                <a:uLnTx/>
                <a:uFillTx/>
              </a:rPr>
              <a:t>고객서비스는 웹과 모바일로 지원되고 있으며 복잡한 업무처리 때문에 메뉴체계가 너무 복잡하여 원하는 작업을 찾기 어렵고 동선이 끊기는 구간이 있음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0BABC9-921F-7165-859C-C4B0EA157AC2}"/>
              </a:ext>
            </a:extLst>
          </p:cNvPr>
          <p:cNvSpPr txBox="1"/>
          <p:nvPr/>
        </p:nvSpPr>
        <p:spPr>
          <a:xfrm>
            <a:off x="2133880" y="5653166"/>
            <a:ext cx="3667408" cy="585801"/>
          </a:xfrm>
          <a:prstGeom prst="rect">
            <a:avLst/>
          </a:prstGeom>
          <a:noFill/>
          <a:ln w="3175">
            <a:solidFill>
              <a:sysClr val="window" lastClr="FFFFFF">
                <a:lumMod val="75000"/>
              </a:sysClr>
            </a:solidFill>
          </a:ln>
        </p:spPr>
        <p:txBody>
          <a:bodyPr wrap="square" rIns="36000" rtlCol="0" anchor="t">
            <a:spAutoFit/>
          </a:bodyPr>
          <a:lstStyle>
            <a:defPPr>
              <a:defRPr lang="en-US"/>
            </a:defPPr>
            <a:lvl1pPr marL="171450" indent="-171450">
              <a:lnSpc>
                <a:spcPct val="110000"/>
              </a:lnSpc>
              <a:buFont typeface="Wingdings" panose="05000000000000000000" pitchFamily="2" charset="2"/>
              <a:buChar char="ü"/>
              <a:defRPr kumimoji="0" sz="969" b="1">
                <a:solidFill>
                  <a:srgbClr val="000000"/>
                </a:solidFill>
                <a:latin typeface="+mn-ea"/>
              </a:defRPr>
            </a:lvl1pPr>
          </a:lstStyle>
          <a:p>
            <a:pPr marL="171450" marR="0" lvl="0" indent="-17145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B5285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effectLst/>
                <a:uLnTx/>
                <a:uFillTx/>
              </a:rPr>
              <a:t>내부 사용자를 위한 업무 시스템은 각 시스템 별 사용자 </a:t>
            </a:r>
            <a:r>
              <a:rPr kumimoji="0" lang="en-US" altLang="ko-KR" sz="1000" b="1" i="0" u="none" strike="noStrike" kern="0" cap="none" spc="0" normalizeH="0" baseline="0" noProof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effectLst/>
                <a:uLnTx/>
                <a:uFillTx/>
              </a:rPr>
              <a:t>UI</a:t>
            </a:r>
            <a:r>
              <a:rPr kumimoji="0" lang="ko-KR" altLang="en-US" sz="1000" b="1" i="0" u="none" strike="noStrike" kern="0" cap="none" spc="0" normalizeH="0" baseline="0" noProof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effectLst/>
                <a:uLnTx/>
                <a:uFillTx/>
              </a:rPr>
              <a:t>를 별도로 제공하고 있으며</a:t>
            </a:r>
            <a:r>
              <a:rPr kumimoji="0" lang="en-US" altLang="ko-KR" sz="1000" b="1" i="0" u="none" strike="noStrike" kern="0" cap="none" spc="0" normalizeH="0" baseline="0" noProof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effectLst/>
                <a:uLnTx/>
                <a:uFillTx/>
              </a:rPr>
              <a:t>, </a:t>
            </a:r>
            <a:r>
              <a:rPr kumimoji="0" lang="ko-KR" altLang="en-US" sz="1000" b="1" i="0" u="none" strike="noStrike" kern="0" cap="none" spc="0" normalizeH="0" baseline="0" noProof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effectLst/>
                <a:uLnTx/>
                <a:uFillTx/>
              </a:rPr>
              <a:t>일부 어플리케이션은 통합로그인</a:t>
            </a:r>
            <a:r>
              <a:rPr kumimoji="0" lang="en-US" altLang="ko-KR" sz="1000" b="1" i="0" u="none" strike="noStrike" kern="0" cap="none" spc="0" normalizeH="0" baseline="0" noProof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effectLst/>
                <a:uLnTx/>
                <a:uFillTx/>
              </a:rPr>
              <a:t>(SSO) </a:t>
            </a:r>
            <a:r>
              <a:rPr kumimoji="0" lang="ko-KR" altLang="en-US" sz="1000" b="1" i="0" u="none" strike="noStrike" kern="0" cap="none" spc="0" normalizeH="0" baseline="0" noProof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effectLst/>
                <a:uLnTx/>
                <a:uFillTx/>
              </a:rPr>
              <a:t>미지원으로 불편 함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57CDD7D-9E8C-4E45-886B-3A96F6DE3AEE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5801288" y="2577411"/>
            <a:ext cx="850094" cy="53789"/>
          </a:xfrm>
          <a:prstGeom prst="straightConnector1">
            <a:avLst/>
          </a:prstGeom>
          <a:noFill/>
          <a:ln w="9525" cap="flat" cmpd="sng" algn="ctr">
            <a:solidFill>
              <a:srgbClr val="969696">
                <a:shade val="95000"/>
                <a:satMod val="105000"/>
              </a:srgbClr>
            </a:solidFill>
            <a:prstDash val="solid"/>
            <a:headEnd type="oval"/>
            <a:tailEnd type="oval"/>
          </a:ln>
          <a:effectLst/>
        </p:spPr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0697CB3-130B-3762-F68D-65A70583D043}"/>
              </a:ext>
            </a:extLst>
          </p:cNvPr>
          <p:cNvCxnSpPr>
            <a:cxnSpLocks/>
            <a:stCxn id="46" idx="3"/>
            <a:endCxn id="41" idx="1"/>
          </p:cNvCxnSpPr>
          <p:nvPr/>
        </p:nvCxnSpPr>
        <p:spPr>
          <a:xfrm flipV="1">
            <a:off x="5801288" y="3197184"/>
            <a:ext cx="850094" cy="96989"/>
          </a:xfrm>
          <a:prstGeom prst="straightConnector1">
            <a:avLst/>
          </a:prstGeom>
          <a:noFill/>
          <a:ln w="9525" cap="flat" cmpd="sng" algn="ctr">
            <a:solidFill>
              <a:srgbClr val="969696">
                <a:shade val="95000"/>
                <a:satMod val="105000"/>
              </a:srgbClr>
            </a:solidFill>
            <a:prstDash val="solid"/>
            <a:headEnd type="oval"/>
            <a:tailEnd type="oval"/>
          </a:ln>
          <a:effectLst/>
        </p:spPr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B176B18-14AF-44B3-9604-7517059FD1F8}"/>
              </a:ext>
            </a:extLst>
          </p:cNvPr>
          <p:cNvCxnSpPr>
            <a:cxnSpLocks/>
            <a:stCxn id="48" idx="3"/>
            <a:endCxn id="45" idx="1"/>
          </p:cNvCxnSpPr>
          <p:nvPr/>
        </p:nvCxnSpPr>
        <p:spPr>
          <a:xfrm flipV="1">
            <a:off x="5801288" y="4436730"/>
            <a:ext cx="850094" cy="183389"/>
          </a:xfrm>
          <a:prstGeom prst="straightConnector1">
            <a:avLst/>
          </a:prstGeom>
          <a:noFill/>
          <a:ln w="9525" cap="flat" cmpd="sng" algn="ctr">
            <a:solidFill>
              <a:srgbClr val="969696">
                <a:shade val="95000"/>
                <a:satMod val="105000"/>
              </a:srgbClr>
            </a:solidFill>
            <a:prstDash val="solid"/>
            <a:headEnd type="oval"/>
            <a:tailEnd type="oval"/>
          </a:ln>
          <a:effectLst/>
        </p:spPr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BC53507-C60A-2107-C2D1-0A7F804F60EB}"/>
              </a:ext>
            </a:extLst>
          </p:cNvPr>
          <p:cNvCxnSpPr>
            <a:cxnSpLocks/>
            <a:stCxn id="49" idx="3"/>
            <a:endCxn id="32" idx="1"/>
          </p:cNvCxnSpPr>
          <p:nvPr/>
        </p:nvCxnSpPr>
        <p:spPr>
          <a:xfrm flipV="1">
            <a:off x="5801288" y="5056503"/>
            <a:ext cx="863986" cy="226589"/>
          </a:xfrm>
          <a:prstGeom prst="straightConnector1">
            <a:avLst/>
          </a:prstGeom>
          <a:noFill/>
          <a:ln w="9525" cap="flat" cmpd="sng" algn="ctr">
            <a:solidFill>
              <a:srgbClr val="969696">
                <a:shade val="95000"/>
                <a:satMod val="105000"/>
              </a:srgbClr>
            </a:solidFill>
            <a:prstDash val="solid"/>
            <a:headEnd type="oval"/>
            <a:tailEnd type="oval"/>
          </a:ln>
          <a:effectLst/>
        </p:spPr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55B7132-C72C-6E27-D58C-9C468DFA25C4}"/>
              </a:ext>
            </a:extLst>
          </p:cNvPr>
          <p:cNvCxnSpPr>
            <a:cxnSpLocks/>
            <a:stCxn id="50" idx="3"/>
            <a:endCxn id="33" idx="1"/>
          </p:cNvCxnSpPr>
          <p:nvPr/>
        </p:nvCxnSpPr>
        <p:spPr>
          <a:xfrm flipV="1">
            <a:off x="5801288" y="5676278"/>
            <a:ext cx="863986" cy="269789"/>
          </a:xfrm>
          <a:prstGeom prst="straightConnector1">
            <a:avLst/>
          </a:prstGeom>
          <a:noFill/>
          <a:ln w="9525" cap="flat" cmpd="sng" algn="ctr">
            <a:solidFill>
              <a:srgbClr val="969696">
                <a:shade val="95000"/>
                <a:satMod val="105000"/>
              </a:srgbClr>
            </a:solidFill>
            <a:prstDash val="solid"/>
            <a:headEnd type="oval"/>
            <a:tailEnd type="oval"/>
          </a:ln>
          <a:effectLst/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1442416-8FF9-5133-E2D3-067A3AB3DEE8}"/>
              </a:ext>
            </a:extLst>
          </p:cNvPr>
          <p:cNvSpPr txBox="1"/>
          <p:nvPr/>
        </p:nvSpPr>
        <p:spPr>
          <a:xfrm>
            <a:off x="2140826" y="3664245"/>
            <a:ext cx="3667408" cy="585801"/>
          </a:xfrm>
          <a:prstGeom prst="rect">
            <a:avLst/>
          </a:prstGeom>
          <a:noFill/>
          <a:ln w="3175">
            <a:solidFill>
              <a:sysClr val="window" lastClr="FFFFFF">
                <a:lumMod val="75000"/>
              </a:sysClr>
            </a:solidFill>
          </a:ln>
        </p:spPr>
        <p:txBody>
          <a:bodyPr wrap="square" rIns="36000" rtlCol="0" anchor="t">
            <a:spAutoFit/>
          </a:bodyPr>
          <a:lstStyle>
            <a:defPPr>
              <a:defRPr lang="en-US"/>
            </a:defPPr>
            <a:lvl1pPr marL="171450" indent="-171450">
              <a:lnSpc>
                <a:spcPct val="110000"/>
              </a:lnSpc>
              <a:buFont typeface="Wingdings" panose="05000000000000000000" pitchFamily="2" charset="2"/>
              <a:buChar char="ü"/>
              <a:defRPr kumimoji="0" sz="969" b="1">
                <a:solidFill>
                  <a:srgbClr val="000000"/>
                </a:solidFill>
                <a:latin typeface="+mn-ea"/>
              </a:defRPr>
            </a:lvl1pPr>
          </a:lstStyle>
          <a:p>
            <a:pPr marL="171450" marR="0" lvl="0" indent="-17145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B5285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effectLst/>
                <a:uLnTx/>
                <a:uFillTx/>
              </a:rPr>
              <a:t>사용자의 업무 환경과 역할에 따라 효율적인 업무 동선을 제공해야 하지만</a:t>
            </a:r>
            <a:r>
              <a:rPr kumimoji="0" lang="en-US" altLang="ko-KR" sz="1000" b="1" i="0" u="none" strike="noStrike" kern="0" cap="none" spc="0" normalizeH="0" baseline="0" noProof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effectLst/>
                <a:uLnTx/>
                <a:uFillTx/>
              </a:rPr>
              <a:t>, </a:t>
            </a:r>
            <a:r>
              <a:rPr kumimoji="0" lang="ko-KR" altLang="en-US" sz="1000" b="1" i="0" u="none" strike="noStrike" kern="0" cap="none" spc="0" normalizeH="0" baseline="0" noProof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effectLst/>
                <a:uLnTx/>
                <a:uFillTx/>
              </a:rPr>
              <a:t>현재 제공되는 </a:t>
            </a:r>
            <a:r>
              <a:rPr kumimoji="0" lang="en-US" altLang="ko-KR" sz="1000" b="1" i="0" u="none" strike="noStrike" kern="0" cap="none" spc="0" normalizeH="0" baseline="0" noProof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effectLst/>
                <a:uLnTx/>
                <a:uFillTx/>
              </a:rPr>
              <a:t>UI</a:t>
            </a:r>
            <a:r>
              <a:rPr kumimoji="0" lang="ko-KR" altLang="en-US" sz="1000" b="1" i="0" u="none" strike="noStrike" kern="0" cap="none" spc="0" normalizeH="0" baseline="0" noProof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effectLst/>
                <a:uLnTx/>
                <a:uFillTx/>
              </a:rPr>
              <a:t>들은 기능 중심으로 되어 있어 복잡하고 불편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FE84599-E61A-301A-9898-9E5E2308270F}"/>
              </a:ext>
            </a:extLst>
          </p:cNvPr>
          <p:cNvCxnSpPr>
            <a:cxnSpLocks/>
            <a:stCxn id="58" idx="3"/>
            <a:endCxn id="44" idx="1"/>
          </p:cNvCxnSpPr>
          <p:nvPr/>
        </p:nvCxnSpPr>
        <p:spPr>
          <a:xfrm flipV="1">
            <a:off x="5808234" y="3816957"/>
            <a:ext cx="843148" cy="140189"/>
          </a:xfrm>
          <a:prstGeom prst="straightConnector1">
            <a:avLst/>
          </a:prstGeom>
          <a:noFill/>
          <a:ln w="9525" cap="flat" cmpd="sng" algn="ctr">
            <a:solidFill>
              <a:srgbClr val="969696">
                <a:shade val="95000"/>
                <a:satMod val="105000"/>
              </a:srgbClr>
            </a:solidFill>
            <a:prstDash val="solid"/>
            <a:headEnd type="oval"/>
            <a:tailEnd type="oval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C1C333-7637-4B9A-27E7-2A5CD065509D}"/>
              </a:ext>
            </a:extLst>
          </p:cNvPr>
          <p:cNvSpPr txBox="1"/>
          <p:nvPr/>
        </p:nvSpPr>
        <p:spPr>
          <a:xfrm>
            <a:off x="523875" y="1033375"/>
            <a:ext cx="8858250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시스템 현황분석 및 이해관계자 인터뷰를 통해 어플리케이션 아키텍처와 관련된 주요 이슈와 개선기회를 도출합니다</a:t>
            </a:r>
            <a:r>
              <a:rPr lang="en-US" altLang="ko-KR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400" dirty="0">
              <a:ln>
                <a:solidFill>
                  <a:schemeClr val="accent2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" name="Line 266">
            <a:extLst>
              <a:ext uri="{FF2B5EF4-FFF2-40B4-BE49-F238E27FC236}">
                <a16:creationId xmlns:a16="http://schemas.microsoft.com/office/drawing/2014/main" id="{70765A39-737A-A1AF-3AA1-7DA5B36227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875" y="2064203"/>
            <a:ext cx="5904000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Rectangle 267">
            <a:extLst>
              <a:ext uri="{FF2B5EF4-FFF2-40B4-BE49-F238E27FC236}">
                <a16:creationId xmlns:a16="http://schemas.microsoft.com/office/drawing/2014/main" id="{2988A63D-1BE7-4BB6-46B8-9D0FAF79E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1811626"/>
            <a:ext cx="1415199" cy="219469"/>
          </a:xfrm>
          <a:prstGeom prst="rect">
            <a:avLst/>
          </a:prstGeom>
          <a:solidFill>
            <a:sysClr val="window" lastClr="FFFFFF"/>
          </a:solidFill>
          <a:ln w="6350">
            <a:solidFill>
              <a:sysClr val="window" lastClr="FFFFFF"/>
            </a:solidFill>
            <a:miter lim="800000"/>
            <a:headEnd/>
            <a:tailEnd/>
          </a:ln>
          <a:effectLst>
            <a:outerShdw dist="38100" dir="5400000" algn="ctr" rotWithShape="0">
              <a:srgbClr val="A0B0D0">
                <a:lumMod val="50000"/>
              </a:srgbClr>
            </a:outerShdw>
          </a:effectLst>
        </p:spPr>
        <p:txBody>
          <a:bodyPr wrap="none" lIns="68931" tIns="0" rIns="68931" bIns="34466" anchor="ctr">
            <a:spAutoFit/>
          </a:bodyPr>
          <a:lstStyle/>
          <a:p>
            <a:pPr marL="0" marR="0" lvl="0" indent="0" defTabSz="141259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0" cap="none" spc="-50" normalizeH="0" baseline="0" noProof="0" dirty="0">
                <a:ln>
                  <a:solidFill>
                    <a:srgbClr val="000000">
                      <a:lumMod val="65000"/>
                      <a:lumOff val="35000"/>
                      <a:alpha val="0"/>
                    </a:srgbClr>
                  </a:solidFill>
                </a:ln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effectLst/>
                <a:uLnTx/>
                <a:uFillTx/>
                <a:latin typeface="+mn-ea"/>
              </a:rPr>
              <a:t>현황분석 주요 내용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72A093C-0834-6D4A-6941-8C4863699282}"/>
              </a:ext>
            </a:extLst>
          </p:cNvPr>
          <p:cNvGrpSpPr/>
          <p:nvPr/>
        </p:nvGrpSpPr>
        <p:grpSpPr>
          <a:xfrm>
            <a:off x="6781496" y="1811626"/>
            <a:ext cx="2628000" cy="252577"/>
            <a:chOff x="6752621" y="1811626"/>
            <a:chExt cx="2628000" cy="252577"/>
          </a:xfrm>
        </p:grpSpPr>
        <p:sp>
          <p:nvSpPr>
            <p:cNvPr id="8" name="Line 266">
              <a:extLst>
                <a:ext uri="{FF2B5EF4-FFF2-40B4-BE49-F238E27FC236}">
                  <a16:creationId xmlns:a16="http://schemas.microsoft.com/office/drawing/2014/main" id="{393CF2DE-E68F-3D6E-6A21-E9F03F15C0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2621" y="2064203"/>
              <a:ext cx="2628000" cy="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-100" normalizeH="0" baseline="0" noProof="0" dirty="0">
                <a:ln>
                  <a:solidFill>
                    <a:srgbClr val="A0B0D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9" name="Rectangle 267">
              <a:extLst>
                <a:ext uri="{FF2B5EF4-FFF2-40B4-BE49-F238E27FC236}">
                  <a16:creationId xmlns:a16="http://schemas.microsoft.com/office/drawing/2014/main" id="{05C12DE2-5E8E-E1C0-EFE5-B1A070220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2621" y="1811626"/>
              <a:ext cx="777203" cy="219469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ysClr val="window" lastClr="FFFFFF"/>
              </a:solidFill>
              <a:miter lim="800000"/>
              <a:headEnd/>
              <a:tailEnd/>
            </a:ln>
            <a:effectLst>
              <a:outerShdw dist="38100" dir="5400000" algn="ctr" rotWithShape="0">
                <a:srgbClr val="A0B0D0">
                  <a:lumMod val="50000"/>
                </a:srgbClr>
              </a:outerShdw>
            </a:effectLst>
          </p:spPr>
          <p:txBody>
            <a:bodyPr wrap="none" lIns="68931" tIns="0" rIns="68931" bIns="34466" anchor="ctr">
              <a:spAutoFit/>
            </a:bodyPr>
            <a:lstStyle/>
            <a:p>
              <a:pPr marL="0" marR="0" lvl="0" indent="0" defTabSz="14125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0" cap="none" spc="-50" normalizeH="0" baseline="0" noProof="0" dirty="0">
                  <a:ln>
                    <a:solidFill>
                      <a:srgbClr val="000000">
                        <a:lumMod val="65000"/>
                        <a:lumOff val="35000"/>
                        <a:alpha val="0"/>
                      </a:srgbClr>
                    </a:solidFill>
                  </a:ln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+mn-ea"/>
                </a:rPr>
                <a:t>개선 기회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EDAFFB1-D6BD-B95E-2302-0F8201CDB82C}"/>
              </a:ext>
            </a:extLst>
          </p:cNvPr>
          <p:cNvGrpSpPr/>
          <p:nvPr/>
        </p:nvGrpSpPr>
        <p:grpSpPr>
          <a:xfrm>
            <a:off x="8478203" y="1573025"/>
            <a:ext cx="903921" cy="188209"/>
            <a:chOff x="-1805615" y="154128"/>
            <a:chExt cx="724527" cy="188209"/>
          </a:xfrm>
          <a:solidFill>
            <a:schemeClr val="bg1"/>
          </a:solidFill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A0713CE-77D4-4027-2679-DEF98DFF540C}"/>
                </a:ext>
              </a:extLst>
            </p:cNvPr>
            <p:cNvCxnSpPr>
              <a:cxnSpLocks/>
            </p:cNvCxnSpPr>
            <p:nvPr/>
          </p:nvCxnSpPr>
          <p:spPr>
            <a:xfrm>
              <a:off x="-1803352" y="154128"/>
              <a:ext cx="720000" cy="0"/>
            </a:xfrm>
            <a:prstGeom prst="line">
              <a:avLst/>
            </a:prstGeom>
            <a:grpFill/>
            <a:ln w="12700">
              <a:solidFill>
                <a:srgbClr val="F586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FAA2548-9D6B-5D3C-A8A3-380787E0089A}"/>
                </a:ext>
              </a:extLst>
            </p:cNvPr>
            <p:cNvSpPr/>
            <p:nvPr/>
          </p:nvSpPr>
          <p:spPr>
            <a:xfrm>
              <a:off x="-1805615" y="171288"/>
              <a:ext cx="724527" cy="153888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000" b="1" kern="0">
                  <a:ln>
                    <a:solidFill>
                      <a:schemeClr val="accent5">
                        <a:alpha val="0"/>
                      </a:schemeClr>
                    </a:solidFill>
                  </a:ln>
                  <a:solidFill>
                    <a:srgbClr val="F58631"/>
                  </a:solidFill>
                  <a:latin typeface="+mn-ea"/>
                </a:rPr>
                <a:t>ILLUSTRATIVE</a:t>
              </a:r>
              <a:endParaRPr lang="ko-KR" altLang="en-US" sz="1000" b="1" kern="0">
                <a:ln>
                  <a:solidFill>
                    <a:schemeClr val="accent5">
                      <a:alpha val="0"/>
                    </a:schemeClr>
                  </a:solidFill>
                </a:ln>
                <a:solidFill>
                  <a:srgbClr val="F58631"/>
                </a:solidFill>
                <a:latin typeface="+mn-ea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EC7C11D-1F95-035C-5244-86B1A21765BD}"/>
                </a:ext>
              </a:extLst>
            </p:cNvPr>
            <p:cNvCxnSpPr>
              <a:cxnSpLocks/>
            </p:cNvCxnSpPr>
            <p:nvPr/>
          </p:nvCxnSpPr>
          <p:spPr>
            <a:xfrm>
              <a:off x="-1803352" y="342337"/>
              <a:ext cx="720000" cy="0"/>
            </a:xfrm>
            <a:prstGeom prst="line">
              <a:avLst/>
            </a:prstGeom>
            <a:grpFill/>
            <a:ln w="12700">
              <a:solidFill>
                <a:srgbClr val="F586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61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E1DEE-DE28-6E37-224F-A02DF109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dirty="0">
                <a:latin typeface="+mn-ea"/>
                <a:ea typeface="+mn-ea"/>
              </a:rPr>
              <a:t>참고</a:t>
            </a:r>
            <a:r>
              <a:rPr lang="en-US" altLang="ko-KR" dirty="0">
                <a:latin typeface="+mn-ea"/>
                <a:ea typeface="+mn-ea"/>
              </a:rPr>
              <a:t>] GME </a:t>
            </a:r>
            <a:r>
              <a:rPr lang="ko-KR" altLang="en-US" dirty="0">
                <a:latin typeface="+mn-ea"/>
                <a:ea typeface="+mn-ea"/>
              </a:rPr>
              <a:t>목표 시스템 모델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97F19E-9F49-8BF7-F4FA-AADF2E97EF6F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프로젝트를 통해 </a:t>
            </a:r>
            <a:r>
              <a:rPr lang="en-US" altLang="ko-KR" dirty="0">
                <a:latin typeface="+mn-ea"/>
                <a:ea typeface="+mn-ea"/>
              </a:rPr>
              <a:t>GME</a:t>
            </a:r>
            <a:r>
              <a:rPr lang="ko-KR" altLang="en-US" dirty="0">
                <a:latin typeface="+mn-ea"/>
                <a:ea typeface="+mn-ea"/>
              </a:rPr>
              <a:t>가 얻을 수 있는 것 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ED4A502-38F5-1CF1-D939-E9590D6C7692}"/>
              </a:ext>
            </a:extLst>
          </p:cNvPr>
          <p:cNvSpPr txBox="1"/>
          <p:nvPr/>
        </p:nvSpPr>
        <p:spPr>
          <a:xfrm>
            <a:off x="523875" y="1033375"/>
            <a:ext cx="885825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현황분석 결과를 기반으로 목표 시스템 구성 모델을 수립합니다</a:t>
            </a:r>
            <a:r>
              <a:rPr lang="en-US" altLang="ko-KR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400" dirty="0">
              <a:ln>
                <a:solidFill>
                  <a:schemeClr val="accent2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D4CC99B7-530A-670B-5822-5ACAC6ECC3EE}"/>
              </a:ext>
            </a:extLst>
          </p:cNvPr>
          <p:cNvGrpSpPr/>
          <p:nvPr/>
        </p:nvGrpSpPr>
        <p:grpSpPr>
          <a:xfrm>
            <a:off x="523874" y="1628774"/>
            <a:ext cx="8952731" cy="4854253"/>
            <a:chOff x="416496" y="1484784"/>
            <a:chExt cx="9217024" cy="4998244"/>
          </a:xfrm>
        </p:grpSpPr>
        <p:sp>
          <p:nvSpPr>
            <p:cNvPr id="43" name="모서리가 둥근 직사각형 363">
              <a:extLst>
                <a:ext uri="{FF2B5EF4-FFF2-40B4-BE49-F238E27FC236}">
                  <a16:creationId xmlns:a16="http://schemas.microsoft.com/office/drawing/2014/main" id="{B22B6EAF-9B0E-4ADB-DF7D-5FBA6E47615A}"/>
                </a:ext>
              </a:extLst>
            </p:cNvPr>
            <p:cNvSpPr/>
            <p:nvPr/>
          </p:nvSpPr>
          <p:spPr>
            <a:xfrm>
              <a:off x="2792760" y="1927373"/>
              <a:ext cx="4470114" cy="4555654"/>
            </a:xfrm>
            <a:prstGeom prst="roundRect">
              <a:avLst>
                <a:gd name="adj" fmla="val 779"/>
              </a:avLst>
            </a:prstGeom>
            <a:solidFill>
              <a:srgbClr val="FFFFFF"/>
            </a:solidFill>
            <a:ln w="19050" cap="flat" cmpd="sng" algn="ctr">
              <a:solidFill>
                <a:srgbClr val="7EBEE2"/>
              </a:solidFill>
              <a:prstDash val="solid"/>
            </a:ln>
            <a:effectLst>
              <a:glow rad="139700">
                <a:srgbClr val="CCC5C1">
                  <a:satMod val="175000"/>
                  <a:alpha val="40000"/>
                </a:srgb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1" i="0" u="none" strike="noStrike" kern="0" cap="none" spc="0" normalizeH="0" baseline="0" noProof="0" dirty="0">
                <a:ln>
                  <a:solidFill>
                    <a:srgbClr val="FFFFFF">
                      <a:lumMod val="75000"/>
                      <a:alpha val="0"/>
                    </a:srgbClr>
                  </a:solidFill>
                </a:ln>
                <a:solidFill>
                  <a:srgbClr val="1B1112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44" name="AutoShape 4858">
              <a:extLst>
                <a:ext uri="{FF2B5EF4-FFF2-40B4-BE49-F238E27FC236}">
                  <a16:creationId xmlns:a16="http://schemas.microsoft.com/office/drawing/2014/main" id="{4A69CF5A-C25C-BFF7-A3B7-E9B7AB56C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263" y="1484784"/>
              <a:ext cx="1255723" cy="33507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pc="-70" dirty="0">
                  <a:ln>
                    <a:solidFill>
                      <a:schemeClr val="accent1">
                        <a:lumMod val="50000"/>
                        <a:alpha val="0"/>
                      </a:schemeClr>
                    </a:solidFill>
                  </a:ln>
                  <a:solidFill>
                    <a:prstClr val="white"/>
                  </a:solidFill>
                  <a:latin typeface="+mn-ea"/>
                </a:rPr>
                <a:t>채널</a:t>
              </a:r>
            </a:p>
          </p:txBody>
        </p:sp>
        <p:sp>
          <p:nvSpPr>
            <p:cNvPr id="45" name="AutoShape 4858">
              <a:extLst>
                <a:ext uri="{FF2B5EF4-FFF2-40B4-BE49-F238E27FC236}">
                  <a16:creationId xmlns:a16="http://schemas.microsoft.com/office/drawing/2014/main" id="{44AEB543-FE75-9AD4-C6ED-03434E500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760" y="1484784"/>
              <a:ext cx="4470114" cy="33507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spc="-70" dirty="0">
                  <a:ln>
                    <a:solidFill>
                      <a:schemeClr val="accent1">
                        <a:lumMod val="50000"/>
                        <a:alpha val="0"/>
                      </a:schemeClr>
                    </a:solidFill>
                  </a:ln>
                  <a:solidFill>
                    <a:prstClr val="white"/>
                  </a:solidFill>
                  <a:latin typeface="+mn-ea"/>
                </a:rPr>
                <a:t> </a:t>
              </a:r>
              <a:r>
                <a:rPr lang="ko-KR" altLang="en-US" sz="1200" b="1" spc="-70" dirty="0">
                  <a:ln>
                    <a:solidFill>
                      <a:schemeClr val="accent1">
                        <a:lumMod val="50000"/>
                        <a:alpha val="0"/>
                      </a:schemeClr>
                    </a:solidFill>
                  </a:ln>
                  <a:solidFill>
                    <a:prstClr val="white"/>
                  </a:solidFill>
                  <a:latin typeface="+mn-ea"/>
                </a:rPr>
                <a:t>업무영역</a:t>
              </a:r>
            </a:p>
          </p:txBody>
        </p:sp>
        <p:sp>
          <p:nvSpPr>
            <p:cNvPr id="46" name="모서리가 둥근 직사각형 367">
              <a:extLst>
                <a:ext uri="{FF2B5EF4-FFF2-40B4-BE49-F238E27FC236}">
                  <a16:creationId xmlns:a16="http://schemas.microsoft.com/office/drawing/2014/main" id="{FA09F35C-4646-A9AF-C340-5A3B2BCFEFE5}"/>
                </a:ext>
              </a:extLst>
            </p:cNvPr>
            <p:cNvSpPr/>
            <p:nvPr/>
          </p:nvSpPr>
          <p:spPr>
            <a:xfrm>
              <a:off x="1424800" y="1946244"/>
              <a:ext cx="466050" cy="4536784"/>
            </a:xfrm>
            <a:prstGeom prst="roundRect">
              <a:avLst>
                <a:gd name="adj" fmla="val 40476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CCC5C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50" b="1" i="0" u="none" strike="noStrike" kern="0" cap="none" spc="0" normalizeH="0" baseline="0" noProof="0" dirty="0">
                <a:ln>
                  <a:solidFill>
                    <a:srgbClr val="FFFFFF">
                      <a:lumMod val="75000"/>
                      <a:alpha val="0"/>
                    </a:srgbClr>
                  </a:solidFill>
                </a:ln>
                <a:solidFill>
                  <a:srgbClr val="1B1112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BFB817A-B486-4C8E-943C-41919DA3DEFD}"/>
                </a:ext>
              </a:extLst>
            </p:cNvPr>
            <p:cNvSpPr txBox="1"/>
            <p:nvPr/>
          </p:nvSpPr>
          <p:spPr>
            <a:xfrm>
              <a:off x="1491563" y="3212976"/>
              <a:ext cx="360830" cy="360000"/>
            </a:xfrm>
            <a:prstGeom prst="rect">
              <a:avLst/>
            </a:prstGeom>
            <a:solidFill>
              <a:srgbClr val="72B4E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defPPr>
                <a:defRPr lang="ko-KR"/>
              </a:defPPr>
              <a:lvl1pPr algn="ctr">
                <a:defRPr sz="1050" b="1">
                  <a:solidFill>
                    <a:prstClr val="white"/>
                  </a:solidFill>
                  <a:latin typeface="+mn-ea"/>
                  <a:ea typeface="+mn-ea"/>
                </a:defRPr>
              </a:lvl1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1" i="0" u="none" strike="noStrike" kern="0" cap="none" spc="0" normalizeH="0" baseline="0" noProof="0" dirty="0" err="1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</a:rPr>
                <a:t>챗봇</a:t>
              </a:r>
              <a:r>
                <a:rPr kumimoji="1" lang="en-US" altLang="ko-KR" sz="900" b="1" i="0" u="none" strike="noStrike" kern="0" cap="none" spc="0" normalizeH="0" baseline="0" noProof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</a:rPr>
                <a:t/>
              </a:r>
              <a:br>
                <a:rPr kumimoji="1" lang="en-US" altLang="ko-KR" sz="900" b="1" i="0" u="none" strike="noStrike" kern="0" cap="none" spc="0" normalizeH="0" baseline="0" noProof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</a:rPr>
              </a:br>
              <a:r>
                <a:rPr kumimoji="1" lang="ko-KR" altLang="en-US" sz="900" b="1" i="0" u="none" strike="noStrike" kern="0" cap="none" spc="0" normalizeH="0" baseline="0" noProof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</a:rPr>
                <a:t>상담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A6B651B-4F58-3312-6826-94913C0BA464}"/>
                </a:ext>
              </a:extLst>
            </p:cNvPr>
            <p:cNvSpPr txBox="1"/>
            <p:nvPr/>
          </p:nvSpPr>
          <p:spPr>
            <a:xfrm>
              <a:off x="1491563" y="3933056"/>
              <a:ext cx="360830" cy="360000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0" normalizeH="0" baseline="0" noProof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rPr>
                <a:t>온라인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DD57079-A0C1-5349-EB52-C651BB6F4DB6}"/>
                </a:ext>
              </a:extLst>
            </p:cNvPr>
            <p:cNvSpPr txBox="1"/>
            <p:nvPr/>
          </p:nvSpPr>
          <p:spPr>
            <a:xfrm>
              <a:off x="1491563" y="4700367"/>
              <a:ext cx="360830" cy="360000"/>
            </a:xfrm>
            <a:prstGeom prst="rect">
              <a:avLst/>
            </a:prstGeom>
            <a:solidFill>
              <a:srgbClr val="F5F5F5">
                <a:lumMod val="90000"/>
              </a:srgbClr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0" normalizeH="0" baseline="0" noProof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rPr>
                <a:t>전화</a:t>
              </a: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D98B979C-C2BE-6DEC-A13C-29FAB2A92D1B}"/>
                </a:ext>
              </a:extLst>
            </p:cNvPr>
            <p:cNvGrpSpPr/>
            <p:nvPr/>
          </p:nvGrpSpPr>
          <p:grpSpPr>
            <a:xfrm>
              <a:off x="488504" y="5623110"/>
              <a:ext cx="577081" cy="470186"/>
              <a:chOff x="1678607" y="2533024"/>
              <a:chExt cx="1003060" cy="703562"/>
            </a:xfrm>
          </p:grpSpPr>
          <p:pic>
            <p:nvPicPr>
              <p:cNvPr id="57" name="Picture 50" descr="두사람">
                <a:extLst>
                  <a:ext uri="{FF2B5EF4-FFF2-40B4-BE49-F238E27FC236}">
                    <a16:creationId xmlns:a16="http://schemas.microsoft.com/office/drawing/2014/main" id="{6222F0EC-C8E6-9F32-F4B4-9C9E376022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55008" y="2533024"/>
                <a:ext cx="650256" cy="4986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47EF31F-4A87-64A1-0263-4ED9C8E475F3}"/>
                  </a:ext>
                </a:extLst>
              </p:cNvPr>
              <p:cNvSpPr txBox="1"/>
              <p:nvPr/>
            </p:nvSpPr>
            <p:spPr>
              <a:xfrm>
                <a:off x="1678607" y="3029343"/>
                <a:ext cx="1003060" cy="2072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900" b="1" i="0" u="none" strike="noStrike" kern="0" cap="none" spc="0" normalizeH="0" baseline="0" noProof="0">
                    <a:ln>
                      <a:solidFill>
                        <a:srgbClr val="FFFFFF">
                          <a:lumMod val="75000"/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rPr>
                  <a:t>해외사무소</a:t>
                </a:r>
                <a:endParaRPr kumimoji="1" lang="ko-KR" altLang="en-US" sz="900" b="1" i="0" u="none" strike="noStrike" kern="0" cap="none" spc="0" normalizeH="0" baseline="0" noProof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</p:grpSp>
        <p:sp>
          <p:nvSpPr>
            <p:cNvPr id="59" name="AutoShape 3">
              <a:extLst>
                <a:ext uri="{FF2B5EF4-FFF2-40B4-BE49-F238E27FC236}">
                  <a16:creationId xmlns:a16="http://schemas.microsoft.com/office/drawing/2014/main" id="{D3F6201E-1E71-1977-E59B-4EEE39B073E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80397" y="1988840"/>
              <a:ext cx="716400" cy="375114"/>
            </a:xfrm>
            <a:prstGeom prst="rect">
              <a:avLst/>
            </a:prstGeom>
            <a:noFill/>
            <a:ln w="6350" algn="ctr">
              <a:solidFill>
                <a:srgbClr val="FFFFFF">
                  <a:lumMod val="75000"/>
                </a:srgbClr>
              </a:solidFill>
              <a:round/>
              <a:headEnd/>
              <a:tailEnd/>
            </a:ln>
            <a:effectLst/>
          </p:spPr>
          <p:txBody>
            <a:bodyPr rot="10800000" lIns="33231" tIns="49846" rIns="33231" bIns="33231" anchor="ctr"/>
            <a:lstStyle/>
            <a:p>
              <a:pPr marL="0" marR="0" lvl="0" indent="0" algn="ctr" defTabSz="9144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b="1" kern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srgbClr val="1B1112"/>
                  </a:solidFill>
                  <a:latin typeface="+mn-ea"/>
                </a:rPr>
                <a:t>홈페이지</a:t>
              </a:r>
              <a:endParaRPr kumimoji="0" lang="ko-KR" altLang="en-US" sz="900" b="1" i="0" u="none" strike="noStrike" kern="0" cap="none" spc="0" normalizeH="0" baseline="0" noProof="0" dirty="0">
                <a:ln>
                  <a:solidFill>
                    <a:srgbClr val="FFFFFF">
                      <a:lumMod val="75000"/>
                      <a:alpha val="0"/>
                    </a:srgbClr>
                  </a:solidFill>
                </a:ln>
                <a:solidFill>
                  <a:srgbClr val="1B1112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62" name="AutoShape 3">
              <a:extLst>
                <a:ext uri="{FF2B5EF4-FFF2-40B4-BE49-F238E27FC236}">
                  <a16:creationId xmlns:a16="http://schemas.microsoft.com/office/drawing/2014/main" id="{13E9047C-85AE-7F84-D25C-0E8FE15A18C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80398" y="4106319"/>
              <a:ext cx="716400" cy="600102"/>
            </a:xfrm>
            <a:prstGeom prst="rect">
              <a:avLst/>
            </a:prstGeom>
            <a:noFill/>
            <a:ln w="6350" algn="ctr">
              <a:solidFill>
                <a:srgbClr val="FFFFFF">
                  <a:lumMod val="75000"/>
                </a:srgbClr>
              </a:solidFill>
              <a:round/>
              <a:headEnd/>
              <a:tailEnd/>
            </a:ln>
            <a:effectLst/>
          </p:spPr>
          <p:txBody>
            <a:bodyPr rot="10800000" lIns="33231" tIns="49846" rIns="33231" bIns="33231" anchor="ctr"/>
            <a:lstStyle/>
            <a:p>
              <a:pPr marL="0" marR="0" lvl="0" indent="0" algn="ctr" defTabSz="914400" eaLnBrk="0" fontAlgn="auto" latinLnBrk="0" hangingPunct="0">
                <a:lnSpc>
                  <a:spcPct val="8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-200" normalizeH="0" baseline="0" noProof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srgbClr val="1B1112"/>
                  </a:solidFill>
                  <a:effectLst/>
                  <a:uLnTx/>
                  <a:uFillTx/>
                  <a:latin typeface="+mn-ea"/>
                </a:rPr>
                <a:t>협력기관</a:t>
              </a:r>
              <a:r>
                <a:rPr kumimoji="0" lang="en-US" altLang="ko-KR" sz="900" b="1" i="0" u="none" strike="noStrike" kern="0" cap="none" spc="-200" normalizeH="0" baseline="0" noProof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srgbClr val="1B1112"/>
                  </a:solidFill>
                  <a:effectLst/>
                  <a:uLnTx/>
                  <a:uFillTx/>
                  <a:latin typeface="+mn-ea"/>
                </a:rPr>
                <a:t/>
              </a:r>
              <a:br>
                <a:rPr kumimoji="0" lang="en-US" altLang="ko-KR" sz="900" b="1" i="0" u="none" strike="noStrike" kern="0" cap="none" spc="-200" normalizeH="0" baseline="0" noProof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srgbClr val="1B1112"/>
                  </a:solidFill>
                  <a:effectLst/>
                  <a:uLnTx/>
                  <a:uFillTx/>
                  <a:latin typeface="+mn-ea"/>
                </a:rPr>
              </a:br>
              <a:r>
                <a:rPr kumimoji="0" lang="ko-KR" altLang="en-US" sz="900" b="1" i="0" u="none" strike="noStrike" kern="0" cap="none" spc="-200" normalizeH="0" baseline="0" noProof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srgbClr val="1B1112"/>
                  </a:solidFill>
                  <a:effectLst/>
                  <a:uLnTx/>
                  <a:uFillTx/>
                  <a:latin typeface="+mn-ea"/>
                </a:rPr>
                <a:t>홈페이지</a:t>
              </a:r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8936874C-DEEA-1D07-C889-8DAC7F3C2174}"/>
                </a:ext>
              </a:extLst>
            </p:cNvPr>
            <p:cNvGrpSpPr/>
            <p:nvPr/>
          </p:nvGrpSpPr>
          <p:grpSpPr>
            <a:xfrm>
              <a:off x="581705" y="5028857"/>
              <a:ext cx="390678" cy="505047"/>
              <a:chOff x="1654337" y="1930540"/>
              <a:chExt cx="679062" cy="755723"/>
            </a:xfrm>
          </p:grpSpPr>
          <p:pic>
            <p:nvPicPr>
              <p:cNvPr id="66" name="Picture 45" descr="그림1">
                <a:extLst>
                  <a:ext uri="{FF2B5EF4-FFF2-40B4-BE49-F238E27FC236}">
                    <a16:creationId xmlns:a16="http://schemas.microsoft.com/office/drawing/2014/main" id="{66288D9A-8A8C-AC1D-1C3F-CE5B61AD14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4337" y="1930540"/>
                <a:ext cx="679062" cy="543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9B102E3-2E51-D3C9-BC7C-B0544F1B987F}"/>
                  </a:ext>
                </a:extLst>
              </p:cNvPr>
              <p:cNvSpPr txBox="1"/>
              <p:nvPr/>
            </p:nvSpPr>
            <p:spPr>
              <a:xfrm>
                <a:off x="1793256" y="2479021"/>
                <a:ext cx="401224" cy="207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900" b="1" i="0" u="none" strike="noStrike" kern="0" cap="none" spc="0" normalizeH="0" baseline="0" noProof="0" dirty="0">
                    <a:ln>
                      <a:solidFill>
                        <a:srgbClr val="FFFFFF">
                          <a:lumMod val="75000"/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rPr>
                  <a:t>지점</a:t>
                </a:r>
              </a:p>
            </p:txBody>
          </p:sp>
        </p:grpSp>
        <p:sp>
          <p:nvSpPr>
            <p:cNvPr id="68" name="AutoShape 464">
              <a:extLst>
                <a:ext uri="{FF2B5EF4-FFF2-40B4-BE49-F238E27FC236}">
                  <a16:creationId xmlns:a16="http://schemas.microsoft.com/office/drawing/2014/main" id="{F57140D8-371D-FD1B-06C2-62C7E3F44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9366" y="2692185"/>
              <a:ext cx="1381123" cy="2921908"/>
            </a:xfrm>
            <a:prstGeom prst="roundRect">
              <a:avLst>
                <a:gd name="adj" fmla="val 1208"/>
              </a:avLst>
            </a:prstGeom>
            <a:noFill/>
            <a:ln w="12700" cap="flat" cmpd="sng" algn="ctr">
              <a:solidFill>
                <a:srgbClr val="C4CEE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solidFill>
                    <a:srgbClr val="FFFFFF">
                      <a:lumMod val="75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69" name="AutoShape 464">
              <a:extLst>
                <a:ext uri="{FF2B5EF4-FFF2-40B4-BE49-F238E27FC236}">
                  <a16:creationId xmlns:a16="http://schemas.microsoft.com/office/drawing/2014/main" id="{B364C3CC-AEFF-CA17-902D-145DB5429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2374" y="2692185"/>
              <a:ext cx="2933727" cy="1891962"/>
            </a:xfrm>
            <a:prstGeom prst="roundRect">
              <a:avLst>
                <a:gd name="adj" fmla="val 1208"/>
              </a:avLst>
            </a:prstGeom>
            <a:solidFill>
              <a:srgbClr val="CCE4F8">
                <a:alpha val="5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1277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700" b="0" i="0" u="none" strike="noStrike" kern="0" cap="none" spc="0" normalizeH="0" baseline="0" noProof="0">
                <a:ln>
                  <a:solidFill>
                    <a:srgbClr val="FFFFFF">
                      <a:lumMod val="75000"/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70" name="Rectangle 200">
              <a:extLst>
                <a:ext uri="{FF2B5EF4-FFF2-40B4-BE49-F238E27FC236}">
                  <a16:creationId xmlns:a16="http://schemas.microsoft.com/office/drawing/2014/main" id="{378629F3-103A-082A-F481-A914EA16B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2374" y="2692184"/>
              <a:ext cx="2934426" cy="266514"/>
            </a:xfrm>
            <a:prstGeom prst="rect">
              <a:avLst/>
            </a:prstGeom>
            <a:solidFill>
              <a:srgbClr val="72B4E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50" b="1" i="0" u="none" strike="noStrike" kern="0" cap="none" spc="0" normalizeH="0" baseline="0" noProof="0" dirty="0" err="1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rPr>
                <a:t>계정계</a:t>
              </a:r>
              <a:endParaRPr kumimoji="1" lang="ko-KR" altLang="en-US" sz="1050" b="1" i="0" u="none" strike="noStrike" kern="0" cap="none" spc="0" normalizeH="0" baseline="0" noProof="0" dirty="0">
                <a:ln>
                  <a:solidFill>
                    <a:srgbClr val="FFFFFF">
                      <a:lumMod val="75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71" name="Rectangle 200">
              <a:extLst>
                <a:ext uri="{FF2B5EF4-FFF2-40B4-BE49-F238E27FC236}">
                  <a16:creationId xmlns:a16="http://schemas.microsoft.com/office/drawing/2014/main" id="{19F7B53B-C822-0535-BC1B-3DFCE880B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9366" y="2692184"/>
              <a:ext cx="1381123" cy="266393"/>
            </a:xfrm>
            <a:prstGeom prst="rect">
              <a:avLst/>
            </a:prstGeom>
            <a:solidFill>
              <a:srgbClr val="72B4E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50" b="1" i="0" u="none" strike="noStrike" kern="0" cap="none" spc="0" normalizeH="0" baseline="0" noProof="0" dirty="0" err="1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rPr>
                <a:t>정보계</a:t>
              </a:r>
              <a:endParaRPr kumimoji="1" lang="ko-KR" altLang="en-US" sz="1050" b="1" i="0" u="none" strike="noStrike" kern="0" cap="none" spc="0" normalizeH="0" baseline="0" noProof="0" dirty="0">
                <a:ln>
                  <a:solidFill>
                    <a:srgbClr val="FFFFFF">
                      <a:lumMod val="75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79" name="AutoShape 3">
              <a:extLst>
                <a:ext uri="{FF2B5EF4-FFF2-40B4-BE49-F238E27FC236}">
                  <a16:creationId xmlns:a16="http://schemas.microsoft.com/office/drawing/2014/main" id="{49416DE2-B8A7-D0D5-7B27-C6B516654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8277" y="3007000"/>
              <a:ext cx="973106" cy="2304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C4CEE2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1" i="0" u="none" strike="noStrike" kern="0" cap="none" spc="0" normalizeH="0" baseline="0" noProof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srgbClr val="1B1112"/>
                  </a:solidFill>
                  <a:effectLst/>
                  <a:uLnTx/>
                  <a:uFillTx/>
                  <a:latin typeface="+mn-ea"/>
                </a:rPr>
                <a:t>통계</a:t>
              </a:r>
              <a:r>
                <a:rPr kumimoji="1" lang="en-US" altLang="ko-KR" sz="900" b="1" i="0" u="none" strike="noStrike" kern="0" cap="none" spc="0" normalizeH="0" baseline="0" noProof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srgbClr val="1B1112"/>
                  </a:solidFill>
                  <a:effectLst/>
                  <a:uLnTx/>
                  <a:uFillTx/>
                  <a:latin typeface="+mn-ea"/>
                </a:rPr>
                <a:t>EDW</a:t>
              </a:r>
            </a:p>
          </p:txBody>
        </p:sp>
        <p:sp>
          <p:nvSpPr>
            <p:cNvPr id="80" name="AutoShape 3">
              <a:extLst>
                <a:ext uri="{FF2B5EF4-FFF2-40B4-BE49-F238E27FC236}">
                  <a16:creationId xmlns:a16="http://schemas.microsoft.com/office/drawing/2014/main" id="{39AD1A46-5FEE-7160-9F3E-E7252766D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8277" y="5088608"/>
              <a:ext cx="973106" cy="2304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C4CEE2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0" cap="none" spc="0" normalizeH="0" baseline="0" noProof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srgbClr val="1B1112"/>
                  </a:solidFill>
                  <a:effectLst/>
                  <a:uLnTx/>
                  <a:uFillTx/>
                  <a:latin typeface="+mn-ea"/>
                </a:rPr>
                <a:t>IFRS</a:t>
              </a:r>
            </a:p>
          </p:txBody>
        </p:sp>
        <p:sp>
          <p:nvSpPr>
            <p:cNvPr id="81" name="AutoShape 3">
              <a:extLst>
                <a:ext uri="{FF2B5EF4-FFF2-40B4-BE49-F238E27FC236}">
                  <a16:creationId xmlns:a16="http://schemas.microsoft.com/office/drawing/2014/main" id="{45DD3DCA-4683-2022-C910-C727FF2FB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8277" y="3527402"/>
              <a:ext cx="973106" cy="2304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C4CEE2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1" i="0" u="none" strike="noStrike" kern="0" cap="none" spc="0" normalizeH="0" baseline="0" noProof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srgbClr val="1B1112"/>
                  </a:solidFill>
                  <a:effectLst/>
                  <a:uLnTx/>
                  <a:uFillTx/>
                  <a:latin typeface="+mn-ea"/>
                </a:rPr>
                <a:t>경영정보</a:t>
              </a:r>
              <a:endParaRPr kumimoji="1" lang="en-US" altLang="ko-KR" sz="900" b="1" i="0" u="none" strike="noStrike" kern="0" cap="none" spc="0" normalizeH="0" baseline="0" noProof="0" dirty="0">
                <a:ln>
                  <a:solidFill>
                    <a:srgbClr val="FFFFFF">
                      <a:lumMod val="75000"/>
                      <a:alpha val="0"/>
                    </a:srgbClr>
                  </a:solidFill>
                </a:ln>
                <a:solidFill>
                  <a:srgbClr val="1B1112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82" name="AutoShape 3">
              <a:extLst>
                <a:ext uri="{FF2B5EF4-FFF2-40B4-BE49-F238E27FC236}">
                  <a16:creationId xmlns:a16="http://schemas.microsoft.com/office/drawing/2014/main" id="{10A9FBCC-4B97-F942-8EB4-863A4DC97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8277" y="4047804"/>
              <a:ext cx="973106" cy="2304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C4CEE2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1" i="0" u="none" strike="noStrike" kern="0" cap="none" spc="0" normalizeH="0" baseline="0" noProof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srgbClr val="1B1112"/>
                  </a:solidFill>
                  <a:effectLst/>
                  <a:uLnTx/>
                  <a:uFillTx/>
                  <a:latin typeface="+mn-ea"/>
                </a:rPr>
                <a:t>여신감리</a:t>
              </a:r>
              <a:endParaRPr kumimoji="1" lang="en-US" altLang="ko-KR" sz="900" b="1" i="0" u="none" strike="noStrike" kern="0" cap="none" spc="0" normalizeH="0" baseline="0" noProof="0" dirty="0">
                <a:ln>
                  <a:solidFill>
                    <a:srgbClr val="FFFFFF">
                      <a:lumMod val="75000"/>
                      <a:alpha val="0"/>
                    </a:srgbClr>
                  </a:solidFill>
                </a:ln>
                <a:solidFill>
                  <a:srgbClr val="1B1112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83" name="AutoShape 3">
              <a:extLst>
                <a:ext uri="{FF2B5EF4-FFF2-40B4-BE49-F238E27FC236}">
                  <a16:creationId xmlns:a16="http://schemas.microsoft.com/office/drawing/2014/main" id="{9E24FF0A-4B24-A724-6E02-8EA939F86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8277" y="3267201"/>
              <a:ext cx="973106" cy="2304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C4CEE2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1" i="0" u="none" strike="noStrike" kern="0" cap="none" spc="0" normalizeH="0" baseline="0" noProof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srgbClr val="1B1112"/>
                  </a:solidFill>
                  <a:effectLst/>
                  <a:uLnTx/>
                  <a:uFillTx/>
                  <a:latin typeface="+mn-ea"/>
                </a:rPr>
                <a:t>통계분석</a:t>
              </a:r>
              <a:r>
                <a:rPr kumimoji="1" lang="en-US" altLang="ko-KR" sz="900" b="1" i="0" u="none" strike="noStrike" kern="0" cap="none" spc="0" normalizeH="0" baseline="0" noProof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srgbClr val="1B1112"/>
                  </a:solidFill>
                  <a:effectLst/>
                  <a:uLnTx/>
                  <a:uFillTx/>
                  <a:latin typeface="+mn-ea"/>
                </a:rPr>
                <a:t>/BI</a:t>
              </a:r>
            </a:p>
          </p:txBody>
        </p:sp>
        <p:sp>
          <p:nvSpPr>
            <p:cNvPr id="84" name="AutoShape 3">
              <a:extLst>
                <a:ext uri="{FF2B5EF4-FFF2-40B4-BE49-F238E27FC236}">
                  <a16:creationId xmlns:a16="http://schemas.microsoft.com/office/drawing/2014/main" id="{3F63E305-1667-BD5C-9AF1-AD251CA2D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8277" y="4568206"/>
              <a:ext cx="973106" cy="2304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C4CEE2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1" i="0" u="none" strike="noStrike" kern="0" cap="none" spc="0" normalizeH="0" baseline="0" noProof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srgbClr val="1B1112"/>
                  </a:solidFill>
                  <a:effectLst/>
                  <a:uLnTx/>
                  <a:uFillTx/>
                  <a:latin typeface="+mn-ea"/>
                </a:rPr>
                <a:t>종합수지분석</a:t>
              </a:r>
              <a:endParaRPr kumimoji="1" lang="en-US" altLang="ko-KR" sz="900" b="1" i="0" u="none" strike="noStrike" kern="0" cap="none" spc="0" normalizeH="0" baseline="0" noProof="0" dirty="0">
                <a:ln>
                  <a:solidFill>
                    <a:srgbClr val="FFFFFF">
                      <a:lumMod val="75000"/>
                      <a:alpha val="0"/>
                    </a:srgbClr>
                  </a:solidFill>
                </a:ln>
                <a:solidFill>
                  <a:srgbClr val="1B1112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85" name="AutoShape 3">
              <a:extLst>
                <a:ext uri="{FF2B5EF4-FFF2-40B4-BE49-F238E27FC236}">
                  <a16:creationId xmlns:a16="http://schemas.microsoft.com/office/drawing/2014/main" id="{3EDBCB28-0CCB-7297-A96B-F52B2061D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8277" y="3787603"/>
              <a:ext cx="973106" cy="2304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C4CEE2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1" i="0" u="none" strike="noStrike" kern="0" cap="none" spc="0" normalizeH="0" baseline="0" noProof="0" dirty="0" err="1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srgbClr val="1B1112"/>
                  </a:solidFill>
                  <a:effectLst/>
                  <a:uLnTx/>
                  <a:uFillTx/>
                  <a:latin typeface="+mn-ea"/>
                </a:rPr>
                <a:t>리스크관리</a:t>
              </a:r>
              <a:endParaRPr kumimoji="1" lang="en-US" altLang="ko-KR" sz="900" b="1" i="0" u="none" strike="noStrike" kern="0" cap="none" spc="0" normalizeH="0" baseline="0" noProof="0" dirty="0">
                <a:ln>
                  <a:solidFill>
                    <a:srgbClr val="FFFFFF">
                      <a:lumMod val="75000"/>
                      <a:alpha val="0"/>
                    </a:srgbClr>
                  </a:solidFill>
                </a:ln>
                <a:solidFill>
                  <a:srgbClr val="1B1112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87" name="AutoShape 3">
              <a:extLst>
                <a:ext uri="{FF2B5EF4-FFF2-40B4-BE49-F238E27FC236}">
                  <a16:creationId xmlns:a16="http://schemas.microsoft.com/office/drawing/2014/main" id="{0F9B0F01-8D37-6728-F559-FA290DA19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8277" y="4308005"/>
              <a:ext cx="973106" cy="2304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C4CEE2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1" i="0" u="none" strike="noStrike" kern="0" cap="none" spc="0" normalizeH="0" baseline="0" noProof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srgbClr val="1B1112"/>
                  </a:solidFill>
                  <a:effectLst/>
                  <a:uLnTx/>
                  <a:uFillTx/>
                  <a:latin typeface="+mn-ea"/>
                </a:rPr>
                <a:t>기금운용</a:t>
              </a:r>
              <a:endParaRPr kumimoji="1" lang="en-US" altLang="ko-KR" sz="900" b="1" i="0" u="none" strike="noStrike" kern="0" cap="none" spc="0" normalizeH="0" baseline="0" noProof="0" dirty="0">
                <a:ln>
                  <a:solidFill>
                    <a:srgbClr val="FFFFFF">
                      <a:lumMod val="75000"/>
                      <a:alpha val="0"/>
                    </a:srgbClr>
                  </a:solidFill>
                </a:ln>
                <a:solidFill>
                  <a:srgbClr val="1B1112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88" name="AutoShape 3">
              <a:extLst>
                <a:ext uri="{FF2B5EF4-FFF2-40B4-BE49-F238E27FC236}">
                  <a16:creationId xmlns:a16="http://schemas.microsoft.com/office/drawing/2014/main" id="{0E625ED8-5184-CADD-9D77-0136656D6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8277" y="4828407"/>
              <a:ext cx="973106" cy="2304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C4CEE2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1" i="0" u="none" strike="noStrike" kern="0" cap="none" spc="0" normalizeH="0" baseline="0" noProof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srgbClr val="1B1112"/>
                  </a:solidFill>
                  <a:effectLst/>
                  <a:uLnTx/>
                  <a:uFillTx/>
                  <a:latin typeface="+mn-ea"/>
                </a:rPr>
                <a:t>신</a:t>
              </a:r>
              <a:r>
                <a:rPr kumimoji="1" lang="en-US" altLang="ko-KR" sz="900" b="1" i="0" u="none" strike="noStrike" kern="0" cap="none" spc="0" normalizeH="0" baseline="0" noProof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srgbClr val="1B1112"/>
                  </a:solidFill>
                  <a:effectLst/>
                  <a:uLnTx/>
                  <a:uFillTx/>
                  <a:latin typeface="+mn-ea"/>
                </a:rPr>
                <a:t>ALM</a:t>
              </a:r>
            </a:p>
          </p:txBody>
        </p:sp>
        <p:sp>
          <p:nvSpPr>
            <p:cNvPr id="89" name="AutoShape 464">
              <a:extLst>
                <a:ext uri="{FF2B5EF4-FFF2-40B4-BE49-F238E27FC236}">
                  <a16:creationId xmlns:a16="http://schemas.microsoft.com/office/drawing/2014/main" id="{BB91AC7C-23EF-0757-A737-06B3C3B22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685" y="4622991"/>
              <a:ext cx="2934426" cy="991101"/>
            </a:xfrm>
            <a:prstGeom prst="roundRect">
              <a:avLst>
                <a:gd name="adj" fmla="val 1208"/>
              </a:avLst>
            </a:prstGeom>
            <a:noFill/>
            <a:ln w="9525" algn="ctr">
              <a:solidFill>
                <a:srgbClr val="FFFFFF">
                  <a:lumMod val="85000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1277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700" b="0" i="0" u="none" strike="noStrike" kern="0" cap="none" spc="0" normalizeH="0" baseline="0" noProof="0">
                <a:ln>
                  <a:solidFill>
                    <a:srgbClr val="FFFFFF">
                      <a:lumMod val="75000"/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90" name="Rectangle 200">
              <a:extLst>
                <a:ext uri="{FF2B5EF4-FFF2-40B4-BE49-F238E27FC236}">
                  <a16:creationId xmlns:a16="http://schemas.microsoft.com/office/drawing/2014/main" id="{B8D708F5-64C7-FE51-602D-4C0961CF5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685" y="4622992"/>
              <a:ext cx="2934426" cy="266400"/>
            </a:xfrm>
            <a:prstGeom prst="rect">
              <a:avLst/>
            </a:prstGeom>
            <a:solidFill>
              <a:srgbClr val="72B4E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50" b="1" i="0" u="none" strike="noStrike" kern="0" cap="none" spc="0" normalizeH="0" baseline="0" noProof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rPr>
                <a:t>경영지원</a:t>
              </a:r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00848CA5-11B5-A824-8579-F1E0ABD20B03}"/>
                </a:ext>
              </a:extLst>
            </p:cNvPr>
            <p:cNvGrpSpPr/>
            <p:nvPr/>
          </p:nvGrpSpPr>
          <p:grpSpPr>
            <a:xfrm>
              <a:off x="2902691" y="4943473"/>
              <a:ext cx="2796452" cy="633842"/>
              <a:chOff x="3355428" y="3748979"/>
              <a:chExt cx="2796452" cy="600951"/>
            </a:xfrm>
          </p:grpSpPr>
          <p:sp>
            <p:nvSpPr>
              <p:cNvPr id="92" name="Text Box 27">
                <a:extLst>
                  <a:ext uri="{FF2B5EF4-FFF2-40B4-BE49-F238E27FC236}">
                    <a16:creationId xmlns:a16="http://schemas.microsoft.com/office/drawing/2014/main" id="{C2A58F38-BBE7-8503-02B3-5DD4AAFA3A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5429" y="3964125"/>
                <a:ext cx="900000" cy="170659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>
                <a:defPPr>
                  <a:defRPr lang="ko-KR"/>
                </a:defPPr>
                <a:lvl1pPr algn="ctr">
                  <a:defRPr sz="900">
                    <a:latin typeface="+mn-ea"/>
                    <a:ea typeface="+mn-ea"/>
                  </a:defRPr>
                </a:lvl1pPr>
              </a:lstStyle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900" b="1" i="0" u="none" strike="noStrike" kern="0" cap="none" spc="0" normalizeH="0" baseline="0" noProof="0" dirty="0">
                    <a:ln>
                      <a:solidFill>
                        <a:srgbClr val="FFFFFF">
                          <a:lumMod val="75000"/>
                          <a:alpha val="0"/>
                        </a:srgbClr>
                      </a:solidFill>
                    </a:ln>
                    <a:solidFill>
                      <a:srgbClr val="1B1112"/>
                    </a:solidFill>
                    <a:effectLst/>
                    <a:uLnTx/>
                    <a:uFillTx/>
                  </a:rPr>
                  <a:t>자산관리</a:t>
                </a:r>
              </a:p>
            </p:txBody>
          </p:sp>
          <p:sp>
            <p:nvSpPr>
              <p:cNvPr id="93" name="Text Box 27">
                <a:extLst>
                  <a:ext uri="{FF2B5EF4-FFF2-40B4-BE49-F238E27FC236}">
                    <a16:creationId xmlns:a16="http://schemas.microsoft.com/office/drawing/2014/main" id="{F98B4A3D-6CDF-2F72-388A-75C75A5234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2390" y="3964125"/>
                <a:ext cx="900000" cy="170659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>
                <a:defPPr>
                  <a:defRPr lang="ko-KR"/>
                </a:defPPr>
                <a:lvl1pPr algn="ctr">
                  <a:defRPr sz="900">
                    <a:latin typeface="+mn-ea"/>
                    <a:ea typeface="+mn-ea"/>
                  </a:defRPr>
                </a:lvl1pPr>
              </a:lstStyle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900" b="1" i="0" u="none" strike="noStrike" kern="0" cap="none" spc="0" normalizeH="0" baseline="0" noProof="0" dirty="0">
                    <a:ln>
                      <a:solidFill>
                        <a:srgbClr val="FFFFFF">
                          <a:lumMod val="75000"/>
                          <a:alpha val="0"/>
                        </a:srgbClr>
                      </a:solidFill>
                    </a:ln>
                    <a:solidFill>
                      <a:srgbClr val="1B1112"/>
                    </a:solidFill>
                    <a:effectLst/>
                    <a:uLnTx/>
                    <a:uFillTx/>
                  </a:rPr>
                  <a:t>경영관리</a:t>
                </a:r>
              </a:p>
            </p:txBody>
          </p:sp>
          <p:sp>
            <p:nvSpPr>
              <p:cNvPr id="94" name="Text Box 27">
                <a:extLst>
                  <a:ext uri="{FF2B5EF4-FFF2-40B4-BE49-F238E27FC236}">
                    <a16:creationId xmlns:a16="http://schemas.microsoft.com/office/drawing/2014/main" id="{E89BE6FD-0A3D-D4F9-CF98-B6D3A749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5429" y="3748979"/>
                <a:ext cx="900000" cy="170659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>
                <a:defPPr>
                  <a:defRPr lang="ko-KR"/>
                </a:defPPr>
                <a:lvl1pPr algn="ctr">
                  <a:defRPr sz="900">
                    <a:latin typeface="+mn-ea"/>
                    <a:ea typeface="+mn-ea"/>
                  </a:defRPr>
                </a:lvl1pPr>
              </a:lstStyle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900" b="1" i="0" u="none" strike="noStrike" kern="0" cap="none" spc="0" normalizeH="0" baseline="0" noProof="0" dirty="0">
                    <a:ln>
                      <a:solidFill>
                        <a:srgbClr val="FFFFFF">
                          <a:lumMod val="75000"/>
                          <a:alpha val="0"/>
                        </a:srgbClr>
                      </a:solidFill>
                    </a:ln>
                    <a:solidFill>
                      <a:srgbClr val="1B1112"/>
                    </a:solidFill>
                    <a:effectLst/>
                    <a:uLnTx/>
                    <a:uFillTx/>
                  </a:rPr>
                  <a:t>인사관리</a:t>
                </a:r>
              </a:p>
            </p:txBody>
          </p:sp>
          <p:sp>
            <p:nvSpPr>
              <p:cNvPr id="95" name="Text Box 27">
                <a:extLst>
                  <a:ext uri="{FF2B5EF4-FFF2-40B4-BE49-F238E27FC236}">
                    <a16:creationId xmlns:a16="http://schemas.microsoft.com/office/drawing/2014/main" id="{5FF63FA3-FC81-B605-14D9-D0972526E0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4788" y="3748979"/>
                <a:ext cx="900000" cy="170659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>
                <a:defPPr>
                  <a:defRPr lang="ko-KR"/>
                </a:defPPr>
                <a:lvl1pPr algn="ctr">
                  <a:defRPr sz="900">
                    <a:latin typeface="+mn-ea"/>
                    <a:ea typeface="+mn-ea"/>
                  </a:defRPr>
                </a:lvl1pPr>
              </a:lstStyle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900" b="1" i="0" u="none" strike="noStrike" kern="0" cap="none" spc="0" normalizeH="0" baseline="0" noProof="0" dirty="0">
                    <a:ln>
                      <a:solidFill>
                        <a:srgbClr val="FFFFFF">
                          <a:lumMod val="75000"/>
                          <a:alpha val="0"/>
                        </a:srgbClr>
                      </a:solidFill>
                    </a:ln>
                    <a:solidFill>
                      <a:srgbClr val="1B1112"/>
                    </a:solidFill>
                    <a:effectLst/>
                    <a:uLnTx/>
                    <a:uFillTx/>
                  </a:rPr>
                  <a:t>예산관리</a:t>
                </a:r>
              </a:p>
            </p:txBody>
          </p:sp>
          <p:sp>
            <p:nvSpPr>
              <p:cNvPr id="96" name="Text Box 27">
                <a:extLst>
                  <a:ext uri="{FF2B5EF4-FFF2-40B4-BE49-F238E27FC236}">
                    <a16:creationId xmlns:a16="http://schemas.microsoft.com/office/drawing/2014/main" id="{69AE3F54-57D8-AB88-0FCD-969C582DA0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51880" y="3748979"/>
                <a:ext cx="900000" cy="170659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>
                <a:defPPr>
                  <a:defRPr lang="ko-KR"/>
                </a:defPPr>
                <a:lvl1pPr algn="ctr">
                  <a:defRPr sz="900">
                    <a:latin typeface="+mn-ea"/>
                    <a:ea typeface="+mn-ea"/>
                  </a:defRPr>
                </a:lvl1pPr>
              </a:lstStyle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900" b="1" i="0" u="none" strike="noStrike" kern="0" cap="none" spc="0" normalizeH="0" baseline="0" noProof="0" dirty="0">
                    <a:ln>
                      <a:solidFill>
                        <a:srgbClr val="FFFFFF">
                          <a:lumMod val="75000"/>
                          <a:alpha val="0"/>
                        </a:srgbClr>
                      </a:solidFill>
                    </a:ln>
                    <a:solidFill>
                      <a:srgbClr val="1B1112"/>
                    </a:solidFill>
                    <a:effectLst/>
                    <a:uLnTx/>
                    <a:uFillTx/>
                  </a:rPr>
                  <a:t>조사관리</a:t>
                </a:r>
              </a:p>
            </p:txBody>
          </p:sp>
          <p:sp>
            <p:nvSpPr>
              <p:cNvPr id="97" name="Text Box 27">
                <a:extLst>
                  <a:ext uri="{FF2B5EF4-FFF2-40B4-BE49-F238E27FC236}">
                    <a16:creationId xmlns:a16="http://schemas.microsoft.com/office/drawing/2014/main" id="{4D8C43F9-69A6-1E48-C7ED-4BA94118A6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51880" y="3964125"/>
                <a:ext cx="900000" cy="170659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>
                <a:defPPr>
                  <a:defRPr lang="ko-KR"/>
                </a:defPPr>
                <a:lvl1pPr algn="ctr">
                  <a:defRPr sz="900">
                    <a:latin typeface="+mn-ea"/>
                    <a:ea typeface="+mn-ea"/>
                  </a:defRPr>
                </a:lvl1pPr>
              </a:lstStyle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900" b="1" i="0" u="none" strike="noStrike" kern="0" cap="none" spc="0" normalizeH="0" baseline="0" noProof="0" dirty="0">
                    <a:ln>
                      <a:solidFill>
                        <a:srgbClr val="FFFFFF">
                          <a:lumMod val="75000"/>
                          <a:alpha val="0"/>
                        </a:srgbClr>
                      </a:solidFill>
                    </a:ln>
                    <a:solidFill>
                      <a:srgbClr val="1B1112"/>
                    </a:solidFill>
                    <a:effectLst/>
                    <a:uLnTx/>
                    <a:uFillTx/>
                  </a:rPr>
                  <a:t>법무관리</a:t>
                </a:r>
              </a:p>
            </p:txBody>
          </p:sp>
          <p:sp>
            <p:nvSpPr>
              <p:cNvPr id="98" name="Text Box 27">
                <a:extLst>
                  <a:ext uri="{FF2B5EF4-FFF2-40B4-BE49-F238E27FC236}">
                    <a16:creationId xmlns:a16="http://schemas.microsoft.com/office/drawing/2014/main" id="{E8326506-BC48-B368-6D2B-01864D7E87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5428" y="4179271"/>
                <a:ext cx="2794995" cy="170659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>
                <a:defPPr>
                  <a:defRPr lang="ko-KR"/>
                </a:defPPr>
                <a:lvl1pPr algn="ctr">
                  <a:defRPr sz="900">
                    <a:latin typeface="+mn-ea"/>
                    <a:ea typeface="+mn-ea"/>
                  </a:defRPr>
                </a:lvl1pPr>
              </a:lstStyle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900" b="1" i="0" u="none" strike="noStrike" kern="0" cap="none" spc="0" normalizeH="0" baseline="0" noProof="0" dirty="0">
                    <a:ln>
                      <a:solidFill>
                        <a:srgbClr val="FFFFFF">
                          <a:lumMod val="75000"/>
                          <a:alpha val="0"/>
                        </a:srgbClr>
                      </a:solidFill>
                    </a:ln>
                    <a:solidFill>
                      <a:srgbClr val="1B1112"/>
                    </a:solidFill>
                    <a:effectLst/>
                    <a:uLnTx/>
                    <a:uFillTx/>
                  </a:rPr>
                  <a:t>…</a:t>
                </a:r>
                <a:endParaRPr kumimoji="1" lang="ko-KR" altLang="en-US" sz="900" b="1" i="0" u="none" strike="noStrike" kern="0" cap="none" spc="0" normalizeH="0" baseline="0" noProof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srgbClr val="1B1112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B5BFAF99-A662-25D4-8D7D-430032E32442}"/>
                </a:ext>
              </a:extLst>
            </p:cNvPr>
            <p:cNvCxnSpPr/>
            <p:nvPr/>
          </p:nvCxnSpPr>
          <p:spPr>
            <a:xfrm>
              <a:off x="1123428" y="2501692"/>
              <a:ext cx="174893" cy="0"/>
            </a:xfrm>
            <a:prstGeom prst="line">
              <a:avLst/>
            </a:prstGeom>
            <a:noFill/>
            <a:ln w="19050" cap="flat" cmpd="sng" algn="ctr">
              <a:solidFill>
                <a:srgbClr val="C8C4C2">
                  <a:lumMod val="90000"/>
                </a:srgbClr>
              </a:solidFill>
              <a:prstDash val="solid"/>
              <a:headEnd type="oval"/>
              <a:tailEnd type="oval"/>
            </a:ln>
            <a:effectLst/>
          </p:spPr>
        </p:cxn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2FAF2911-DA17-4B77-A719-72CEABCC276B}"/>
                </a:ext>
              </a:extLst>
            </p:cNvPr>
            <p:cNvGrpSpPr/>
            <p:nvPr/>
          </p:nvGrpSpPr>
          <p:grpSpPr>
            <a:xfrm>
              <a:off x="546212" y="2276872"/>
              <a:ext cx="461665" cy="631786"/>
              <a:chOff x="632577" y="2276872"/>
              <a:chExt cx="461665" cy="631786"/>
            </a:xfrm>
          </p:grpSpPr>
          <p:pic>
            <p:nvPicPr>
              <p:cNvPr id="101" name="Picture 9" descr="운영협력업체_5">
                <a:extLst>
                  <a:ext uri="{FF2B5EF4-FFF2-40B4-BE49-F238E27FC236}">
                    <a16:creationId xmlns:a16="http://schemas.microsoft.com/office/drawing/2014/main" id="{D408C354-6FB2-F024-35A1-91A005BE7B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3033" y="2276872"/>
                <a:ext cx="180752" cy="4496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FE85604-B17B-49BD-9C47-A90D8119B212}"/>
                  </a:ext>
                </a:extLst>
              </p:cNvPr>
              <p:cNvSpPr txBox="1"/>
              <p:nvPr/>
            </p:nvSpPr>
            <p:spPr>
              <a:xfrm>
                <a:off x="632577" y="2770159"/>
                <a:ext cx="46166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1" i="0" u="none" strike="noStrike" kern="0" cap="none" spc="0" normalizeH="0" baseline="0" noProof="0" dirty="0">
                    <a:ln>
                      <a:solidFill>
                        <a:srgbClr val="FFFFFF">
                          <a:lumMod val="75000"/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rPr>
                  <a:t>기업고객</a:t>
                </a:r>
              </a:p>
            </p:txBody>
          </p:sp>
        </p:grp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E838C843-4778-1B3B-8027-D73682145EA9}"/>
                </a:ext>
              </a:extLst>
            </p:cNvPr>
            <p:cNvCxnSpPr/>
            <p:nvPr/>
          </p:nvCxnSpPr>
          <p:spPr>
            <a:xfrm>
              <a:off x="1071634" y="4243673"/>
              <a:ext cx="208404" cy="0"/>
            </a:xfrm>
            <a:prstGeom prst="line">
              <a:avLst/>
            </a:prstGeom>
            <a:noFill/>
            <a:ln w="19050" cap="flat" cmpd="sng" algn="ctr">
              <a:solidFill>
                <a:srgbClr val="C8C4C2">
                  <a:lumMod val="90000"/>
                </a:srgbClr>
              </a:solidFill>
              <a:prstDash val="solid"/>
              <a:headEnd type="oval"/>
              <a:tailEnd type="oval"/>
            </a:ln>
            <a:effectLst/>
          </p:spPr>
        </p:cxn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0F5A1E03-6722-A031-9B3F-7514617E7323}"/>
                </a:ext>
              </a:extLst>
            </p:cNvPr>
            <p:cNvGrpSpPr/>
            <p:nvPr/>
          </p:nvGrpSpPr>
          <p:grpSpPr>
            <a:xfrm>
              <a:off x="588691" y="3861048"/>
              <a:ext cx="360770" cy="773954"/>
              <a:chOff x="635028" y="4084216"/>
              <a:chExt cx="360770" cy="773954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AAB1728-E432-D0BA-4F4A-B556125A4C95}"/>
                  </a:ext>
                </a:extLst>
              </p:cNvPr>
              <p:cNvSpPr txBox="1"/>
              <p:nvPr/>
            </p:nvSpPr>
            <p:spPr>
              <a:xfrm>
                <a:off x="635028" y="4442672"/>
                <a:ext cx="346249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1" i="0" u="none" strike="noStrike" kern="0" cap="none" spc="0" normalizeH="0" baseline="0" noProof="0" dirty="0">
                    <a:ln>
                      <a:solidFill>
                        <a:srgbClr val="FFFFFF">
                          <a:lumMod val="75000"/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rPr>
                  <a:t>경영진</a:t>
                </a:r>
                <a:r>
                  <a:rPr kumimoji="0" lang="en-US" altLang="ko-KR" sz="900" b="1" i="0" u="none" strike="noStrike" kern="0" cap="none" spc="0" normalizeH="0" baseline="0" noProof="0" dirty="0">
                    <a:ln>
                      <a:solidFill>
                        <a:srgbClr val="FFFFFF">
                          <a:lumMod val="75000"/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rPr>
                  <a:t/>
                </a:r>
                <a:br>
                  <a:rPr kumimoji="0" lang="en-US" altLang="ko-KR" sz="900" b="1" i="0" u="none" strike="noStrike" kern="0" cap="none" spc="0" normalizeH="0" baseline="0" noProof="0" dirty="0">
                    <a:ln>
                      <a:solidFill>
                        <a:srgbClr val="FFFFFF">
                          <a:lumMod val="75000"/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rPr>
                </a:br>
                <a:r>
                  <a:rPr kumimoji="0" lang="ko-KR" altLang="en-US" sz="900" b="1" i="0" u="none" strike="noStrike" kern="0" cap="none" spc="0" normalizeH="0" baseline="0" noProof="0" dirty="0">
                    <a:ln>
                      <a:solidFill>
                        <a:srgbClr val="FFFFFF">
                          <a:lumMod val="75000"/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rPr>
                  <a:t>관리자</a:t>
                </a:r>
                <a:r>
                  <a:rPr kumimoji="0" lang="en-US" altLang="ko-KR" sz="900" b="1" i="0" u="none" strike="noStrike" kern="0" cap="none" spc="0" normalizeH="0" baseline="0" noProof="0" dirty="0">
                    <a:ln>
                      <a:solidFill>
                        <a:srgbClr val="FFFFFF">
                          <a:lumMod val="75000"/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rPr>
                  <a:t/>
                </a:r>
                <a:br>
                  <a:rPr kumimoji="0" lang="en-US" altLang="ko-KR" sz="900" b="1" i="0" u="none" strike="noStrike" kern="0" cap="none" spc="0" normalizeH="0" baseline="0" noProof="0" dirty="0">
                    <a:ln>
                      <a:solidFill>
                        <a:srgbClr val="FFFFFF">
                          <a:lumMod val="75000"/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rPr>
                </a:br>
                <a:r>
                  <a:rPr kumimoji="0" lang="ko-KR" altLang="en-US" sz="900" b="1" i="0" u="none" strike="noStrike" kern="0" cap="none" spc="0" normalizeH="0" baseline="0" noProof="0" dirty="0">
                    <a:ln>
                      <a:solidFill>
                        <a:srgbClr val="FFFFFF">
                          <a:lumMod val="75000"/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rPr>
                  <a:t>실무자</a:t>
                </a:r>
              </a:p>
            </p:txBody>
          </p:sp>
          <p:pic>
            <p:nvPicPr>
              <p:cNvPr id="110" name="그림 109">
                <a:extLst>
                  <a:ext uri="{FF2B5EF4-FFF2-40B4-BE49-F238E27FC236}">
                    <a16:creationId xmlns:a16="http://schemas.microsoft.com/office/drawing/2014/main" id="{AC20B2E8-8F31-6B73-4576-413A888D07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965" y="4084216"/>
                <a:ext cx="344833" cy="312392"/>
              </a:xfrm>
              <a:prstGeom prst="rect">
                <a:avLst/>
              </a:prstGeom>
            </p:spPr>
          </p:pic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D0D00A80-9968-00B9-EAAE-D63219AC150A}"/>
                </a:ext>
              </a:extLst>
            </p:cNvPr>
            <p:cNvGrpSpPr/>
            <p:nvPr/>
          </p:nvGrpSpPr>
          <p:grpSpPr>
            <a:xfrm>
              <a:off x="8923203" y="4734383"/>
              <a:ext cx="656733" cy="349702"/>
              <a:chOff x="8901107" y="4623515"/>
              <a:chExt cx="656733" cy="349702"/>
            </a:xfrm>
          </p:grpSpPr>
          <p:sp>
            <p:nvSpPr>
              <p:cNvPr id="112" name="Text Box 813">
                <a:extLst>
                  <a:ext uri="{FF2B5EF4-FFF2-40B4-BE49-F238E27FC236}">
                    <a16:creationId xmlns:a16="http://schemas.microsoft.com/office/drawing/2014/main" id="{5974B478-7779-4229-04FC-63AA31EECC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79773" y="4623515"/>
                <a:ext cx="478067" cy="3497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54000" tIns="36000" rIns="54000" bIns="36000">
                <a:spAutoFit/>
              </a:bodyPr>
              <a:lstStyle>
                <a:lvl1pPr eaLnBrk="0" hangingPunct="0">
                  <a:defRPr kumimoji="1" sz="2500">
                    <a:solidFill>
                      <a:schemeClr val="tx1"/>
                    </a:solidFill>
                    <a:latin typeface="산돌고딕 M" pitchFamily="18" charset="-127"/>
                    <a:ea typeface="산돌고딕 M" pitchFamily="18" charset="-127"/>
                  </a:defRPr>
                </a:lvl1pPr>
                <a:lvl2pPr marL="742950" indent="-285750" eaLnBrk="0" hangingPunct="0">
                  <a:defRPr kumimoji="1" sz="2500">
                    <a:solidFill>
                      <a:schemeClr val="tx1"/>
                    </a:solidFill>
                    <a:latin typeface="산돌고딕 M" pitchFamily="18" charset="-127"/>
                    <a:ea typeface="산돌고딕 M" pitchFamily="18" charset="-127"/>
                  </a:defRPr>
                </a:lvl2pPr>
                <a:lvl3pPr marL="1143000" indent="-228600" eaLnBrk="0" hangingPunct="0">
                  <a:defRPr kumimoji="1" sz="2500">
                    <a:solidFill>
                      <a:schemeClr val="tx1"/>
                    </a:solidFill>
                    <a:latin typeface="산돌고딕 M" pitchFamily="18" charset="-127"/>
                    <a:ea typeface="산돌고딕 M" pitchFamily="18" charset="-127"/>
                  </a:defRPr>
                </a:lvl3pPr>
                <a:lvl4pPr marL="1600200" indent="-228600" eaLnBrk="0" hangingPunct="0">
                  <a:defRPr kumimoji="1" sz="2500">
                    <a:solidFill>
                      <a:schemeClr val="tx1"/>
                    </a:solidFill>
                    <a:latin typeface="산돌고딕 M" pitchFamily="18" charset="-127"/>
                    <a:ea typeface="산돌고딕 M" pitchFamily="18" charset="-127"/>
                  </a:defRPr>
                </a:lvl4pPr>
                <a:lvl5pPr marL="2057400" indent="-228600" eaLnBrk="0" hangingPunct="0">
                  <a:defRPr kumimoji="1" sz="2500">
                    <a:solidFill>
                      <a:schemeClr val="tx1"/>
                    </a:solidFill>
                    <a:latin typeface="산돌고딕 M" pitchFamily="18" charset="-127"/>
                    <a:ea typeface="산돌고딕 M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500">
                    <a:solidFill>
                      <a:schemeClr val="tx1"/>
                    </a:solidFill>
                    <a:latin typeface="산돌고딕 M" pitchFamily="18" charset="-127"/>
                    <a:ea typeface="산돌고딕 M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500">
                    <a:solidFill>
                      <a:schemeClr val="tx1"/>
                    </a:solidFill>
                    <a:latin typeface="산돌고딕 M" pitchFamily="18" charset="-127"/>
                    <a:ea typeface="산돌고딕 M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500">
                    <a:solidFill>
                      <a:schemeClr val="tx1"/>
                    </a:solidFill>
                    <a:latin typeface="산돌고딕 M" pitchFamily="18" charset="-127"/>
                    <a:ea typeface="산돌고딕 M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500">
                    <a:solidFill>
                      <a:schemeClr val="tx1"/>
                    </a:solidFill>
                    <a:latin typeface="산돌고딕 M" pitchFamily="18" charset="-127"/>
                    <a:ea typeface="산돌고딕 M" pitchFamily="18" charset="-127"/>
                  </a:defRPr>
                </a:lvl9pPr>
              </a:lstStyle>
              <a:p>
                <a:pPr algn="ctr" defTabSz="914400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ko-KR" altLang="en-US" sz="900" b="1" dirty="0">
                    <a:ln>
                      <a:solidFill>
                        <a:srgbClr val="FFFFFF">
                          <a:lumMod val="75000"/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+mn-ea"/>
                    <a:ea typeface="+mn-ea"/>
                  </a:rPr>
                  <a:t>거래</a:t>
                </a:r>
                <a:r>
                  <a:rPr lang="en-US" altLang="ko-KR" sz="900" b="1" dirty="0">
                    <a:ln>
                      <a:solidFill>
                        <a:srgbClr val="FFFFFF">
                          <a:lumMod val="75000"/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+mn-ea"/>
                    <a:ea typeface="+mn-ea"/>
                  </a:rPr>
                  <a:t/>
                </a:r>
                <a:br>
                  <a:rPr lang="en-US" altLang="ko-KR" sz="900" b="1" dirty="0">
                    <a:ln>
                      <a:solidFill>
                        <a:srgbClr val="FFFFFF">
                          <a:lumMod val="75000"/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+mn-ea"/>
                    <a:ea typeface="+mn-ea"/>
                  </a:rPr>
                </a:br>
                <a:r>
                  <a:rPr lang="ko-KR" altLang="en-US" sz="900" b="1" dirty="0">
                    <a:ln>
                      <a:solidFill>
                        <a:srgbClr val="FFFFFF">
                          <a:lumMod val="75000"/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+mn-ea"/>
                    <a:ea typeface="+mn-ea"/>
                  </a:rPr>
                  <a:t>기업</a:t>
                </a:r>
                <a:endParaRPr lang="en-US" altLang="ko-KR" sz="900" b="1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13" name="Picture 332" descr="CMS server">
                <a:extLst>
                  <a:ext uri="{FF2B5EF4-FFF2-40B4-BE49-F238E27FC236}">
                    <a16:creationId xmlns:a16="http://schemas.microsoft.com/office/drawing/2014/main" id="{C731BEB5-BE8C-3537-EF61-7FA2FA249F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979" r="16544" b="21188"/>
              <a:stretch>
                <a:fillRect/>
              </a:stretch>
            </p:blipFill>
            <p:spPr bwMode="auto">
              <a:xfrm>
                <a:off x="8901107" y="4654840"/>
                <a:ext cx="320343" cy="281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4" name="Rectangle 19">
              <a:extLst>
                <a:ext uri="{FF2B5EF4-FFF2-40B4-BE49-F238E27FC236}">
                  <a16:creationId xmlns:a16="http://schemas.microsoft.com/office/drawing/2014/main" id="{43CD255F-3716-1040-44A7-ABF42DE73EC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819664" y="2276872"/>
              <a:ext cx="726732" cy="2320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rot="10800000" wrap="none" lIns="16612" tIns="42196" rIns="16612" bIns="42196" anchor="ctr"/>
            <a:lstStyle/>
            <a:p>
              <a:pPr marL="82049" marR="0" lvl="0" indent="-82049" algn="ctr" defTabSz="914400" eaLnBrk="1" fontAlgn="base" latinLnBrk="1" hangingPunct="1">
                <a:lnSpc>
                  <a:spcPct val="8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0" normalizeH="0" baseline="0" noProof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srgbClr val="0070C0"/>
                  </a:solidFill>
                  <a:effectLst/>
                  <a:uLnTx/>
                  <a:uFillTx/>
                  <a:latin typeface="+mn-ea"/>
                </a:rPr>
                <a:t>국가시스템</a:t>
              </a:r>
              <a:endParaRPr kumimoji="0" lang="en-US" altLang="ko-KR" sz="900" b="1" i="0" u="none" strike="noStrike" kern="0" cap="none" spc="0" normalizeH="0" baseline="0" noProof="0" dirty="0">
                <a:ln>
                  <a:solidFill>
                    <a:srgbClr val="FFFFFF">
                      <a:lumMod val="75000"/>
                      <a:alpha val="0"/>
                    </a:srgbClr>
                  </a:solidFill>
                </a:ln>
                <a:solidFill>
                  <a:srgbClr val="0070C0"/>
                </a:solidFill>
                <a:effectLst/>
                <a:uLnTx/>
                <a:uFillTx/>
                <a:latin typeface="+mn-ea"/>
              </a:endParaRPr>
            </a:p>
          </p:txBody>
        </p: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718C54FC-9489-F9CA-5676-015C0EE08667}"/>
                </a:ext>
              </a:extLst>
            </p:cNvPr>
            <p:cNvGrpSpPr/>
            <p:nvPr/>
          </p:nvGrpSpPr>
          <p:grpSpPr>
            <a:xfrm>
              <a:off x="8843086" y="2532080"/>
              <a:ext cx="699123" cy="474919"/>
              <a:chOff x="10446947" y="3048205"/>
              <a:chExt cx="598787" cy="528408"/>
            </a:xfrm>
          </p:grpSpPr>
          <p:grpSp>
            <p:nvGrpSpPr>
              <p:cNvPr id="116" name="그룹 115">
                <a:extLst>
                  <a:ext uri="{FF2B5EF4-FFF2-40B4-BE49-F238E27FC236}">
                    <a16:creationId xmlns:a16="http://schemas.microsoft.com/office/drawing/2014/main" id="{47E01AB5-8095-825B-0FB1-9EFD0A724B03}"/>
                  </a:ext>
                </a:extLst>
              </p:cNvPr>
              <p:cNvGrpSpPr/>
              <p:nvPr/>
            </p:nvGrpSpPr>
            <p:grpSpPr>
              <a:xfrm>
                <a:off x="10446947" y="3048205"/>
                <a:ext cx="597434" cy="528408"/>
                <a:chOff x="7809972" y="3072987"/>
                <a:chExt cx="600075" cy="554611"/>
              </a:xfrm>
            </p:grpSpPr>
            <p:sp>
              <p:nvSpPr>
                <p:cNvPr id="120" name="AutoShape 921">
                  <a:extLst>
                    <a:ext uri="{FF2B5EF4-FFF2-40B4-BE49-F238E27FC236}">
                      <a16:creationId xmlns:a16="http://schemas.microsoft.com/office/drawing/2014/main" id="{333B458A-8BF7-9A2B-B2D9-06F5412425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09972" y="3072987"/>
                  <a:ext cx="600075" cy="458787"/>
                </a:xfrm>
                <a:prstGeom prst="roundRect">
                  <a:avLst>
                    <a:gd name="adj" fmla="val 6292"/>
                  </a:avLst>
                </a:prstGeom>
                <a:solidFill>
                  <a:srgbClr val="FFFFFF"/>
                </a:solidFill>
                <a:ln w="19050" algn="ctr">
                  <a:solidFill>
                    <a:srgbClr val="C0C0C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0" cap="none" spc="0" normalizeH="0" baseline="0" noProof="0" dirty="0">
                    <a:ln>
                      <a:solidFill>
                        <a:srgbClr val="FFFFFF">
                          <a:lumMod val="75000"/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121" name="AutoShape 922">
                  <a:extLst>
                    <a:ext uri="{FF2B5EF4-FFF2-40B4-BE49-F238E27FC236}">
                      <a16:creationId xmlns:a16="http://schemas.microsoft.com/office/drawing/2014/main" id="{1EF18F25-2BBB-D6DE-6130-3D493B7C47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13147" y="3414450"/>
                  <a:ext cx="593725" cy="213148"/>
                </a:xfrm>
                <a:prstGeom prst="roundRect">
                  <a:avLst>
                    <a:gd name="adj" fmla="val 17060"/>
                  </a:avLst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C0C0C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900" b="1" i="0" u="none" strike="noStrike" kern="0" cap="none" spc="0" normalizeH="0" baseline="0" noProof="0" dirty="0">
                      <a:ln>
                        <a:solidFill>
                          <a:srgbClr val="FFFFFF">
                            <a:lumMod val="75000"/>
                            <a:alpha val="0"/>
                          </a:srgbClr>
                        </a:solidFill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ea"/>
                    </a:rPr>
                    <a:t>D-Brain</a:t>
                  </a:r>
                  <a:endParaRPr kumimoji="0" lang="ko-KR" altLang="en-US" sz="900" b="1" i="0" u="none" strike="noStrike" kern="0" cap="none" spc="0" normalizeH="0" baseline="0" noProof="0" dirty="0">
                    <a:ln>
                      <a:solidFill>
                        <a:srgbClr val="FFFFFF">
                          <a:lumMod val="75000"/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</p:grpSp>
          <p:sp>
            <p:nvSpPr>
              <p:cNvPr id="117" name="AutoShape 920">
                <a:extLst>
                  <a:ext uri="{FF2B5EF4-FFF2-40B4-BE49-F238E27FC236}">
                    <a16:creationId xmlns:a16="http://schemas.microsoft.com/office/drawing/2014/main" id="{375F438D-526D-C987-D25C-BB80965E3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10460944" y="3263582"/>
                <a:ext cx="584790" cy="88423"/>
              </a:xfrm>
              <a:custGeom>
                <a:avLst/>
                <a:gdLst>
                  <a:gd name="G0" fmla="+- 2562 0 0"/>
                  <a:gd name="G1" fmla="+- 21600 0 2562"/>
                  <a:gd name="G2" fmla="*/ 2562 1 2"/>
                  <a:gd name="G3" fmla="+- 21600 0 G2"/>
                  <a:gd name="G4" fmla="+/ 2562 21600 2"/>
                  <a:gd name="G5" fmla="+/ G1 0 2"/>
                  <a:gd name="G6" fmla="*/ 21600 21600 2562"/>
                  <a:gd name="G7" fmla="*/ G6 1 2"/>
                  <a:gd name="G8" fmla="+- 21600 0 G7"/>
                  <a:gd name="G9" fmla="*/ 21600 1 2"/>
                  <a:gd name="G10" fmla="+- 2562 0 G9"/>
                  <a:gd name="G11" fmla="?: G10 G8 0"/>
                  <a:gd name="G12" fmla="?: G10 G7 21600"/>
                  <a:gd name="T0" fmla="*/ 20319 w 21600"/>
                  <a:gd name="T1" fmla="*/ 10800 h 21600"/>
                  <a:gd name="T2" fmla="*/ 10800 w 21600"/>
                  <a:gd name="T3" fmla="*/ 21600 h 21600"/>
                  <a:gd name="T4" fmla="*/ 1281 w 21600"/>
                  <a:gd name="T5" fmla="*/ 10800 h 21600"/>
                  <a:gd name="T6" fmla="*/ 10800 w 21600"/>
                  <a:gd name="T7" fmla="*/ 0 h 21600"/>
                  <a:gd name="T8" fmla="*/ 3081 w 21600"/>
                  <a:gd name="T9" fmla="*/ 3081 h 21600"/>
                  <a:gd name="T10" fmla="*/ 18519 w 21600"/>
                  <a:gd name="T11" fmla="*/ 1851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2562" y="21600"/>
                    </a:lnTo>
                    <a:lnTo>
                      <a:pt x="19038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0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>
                <a:outerShdw dist="12700" dir="5400000" algn="ctr" rotWithShape="0">
                  <a:srgbClr val="969696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0" cap="none" spc="0" normalizeH="0" baseline="0" noProof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pic>
            <p:nvPicPr>
              <p:cNvPr id="118" name="Picture 888">
                <a:extLst>
                  <a:ext uri="{FF2B5EF4-FFF2-40B4-BE49-F238E27FC236}">
                    <a16:creationId xmlns:a16="http://schemas.microsoft.com/office/drawing/2014/main" id="{FB5383A6-9E96-0620-59BE-30138F0990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10093" y="3086763"/>
                <a:ext cx="303459" cy="2026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9" name="Picture 332" descr="CMS server">
                <a:extLst>
                  <a:ext uri="{FF2B5EF4-FFF2-40B4-BE49-F238E27FC236}">
                    <a16:creationId xmlns:a16="http://schemas.microsoft.com/office/drawing/2014/main" id="{759037D9-BBC7-FF21-5BC4-FF45068BBC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979" r="16544" b="21188"/>
              <a:stretch>
                <a:fillRect/>
              </a:stretch>
            </p:blipFill>
            <p:spPr bwMode="auto">
              <a:xfrm>
                <a:off x="10783298" y="3077581"/>
                <a:ext cx="248336" cy="274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03928E9A-73E9-A4E4-D322-E2ADB32D8849}"/>
                </a:ext>
              </a:extLst>
            </p:cNvPr>
            <p:cNvGrpSpPr/>
            <p:nvPr/>
          </p:nvGrpSpPr>
          <p:grpSpPr>
            <a:xfrm>
              <a:off x="8895449" y="4149080"/>
              <a:ext cx="602544" cy="281407"/>
              <a:chOff x="9053507" y="4807240"/>
              <a:chExt cx="602544" cy="281407"/>
            </a:xfrm>
          </p:grpSpPr>
          <p:sp>
            <p:nvSpPr>
              <p:cNvPr id="123" name="Text Box 813">
                <a:extLst>
                  <a:ext uri="{FF2B5EF4-FFF2-40B4-BE49-F238E27FC236}">
                    <a16:creationId xmlns:a16="http://schemas.microsoft.com/office/drawing/2014/main" id="{E6ABF710-FD44-7DFA-8127-4AFCD55BEC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77328" y="4843668"/>
                <a:ext cx="378723" cy="21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54000" tIns="36000" rIns="54000" bIns="36000">
                <a:spAutoFit/>
              </a:bodyPr>
              <a:lstStyle>
                <a:lvl1pPr eaLnBrk="0" hangingPunct="0">
                  <a:defRPr kumimoji="1" sz="2500">
                    <a:solidFill>
                      <a:schemeClr val="tx1"/>
                    </a:solidFill>
                    <a:latin typeface="산돌고딕 M" pitchFamily="18" charset="-127"/>
                    <a:ea typeface="산돌고딕 M" pitchFamily="18" charset="-127"/>
                  </a:defRPr>
                </a:lvl1pPr>
                <a:lvl2pPr marL="742950" indent="-285750" eaLnBrk="0" hangingPunct="0">
                  <a:defRPr kumimoji="1" sz="2500">
                    <a:solidFill>
                      <a:schemeClr val="tx1"/>
                    </a:solidFill>
                    <a:latin typeface="산돌고딕 M" pitchFamily="18" charset="-127"/>
                    <a:ea typeface="산돌고딕 M" pitchFamily="18" charset="-127"/>
                  </a:defRPr>
                </a:lvl2pPr>
                <a:lvl3pPr marL="1143000" indent="-228600" eaLnBrk="0" hangingPunct="0">
                  <a:defRPr kumimoji="1" sz="2500">
                    <a:solidFill>
                      <a:schemeClr val="tx1"/>
                    </a:solidFill>
                    <a:latin typeface="산돌고딕 M" pitchFamily="18" charset="-127"/>
                    <a:ea typeface="산돌고딕 M" pitchFamily="18" charset="-127"/>
                  </a:defRPr>
                </a:lvl3pPr>
                <a:lvl4pPr marL="1600200" indent="-228600" eaLnBrk="0" hangingPunct="0">
                  <a:defRPr kumimoji="1" sz="2500">
                    <a:solidFill>
                      <a:schemeClr val="tx1"/>
                    </a:solidFill>
                    <a:latin typeface="산돌고딕 M" pitchFamily="18" charset="-127"/>
                    <a:ea typeface="산돌고딕 M" pitchFamily="18" charset="-127"/>
                  </a:defRPr>
                </a:lvl4pPr>
                <a:lvl5pPr marL="2057400" indent="-228600" eaLnBrk="0" hangingPunct="0">
                  <a:defRPr kumimoji="1" sz="2500">
                    <a:solidFill>
                      <a:schemeClr val="tx1"/>
                    </a:solidFill>
                    <a:latin typeface="산돌고딕 M" pitchFamily="18" charset="-127"/>
                    <a:ea typeface="산돌고딕 M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500">
                    <a:solidFill>
                      <a:schemeClr val="tx1"/>
                    </a:solidFill>
                    <a:latin typeface="산돌고딕 M" pitchFamily="18" charset="-127"/>
                    <a:ea typeface="산돌고딕 M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500">
                    <a:solidFill>
                      <a:schemeClr val="tx1"/>
                    </a:solidFill>
                    <a:latin typeface="산돌고딕 M" pitchFamily="18" charset="-127"/>
                    <a:ea typeface="산돌고딕 M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500">
                    <a:solidFill>
                      <a:schemeClr val="tx1"/>
                    </a:solidFill>
                    <a:latin typeface="산돌고딕 M" pitchFamily="18" charset="-127"/>
                    <a:ea typeface="산돌고딕 M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500">
                    <a:solidFill>
                      <a:schemeClr val="tx1"/>
                    </a:solidFill>
                    <a:latin typeface="산돌고딕 M" pitchFamily="18" charset="-127"/>
                    <a:ea typeface="산돌고딕 M" pitchFamily="18" charset="-127"/>
                  </a:defRPr>
                </a:lvl9pPr>
              </a:lstStyle>
              <a:p>
                <a:pPr algn="ctr" defTabSz="914400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ko-KR" altLang="en-US" sz="900" b="1" dirty="0">
                    <a:ln>
                      <a:solidFill>
                        <a:srgbClr val="FFFFFF">
                          <a:lumMod val="75000"/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+mn-ea"/>
                    <a:ea typeface="+mn-ea"/>
                  </a:rPr>
                  <a:t>은행</a:t>
                </a:r>
                <a:endParaRPr lang="en-US" altLang="ko-KR" sz="900" b="1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24" name="Picture 332" descr="CMS server">
                <a:extLst>
                  <a:ext uri="{FF2B5EF4-FFF2-40B4-BE49-F238E27FC236}">
                    <a16:creationId xmlns:a16="http://schemas.microsoft.com/office/drawing/2014/main" id="{2F34BCA4-856A-36F6-6658-021D3FFD6A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979" r="16544" b="21188"/>
              <a:stretch>
                <a:fillRect/>
              </a:stretch>
            </p:blipFill>
            <p:spPr bwMode="auto">
              <a:xfrm>
                <a:off x="9053507" y="4807240"/>
                <a:ext cx="320343" cy="281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F5493137-6FDD-A396-B5B5-EB78D88E81C3}"/>
                </a:ext>
              </a:extLst>
            </p:cNvPr>
            <p:cNvGrpSpPr/>
            <p:nvPr/>
          </p:nvGrpSpPr>
          <p:grpSpPr>
            <a:xfrm>
              <a:off x="8923203" y="5392055"/>
              <a:ext cx="710317" cy="349702"/>
              <a:chOff x="9053507" y="4798180"/>
              <a:chExt cx="710317" cy="349702"/>
            </a:xfrm>
          </p:grpSpPr>
          <p:sp>
            <p:nvSpPr>
              <p:cNvPr id="126" name="Text Box 813">
                <a:extLst>
                  <a:ext uri="{FF2B5EF4-FFF2-40B4-BE49-F238E27FC236}">
                    <a16:creationId xmlns:a16="http://schemas.microsoft.com/office/drawing/2014/main" id="{95EFFD87-FC71-9711-7C9C-E7936D1F8E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24581" y="4798180"/>
                <a:ext cx="539243" cy="3497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54000" tIns="36000" rIns="54000" bIns="36000" anchor="ctr">
                <a:spAutoFit/>
              </a:bodyPr>
              <a:lstStyle>
                <a:lvl1pPr eaLnBrk="0" hangingPunct="0">
                  <a:defRPr kumimoji="1" sz="2500">
                    <a:solidFill>
                      <a:schemeClr val="tx1"/>
                    </a:solidFill>
                    <a:latin typeface="산돌고딕 M" pitchFamily="18" charset="-127"/>
                    <a:ea typeface="산돌고딕 M" pitchFamily="18" charset="-127"/>
                  </a:defRPr>
                </a:lvl1pPr>
                <a:lvl2pPr marL="742950" indent="-285750" eaLnBrk="0" hangingPunct="0">
                  <a:defRPr kumimoji="1" sz="2500">
                    <a:solidFill>
                      <a:schemeClr val="tx1"/>
                    </a:solidFill>
                    <a:latin typeface="산돌고딕 M" pitchFamily="18" charset="-127"/>
                    <a:ea typeface="산돌고딕 M" pitchFamily="18" charset="-127"/>
                  </a:defRPr>
                </a:lvl2pPr>
                <a:lvl3pPr marL="1143000" indent="-228600" eaLnBrk="0" hangingPunct="0">
                  <a:defRPr kumimoji="1" sz="2500">
                    <a:solidFill>
                      <a:schemeClr val="tx1"/>
                    </a:solidFill>
                    <a:latin typeface="산돌고딕 M" pitchFamily="18" charset="-127"/>
                    <a:ea typeface="산돌고딕 M" pitchFamily="18" charset="-127"/>
                  </a:defRPr>
                </a:lvl3pPr>
                <a:lvl4pPr marL="1600200" indent="-228600" eaLnBrk="0" hangingPunct="0">
                  <a:defRPr kumimoji="1" sz="2500">
                    <a:solidFill>
                      <a:schemeClr val="tx1"/>
                    </a:solidFill>
                    <a:latin typeface="산돌고딕 M" pitchFamily="18" charset="-127"/>
                    <a:ea typeface="산돌고딕 M" pitchFamily="18" charset="-127"/>
                  </a:defRPr>
                </a:lvl4pPr>
                <a:lvl5pPr marL="2057400" indent="-228600" eaLnBrk="0" hangingPunct="0">
                  <a:defRPr kumimoji="1" sz="2500">
                    <a:solidFill>
                      <a:schemeClr val="tx1"/>
                    </a:solidFill>
                    <a:latin typeface="산돌고딕 M" pitchFamily="18" charset="-127"/>
                    <a:ea typeface="산돌고딕 M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500">
                    <a:solidFill>
                      <a:schemeClr val="tx1"/>
                    </a:solidFill>
                    <a:latin typeface="산돌고딕 M" pitchFamily="18" charset="-127"/>
                    <a:ea typeface="산돌고딕 M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500">
                    <a:solidFill>
                      <a:schemeClr val="tx1"/>
                    </a:solidFill>
                    <a:latin typeface="산돌고딕 M" pitchFamily="18" charset="-127"/>
                    <a:ea typeface="산돌고딕 M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500">
                    <a:solidFill>
                      <a:schemeClr val="tx1"/>
                    </a:solidFill>
                    <a:latin typeface="산돌고딕 M" pitchFamily="18" charset="-127"/>
                    <a:ea typeface="산돌고딕 M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500">
                    <a:solidFill>
                      <a:schemeClr val="tx1"/>
                    </a:solidFill>
                    <a:latin typeface="산돌고딕 M" pitchFamily="18" charset="-127"/>
                    <a:ea typeface="산돌고딕 M" pitchFamily="18" charset="-127"/>
                  </a:defRPr>
                </a:lvl9pPr>
              </a:lstStyle>
              <a:p>
                <a:pPr algn="ctr" defTabSz="914400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ko-KR" altLang="en-US" sz="900" b="1" dirty="0">
                    <a:ln>
                      <a:solidFill>
                        <a:srgbClr val="FFFFFF">
                          <a:lumMod val="75000"/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+mn-ea"/>
                    <a:ea typeface="+mn-ea"/>
                  </a:rPr>
                  <a:t>대외</a:t>
                </a:r>
                <a:r>
                  <a:rPr lang="en-US" altLang="ko-KR" sz="900" b="1" dirty="0">
                    <a:ln>
                      <a:solidFill>
                        <a:srgbClr val="FFFFFF">
                          <a:lumMod val="75000"/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+mn-ea"/>
                    <a:ea typeface="+mn-ea"/>
                  </a:rPr>
                  <a:t/>
                </a:r>
                <a:br>
                  <a:rPr lang="en-US" altLang="ko-KR" sz="900" b="1" dirty="0">
                    <a:ln>
                      <a:solidFill>
                        <a:srgbClr val="FFFFFF">
                          <a:lumMod val="75000"/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+mn-ea"/>
                    <a:ea typeface="+mn-ea"/>
                  </a:rPr>
                </a:br>
                <a:r>
                  <a:rPr lang="ko-KR" altLang="en-US" sz="900" b="1" dirty="0">
                    <a:ln>
                      <a:solidFill>
                        <a:srgbClr val="FFFFFF">
                          <a:lumMod val="75000"/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+mn-ea"/>
                    <a:ea typeface="+mn-ea"/>
                  </a:rPr>
                  <a:t>기관</a:t>
                </a:r>
                <a:endParaRPr lang="en-US" altLang="ko-KR" sz="900" b="1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27" name="Picture 332" descr="CMS server">
                <a:extLst>
                  <a:ext uri="{FF2B5EF4-FFF2-40B4-BE49-F238E27FC236}">
                    <a16:creationId xmlns:a16="http://schemas.microsoft.com/office/drawing/2014/main" id="{06730C15-371F-3CEC-F3BD-4D1349CB20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979" r="16544" b="21188"/>
              <a:stretch>
                <a:fillRect/>
              </a:stretch>
            </p:blipFill>
            <p:spPr bwMode="auto">
              <a:xfrm>
                <a:off x="9053507" y="4807240"/>
                <a:ext cx="320343" cy="281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8" name="Rectangle 19">
              <a:extLst>
                <a:ext uri="{FF2B5EF4-FFF2-40B4-BE49-F238E27FC236}">
                  <a16:creationId xmlns:a16="http://schemas.microsoft.com/office/drawing/2014/main" id="{C908F15F-7CFB-468E-FB6C-4FF8E4E3B1D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833355" y="3874257"/>
              <a:ext cx="726732" cy="2320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rot="10800000" wrap="none" lIns="16612" tIns="42196" rIns="16612" bIns="42196" anchor="ctr"/>
            <a:lstStyle/>
            <a:p>
              <a:pPr marL="82049" marR="0" lvl="0" indent="-82049" algn="ctr" defTabSz="914400" eaLnBrk="1" fontAlgn="base" latinLnBrk="1" hangingPunct="1">
                <a:lnSpc>
                  <a:spcPct val="8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0" normalizeH="0" baseline="0" noProof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srgbClr val="0070C0"/>
                  </a:solidFill>
                  <a:effectLst/>
                  <a:uLnTx/>
                  <a:uFillTx/>
                  <a:latin typeface="+mn-ea"/>
                </a:rPr>
                <a:t>민간시스템</a:t>
              </a:r>
              <a:endParaRPr kumimoji="0" lang="en-US" altLang="ko-KR" sz="900" b="1" i="0" u="none" strike="noStrike" kern="0" cap="none" spc="0" normalizeH="0" baseline="0" noProof="0" dirty="0">
                <a:ln>
                  <a:solidFill>
                    <a:srgbClr val="FFFFFF">
                      <a:lumMod val="75000"/>
                      <a:alpha val="0"/>
                    </a:srgbClr>
                  </a:solidFill>
                </a:ln>
                <a:solidFill>
                  <a:srgbClr val="0070C0"/>
                </a:solidFill>
                <a:effectLst/>
                <a:uLnTx/>
                <a:uFillTx/>
                <a:latin typeface="+mn-ea"/>
              </a:endParaRPr>
            </a:p>
          </p:txBody>
        </p: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688CEB18-F544-73B1-65A0-58744675E9D0}"/>
                </a:ext>
              </a:extLst>
            </p:cNvPr>
            <p:cNvGrpSpPr/>
            <p:nvPr/>
          </p:nvGrpSpPr>
          <p:grpSpPr>
            <a:xfrm>
              <a:off x="1448665" y="5057430"/>
              <a:ext cx="472033" cy="717709"/>
              <a:chOff x="1557447" y="4308392"/>
              <a:chExt cx="472033" cy="717709"/>
            </a:xfrm>
          </p:grpSpPr>
          <p:pic>
            <p:nvPicPr>
              <p:cNvPr id="130" name="Picture 42" descr="pda">
                <a:extLst>
                  <a:ext uri="{FF2B5EF4-FFF2-40B4-BE49-F238E27FC236}">
                    <a16:creationId xmlns:a16="http://schemas.microsoft.com/office/drawing/2014/main" id="{AC01C989-D6DC-0B56-5BE4-6F673E3083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566656">
                <a:off x="1557447" y="4308392"/>
                <a:ext cx="472033" cy="5706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339570E-144F-6A9A-70F7-A9770AA54E88}"/>
                  </a:ext>
                </a:extLst>
              </p:cNvPr>
              <p:cNvSpPr txBox="1"/>
              <p:nvPr/>
            </p:nvSpPr>
            <p:spPr>
              <a:xfrm>
                <a:off x="1620339" y="4887602"/>
                <a:ext cx="34625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900" b="1" i="0" u="none" strike="noStrike" kern="0" cap="none" spc="0" normalizeH="0" baseline="0" noProof="0" dirty="0" err="1">
                    <a:ln>
                      <a:solidFill>
                        <a:srgbClr val="FFFFFF">
                          <a:lumMod val="75000"/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rPr>
                  <a:t>모바일</a:t>
                </a:r>
                <a:endParaRPr kumimoji="1" lang="ko-KR" altLang="en-US" sz="900" b="1" i="0" u="none" strike="noStrike" kern="0" cap="none" spc="0" normalizeH="0" baseline="0" noProof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</p:grpSp>
        <p:sp>
          <p:nvSpPr>
            <p:cNvPr id="132" name="AutoShape 3">
              <a:extLst>
                <a:ext uri="{FF2B5EF4-FFF2-40B4-BE49-F238E27FC236}">
                  <a16:creationId xmlns:a16="http://schemas.microsoft.com/office/drawing/2014/main" id="{A23FF411-0169-EC70-B3B9-D09D36ADB66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80398" y="5344154"/>
              <a:ext cx="716400" cy="375114"/>
            </a:xfrm>
            <a:prstGeom prst="rect">
              <a:avLst/>
            </a:prstGeom>
            <a:noFill/>
            <a:ln w="6350" algn="ctr">
              <a:solidFill>
                <a:srgbClr val="FFFFFF">
                  <a:lumMod val="75000"/>
                </a:srgbClr>
              </a:solidFill>
              <a:round/>
              <a:headEnd/>
              <a:tailEnd/>
            </a:ln>
            <a:effectLst/>
          </p:spPr>
          <p:txBody>
            <a:bodyPr rot="10800000" wrap="none" lIns="33231" tIns="49846" rIns="33231" bIns="33231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srgbClr val="1B1112"/>
                  </a:solidFill>
                  <a:effectLst/>
                  <a:uLnTx/>
                  <a:uFillTx/>
                  <a:latin typeface="+mn-ea"/>
                </a:rPr>
                <a:t>…</a:t>
              </a:r>
              <a:endParaRPr kumimoji="0" lang="ko-KR" altLang="en-US" sz="900" b="1" i="0" u="none" strike="noStrike" kern="0" cap="none" spc="0" normalizeH="0" baseline="0" noProof="0" dirty="0">
                <a:ln>
                  <a:solidFill>
                    <a:srgbClr val="FFFFFF">
                      <a:lumMod val="75000"/>
                      <a:alpha val="0"/>
                    </a:srgbClr>
                  </a:solidFill>
                </a:ln>
                <a:solidFill>
                  <a:srgbClr val="1B1112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33" name="AutoShape 3">
              <a:extLst>
                <a:ext uri="{FF2B5EF4-FFF2-40B4-BE49-F238E27FC236}">
                  <a16:creationId xmlns:a16="http://schemas.microsoft.com/office/drawing/2014/main" id="{F92AF5E1-9731-5DC9-E514-9440EDD87DB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80398" y="6046406"/>
              <a:ext cx="716400" cy="375114"/>
            </a:xfrm>
            <a:prstGeom prst="rect">
              <a:avLst/>
            </a:prstGeom>
            <a:noFill/>
            <a:ln w="6350" algn="ctr">
              <a:solidFill>
                <a:srgbClr val="FFFFFF">
                  <a:lumMod val="75000"/>
                </a:srgbClr>
              </a:solidFill>
              <a:round/>
              <a:headEnd/>
              <a:tailEnd/>
            </a:ln>
            <a:effectLst/>
          </p:spPr>
          <p:txBody>
            <a:bodyPr rot="10800000" lIns="33231" tIns="0" rIns="33231" bIns="33231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srgbClr val="1B1112"/>
                  </a:solidFill>
                  <a:effectLst/>
                  <a:uLnTx/>
                  <a:uFillTx/>
                  <a:latin typeface="+mn-ea"/>
                </a:rPr>
                <a:t>ODA/</a:t>
              </a:r>
              <a:br>
                <a:rPr kumimoji="0" lang="en-US" altLang="ko-KR" sz="900" b="1" i="0" u="none" strike="noStrike" kern="0" cap="none" spc="0" normalizeH="0" baseline="0" noProof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srgbClr val="1B1112"/>
                  </a:solidFill>
                  <a:effectLst/>
                  <a:uLnTx/>
                  <a:uFillTx/>
                  <a:latin typeface="+mn-ea"/>
                </a:rPr>
              </a:br>
              <a:r>
                <a:rPr kumimoji="0" lang="ko-KR" altLang="en-US" sz="900" b="1" i="0" u="none" strike="noStrike" kern="0" cap="none" spc="0" normalizeH="0" baseline="0" noProof="0" dirty="0" err="1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srgbClr val="1B1112"/>
                  </a:solidFill>
                  <a:effectLst/>
                  <a:uLnTx/>
                  <a:uFillTx/>
                  <a:latin typeface="+mn-ea"/>
                </a:rPr>
                <a:t>해투통계</a:t>
              </a:r>
              <a:endParaRPr kumimoji="0" lang="ko-KR" altLang="en-US" sz="900" b="1" i="0" u="none" strike="noStrike" kern="0" cap="none" spc="0" normalizeH="0" baseline="0" noProof="0" dirty="0">
                <a:ln>
                  <a:solidFill>
                    <a:srgbClr val="FFFFFF">
                      <a:lumMod val="75000"/>
                      <a:alpha val="0"/>
                    </a:srgbClr>
                  </a:solidFill>
                </a:ln>
                <a:solidFill>
                  <a:srgbClr val="1B1112"/>
                </a:solidFill>
                <a:effectLst/>
                <a:uLnTx/>
                <a:uFillTx/>
                <a:latin typeface="+mn-ea"/>
              </a:endParaRPr>
            </a:p>
          </p:txBody>
        </p: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1685EFE8-16C5-0DC2-CD77-5DDD0DA1AE4F}"/>
                </a:ext>
              </a:extLst>
            </p:cNvPr>
            <p:cNvGrpSpPr/>
            <p:nvPr/>
          </p:nvGrpSpPr>
          <p:grpSpPr>
            <a:xfrm>
              <a:off x="1980397" y="2691092"/>
              <a:ext cx="703384" cy="921420"/>
              <a:chOff x="1597689" y="3371676"/>
              <a:chExt cx="703384" cy="921420"/>
            </a:xfrm>
          </p:grpSpPr>
          <p:sp>
            <p:nvSpPr>
              <p:cNvPr id="135" name="AutoShape 3">
                <a:extLst>
                  <a:ext uri="{FF2B5EF4-FFF2-40B4-BE49-F238E27FC236}">
                    <a16:creationId xmlns:a16="http://schemas.microsoft.com/office/drawing/2014/main" id="{A5BAFD12-475B-B1AB-84A4-157A1BB52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597689" y="3371676"/>
                <a:ext cx="703384" cy="921420"/>
              </a:xfrm>
              <a:prstGeom prst="rect">
                <a:avLst/>
              </a:prstGeom>
              <a:solidFill>
                <a:sysClr val="window" lastClr="FFFFFF"/>
              </a:solidFill>
              <a:ln w="6350" algn="ctr">
                <a:solidFill>
                  <a:srgbClr val="FFFFFF">
                    <a:lumMod val="75000"/>
                  </a:srgbClr>
                </a:solidFill>
                <a:round/>
                <a:headEnd/>
                <a:tailEnd/>
              </a:ln>
              <a:effectLst/>
            </p:spPr>
            <p:txBody>
              <a:bodyPr rot="10800000" lIns="0" tIns="36000" rIns="0" bIns="0" anchor="t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1" i="0" u="none" strike="noStrike" kern="0" cap="none" spc="0" normalizeH="0" baseline="0" noProof="0" dirty="0">
                    <a:ln>
                      <a:solidFill>
                        <a:srgbClr val="FFFFFF">
                          <a:lumMod val="75000"/>
                          <a:alpha val="0"/>
                        </a:srgbClr>
                      </a:solidFill>
                    </a:ln>
                    <a:solidFill>
                      <a:srgbClr val="1B1112"/>
                    </a:solidFill>
                    <a:effectLst/>
                    <a:uLnTx/>
                    <a:uFillTx/>
                    <a:latin typeface="+mn-ea"/>
                  </a:rPr>
                  <a:t>고객지원</a:t>
                </a:r>
                <a:r>
                  <a:rPr kumimoji="0" lang="en-US" altLang="ko-KR" sz="900" b="1" i="0" u="none" strike="noStrike" kern="0" cap="none" spc="0" normalizeH="0" baseline="0" noProof="0" dirty="0">
                    <a:ln>
                      <a:solidFill>
                        <a:srgbClr val="FFFFFF">
                          <a:lumMod val="75000"/>
                          <a:alpha val="0"/>
                        </a:srgbClr>
                      </a:solidFill>
                    </a:ln>
                    <a:solidFill>
                      <a:srgbClr val="1B1112"/>
                    </a:solidFill>
                    <a:effectLst/>
                    <a:uLnTx/>
                    <a:uFillTx/>
                    <a:latin typeface="+mn-ea"/>
                  </a:rPr>
                  <a:t/>
                </a:r>
                <a:br>
                  <a:rPr kumimoji="0" lang="en-US" altLang="ko-KR" sz="900" b="1" i="0" u="none" strike="noStrike" kern="0" cap="none" spc="0" normalizeH="0" baseline="0" noProof="0" dirty="0">
                    <a:ln>
                      <a:solidFill>
                        <a:srgbClr val="FFFFFF">
                          <a:lumMod val="75000"/>
                          <a:alpha val="0"/>
                        </a:srgbClr>
                      </a:solidFill>
                    </a:ln>
                    <a:solidFill>
                      <a:srgbClr val="1B1112"/>
                    </a:solidFill>
                    <a:effectLst/>
                    <a:uLnTx/>
                    <a:uFillTx/>
                    <a:latin typeface="+mn-ea"/>
                  </a:rPr>
                </a:br>
                <a:r>
                  <a:rPr kumimoji="0" lang="ko-KR" altLang="en-US" sz="900" b="1" i="0" u="none" strike="noStrike" kern="0" cap="none" spc="0" normalizeH="0" baseline="0" noProof="0" dirty="0">
                    <a:ln>
                      <a:solidFill>
                        <a:srgbClr val="FFFFFF">
                          <a:lumMod val="75000"/>
                          <a:alpha val="0"/>
                        </a:srgbClr>
                      </a:solidFill>
                    </a:ln>
                    <a:solidFill>
                      <a:srgbClr val="1B1112"/>
                    </a:solidFill>
                    <a:effectLst/>
                    <a:uLnTx/>
                    <a:uFillTx/>
                    <a:latin typeface="+mn-ea"/>
                  </a:rPr>
                  <a:t>시스템</a:t>
                </a:r>
              </a:p>
            </p:txBody>
          </p:sp>
          <p:sp>
            <p:nvSpPr>
              <p:cNvPr id="136" name="AutoShape 3">
                <a:extLst>
                  <a:ext uri="{FF2B5EF4-FFF2-40B4-BE49-F238E27FC236}">
                    <a16:creationId xmlns:a16="http://schemas.microsoft.com/office/drawing/2014/main" id="{AB65A5C3-3C4E-483C-F296-410EB0DCE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632859" y="3995746"/>
                <a:ext cx="633044" cy="248981"/>
              </a:xfrm>
              <a:prstGeom prst="rect">
                <a:avLst/>
              </a:prstGeom>
              <a:solidFill>
                <a:sysClr val="window" lastClr="FFFFFF"/>
              </a:solidFill>
              <a:ln w="6350" algn="ctr">
                <a:solidFill>
                  <a:srgbClr val="FFFFFF">
                    <a:lumMod val="75000"/>
                  </a:srgbClr>
                </a:solidFill>
                <a:round/>
                <a:headEnd/>
                <a:tailEnd/>
              </a:ln>
              <a:effectLst/>
            </p:spPr>
            <p:txBody>
              <a:bodyPr rot="10800000" wrap="square" lIns="0" tIns="49846" rIns="0" bIns="33231" anchor="ctr"/>
              <a:lstStyle/>
              <a:p>
                <a:pPr marL="0" marR="0" lvl="0" indent="0" algn="ctr" defTabSz="914400" eaLnBrk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1" i="0" u="none" strike="noStrike" kern="0" cap="none" spc="0" normalizeH="0" baseline="0" noProof="0" dirty="0">
                    <a:ln>
                      <a:solidFill>
                        <a:srgbClr val="FFFFFF">
                          <a:lumMod val="75000"/>
                          <a:alpha val="0"/>
                        </a:srgbClr>
                      </a:solidFill>
                    </a:ln>
                    <a:solidFill>
                      <a:srgbClr val="1B1112"/>
                    </a:solidFill>
                    <a:effectLst/>
                    <a:uLnTx/>
                    <a:uFillTx/>
                    <a:latin typeface="+mn-ea"/>
                  </a:rPr>
                  <a:t>Mobile</a:t>
                </a:r>
                <a:endParaRPr kumimoji="0" lang="ko-KR" altLang="en-US" sz="900" b="1" i="0" u="none" strike="noStrike" kern="0" cap="none" spc="0" normalizeH="0" baseline="0" noProof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srgbClr val="1B1112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37" name="AutoShape 3">
                <a:extLst>
                  <a:ext uri="{FF2B5EF4-FFF2-40B4-BE49-F238E27FC236}">
                    <a16:creationId xmlns:a16="http://schemas.microsoft.com/office/drawing/2014/main" id="{41A47F7C-23B9-AD60-57E8-9918B3FED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632859" y="3717507"/>
                <a:ext cx="633044" cy="248981"/>
              </a:xfrm>
              <a:prstGeom prst="rect">
                <a:avLst/>
              </a:prstGeom>
              <a:solidFill>
                <a:sysClr val="window" lastClr="FFFFFF"/>
              </a:solidFill>
              <a:ln w="6350" algn="ctr">
                <a:solidFill>
                  <a:srgbClr val="FFFFFF">
                    <a:lumMod val="75000"/>
                  </a:srgbClr>
                </a:solidFill>
                <a:round/>
                <a:headEnd/>
                <a:tailEnd/>
              </a:ln>
              <a:effectLst/>
            </p:spPr>
            <p:txBody>
              <a:bodyPr rot="10800000" wrap="square" lIns="0" tIns="49846" rIns="0" bIns="33231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1" i="0" u="none" strike="noStrike" kern="0" cap="none" spc="0" normalizeH="0" baseline="0" noProof="0" dirty="0">
                    <a:ln>
                      <a:solidFill>
                        <a:srgbClr val="FFFFFF">
                          <a:lumMod val="75000"/>
                          <a:alpha val="0"/>
                        </a:srgbClr>
                      </a:solidFill>
                    </a:ln>
                    <a:solidFill>
                      <a:srgbClr val="1B1112"/>
                    </a:solidFill>
                    <a:effectLst/>
                    <a:uLnTx/>
                    <a:uFillTx/>
                    <a:latin typeface="+mn-ea"/>
                  </a:rPr>
                  <a:t>Web</a:t>
                </a:r>
              </a:p>
            </p:txBody>
          </p:sp>
        </p:grpSp>
        <p:sp>
          <p:nvSpPr>
            <p:cNvPr id="142" name="Rectangle 200">
              <a:extLst>
                <a:ext uri="{FF2B5EF4-FFF2-40B4-BE49-F238E27FC236}">
                  <a16:creationId xmlns:a16="http://schemas.microsoft.com/office/drawing/2014/main" id="{10F7E904-534D-AFB7-52D4-0DCC4DFBB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637" y="5735017"/>
              <a:ext cx="706358" cy="589560"/>
            </a:xfrm>
            <a:prstGeom prst="rect">
              <a:avLst/>
            </a:prstGeom>
            <a:solidFill>
              <a:srgbClr val="72B4E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50" b="1" i="0" u="none" strike="noStrike" kern="0" cap="none" spc="0" normalizeH="0" baseline="0" noProof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rPr>
                <a:t>인프라</a:t>
              </a:r>
            </a:p>
          </p:txBody>
        </p:sp>
        <p:sp>
          <p:nvSpPr>
            <p:cNvPr id="143" name="AutoShape 464">
              <a:extLst>
                <a:ext uri="{FF2B5EF4-FFF2-40B4-BE49-F238E27FC236}">
                  <a16:creationId xmlns:a16="http://schemas.microsoft.com/office/drawing/2014/main" id="{E9D29F80-154B-692A-6C8C-4D869187C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637" y="5651939"/>
              <a:ext cx="4362610" cy="792807"/>
            </a:xfrm>
            <a:prstGeom prst="roundRect">
              <a:avLst>
                <a:gd name="adj" fmla="val 1208"/>
              </a:avLst>
            </a:prstGeom>
            <a:noFill/>
            <a:ln w="9525" algn="ctr">
              <a:solidFill>
                <a:srgbClr val="FFFFFF">
                  <a:lumMod val="85000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1277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700" b="0" i="0" u="none" strike="noStrike" kern="0" cap="none" spc="0" normalizeH="0" baseline="0" noProof="0">
                <a:ln>
                  <a:solidFill>
                    <a:srgbClr val="FFFFFF">
                      <a:lumMod val="75000"/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44" name="AutoShape 3">
              <a:extLst>
                <a:ext uri="{FF2B5EF4-FFF2-40B4-BE49-F238E27FC236}">
                  <a16:creationId xmlns:a16="http://schemas.microsoft.com/office/drawing/2014/main" id="{9A583D03-A00D-FB40-41BD-C37B4A58919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611813" y="6094177"/>
              <a:ext cx="987721" cy="230400"/>
            </a:xfrm>
            <a:prstGeom prst="rect">
              <a:avLst/>
            </a:prstGeom>
            <a:solidFill>
              <a:sysClr val="window" lastClr="FFFFFF"/>
            </a:solidFill>
            <a:ln w="9525" algn="ctr">
              <a:solidFill>
                <a:sysClr val="window" lastClr="FFFFFF">
                  <a:lumMod val="65000"/>
                </a:sysClr>
              </a:solidFill>
              <a:round/>
              <a:headEnd/>
              <a:tailEnd/>
            </a:ln>
            <a:effectLst/>
          </p:spPr>
          <p:txBody>
            <a:bodyPr rot="10800000" wrap="none" lIns="33231" tIns="49846" rIns="33231" bIns="33231" anchor="ctr"/>
            <a:lstStyle/>
            <a:p>
              <a:pPr marL="0" marR="0" lvl="0" indent="0" algn="ctr" defTabSz="914400" eaLnBrk="0" fontAlgn="auto" latinLnBrk="0" hangingPunct="0">
                <a:lnSpc>
                  <a:spcPts val="923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0" normalizeH="0" baseline="0" noProof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rPr>
                <a:t>통합문서관리</a:t>
              </a:r>
            </a:p>
          </p:txBody>
        </p:sp>
        <p:sp>
          <p:nvSpPr>
            <p:cNvPr id="145" name="AutoShape 3">
              <a:extLst>
                <a:ext uri="{FF2B5EF4-FFF2-40B4-BE49-F238E27FC236}">
                  <a16:creationId xmlns:a16="http://schemas.microsoft.com/office/drawing/2014/main" id="{D225B5CC-D1F9-ACF0-CD5B-B22B43B6D1A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611813" y="5756381"/>
              <a:ext cx="987721" cy="230400"/>
            </a:xfrm>
            <a:prstGeom prst="rect">
              <a:avLst/>
            </a:prstGeom>
            <a:solidFill>
              <a:sysClr val="window" lastClr="FFFFFF"/>
            </a:solidFill>
            <a:ln w="9525" algn="ctr">
              <a:solidFill>
                <a:sysClr val="window" lastClr="FFFFFF">
                  <a:lumMod val="65000"/>
                </a:sysClr>
              </a:solidFill>
              <a:round/>
              <a:headEnd/>
              <a:tailEnd/>
            </a:ln>
            <a:effectLst/>
          </p:spPr>
          <p:txBody>
            <a:bodyPr rot="10800000" wrap="none" lIns="33231" tIns="49846" rIns="33231" bIns="33231" anchor="ctr"/>
            <a:lstStyle/>
            <a:p>
              <a:pPr marL="0" marR="0" lvl="0" indent="0" algn="ctr" defTabSz="914400" eaLnBrk="0" fontAlgn="auto" latinLnBrk="0" hangingPunct="0">
                <a:lnSpc>
                  <a:spcPts val="923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rPr>
                <a:t>IT</a:t>
              </a:r>
              <a:r>
                <a:rPr kumimoji="0" lang="ko-KR" altLang="en-US" sz="900" b="1" i="0" u="none" strike="noStrike" kern="0" cap="none" spc="0" normalizeH="0" baseline="0" noProof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rPr>
                <a:t>통합관제</a:t>
              </a:r>
            </a:p>
          </p:txBody>
        </p:sp>
        <p:sp>
          <p:nvSpPr>
            <p:cNvPr id="147" name="AutoShape 3">
              <a:extLst>
                <a:ext uri="{FF2B5EF4-FFF2-40B4-BE49-F238E27FC236}">
                  <a16:creationId xmlns:a16="http://schemas.microsoft.com/office/drawing/2014/main" id="{F4EE21ED-2B4B-52A1-EFD0-E20C8BDD202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125519" y="5756381"/>
              <a:ext cx="987721" cy="230400"/>
            </a:xfrm>
            <a:prstGeom prst="rect">
              <a:avLst/>
            </a:prstGeom>
            <a:solidFill>
              <a:sysClr val="window" lastClr="FFFFFF"/>
            </a:solidFill>
            <a:ln w="9525" algn="ctr">
              <a:solidFill>
                <a:sysClr val="window" lastClr="FFFFFF">
                  <a:lumMod val="65000"/>
                </a:sysClr>
              </a:solidFill>
              <a:round/>
              <a:headEnd/>
              <a:tailEnd/>
            </a:ln>
            <a:effectLst/>
          </p:spPr>
          <p:txBody>
            <a:bodyPr rot="10800000" wrap="none" lIns="33231" tIns="49846" rIns="33231" bIns="33231" anchor="ctr"/>
            <a:lstStyle/>
            <a:p>
              <a:pPr marL="0" marR="0" lvl="0" indent="0" algn="ctr" defTabSz="914400" eaLnBrk="0" fontAlgn="auto" latinLnBrk="0" hangingPunct="0">
                <a:lnSpc>
                  <a:spcPts val="923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0" normalizeH="0" baseline="0" noProof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rPr>
                <a:t>기록물관리</a:t>
              </a:r>
            </a:p>
          </p:txBody>
        </p:sp>
        <p:sp>
          <p:nvSpPr>
            <p:cNvPr id="148" name="AutoShape 3">
              <a:extLst>
                <a:ext uri="{FF2B5EF4-FFF2-40B4-BE49-F238E27FC236}">
                  <a16:creationId xmlns:a16="http://schemas.microsoft.com/office/drawing/2014/main" id="{1FDC4B1B-6B9D-FA17-0E88-92D5FB0B6BD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125519" y="6094177"/>
              <a:ext cx="987721" cy="230400"/>
            </a:xfrm>
            <a:prstGeom prst="rect">
              <a:avLst/>
            </a:prstGeom>
            <a:solidFill>
              <a:sysClr val="window" lastClr="FFFFFF"/>
            </a:solidFill>
            <a:ln w="9525" algn="ctr">
              <a:solidFill>
                <a:sysClr val="window" lastClr="FFFFFF">
                  <a:lumMod val="65000"/>
                </a:sysClr>
              </a:solidFill>
              <a:round/>
              <a:headEnd/>
              <a:tailEnd/>
            </a:ln>
            <a:effectLst/>
          </p:spPr>
          <p:txBody>
            <a:bodyPr rot="10800000" wrap="none" lIns="33231" tIns="49846" rIns="33231" bIns="33231" anchor="ctr"/>
            <a:lstStyle/>
            <a:p>
              <a:pPr marL="0" marR="0" lvl="0" indent="0" algn="ctr" defTabSz="914400" eaLnBrk="0" fontAlgn="auto" latinLnBrk="0" hangingPunct="0">
                <a:lnSpc>
                  <a:spcPts val="923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0" normalizeH="0" baseline="0" noProof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rPr>
                <a:t>데이터품질관리</a:t>
              </a:r>
            </a:p>
          </p:txBody>
        </p:sp>
        <p:sp>
          <p:nvSpPr>
            <p:cNvPr id="149" name="AutoShape 3">
              <a:extLst>
                <a:ext uri="{FF2B5EF4-FFF2-40B4-BE49-F238E27FC236}">
                  <a16:creationId xmlns:a16="http://schemas.microsoft.com/office/drawing/2014/main" id="{5CAC566F-50A9-1F3F-F6FB-8FF1EE8EAE3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68666" y="6094177"/>
              <a:ext cx="987721" cy="230400"/>
            </a:xfrm>
            <a:prstGeom prst="rect">
              <a:avLst/>
            </a:prstGeom>
            <a:solidFill>
              <a:sysClr val="window" lastClr="FFFFFF"/>
            </a:solidFill>
            <a:ln w="9525" algn="ctr">
              <a:solidFill>
                <a:sysClr val="window" lastClr="FFFFFF">
                  <a:lumMod val="65000"/>
                </a:sysClr>
              </a:solidFill>
              <a:round/>
              <a:headEnd/>
              <a:tailEnd/>
            </a:ln>
            <a:effectLst/>
          </p:spPr>
          <p:txBody>
            <a:bodyPr rot="10800000" wrap="none" lIns="33231" tIns="49846" rIns="33231" bIns="33231" anchor="ctr"/>
            <a:lstStyle/>
            <a:p>
              <a:pPr marL="0" marR="0" lvl="0" indent="0" algn="ctr" defTabSz="914400" eaLnBrk="0" fontAlgn="auto" latinLnBrk="0" hangingPunct="0">
                <a:lnSpc>
                  <a:spcPts val="923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0" normalizeH="0" baseline="0" noProof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rPr>
                <a:t>전자결재</a:t>
              </a:r>
            </a:p>
          </p:txBody>
        </p:sp>
        <p:sp>
          <p:nvSpPr>
            <p:cNvPr id="150" name="AutoShape 3">
              <a:extLst>
                <a:ext uri="{FF2B5EF4-FFF2-40B4-BE49-F238E27FC236}">
                  <a16:creationId xmlns:a16="http://schemas.microsoft.com/office/drawing/2014/main" id="{55C95BC3-8286-966D-26F7-5A93D8AE957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868666" y="5756381"/>
              <a:ext cx="987721" cy="230400"/>
            </a:xfrm>
            <a:prstGeom prst="rect">
              <a:avLst/>
            </a:prstGeom>
            <a:solidFill>
              <a:sysClr val="window" lastClr="FFFFFF"/>
            </a:solidFill>
            <a:ln w="9525" algn="ctr">
              <a:solidFill>
                <a:sysClr val="window" lastClr="FFFFFF">
                  <a:lumMod val="65000"/>
                </a:sysClr>
              </a:solidFill>
              <a:round/>
              <a:headEnd/>
              <a:tailEnd/>
            </a:ln>
            <a:effectLst/>
          </p:spPr>
          <p:txBody>
            <a:bodyPr rot="10800000" wrap="none" lIns="33231" tIns="49846" rIns="33231" bIns="33231" anchor="ctr"/>
            <a:lstStyle/>
            <a:p>
              <a:pPr marL="0" marR="0" lvl="0" indent="0" algn="ctr" defTabSz="914400" eaLnBrk="0" fontAlgn="auto" latinLnBrk="0" hangingPunct="0">
                <a:lnSpc>
                  <a:spcPts val="923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0" normalizeH="0" baseline="0" noProof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rPr>
                <a:t>메타데이터</a:t>
              </a:r>
            </a:p>
          </p:txBody>
        </p:sp>
        <p:sp>
          <p:nvSpPr>
            <p:cNvPr id="151" name="AutoShape 464">
              <a:extLst>
                <a:ext uri="{FF2B5EF4-FFF2-40B4-BE49-F238E27FC236}">
                  <a16:creationId xmlns:a16="http://schemas.microsoft.com/office/drawing/2014/main" id="{AC148154-2D11-405D-B841-F89AD8210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2374" y="1968258"/>
              <a:ext cx="4368115" cy="665334"/>
            </a:xfrm>
            <a:prstGeom prst="roundRect">
              <a:avLst>
                <a:gd name="adj" fmla="val 1208"/>
              </a:avLst>
            </a:prstGeom>
            <a:solidFill>
              <a:srgbClr val="CCE4F8">
                <a:alpha val="5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12779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700" b="0" i="0" u="none" strike="noStrike" kern="0" cap="none" spc="0" normalizeH="0" baseline="0" noProof="0">
                <a:ln>
                  <a:solidFill>
                    <a:srgbClr val="FFFFFF">
                      <a:lumMod val="75000"/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52" name="Rectangle 200">
              <a:extLst>
                <a:ext uri="{FF2B5EF4-FFF2-40B4-BE49-F238E27FC236}">
                  <a16:creationId xmlns:a16="http://schemas.microsoft.com/office/drawing/2014/main" id="{246C0CD1-FA99-AE6F-30D9-145EF889B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2374" y="1968257"/>
              <a:ext cx="4368115" cy="266514"/>
            </a:xfrm>
            <a:prstGeom prst="rect">
              <a:avLst/>
            </a:prstGeom>
            <a:solidFill>
              <a:srgbClr val="003D79">
                <a:lumMod val="75000"/>
              </a:srgb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50" b="1" i="0" u="none" strike="noStrike" kern="0" cap="none" spc="0" normalizeH="0" baseline="0" noProof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rPr>
                <a:t>업무 플랫폼</a:t>
              </a:r>
            </a:p>
          </p:txBody>
        </p:sp>
        <p:sp>
          <p:nvSpPr>
            <p:cNvPr id="153" name="AutoShape 3">
              <a:extLst>
                <a:ext uri="{FF2B5EF4-FFF2-40B4-BE49-F238E27FC236}">
                  <a16:creationId xmlns:a16="http://schemas.microsoft.com/office/drawing/2014/main" id="{576A5996-9499-7E14-A26C-F564BD383DC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904960" y="2311791"/>
              <a:ext cx="987721" cy="231803"/>
            </a:xfrm>
            <a:prstGeom prst="rect">
              <a:avLst/>
            </a:prstGeom>
            <a:solidFill>
              <a:sysClr val="window" lastClr="FFFFFF"/>
            </a:solidFill>
            <a:ln w="12700" algn="ctr">
              <a:solidFill>
                <a:srgbClr val="003D79">
                  <a:lumMod val="75000"/>
                </a:srgb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10800000" wrap="none" lIns="33231" tIns="49846" rIns="33231" bIns="33231" anchor="ctr"/>
            <a:lstStyle/>
            <a:p>
              <a:pPr marL="0" marR="0" lvl="0" indent="0" algn="ctr" defTabSz="914400" eaLnBrk="0" fontAlgn="auto" latinLnBrk="0" hangingPunct="0">
                <a:lnSpc>
                  <a:spcPts val="923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0" normalizeH="0" baseline="0" noProof="0" dirty="0" err="1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srgbClr val="1B1112"/>
                  </a:solidFill>
                  <a:effectLst/>
                  <a:uLnTx/>
                  <a:uFillTx/>
                  <a:latin typeface="+mn-ea"/>
                </a:rPr>
                <a:t>업무포털</a:t>
              </a:r>
              <a:endParaRPr kumimoji="0" lang="ko-KR" altLang="en-US" sz="900" b="1" i="0" u="none" strike="noStrike" kern="0" cap="none" spc="0" normalizeH="0" baseline="0" noProof="0" dirty="0">
                <a:ln>
                  <a:solidFill>
                    <a:srgbClr val="FFFFFF">
                      <a:lumMod val="75000"/>
                      <a:alpha val="0"/>
                    </a:srgbClr>
                  </a:solidFill>
                </a:ln>
                <a:solidFill>
                  <a:srgbClr val="1B1112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54" name="AutoShape 3">
              <a:extLst>
                <a:ext uri="{FF2B5EF4-FFF2-40B4-BE49-F238E27FC236}">
                  <a16:creationId xmlns:a16="http://schemas.microsoft.com/office/drawing/2014/main" id="{7217C5C3-2F74-10CC-CD99-6FBCAEB7436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525288" y="2311791"/>
              <a:ext cx="987721" cy="231803"/>
            </a:xfrm>
            <a:prstGeom prst="rect">
              <a:avLst/>
            </a:prstGeom>
            <a:solidFill>
              <a:sysClr val="window" lastClr="FFFFFF"/>
            </a:solidFill>
            <a:ln w="12700" algn="ctr">
              <a:solidFill>
                <a:srgbClr val="003D79">
                  <a:lumMod val="75000"/>
                </a:srgb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10800000" wrap="none" lIns="33231" tIns="49846" rIns="33231" bIns="33231" anchor="ctr"/>
            <a:lstStyle/>
            <a:p>
              <a:pPr marL="0" marR="0" lvl="0" indent="0" algn="ctr" defTabSz="914400" eaLnBrk="0" fontAlgn="auto" latinLnBrk="0" hangingPunct="0">
                <a:lnSpc>
                  <a:spcPts val="923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0" normalizeH="0" baseline="0" noProof="0" dirty="0" err="1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srgbClr val="1B1112"/>
                  </a:solidFill>
                  <a:effectLst/>
                  <a:uLnTx/>
                  <a:uFillTx/>
                  <a:latin typeface="+mn-ea"/>
                </a:rPr>
                <a:t>모바일</a:t>
              </a:r>
              <a:r>
                <a:rPr kumimoji="0" lang="ko-KR" altLang="en-US" sz="900" b="1" i="0" u="none" strike="noStrike" kern="0" cap="none" spc="0" normalizeH="0" baseline="0" noProof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srgbClr val="1B1112"/>
                  </a:solidFill>
                  <a:effectLst/>
                  <a:uLnTx/>
                  <a:uFillTx/>
                  <a:latin typeface="+mn-ea"/>
                </a:rPr>
                <a:t> </a:t>
              </a:r>
              <a:r>
                <a:rPr kumimoji="0" lang="en-US" altLang="ko-KR" sz="900" b="1" i="0" u="none" strike="noStrike" kern="0" cap="none" spc="0" normalizeH="0" baseline="0" noProof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srgbClr val="1B1112"/>
                  </a:solidFill>
                  <a:effectLst/>
                  <a:uLnTx/>
                  <a:uFillTx/>
                  <a:latin typeface="+mn-ea"/>
                </a:rPr>
                <a:t>IT</a:t>
              </a:r>
              <a:r>
                <a:rPr kumimoji="0" lang="ko-KR" altLang="en-US" sz="900" b="1" i="0" u="none" strike="noStrike" kern="0" cap="none" spc="0" normalizeH="0" baseline="0" noProof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srgbClr val="1B1112"/>
                  </a:solidFill>
                  <a:effectLst/>
                  <a:uLnTx/>
                  <a:uFillTx/>
                  <a:latin typeface="+mn-ea"/>
                </a:rPr>
                <a:t>서비스</a:t>
              </a:r>
            </a:p>
          </p:txBody>
        </p:sp>
        <p:sp>
          <p:nvSpPr>
            <p:cNvPr id="155" name="AutoShape 3">
              <a:extLst>
                <a:ext uri="{FF2B5EF4-FFF2-40B4-BE49-F238E27FC236}">
                  <a16:creationId xmlns:a16="http://schemas.microsoft.com/office/drawing/2014/main" id="{B67C976B-A102-7403-6063-0AE9EB1DE1C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145615" y="2311791"/>
              <a:ext cx="987721" cy="231803"/>
            </a:xfrm>
            <a:prstGeom prst="rect">
              <a:avLst/>
            </a:prstGeom>
            <a:solidFill>
              <a:sysClr val="window" lastClr="FFFFFF"/>
            </a:solidFill>
            <a:ln w="12700" algn="ctr">
              <a:solidFill>
                <a:srgbClr val="003D79">
                  <a:lumMod val="75000"/>
                </a:srgb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10800000" wrap="none" lIns="33231" tIns="49846" rIns="33231" bIns="33231" anchor="ctr"/>
            <a:lstStyle/>
            <a:p>
              <a:pPr marL="0" marR="0" lvl="0" indent="0" algn="ctr" defTabSz="914400" eaLnBrk="0" fontAlgn="auto" latinLnBrk="0" hangingPunct="0">
                <a:lnSpc>
                  <a:spcPts val="923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srgbClr val="1B1112"/>
                  </a:solidFill>
                  <a:effectLst/>
                  <a:uLnTx/>
                  <a:uFillTx/>
                  <a:latin typeface="+mn-ea"/>
                </a:rPr>
                <a:t>Cloud</a:t>
              </a:r>
              <a:endParaRPr kumimoji="0" lang="ko-KR" altLang="en-US" sz="900" b="1" i="0" u="none" strike="noStrike" kern="0" cap="none" spc="0" normalizeH="0" baseline="0" noProof="0" dirty="0">
                <a:ln>
                  <a:solidFill>
                    <a:srgbClr val="FFFFFF">
                      <a:lumMod val="75000"/>
                      <a:alpha val="0"/>
                    </a:srgbClr>
                  </a:solidFill>
                </a:ln>
                <a:solidFill>
                  <a:srgbClr val="1B1112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56" name="AutoShape 464">
              <a:extLst>
                <a:ext uri="{FF2B5EF4-FFF2-40B4-BE49-F238E27FC236}">
                  <a16:creationId xmlns:a16="http://schemas.microsoft.com/office/drawing/2014/main" id="{4CD164D5-F3EC-4681-AED1-C346B5D38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0628" y="1927373"/>
              <a:ext cx="1264780" cy="4547840"/>
            </a:xfrm>
            <a:prstGeom prst="roundRect">
              <a:avLst>
                <a:gd name="adj" fmla="val 1208"/>
              </a:avLst>
            </a:prstGeom>
            <a:noFill/>
            <a:ln w="12700" cap="flat" cmpd="sng" algn="ctr">
              <a:solidFill>
                <a:srgbClr val="C4CEE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solidFill>
                    <a:srgbClr val="FFFFFF">
                      <a:lumMod val="75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57" name="AutoShape 3">
              <a:extLst>
                <a:ext uri="{FF2B5EF4-FFF2-40B4-BE49-F238E27FC236}">
                  <a16:creationId xmlns:a16="http://schemas.microsoft.com/office/drawing/2014/main" id="{6C8BCF23-7B33-D13E-BA06-DDEA11F71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3754" y="2492896"/>
              <a:ext cx="972000" cy="2304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C4CEE2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0" cap="none" spc="0" normalizeH="0" baseline="0" noProof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srgbClr val="1B1112"/>
                  </a:solidFill>
                  <a:effectLst/>
                  <a:uLnTx/>
                  <a:uFillTx/>
                  <a:latin typeface="+mn-ea"/>
                </a:rPr>
                <a:t>EDI</a:t>
              </a:r>
            </a:p>
          </p:txBody>
        </p:sp>
        <p:sp>
          <p:nvSpPr>
            <p:cNvPr id="158" name="AutoShape 3">
              <a:extLst>
                <a:ext uri="{FF2B5EF4-FFF2-40B4-BE49-F238E27FC236}">
                  <a16:creationId xmlns:a16="http://schemas.microsoft.com/office/drawing/2014/main" id="{B00F4785-FAE3-74BC-1CCD-77E9E62F7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3754" y="3080486"/>
              <a:ext cx="972000" cy="2304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C4CEE2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0" cap="none" spc="0" normalizeH="0" baseline="0" noProof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srgbClr val="1B1112"/>
                  </a:solidFill>
                  <a:effectLst/>
                  <a:uLnTx/>
                  <a:uFillTx/>
                  <a:latin typeface="+mn-ea"/>
                </a:rPr>
                <a:t>SWIFT</a:t>
              </a:r>
            </a:p>
          </p:txBody>
        </p:sp>
        <p:sp>
          <p:nvSpPr>
            <p:cNvPr id="159" name="AutoShape 4858">
              <a:extLst>
                <a:ext uri="{FF2B5EF4-FFF2-40B4-BE49-F238E27FC236}">
                  <a16:creationId xmlns:a16="http://schemas.microsoft.com/office/drawing/2014/main" id="{99865A6B-258F-5031-32C8-066635B02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0628" y="1484784"/>
              <a:ext cx="1264780" cy="33507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pc="-70" dirty="0">
                  <a:ln>
                    <a:solidFill>
                      <a:schemeClr val="accent1">
                        <a:lumMod val="50000"/>
                        <a:alpha val="0"/>
                      </a:schemeClr>
                    </a:solidFill>
                  </a:ln>
                  <a:solidFill>
                    <a:prstClr val="white"/>
                  </a:solidFill>
                  <a:latin typeface="+mn-ea"/>
                </a:rPr>
                <a:t>외부채널</a:t>
              </a:r>
            </a:p>
          </p:txBody>
        </p:sp>
        <p:sp>
          <p:nvSpPr>
            <p:cNvPr id="160" name="AutoShape 3">
              <a:extLst>
                <a:ext uri="{FF2B5EF4-FFF2-40B4-BE49-F238E27FC236}">
                  <a16:creationId xmlns:a16="http://schemas.microsoft.com/office/drawing/2014/main" id="{084CCE37-5E16-276C-0A2A-F85637FA1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3280" y="3668076"/>
              <a:ext cx="972000" cy="2304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C4CEE2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0" cap="none" spc="0" normalizeH="0" baseline="0" noProof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srgbClr val="1B1112"/>
                  </a:solidFill>
                  <a:effectLst/>
                  <a:uLnTx/>
                  <a:uFillTx/>
                  <a:latin typeface="+mn-ea"/>
                </a:rPr>
                <a:t>ELC</a:t>
              </a:r>
            </a:p>
          </p:txBody>
        </p:sp>
        <p:sp>
          <p:nvSpPr>
            <p:cNvPr id="161" name="AutoShape 3">
              <a:extLst>
                <a:ext uri="{FF2B5EF4-FFF2-40B4-BE49-F238E27FC236}">
                  <a16:creationId xmlns:a16="http://schemas.microsoft.com/office/drawing/2014/main" id="{D4BDA0E7-5EDF-2C03-6CE5-7B8C8D331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2806" y="4255666"/>
              <a:ext cx="972000" cy="2304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C4CEE2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1" i="0" u="none" strike="noStrike" kern="0" cap="none" spc="0" normalizeH="0" baseline="0" noProof="0" dirty="0" err="1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srgbClr val="1B1112"/>
                  </a:solidFill>
                  <a:effectLst/>
                  <a:uLnTx/>
                  <a:uFillTx/>
                  <a:latin typeface="+mn-ea"/>
                </a:rPr>
                <a:t>온렌딩</a:t>
              </a:r>
              <a:endParaRPr kumimoji="1" lang="en-US" altLang="ko-KR" sz="900" b="1" i="0" u="none" strike="noStrike" kern="0" cap="none" spc="0" normalizeH="0" baseline="0" noProof="0" dirty="0">
                <a:ln>
                  <a:solidFill>
                    <a:srgbClr val="FFFFFF">
                      <a:lumMod val="75000"/>
                      <a:alpha val="0"/>
                    </a:srgbClr>
                  </a:solidFill>
                </a:ln>
                <a:solidFill>
                  <a:srgbClr val="1B1112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62" name="AutoShape 3">
              <a:extLst>
                <a:ext uri="{FF2B5EF4-FFF2-40B4-BE49-F238E27FC236}">
                  <a16:creationId xmlns:a16="http://schemas.microsoft.com/office/drawing/2014/main" id="{95E636DC-DB81-40F9-5685-4774F7222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2332" y="4843256"/>
              <a:ext cx="972000" cy="2304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C4CEE2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1" i="0" u="none" strike="noStrike" kern="0" cap="none" spc="0" normalizeH="0" baseline="0" noProof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srgbClr val="1B1112"/>
                  </a:solidFill>
                  <a:effectLst/>
                  <a:uLnTx/>
                  <a:uFillTx/>
                  <a:latin typeface="+mn-ea"/>
                </a:rPr>
                <a:t>마켓데이터</a:t>
              </a:r>
              <a:endParaRPr kumimoji="1" lang="en-US" altLang="ko-KR" sz="900" b="1" i="0" u="none" strike="noStrike" kern="0" cap="none" spc="0" normalizeH="0" baseline="0" noProof="0" dirty="0">
                <a:ln>
                  <a:solidFill>
                    <a:srgbClr val="FFFFFF">
                      <a:lumMod val="75000"/>
                      <a:alpha val="0"/>
                    </a:srgbClr>
                  </a:solidFill>
                </a:ln>
                <a:solidFill>
                  <a:srgbClr val="1B1112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63" name="AutoShape 3">
              <a:extLst>
                <a:ext uri="{FF2B5EF4-FFF2-40B4-BE49-F238E27FC236}">
                  <a16:creationId xmlns:a16="http://schemas.microsoft.com/office/drawing/2014/main" id="{9F23F67C-862D-2046-F1F3-0A946D384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1858" y="5430848"/>
              <a:ext cx="972000" cy="2304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C4CEE2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1" i="0" u="none" strike="noStrike" kern="0" cap="none" spc="0" normalizeH="0" baseline="0" noProof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srgbClr val="1B1112"/>
                  </a:solidFill>
                  <a:effectLst/>
                  <a:uLnTx/>
                  <a:uFillTx/>
                  <a:latin typeface="+mn-ea"/>
                </a:rPr>
                <a:t>대외연계통합</a:t>
              </a:r>
              <a:endParaRPr kumimoji="1" lang="en-US" altLang="ko-KR" sz="900" b="1" i="0" u="none" strike="noStrike" kern="0" cap="none" spc="0" normalizeH="0" baseline="0" noProof="0" dirty="0">
                <a:ln>
                  <a:solidFill>
                    <a:srgbClr val="FFFFFF">
                      <a:lumMod val="75000"/>
                      <a:alpha val="0"/>
                    </a:srgbClr>
                  </a:solidFill>
                </a:ln>
                <a:solidFill>
                  <a:srgbClr val="1B1112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64" name="AutoShape 464">
              <a:extLst>
                <a:ext uri="{FF2B5EF4-FFF2-40B4-BE49-F238E27FC236}">
                  <a16:creationId xmlns:a16="http://schemas.microsoft.com/office/drawing/2014/main" id="{F599D356-170F-F4FB-A078-F6544A26E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1332" y="1927373"/>
              <a:ext cx="792000" cy="4547840"/>
            </a:xfrm>
            <a:prstGeom prst="roundRect">
              <a:avLst>
                <a:gd name="adj" fmla="val 1208"/>
              </a:avLst>
            </a:prstGeom>
            <a:noFill/>
            <a:ln w="12700" cap="flat" cmpd="sng" algn="ctr">
              <a:solidFill>
                <a:srgbClr val="C4CEE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solidFill>
                    <a:srgbClr val="FFFFFF">
                      <a:lumMod val="75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619C8EBF-C575-91DC-1000-71DD978AA87E}"/>
                </a:ext>
              </a:extLst>
            </p:cNvPr>
            <p:cNvSpPr txBox="1"/>
            <p:nvPr/>
          </p:nvSpPr>
          <p:spPr>
            <a:xfrm>
              <a:off x="1477410" y="2543296"/>
              <a:ext cx="360830" cy="360000"/>
            </a:xfrm>
            <a:prstGeom prst="rect">
              <a:avLst/>
            </a:prstGeom>
            <a:solidFill>
              <a:srgbClr val="F5F5F5">
                <a:lumMod val="90000"/>
              </a:srgbClr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0" normalizeH="0" baseline="0" noProof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rPr>
                <a:t>방문</a:t>
              </a:r>
            </a:p>
          </p:txBody>
        </p:sp>
        <p:sp>
          <p:nvSpPr>
            <p:cNvPr id="166" name="AutoShape 4858">
              <a:extLst>
                <a:ext uri="{FF2B5EF4-FFF2-40B4-BE49-F238E27FC236}">
                  <a16:creationId xmlns:a16="http://schemas.microsoft.com/office/drawing/2014/main" id="{6C38F76A-05D0-259C-A696-D7AF50B9A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6" y="1484784"/>
              <a:ext cx="829146" cy="33507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pc="-70">
                  <a:ln>
                    <a:solidFill>
                      <a:schemeClr val="accent1">
                        <a:lumMod val="50000"/>
                        <a:alpha val="0"/>
                      </a:schemeClr>
                    </a:solidFill>
                  </a:ln>
                  <a:solidFill>
                    <a:prstClr val="white"/>
                  </a:solidFill>
                  <a:latin typeface="+mn-ea"/>
                </a:rPr>
                <a:t>고객</a:t>
              </a:r>
              <a:endParaRPr lang="ko-KR" altLang="en-US" sz="1200" b="1" spc="-7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167" name="AutoShape 4858">
              <a:extLst>
                <a:ext uri="{FF2B5EF4-FFF2-40B4-BE49-F238E27FC236}">
                  <a16:creationId xmlns:a16="http://schemas.microsoft.com/office/drawing/2014/main" id="{406A7E1E-3C4B-3E0F-7818-FBDC551A0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2366" y="1484784"/>
              <a:ext cx="829146" cy="33507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pc="-70" dirty="0">
                  <a:ln>
                    <a:solidFill>
                      <a:schemeClr val="accent1">
                        <a:lumMod val="50000"/>
                        <a:alpha val="0"/>
                      </a:schemeClr>
                    </a:solidFill>
                  </a:ln>
                  <a:solidFill>
                    <a:prstClr val="white"/>
                  </a:solidFill>
                  <a:latin typeface="+mn-ea"/>
                </a:rPr>
                <a:t>연계</a:t>
              </a:r>
            </a:p>
          </p:txBody>
        </p: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7E59451E-81D9-F4C4-DD42-277C89A87BA6}"/>
                </a:ext>
              </a:extLst>
            </p:cNvPr>
            <p:cNvCxnSpPr/>
            <p:nvPr/>
          </p:nvCxnSpPr>
          <p:spPr>
            <a:xfrm>
              <a:off x="1071634" y="5614093"/>
              <a:ext cx="208404" cy="0"/>
            </a:xfrm>
            <a:prstGeom prst="line">
              <a:avLst/>
            </a:prstGeom>
            <a:noFill/>
            <a:ln w="19050" cap="flat" cmpd="sng" algn="ctr">
              <a:solidFill>
                <a:srgbClr val="C8C4C2">
                  <a:lumMod val="90000"/>
                </a:srgbClr>
              </a:solidFill>
              <a:prstDash val="solid"/>
              <a:headEnd type="oval"/>
              <a:tailEnd type="oval"/>
            </a:ln>
            <a:effectLst/>
          </p:spPr>
        </p:cxn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963EF8E9-C0C8-345D-A37B-04B09D040EFE}"/>
                </a:ext>
              </a:extLst>
            </p:cNvPr>
            <p:cNvGrpSpPr/>
            <p:nvPr/>
          </p:nvGrpSpPr>
          <p:grpSpPr>
            <a:xfrm>
              <a:off x="8533942" y="5165251"/>
              <a:ext cx="262134" cy="330162"/>
              <a:chOff x="1280039" y="2057831"/>
              <a:chExt cx="262134" cy="330162"/>
            </a:xfrm>
          </p:grpSpPr>
          <p:pic>
            <p:nvPicPr>
              <p:cNvPr id="170" name="그림 151" descr="7.png">
                <a:extLst>
                  <a:ext uri="{FF2B5EF4-FFF2-40B4-BE49-F238E27FC236}">
                    <a16:creationId xmlns:a16="http://schemas.microsoft.com/office/drawing/2014/main" id="{EECD4F8F-0400-EE38-C83F-00933D3AE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 rot="1865780">
                <a:off x="1280039" y="2057831"/>
                <a:ext cx="147141" cy="2439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1" name="그림 151" descr="7.png">
                <a:extLst>
                  <a:ext uri="{FF2B5EF4-FFF2-40B4-BE49-F238E27FC236}">
                    <a16:creationId xmlns:a16="http://schemas.microsoft.com/office/drawing/2014/main" id="{D0B9034E-80C3-16C8-7289-7882A0BFB1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 rot="1865780" flipH="1" flipV="1">
                <a:off x="1395032" y="2144084"/>
                <a:ext cx="147141" cy="2439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DEA22FD4-A266-1CA1-09AD-E0F8B43F3505}"/>
                </a:ext>
              </a:extLst>
            </p:cNvPr>
            <p:cNvGrpSpPr/>
            <p:nvPr/>
          </p:nvGrpSpPr>
          <p:grpSpPr>
            <a:xfrm>
              <a:off x="8557530" y="3845227"/>
              <a:ext cx="262134" cy="330162"/>
              <a:chOff x="1280039" y="2057831"/>
              <a:chExt cx="262134" cy="330162"/>
            </a:xfrm>
          </p:grpSpPr>
          <p:pic>
            <p:nvPicPr>
              <p:cNvPr id="173" name="그림 151" descr="7.png">
                <a:extLst>
                  <a:ext uri="{FF2B5EF4-FFF2-40B4-BE49-F238E27FC236}">
                    <a16:creationId xmlns:a16="http://schemas.microsoft.com/office/drawing/2014/main" id="{BFD745DA-6C0C-48A0-0AD8-4166B93C28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 rot="1865780">
                <a:off x="1280039" y="2057831"/>
                <a:ext cx="147141" cy="2439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4" name="그림 151" descr="7.png">
                <a:extLst>
                  <a:ext uri="{FF2B5EF4-FFF2-40B4-BE49-F238E27FC236}">
                    <a16:creationId xmlns:a16="http://schemas.microsoft.com/office/drawing/2014/main" id="{7683B8A8-92DF-EFDB-5623-080F90AF0D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 rot="1865780" flipH="1" flipV="1">
                <a:off x="1395032" y="2144084"/>
                <a:ext cx="147141" cy="2439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C6274C65-89B5-B651-34E4-BE24CDEB5149}"/>
                </a:ext>
              </a:extLst>
            </p:cNvPr>
            <p:cNvGrpSpPr/>
            <p:nvPr/>
          </p:nvGrpSpPr>
          <p:grpSpPr>
            <a:xfrm>
              <a:off x="8518308" y="2525204"/>
              <a:ext cx="262134" cy="330162"/>
              <a:chOff x="1280039" y="2057831"/>
              <a:chExt cx="262134" cy="330162"/>
            </a:xfrm>
          </p:grpSpPr>
          <p:pic>
            <p:nvPicPr>
              <p:cNvPr id="176" name="그림 151" descr="7.png">
                <a:extLst>
                  <a:ext uri="{FF2B5EF4-FFF2-40B4-BE49-F238E27FC236}">
                    <a16:creationId xmlns:a16="http://schemas.microsoft.com/office/drawing/2014/main" id="{6701B016-7112-E063-002A-AE025A654E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 rot="1865780">
                <a:off x="1280039" y="2057831"/>
                <a:ext cx="147141" cy="2439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7" name="그림 151" descr="7.png">
                <a:extLst>
                  <a:ext uri="{FF2B5EF4-FFF2-40B4-BE49-F238E27FC236}">
                    <a16:creationId xmlns:a16="http://schemas.microsoft.com/office/drawing/2014/main" id="{ACCD7871-CC22-0F82-515B-353629C1CD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 rot="1865780" flipH="1" flipV="1">
                <a:off x="1395032" y="2144084"/>
                <a:ext cx="147141" cy="2439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CE5A5BB5-975B-90BA-F77E-FDDA9D86F9AC}"/>
                </a:ext>
              </a:extLst>
            </p:cNvPr>
            <p:cNvGrpSpPr/>
            <p:nvPr/>
          </p:nvGrpSpPr>
          <p:grpSpPr>
            <a:xfrm>
              <a:off x="2905104" y="3077285"/>
              <a:ext cx="2826507" cy="1319425"/>
              <a:chOff x="2905104" y="3077286"/>
              <a:chExt cx="2826507" cy="1058180"/>
            </a:xfrm>
          </p:grpSpPr>
          <p:grpSp>
            <p:nvGrpSpPr>
              <p:cNvPr id="182" name="그룹 181">
                <a:extLst>
                  <a:ext uri="{FF2B5EF4-FFF2-40B4-BE49-F238E27FC236}">
                    <a16:creationId xmlns:a16="http://schemas.microsoft.com/office/drawing/2014/main" id="{9E61E071-44B5-7DE6-E599-6AE9F71A870E}"/>
                  </a:ext>
                </a:extLst>
              </p:cNvPr>
              <p:cNvGrpSpPr/>
              <p:nvPr/>
            </p:nvGrpSpPr>
            <p:grpSpPr>
              <a:xfrm>
                <a:off x="2907725" y="3471622"/>
                <a:ext cx="2823886" cy="324000"/>
                <a:chOff x="2907725" y="3471622"/>
                <a:chExt cx="2823886" cy="324000"/>
              </a:xfrm>
            </p:grpSpPr>
            <p:sp>
              <p:nvSpPr>
                <p:cNvPr id="73" name="Rectangle 76">
                  <a:extLst>
                    <a:ext uri="{FF2B5EF4-FFF2-40B4-BE49-F238E27FC236}">
                      <a16:creationId xmlns:a16="http://schemas.microsoft.com/office/drawing/2014/main" id="{4C3DB181-371C-5ADD-8B3E-95D69E3ED2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31611" y="3471622"/>
                  <a:ext cx="900000" cy="324000"/>
                </a:xfrm>
                <a:prstGeom prst="rect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rgbClr val="C4CEE2"/>
                  </a:solidFill>
                  <a:prstDash val="solid"/>
                </a:ln>
                <a:effectLst/>
              </p:spPr>
              <p:txBody>
                <a:bodyPr lIns="0" tIns="0" rIns="0" bIns="0" rtlCol="0" anchor="ctr"/>
                <a:lstStyle/>
                <a:p>
                  <a:pPr marL="0" marR="0" lvl="0" indent="0" algn="ctr" defTabSz="91440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ko-KR" altLang="en-US" sz="900" b="1" i="0" u="none" strike="noStrike" kern="0" cap="none" spc="0" normalizeH="0" baseline="0" noProof="0" dirty="0">
                      <a:ln>
                        <a:solidFill>
                          <a:srgbClr val="FFFFFF">
                            <a:lumMod val="75000"/>
                            <a:alpha val="0"/>
                          </a:srgbClr>
                        </a:solidFill>
                      </a:ln>
                      <a:solidFill>
                        <a:srgbClr val="1B1112"/>
                      </a:solidFill>
                      <a:effectLst/>
                      <a:uLnTx/>
                      <a:uFillTx/>
                      <a:latin typeface="+mn-ea"/>
                    </a:rPr>
                    <a:t>재무</a:t>
                  </a: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D402F996-47F5-C550-205C-3172F7AAED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7725" y="3471622"/>
                  <a:ext cx="900000" cy="324000"/>
                </a:xfrm>
                <a:prstGeom prst="rect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rgbClr val="C4CEE2"/>
                  </a:solidFill>
                  <a:prstDash val="solid"/>
                </a:ln>
                <a:effectLst/>
              </p:spPr>
              <p:txBody>
                <a:bodyPr lIns="0" tIns="0" rIns="0" bIns="0" rtlCol="0" anchor="ctr"/>
                <a:lstStyle/>
                <a:p>
                  <a:pPr marL="0" marR="0" lvl="0" indent="0" algn="ctr" defTabSz="91440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ko-KR" altLang="en-US" sz="900" b="1" i="0" u="none" strike="noStrike" kern="0" cap="none" spc="0" normalizeH="0" baseline="0" noProof="0" dirty="0">
                      <a:ln>
                        <a:solidFill>
                          <a:srgbClr val="FFFFFF">
                            <a:lumMod val="75000"/>
                            <a:alpha val="0"/>
                          </a:srgbClr>
                        </a:solidFill>
                      </a:ln>
                      <a:solidFill>
                        <a:srgbClr val="1B1112"/>
                      </a:solidFill>
                      <a:effectLst/>
                      <a:uLnTx/>
                      <a:uFillTx/>
                      <a:latin typeface="+mn-ea"/>
                    </a:rPr>
                    <a:t>여신</a:t>
                  </a:r>
                </a:p>
              </p:txBody>
            </p:sp>
            <p:sp>
              <p:nvSpPr>
                <p:cNvPr id="139" name="Rectangle 76">
                  <a:extLst>
                    <a:ext uri="{FF2B5EF4-FFF2-40B4-BE49-F238E27FC236}">
                      <a16:creationId xmlns:a16="http://schemas.microsoft.com/office/drawing/2014/main" id="{BDDEA109-B4D3-9E70-7423-8CFE4FFA1B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69668" y="3471622"/>
                  <a:ext cx="900000" cy="324000"/>
                </a:xfrm>
                <a:prstGeom prst="rect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rgbClr val="C4CEE2"/>
                  </a:solidFill>
                  <a:prstDash val="solid"/>
                </a:ln>
                <a:effectLst/>
              </p:spPr>
              <p:txBody>
                <a:bodyPr lIns="0" tIns="0" rIns="0" bIns="0" rtlCol="0" anchor="ctr"/>
                <a:lstStyle/>
                <a:p>
                  <a:pPr marL="0" marR="0" lvl="0" indent="0" algn="ctr" defTabSz="91440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ko-KR" altLang="en-US" sz="900" b="1" i="0" u="none" strike="noStrike" kern="0" cap="none" spc="0" normalizeH="0" baseline="0" noProof="0" dirty="0">
                      <a:ln>
                        <a:solidFill>
                          <a:srgbClr val="FFFFFF">
                            <a:lumMod val="75000"/>
                            <a:alpha val="0"/>
                          </a:srgbClr>
                        </a:solidFill>
                      </a:ln>
                      <a:solidFill>
                        <a:srgbClr val="1B1112"/>
                      </a:solidFill>
                      <a:effectLst/>
                      <a:uLnTx/>
                      <a:uFillTx/>
                      <a:latin typeface="+mn-ea"/>
                    </a:rPr>
                    <a:t>자금</a:t>
                  </a:r>
                </a:p>
              </p:txBody>
            </p:sp>
          </p:grpSp>
          <p:grpSp>
            <p:nvGrpSpPr>
              <p:cNvPr id="183" name="그룹 182">
                <a:extLst>
                  <a:ext uri="{FF2B5EF4-FFF2-40B4-BE49-F238E27FC236}">
                    <a16:creationId xmlns:a16="http://schemas.microsoft.com/office/drawing/2014/main" id="{138DEDDD-95E2-9DEC-830A-E5E040D7773D}"/>
                  </a:ext>
                </a:extLst>
              </p:cNvPr>
              <p:cNvGrpSpPr/>
              <p:nvPr/>
            </p:nvGrpSpPr>
            <p:grpSpPr>
              <a:xfrm>
                <a:off x="2907725" y="3077286"/>
                <a:ext cx="2823886" cy="324000"/>
                <a:chOff x="2907725" y="3077286"/>
                <a:chExt cx="2823886" cy="324000"/>
              </a:xfrm>
            </p:grpSpPr>
            <p:sp>
              <p:nvSpPr>
                <p:cNvPr id="74" name="Rectangle 76">
                  <a:extLst>
                    <a:ext uri="{FF2B5EF4-FFF2-40B4-BE49-F238E27FC236}">
                      <a16:creationId xmlns:a16="http://schemas.microsoft.com/office/drawing/2014/main" id="{DCB6276D-4506-483B-31B4-1A25E70005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7725" y="3077286"/>
                  <a:ext cx="900000" cy="324000"/>
                </a:xfrm>
                <a:prstGeom prst="rect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rgbClr val="C4CEE2"/>
                  </a:solidFill>
                  <a:prstDash val="solid"/>
                </a:ln>
                <a:effectLst/>
              </p:spPr>
              <p:txBody>
                <a:bodyPr lIns="0" tIns="0" rIns="0" bIns="0" rtlCol="0" anchor="ctr"/>
                <a:lstStyle/>
                <a:p>
                  <a:pPr marL="0" marR="0" lvl="0" indent="0" algn="ctr" defTabSz="91440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ko-KR" altLang="en-US" sz="900" b="1" i="0" u="none" strike="noStrike" kern="0" cap="none" spc="0" normalizeH="0" baseline="0" noProof="0" dirty="0">
                      <a:ln>
                        <a:solidFill>
                          <a:srgbClr val="FFFFFF">
                            <a:lumMod val="75000"/>
                            <a:alpha val="0"/>
                          </a:srgbClr>
                        </a:solidFill>
                      </a:ln>
                      <a:solidFill>
                        <a:srgbClr val="1B1112"/>
                      </a:solidFill>
                      <a:effectLst/>
                      <a:uLnTx/>
                      <a:uFillTx/>
                      <a:latin typeface="+mn-ea"/>
                    </a:rPr>
                    <a:t>고객</a:t>
                  </a:r>
                </a:p>
              </p:txBody>
            </p:sp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59FE2BE2-AB6B-2BDA-2C1C-970C166A28DD}"/>
                    </a:ext>
                  </a:extLst>
                </p:cNvPr>
                <p:cNvSpPr/>
                <p:nvPr/>
              </p:nvSpPr>
              <p:spPr>
                <a:xfrm>
                  <a:off x="3869668" y="3077286"/>
                  <a:ext cx="900000" cy="324000"/>
                </a:xfrm>
                <a:prstGeom prst="rect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rgbClr val="C4CEE2"/>
                  </a:solidFill>
                  <a:prstDash val="solid"/>
                </a:ln>
                <a:effectLst/>
              </p:spPr>
              <p:txBody>
                <a:bodyPr lIns="0" tIns="0" rIns="0" bIns="0" rtlCol="0" anchor="ctr"/>
                <a:lstStyle/>
                <a:p>
                  <a:pPr marL="0" marR="0" lvl="0" indent="0" algn="ctr" defTabSz="91440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ko-KR" altLang="en-US" sz="900" b="1" i="0" u="none" strike="noStrike" kern="0" cap="none" spc="0" normalizeH="0" baseline="0" noProof="0" dirty="0">
                      <a:ln>
                        <a:solidFill>
                          <a:srgbClr val="FFFFFF">
                            <a:lumMod val="75000"/>
                            <a:alpha val="0"/>
                          </a:srgbClr>
                        </a:solidFill>
                      </a:ln>
                      <a:solidFill>
                        <a:srgbClr val="1B1112"/>
                      </a:solidFill>
                      <a:effectLst/>
                      <a:uLnTx/>
                      <a:uFillTx/>
                      <a:latin typeface="+mn-ea"/>
                    </a:rPr>
                    <a:t>신용평가</a:t>
                  </a:r>
                </a:p>
              </p:txBody>
            </p:sp>
            <p:sp>
              <p:nvSpPr>
                <p:cNvPr id="140" name="Rectangle 76">
                  <a:extLst>
                    <a:ext uri="{FF2B5EF4-FFF2-40B4-BE49-F238E27FC236}">
                      <a16:creationId xmlns:a16="http://schemas.microsoft.com/office/drawing/2014/main" id="{1FCBD923-867F-5093-9715-02E63BE720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31611" y="3077286"/>
                  <a:ext cx="900000" cy="324000"/>
                </a:xfrm>
                <a:prstGeom prst="rect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rgbClr val="C4CEE2"/>
                  </a:solidFill>
                  <a:prstDash val="solid"/>
                </a:ln>
                <a:effectLst/>
              </p:spPr>
              <p:txBody>
                <a:bodyPr lIns="0" tIns="0" rIns="0" bIns="0" rtlCol="0" anchor="ctr"/>
                <a:lstStyle/>
                <a:p>
                  <a:pPr marL="0" marR="0" lvl="0" indent="0" algn="ctr" defTabSz="91440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ko-KR" altLang="en-US" sz="900" b="1" i="0" u="none" strike="noStrike" kern="0" cap="none" spc="-100" normalizeH="0" baseline="0" noProof="0" dirty="0">
                      <a:ln>
                        <a:solidFill>
                          <a:srgbClr val="FFFFFF">
                            <a:lumMod val="75000"/>
                            <a:alpha val="0"/>
                          </a:srgbClr>
                        </a:solidFill>
                      </a:ln>
                      <a:solidFill>
                        <a:srgbClr val="1B1112"/>
                      </a:solidFill>
                      <a:effectLst/>
                      <a:uLnTx/>
                      <a:uFillTx/>
                      <a:latin typeface="+mn-ea"/>
                    </a:rPr>
                    <a:t>공통</a:t>
                  </a:r>
                  <a:r>
                    <a:rPr kumimoji="1" lang="en-US" altLang="ko-KR" sz="900" b="1" i="0" u="none" strike="noStrike" kern="0" cap="none" spc="-100" normalizeH="0" baseline="0" noProof="0" dirty="0">
                      <a:ln>
                        <a:solidFill>
                          <a:srgbClr val="FFFFFF">
                            <a:lumMod val="75000"/>
                            <a:alpha val="0"/>
                          </a:srgbClr>
                        </a:solidFill>
                      </a:ln>
                      <a:solidFill>
                        <a:srgbClr val="1B1112"/>
                      </a:solidFill>
                      <a:effectLst/>
                      <a:uLnTx/>
                      <a:uFillTx/>
                      <a:latin typeface="+mn-ea"/>
                    </a:rPr>
                    <a:t>/</a:t>
                  </a:r>
                  <a:r>
                    <a:rPr kumimoji="1" lang="ko-KR" altLang="en-US" sz="900" b="1" i="0" u="none" strike="noStrike" kern="0" cap="none" spc="-100" normalizeH="0" baseline="0" noProof="0" dirty="0">
                      <a:ln>
                        <a:solidFill>
                          <a:srgbClr val="FFFFFF">
                            <a:lumMod val="75000"/>
                            <a:alpha val="0"/>
                          </a:srgbClr>
                        </a:solidFill>
                      </a:ln>
                      <a:solidFill>
                        <a:srgbClr val="1B1112"/>
                      </a:solidFill>
                      <a:effectLst/>
                      <a:uLnTx/>
                      <a:uFillTx/>
                      <a:latin typeface="+mn-ea"/>
                    </a:rPr>
                    <a:t>상품처리</a:t>
                  </a:r>
                  <a:r>
                    <a:rPr kumimoji="1" lang="en-US" altLang="ko-KR" sz="900" b="1" i="0" u="none" strike="noStrike" kern="0" cap="none" spc="-100" normalizeH="0" baseline="0" noProof="0" dirty="0">
                      <a:ln>
                        <a:solidFill>
                          <a:srgbClr val="FFFFFF">
                            <a:lumMod val="75000"/>
                            <a:alpha val="0"/>
                          </a:srgbClr>
                        </a:solidFill>
                      </a:ln>
                      <a:solidFill>
                        <a:srgbClr val="1B1112"/>
                      </a:solidFill>
                      <a:effectLst/>
                      <a:uLnTx/>
                      <a:uFillTx/>
                      <a:latin typeface="+mn-ea"/>
                    </a:rPr>
                    <a:t/>
                  </a:r>
                  <a:br>
                    <a:rPr kumimoji="1" lang="en-US" altLang="ko-KR" sz="900" b="1" i="0" u="none" strike="noStrike" kern="0" cap="none" spc="-100" normalizeH="0" baseline="0" noProof="0" dirty="0">
                      <a:ln>
                        <a:solidFill>
                          <a:srgbClr val="FFFFFF">
                            <a:lumMod val="75000"/>
                            <a:alpha val="0"/>
                          </a:srgbClr>
                        </a:solidFill>
                      </a:ln>
                      <a:solidFill>
                        <a:srgbClr val="1B1112"/>
                      </a:solidFill>
                      <a:effectLst/>
                      <a:uLnTx/>
                      <a:uFillTx/>
                      <a:latin typeface="+mn-ea"/>
                    </a:rPr>
                  </a:br>
                  <a:r>
                    <a:rPr kumimoji="1" lang="ko-KR" altLang="en-US" sz="900" b="1" i="0" u="none" strike="noStrike" kern="0" cap="none" spc="-100" normalizeH="0" baseline="0" noProof="0" dirty="0">
                      <a:ln>
                        <a:solidFill>
                          <a:srgbClr val="FFFFFF">
                            <a:lumMod val="75000"/>
                            <a:alpha val="0"/>
                          </a:srgbClr>
                        </a:solidFill>
                      </a:ln>
                      <a:solidFill>
                        <a:srgbClr val="1B1112"/>
                      </a:solidFill>
                      <a:effectLst/>
                      <a:uLnTx/>
                      <a:uFillTx/>
                      <a:latin typeface="+mn-ea"/>
                    </a:rPr>
                    <a:t>지원</a:t>
                  </a:r>
                </a:p>
              </p:txBody>
            </p:sp>
          </p:grpSp>
          <p:sp>
            <p:nvSpPr>
              <p:cNvPr id="179" name="Rectangle 76">
                <a:extLst>
                  <a:ext uri="{FF2B5EF4-FFF2-40B4-BE49-F238E27FC236}">
                    <a16:creationId xmlns:a16="http://schemas.microsoft.com/office/drawing/2014/main" id="{7943D541-BADF-6F97-3F40-8218E86EBC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5104" y="3905066"/>
                <a:ext cx="2826507" cy="230400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rgbClr val="C4CEE2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900" b="1" i="0" u="none" strike="noStrike" kern="0" cap="none" spc="0" normalizeH="0" baseline="0" noProof="0" dirty="0">
                    <a:ln>
                      <a:solidFill>
                        <a:srgbClr val="FFFFFF">
                          <a:lumMod val="75000"/>
                          <a:alpha val="0"/>
                        </a:srgbClr>
                      </a:solidFill>
                    </a:ln>
                    <a:solidFill>
                      <a:srgbClr val="1B1112"/>
                    </a:solidFill>
                    <a:effectLst/>
                    <a:uLnTx/>
                    <a:uFillTx/>
                    <a:latin typeface="+mn-ea"/>
                  </a:rPr>
                  <a:t>….</a:t>
                </a:r>
                <a:endParaRPr kumimoji="1" lang="ko-KR" altLang="en-US" sz="900" b="1" i="0" u="none" strike="noStrike" kern="0" cap="none" spc="0" normalizeH="0" baseline="0" noProof="0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solidFill>
                    <a:srgbClr val="1B1112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</p:grp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D4FBE52C-459D-5943-52FD-7DC96FF7AE0B}"/>
              </a:ext>
            </a:extLst>
          </p:cNvPr>
          <p:cNvGrpSpPr/>
          <p:nvPr/>
        </p:nvGrpSpPr>
        <p:grpSpPr>
          <a:xfrm>
            <a:off x="8478203" y="1573025"/>
            <a:ext cx="903921" cy="188209"/>
            <a:chOff x="-1805615" y="154128"/>
            <a:chExt cx="724527" cy="188209"/>
          </a:xfrm>
          <a:solidFill>
            <a:schemeClr val="bg1"/>
          </a:solidFill>
        </p:grpSpPr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10B12A9D-A2D4-9F00-6300-39DF7A5E36A3}"/>
                </a:ext>
              </a:extLst>
            </p:cNvPr>
            <p:cNvCxnSpPr>
              <a:cxnSpLocks/>
            </p:cNvCxnSpPr>
            <p:nvPr/>
          </p:nvCxnSpPr>
          <p:spPr>
            <a:xfrm>
              <a:off x="-1803352" y="154128"/>
              <a:ext cx="720000" cy="0"/>
            </a:xfrm>
            <a:prstGeom prst="line">
              <a:avLst/>
            </a:prstGeom>
            <a:grpFill/>
            <a:ln w="12700">
              <a:solidFill>
                <a:srgbClr val="F586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3C31A6B2-A7B9-5032-B9AC-4C2005BA0F25}"/>
                </a:ext>
              </a:extLst>
            </p:cNvPr>
            <p:cNvSpPr/>
            <p:nvPr/>
          </p:nvSpPr>
          <p:spPr>
            <a:xfrm>
              <a:off x="-1805615" y="171288"/>
              <a:ext cx="724527" cy="153888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000" b="1" kern="0" dirty="0">
                  <a:ln>
                    <a:solidFill>
                      <a:schemeClr val="accent5">
                        <a:alpha val="0"/>
                      </a:schemeClr>
                    </a:solidFill>
                  </a:ln>
                  <a:solidFill>
                    <a:srgbClr val="F58631"/>
                  </a:solidFill>
                  <a:latin typeface="+mn-ea"/>
                </a:rPr>
                <a:t>ILLUSTRATIVE</a:t>
              </a:r>
              <a:endParaRPr lang="ko-KR" altLang="en-US" sz="1000" b="1" kern="0" dirty="0">
                <a:ln>
                  <a:solidFill>
                    <a:schemeClr val="accent5">
                      <a:alpha val="0"/>
                    </a:schemeClr>
                  </a:solidFill>
                </a:ln>
                <a:solidFill>
                  <a:srgbClr val="F58631"/>
                </a:solidFill>
                <a:latin typeface="+mn-ea"/>
              </a:endParaRPr>
            </a:p>
          </p:txBody>
        </p: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BB8BD7A1-DB07-E754-201A-D1ABAEE2F93A}"/>
                </a:ext>
              </a:extLst>
            </p:cNvPr>
            <p:cNvCxnSpPr>
              <a:cxnSpLocks/>
            </p:cNvCxnSpPr>
            <p:nvPr/>
          </p:nvCxnSpPr>
          <p:spPr>
            <a:xfrm>
              <a:off x="-1803352" y="342337"/>
              <a:ext cx="720000" cy="0"/>
            </a:xfrm>
            <a:prstGeom prst="line">
              <a:avLst/>
            </a:prstGeom>
            <a:grpFill/>
            <a:ln w="12700">
              <a:solidFill>
                <a:srgbClr val="F586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858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E1DEE-DE28-6E37-224F-A02DF109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dirty="0">
                <a:latin typeface="+mn-ea"/>
                <a:ea typeface="+mn-ea"/>
              </a:rPr>
              <a:t>참고</a:t>
            </a:r>
            <a:r>
              <a:rPr lang="en-US" altLang="ko-KR" dirty="0">
                <a:latin typeface="+mn-ea"/>
                <a:ea typeface="+mn-ea"/>
              </a:rPr>
              <a:t>] </a:t>
            </a:r>
            <a:r>
              <a:rPr lang="ko-KR" altLang="en-US" dirty="0">
                <a:latin typeface="+mn-ea"/>
                <a:ea typeface="+mn-ea"/>
              </a:rPr>
              <a:t>목표 시스템 구축 방안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97F19E-9F49-8BF7-F4FA-AADF2E97EF6F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프로젝트를 통해 </a:t>
            </a:r>
            <a:r>
              <a:rPr lang="en-US" altLang="ko-KR" dirty="0">
                <a:latin typeface="+mn-ea"/>
                <a:ea typeface="+mn-ea"/>
              </a:rPr>
              <a:t>GME</a:t>
            </a:r>
            <a:r>
              <a:rPr lang="ko-KR" altLang="en-US" dirty="0">
                <a:latin typeface="+mn-ea"/>
                <a:ea typeface="+mn-ea"/>
              </a:rPr>
              <a:t>가 얻을 수 있는 것 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61F5E70-0328-82C7-42A0-D36C2E580D42}"/>
              </a:ext>
            </a:extLst>
          </p:cNvPr>
          <p:cNvSpPr/>
          <p:nvPr/>
        </p:nvSpPr>
        <p:spPr bwMode="auto">
          <a:xfrm>
            <a:off x="315446" y="1739410"/>
            <a:ext cx="4256958" cy="5345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rIns="90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ea"/>
              </a:rPr>
              <a:t>주요 검토 기준</a:t>
            </a:r>
          </a:p>
        </p:txBody>
      </p:sp>
      <p:sp>
        <p:nvSpPr>
          <p:cNvPr id="131" name="위쪽/아래쪽 화살표 47">
            <a:extLst>
              <a:ext uri="{FF2B5EF4-FFF2-40B4-BE49-F238E27FC236}">
                <a16:creationId xmlns:a16="http://schemas.microsoft.com/office/drawing/2014/main" id="{81963DAA-CBF5-6316-4A4B-C769C7A29395}"/>
              </a:ext>
            </a:extLst>
          </p:cNvPr>
          <p:cNvSpPr/>
          <p:nvPr/>
        </p:nvSpPr>
        <p:spPr bwMode="auto">
          <a:xfrm>
            <a:off x="517749" y="2333081"/>
            <a:ext cx="234726" cy="3935939"/>
          </a:xfrm>
          <a:prstGeom prst="upDownArrow">
            <a:avLst>
              <a:gd name="adj1" fmla="val 41884"/>
              <a:gd name="adj2" fmla="val 50000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rgbClr val="00B0F0"/>
              </a:gs>
            </a:gsLst>
            <a:path path="circle">
              <a:fillToRect l="50000" t="50000" r="50000" b="50000"/>
            </a:path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0" cap="none" spc="-70" normalizeH="0" baseline="0" noProof="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2F6F49F4-CAF4-1B70-5734-9174C5B0B223}"/>
              </a:ext>
            </a:extLst>
          </p:cNvPr>
          <p:cNvSpPr/>
          <p:nvPr/>
        </p:nvSpPr>
        <p:spPr bwMode="auto">
          <a:xfrm>
            <a:off x="517713" y="2323261"/>
            <a:ext cx="219111" cy="38989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중요도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F27698B-C44C-8E35-0A89-DEEC58229E16}"/>
              </a:ext>
            </a:extLst>
          </p:cNvPr>
          <p:cNvSpPr txBox="1"/>
          <p:nvPr/>
        </p:nvSpPr>
        <p:spPr>
          <a:xfrm>
            <a:off x="273108" y="2581859"/>
            <a:ext cx="360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높음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412906C-6CF6-6214-E3CE-FA2A77F691B3}"/>
              </a:ext>
            </a:extLst>
          </p:cNvPr>
          <p:cNvSpPr txBox="1"/>
          <p:nvPr/>
        </p:nvSpPr>
        <p:spPr>
          <a:xfrm>
            <a:off x="273108" y="5803152"/>
            <a:ext cx="360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낮음</a:t>
            </a:r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B9D62217-FC63-5EA3-577C-6DF4BEB31B45}"/>
              </a:ext>
            </a:extLst>
          </p:cNvPr>
          <p:cNvCxnSpPr/>
          <p:nvPr/>
        </p:nvCxnSpPr>
        <p:spPr>
          <a:xfrm>
            <a:off x="326571" y="2287906"/>
            <a:ext cx="4245429" cy="0"/>
          </a:xfrm>
          <a:prstGeom prst="line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BB2FAF3-376B-4E2E-0344-197FA6AEAE1F}"/>
              </a:ext>
            </a:extLst>
          </p:cNvPr>
          <p:cNvSpPr/>
          <p:nvPr/>
        </p:nvSpPr>
        <p:spPr bwMode="auto">
          <a:xfrm>
            <a:off x="4624215" y="1739410"/>
            <a:ext cx="2396361" cy="5345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rIns="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ea"/>
              </a:rPr>
              <a:t>신규 시스템 구축 방식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09E75C70-D7B0-84BB-D495-E9081E53BB5A}"/>
              </a:ext>
            </a:extLst>
          </p:cNvPr>
          <p:cNvSpPr/>
          <p:nvPr/>
        </p:nvSpPr>
        <p:spPr bwMode="auto">
          <a:xfrm>
            <a:off x="7113787" y="1739410"/>
            <a:ext cx="2396361" cy="5345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rIns="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기존 시스템 업그레이드 방식</a:t>
            </a: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A38B5AF9-6C4D-031D-EF57-BD8B5E8C8FF1}"/>
              </a:ext>
            </a:extLst>
          </p:cNvPr>
          <p:cNvCxnSpPr/>
          <p:nvPr/>
        </p:nvCxnSpPr>
        <p:spPr>
          <a:xfrm>
            <a:off x="4729290" y="2287906"/>
            <a:ext cx="2285378" cy="0"/>
          </a:xfrm>
          <a:prstGeom prst="line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795B59D0-D790-B212-DE2E-F68963A1190A}"/>
              </a:ext>
            </a:extLst>
          </p:cNvPr>
          <p:cNvCxnSpPr/>
          <p:nvPr/>
        </p:nvCxnSpPr>
        <p:spPr>
          <a:xfrm>
            <a:off x="7210647" y="2287906"/>
            <a:ext cx="2285378" cy="0"/>
          </a:xfrm>
          <a:prstGeom prst="line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06A030B-95CD-D065-72DD-83F107302A30}"/>
              </a:ext>
            </a:extLst>
          </p:cNvPr>
          <p:cNvSpPr/>
          <p:nvPr/>
        </p:nvSpPr>
        <p:spPr bwMode="auto">
          <a:xfrm>
            <a:off x="828676" y="4361191"/>
            <a:ext cx="1143000" cy="59101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algn="ctr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40000"/>
              <a:buFontTx/>
              <a:buNone/>
              <a:tabLst/>
              <a:defRPr/>
            </a:pPr>
            <a:r>
              <a:rPr kumimoji="1" lang="ko-KR" altLang="en-US" sz="1100" b="1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80808"/>
                </a:solidFill>
                <a:effectLst/>
                <a:uLnTx/>
                <a:uFillTx/>
                <a:latin typeface="+mn-ea"/>
              </a:rPr>
              <a:t>투입 자원 량</a:t>
            </a:r>
            <a:r>
              <a:rPr kumimoji="1" lang="en-US" altLang="ko-KR" sz="1100" b="1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80808"/>
                </a:solidFill>
                <a:effectLst/>
                <a:uLnTx/>
                <a:uFillTx/>
                <a:latin typeface="+mn-ea"/>
              </a:rPr>
              <a:t/>
            </a:r>
            <a:br>
              <a:rPr kumimoji="1" lang="en-US" altLang="ko-KR" sz="1100" b="1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80808"/>
                </a:solidFill>
                <a:effectLst/>
                <a:uLnTx/>
                <a:uFillTx/>
                <a:latin typeface="+mn-ea"/>
              </a:rPr>
            </a:br>
            <a:r>
              <a:rPr kumimoji="1" lang="en-US" altLang="ko-KR" sz="1100" b="1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80808"/>
                </a:solidFill>
                <a:effectLst/>
                <a:uLnTx/>
                <a:uFillTx/>
                <a:latin typeface="+mn-ea"/>
              </a:rPr>
              <a:t>(</a:t>
            </a:r>
            <a:r>
              <a:rPr kumimoji="1" lang="ko-KR" altLang="en-US" sz="1100" b="1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80808"/>
                </a:solidFill>
                <a:effectLst/>
                <a:uLnTx/>
                <a:uFillTx/>
                <a:latin typeface="+mn-ea"/>
              </a:rPr>
              <a:t>비용</a:t>
            </a:r>
            <a:r>
              <a:rPr kumimoji="1" lang="en-US" altLang="ko-KR" sz="1100" b="1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80808"/>
                </a:solidFill>
                <a:effectLst/>
                <a:uLnTx/>
                <a:uFillTx/>
                <a:latin typeface="+mn-ea"/>
              </a:rPr>
              <a:t>/</a:t>
            </a:r>
            <a:r>
              <a:rPr kumimoji="1" lang="ko-KR" altLang="en-US" sz="1100" b="1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80808"/>
                </a:solidFill>
                <a:effectLst/>
                <a:uLnTx/>
                <a:uFillTx/>
                <a:latin typeface="+mn-ea"/>
              </a:rPr>
              <a:t>인력</a:t>
            </a:r>
            <a:r>
              <a:rPr kumimoji="1" lang="en-US" altLang="ko-KR" sz="1100" b="1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80808"/>
                </a:solidFill>
                <a:effectLst/>
                <a:uLnTx/>
                <a:uFillTx/>
                <a:latin typeface="+mn-ea"/>
              </a:rPr>
              <a:t>)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59665AA-FD18-26A3-9E1A-DF366FBE73E6}"/>
              </a:ext>
            </a:extLst>
          </p:cNvPr>
          <p:cNvSpPr/>
          <p:nvPr/>
        </p:nvSpPr>
        <p:spPr bwMode="auto">
          <a:xfrm>
            <a:off x="2042529" y="4361191"/>
            <a:ext cx="2511190" cy="591014"/>
          </a:xfrm>
          <a:prstGeom prst="rect">
            <a:avLst/>
          </a:prstGeom>
          <a:solidFill>
            <a:srgbClr val="FFFFFF"/>
          </a:solidFill>
          <a:ln w="3175" algn="ctr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프로젝트에 소요되는 비용과 인력의 규모가 전사 역량 범위 내에서 적정해야 함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EDC33C1-D956-1FE3-EA0A-44BC538DABF0}"/>
              </a:ext>
            </a:extLst>
          </p:cNvPr>
          <p:cNvSpPr/>
          <p:nvPr/>
        </p:nvSpPr>
        <p:spPr bwMode="auto">
          <a:xfrm>
            <a:off x="4624215" y="4360564"/>
            <a:ext cx="2396361" cy="59101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프로젝트 추진을 위해 전사적인 </a:t>
            </a:r>
            <a:r>
              <a:rPr kumimoji="0" lang="en-US" altLang="ko-KR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/>
            </a:r>
            <a:br>
              <a:rPr kumimoji="0" lang="en-US" altLang="ko-KR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</a:br>
            <a:r>
              <a:rPr kumimoji="0" lang="ko-KR" altLang="en-US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인력과 비용 투입이 필요함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81A5A7DE-BA6A-FFEF-B5AF-AF679FAC4DD6}"/>
              </a:ext>
            </a:extLst>
          </p:cNvPr>
          <p:cNvSpPr/>
          <p:nvPr/>
        </p:nvSpPr>
        <p:spPr bwMode="auto">
          <a:xfrm>
            <a:off x="7104538" y="4360564"/>
            <a:ext cx="2396361" cy="5910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전면 재구축 대비 상대적으로</a:t>
            </a:r>
            <a:r>
              <a:rPr kumimoji="0" lang="en-US" altLang="ko-KR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/>
            </a:r>
            <a:br>
              <a:rPr kumimoji="0" lang="en-US" altLang="ko-KR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</a:br>
            <a:r>
              <a:rPr kumimoji="0" lang="ko-KR" altLang="en-US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낮은 비용과 투입 인원이 소요됨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B09DAF1-175A-E73C-FB46-CD2A0EF2CAFD}"/>
              </a:ext>
            </a:extLst>
          </p:cNvPr>
          <p:cNvSpPr/>
          <p:nvPr/>
        </p:nvSpPr>
        <p:spPr bwMode="auto">
          <a:xfrm>
            <a:off x="828676" y="2386282"/>
            <a:ext cx="1143000" cy="59101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algn="ctr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40000"/>
              <a:buFontTx/>
              <a:buNone/>
              <a:tabLst/>
              <a:defRPr/>
            </a:pPr>
            <a:r>
              <a:rPr kumimoji="1" lang="ko-KR" altLang="en-US" sz="1100" b="1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80808"/>
                </a:solidFill>
                <a:effectLst/>
                <a:uLnTx/>
                <a:uFillTx/>
                <a:latin typeface="+mn-ea"/>
              </a:rPr>
              <a:t>실행 추진력</a:t>
            </a:r>
            <a:endParaRPr kumimoji="1" lang="en-US" altLang="ko-KR" sz="1100" b="1" i="0" u="none" strike="noStrike" kern="0" cap="none" spc="-70" normalizeH="0" baseline="0" noProof="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080808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486D80B-03A8-9FDF-3BD6-0CE58867F84C}"/>
              </a:ext>
            </a:extLst>
          </p:cNvPr>
          <p:cNvSpPr/>
          <p:nvPr/>
        </p:nvSpPr>
        <p:spPr bwMode="auto">
          <a:xfrm>
            <a:off x="2042529" y="2386282"/>
            <a:ext cx="2511190" cy="591014"/>
          </a:xfrm>
          <a:prstGeom prst="rect">
            <a:avLst/>
          </a:prstGeom>
          <a:solidFill>
            <a:srgbClr val="FFFFFF"/>
          </a:solidFill>
          <a:ln w="3175" algn="ctr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프로젝트 실행을 위한 전사적 자원 집중 및 동기부여를 기반으로 강한 추진력 필요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183A50FE-F5A8-A697-39DF-520267954C97}"/>
              </a:ext>
            </a:extLst>
          </p:cNvPr>
          <p:cNvSpPr/>
          <p:nvPr/>
        </p:nvSpPr>
        <p:spPr bwMode="auto">
          <a:xfrm>
            <a:off x="4624215" y="2392861"/>
            <a:ext cx="2396361" cy="5910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전사적으로 자원과 관심이 집중되어</a:t>
            </a:r>
            <a:r>
              <a:rPr kumimoji="0" lang="en-US" altLang="ko-KR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/>
            </a:r>
            <a:br>
              <a:rPr kumimoji="0" lang="en-US" altLang="ko-KR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</a:br>
            <a:r>
              <a:rPr kumimoji="0" lang="ko-KR" altLang="en-US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실행 추진력 높음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42021B7-FDD2-2C82-BAF4-A901029EECE8}"/>
              </a:ext>
            </a:extLst>
          </p:cNvPr>
          <p:cNvSpPr/>
          <p:nvPr/>
        </p:nvSpPr>
        <p:spPr bwMode="auto">
          <a:xfrm>
            <a:off x="7113787" y="2392861"/>
            <a:ext cx="2377863" cy="59101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기존 </a:t>
            </a:r>
            <a:r>
              <a:rPr lang="ko-KR" altLang="en-US" sz="1100" kern="0" spc="-7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latin typeface="+mn-ea"/>
              </a:rPr>
              <a:t>시스템 </a:t>
            </a:r>
            <a:r>
              <a:rPr kumimoji="0" lang="ko-KR" altLang="en-US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기능 개선 활동이 미흡 했었던 점을 고려했을 때 실행 추진력 낮음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2C053830-41A9-2CE3-5498-0AE544B4152F}"/>
              </a:ext>
            </a:extLst>
          </p:cNvPr>
          <p:cNvSpPr/>
          <p:nvPr/>
        </p:nvSpPr>
        <p:spPr bwMode="auto">
          <a:xfrm>
            <a:off x="828676" y="3695265"/>
            <a:ext cx="1143000" cy="59101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algn="ctr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40000"/>
              <a:buFontTx/>
              <a:buNone/>
              <a:tabLst/>
              <a:defRPr/>
            </a:pPr>
            <a:r>
              <a:rPr kumimoji="1" lang="ko-KR" altLang="en-US" sz="1100" b="1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80808"/>
                </a:solidFill>
                <a:effectLst/>
                <a:uLnTx/>
                <a:uFillTx/>
                <a:latin typeface="+mn-ea"/>
              </a:rPr>
              <a:t>개선 효과</a:t>
            </a:r>
            <a:r>
              <a:rPr kumimoji="1" lang="en-US" altLang="ko-KR" sz="1100" b="1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80808"/>
                </a:solidFill>
                <a:effectLst/>
                <a:uLnTx/>
                <a:uFillTx/>
                <a:latin typeface="+mn-ea"/>
              </a:rPr>
              <a:t/>
            </a:r>
            <a:br>
              <a:rPr kumimoji="1" lang="en-US" altLang="ko-KR" sz="1100" b="1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80808"/>
                </a:solidFill>
                <a:effectLst/>
                <a:uLnTx/>
                <a:uFillTx/>
                <a:latin typeface="+mn-ea"/>
              </a:rPr>
            </a:br>
            <a:r>
              <a:rPr kumimoji="1" lang="ko-KR" altLang="en-US" sz="1100" b="1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80808"/>
                </a:solidFill>
                <a:effectLst/>
                <a:uLnTx/>
                <a:uFillTx/>
                <a:latin typeface="+mn-ea"/>
              </a:rPr>
              <a:t>체감도</a:t>
            </a:r>
            <a:endParaRPr kumimoji="1" lang="en-US" altLang="ko-KR" sz="1100" b="1" i="0" u="none" strike="noStrike" kern="0" cap="none" spc="-70" normalizeH="0" baseline="0" noProof="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080808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492F8B4A-4F96-3939-6A2C-5B8EA152E829}"/>
              </a:ext>
            </a:extLst>
          </p:cNvPr>
          <p:cNvSpPr/>
          <p:nvPr/>
        </p:nvSpPr>
        <p:spPr bwMode="auto">
          <a:xfrm>
            <a:off x="2042529" y="3695265"/>
            <a:ext cx="2511190" cy="591014"/>
          </a:xfrm>
          <a:prstGeom prst="rect">
            <a:avLst/>
          </a:prstGeom>
          <a:solidFill>
            <a:srgbClr val="FFFFFF"/>
          </a:solidFill>
          <a:ln w="3175" algn="ctr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현업 요구 사항이 적절히 반영되어</a:t>
            </a:r>
            <a:r>
              <a:rPr kumimoji="0" lang="en-US" altLang="ko-KR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/>
            </a:r>
            <a:br>
              <a:rPr kumimoji="0" lang="en-US" altLang="ko-KR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</a:br>
            <a:r>
              <a:rPr kumimoji="0" lang="ko-KR" altLang="en-US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기능 개선 효과 체감도가 높아야 함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669C109-6992-280F-506C-4BDB826AC519}"/>
              </a:ext>
            </a:extLst>
          </p:cNvPr>
          <p:cNvSpPr/>
          <p:nvPr/>
        </p:nvSpPr>
        <p:spPr bwMode="auto">
          <a:xfrm>
            <a:off x="4624215" y="3716254"/>
            <a:ext cx="2396361" cy="5910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현업 요구 사항의 일괄 반영 및 결과 확인이  가능하여 개선효과 체감도 높음</a:t>
            </a: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F7E9B321-EC81-7553-15AC-4B7C217BE3B6}"/>
              </a:ext>
            </a:extLst>
          </p:cNvPr>
          <p:cNvSpPr/>
          <p:nvPr/>
        </p:nvSpPr>
        <p:spPr bwMode="auto">
          <a:xfrm>
            <a:off x="7104538" y="3698553"/>
            <a:ext cx="2396361" cy="59101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ea"/>
              </a:rPr>
              <a:t>기존 시스템에 대한 업그레이드로 인해 사용자 체감 효과는 다소 낮은 편</a:t>
            </a: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F9CD01A-54F6-BB9B-3128-5AC0E23DCDB8}"/>
              </a:ext>
            </a:extLst>
          </p:cNvPr>
          <p:cNvSpPr/>
          <p:nvPr/>
        </p:nvSpPr>
        <p:spPr bwMode="auto">
          <a:xfrm>
            <a:off x="828676" y="5005500"/>
            <a:ext cx="1143000" cy="59101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algn="ctr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40000"/>
              <a:buFontTx/>
              <a:buNone/>
              <a:tabLst/>
              <a:defRPr/>
            </a:pPr>
            <a:r>
              <a:rPr kumimoji="1" lang="ko-KR" altLang="en-US" sz="1100" b="1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80808"/>
                </a:solidFill>
                <a:effectLst/>
                <a:uLnTx/>
                <a:uFillTx/>
                <a:latin typeface="+mn-ea"/>
              </a:rPr>
              <a:t>중복 개발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1907853E-6D66-E53F-DEC1-17A950FE803C}"/>
              </a:ext>
            </a:extLst>
          </p:cNvPr>
          <p:cNvSpPr/>
          <p:nvPr/>
        </p:nvSpPr>
        <p:spPr bwMode="auto">
          <a:xfrm>
            <a:off x="2042529" y="5005500"/>
            <a:ext cx="2511190" cy="591014"/>
          </a:xfrm>
          <a:prstGeom prst="rect">
            <a:avLst/>
          </a:prstGeom>
          <a:solidFill>
            <a:srgbClr val="FFFFFF"/>
          </a:solidFill>
          <a:ln w="3175" algn="ctr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기존 기능과 중복되는 기능에 대한</a:t>
            </a:r>
            <a:r>
              <a:rPr kumimoji="0" lang="en-US" altLang="ko-KR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/>
            </a:r>
            <a:br>
              <a:rPr kumimoji="0" lang="en-US" altLang="ko-KR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</a:br>
            <a:r>
              <a:rPr kumimoji="0" lang="ko-KR" altLang="en-US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개발이 최소화 되어야 함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32AF432D-70D2-E277-CB79-9C7F3A4E0875}"/>
              </a:ext>
            </a:extLst>
          </p:cNvPr>
          <p:cNvSpPr/>
          <p:nvPr/>
        </p:nvSpPr>
        <p:spPr bwMode="auto">
          <a:xfrm>
            <a:off x="4624215" y="5033694"/>
            <a:ext cx="2396361" cy="5910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기존 기능 분석 후</a:t>
            </a:r>
            <a:r>
              <a:rPr kumimoji="0" lang="en-US" altLang="ko-KR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, </a:t>
            </a:r>
            <a:r>
              <a:rPr kumimoji="0" lang="ko-KR" altLang="en-US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중복되는 기능을</a:t>
            </a:r>
            <a:r>
              <a:rPr kumimoji="0" lang="en-US" altLang="ko-KR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/>
            </a:r>
            <a:br>
              <a:rPr kumimoji="0" lang="en-US" altLang="ko-KR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</a:br>
            <a:r>
              <a:rPr kumimoji="0" lang="ko-KR" altLang="en-US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 최소화 하여 설계 및 개발이 가능함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45EBFFF7-0043-B337-A4B0-D6202D0C2AD7}"/>
              </a:ext>
            </a:extLst>
          </p:cNvPr>
          <p:cNvSpPr/>
          <p:nvPr/>
        </p:nvSpPr>
        <p:spPr bwMode="auto">
          <a:xfrm>
            <a:off x="7104538" y="5007144"/>
            <a:ext cx="2396361" cy="59101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ea"/>
              </a:rPr>
              <a:t>기존 기능 유지로 인해 </a:t>
            </a:r>
            <a:r>
              <a:rPr kumimoji="0" lang="en-US" altLang="ko-KR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ea"/>
              </a:rPr>
              <a:t/>
            </a:r>
            <a:br>
              <a:rPr kumimoji="0" lang="en-US" altLang="ko-KR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ea"/>
              </a:rPr>
            </a:br>
            <a:r>
              <a:rPr kumimoji="0" lang="ko-KR" altLang="en-US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ea"/>
              </a:rPr>
              <a:t>중복 개발 가능성이 높음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3129A25-A52F-5D27-ABB3-DEAD6B51F79A}"/>
              </a:ext>
            </a:extLst>
          </p:cNvPr>
          <p:cNvSpPr/>
          <p:nvPr/>
        </p:nvSpPr>
        <p:spPr bwMode="auto">
          <a:xfrm>
            <a:off x="828676" y="3037171"/>
            <a:ext cx="1143000" cy="59101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algn="ctr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40000"/>
              <a:buFontTx/>
              <a:buNone/>
              <a:tabLst/>
              <a:defRPr/>
            </a:pPr>
            <a:r>
              <a:rPr kumimoji="1" lang="ko-KR" altLang="en-US" sz="1100" b="1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80808"/>
                </a:solidFill>
                <a:effectLst/>
                <a:uLnTx/>
                <a:uFillTx/>
                <a:latin typeface="+mn-ea"/>
              </a:rPr>
              <a:t>기능 확장성</a:t>
            </a:r>
            <a:endParaRPr kumimoji="1" lang="en-US" altLang="ko-KR" sz="1100" b="1" i="0" u="none" strike="noStrike" kern="0" cap="none" spc="-70" normalizeH="0" baseline="0" noProof="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080808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7B82FD18-F812-330D-B8A2-E1ED3CC0E67D}"/>
              </a:ext>
            </a:extLst>
          </p:cNvPr>
          <p:cNvSpPr/>
          <p:nvPr/>
        </p:nvSpPr>
        <p:spPr bwMode="auto">
          <a:xfrm>
            <a:off x="2042529" y="3037171"/>
            <a:ext cx="2511190" cy="591014"/>
          </a:xfrm>
          <a:prstGeom prst="rect">
            <a:avLst/>
          </a:prstGeom>
          <a:solidFill>
            <a:srgbClr val="FFFFFF"/>
          </a:solidFill>
          <a:ln w="3175" algn="ctr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요구 사항 반영이 용이한 </a:t>
            </a:r>
            <a:r>
              <a:rPr kumimoji="0" lang="en-US" altLang="ko-KR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/>
            </a:r>
            <a:br>
              <a:rPr kumimoji="0" lang="en-US" altLang="ko-KR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</a:br>
            <a:r>
              <a:rPr kumimoji="0" lang="ko-KR" altLang="en-US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기능 유연성과 확장성이 높아야 함</a:t>
            </a:r>
            <a:endParaRPr kumimoji="0" lang="en-US" altLang="ko-KR" sz="1100" b="0" i="0" u="none" strike="noStrike" kern="0" cap="none" spc="-70" normalizeH="0" baseline="0" noProof="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ABBCE201-D35F-8590-F85F-FEECC329ACA5}"/>
              </a:ext>
            </a:extLst>
          </p:cNvPr>
          <p:cNvSpPr/>
          <p:nvPr/>
        </p:nvSpPr>
        <p:spPr bwMode="auto">
          <a:xfrm>
            <a:off x="4624215" y="3050955"/>
            <a:ext cx="2396361" cy="5910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기존 시스템의 구조적 한계를 극복해서</a:t>
            </a:r>
            <a:r>
              <a:rPr kumimoji="0" lang="en-US" altLang="ko-KR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/>
            </a:r>
            <a:br>
              <a:rPr kumimoji="0" lang="en-US" altLang="ko-KR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</a:br>
            <a:r>
              <a:rPr kumimoji="0" lang="ko-KR" altLang="en-US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신규 기능 추가 및 확장이 용이함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D916985-BF00-69E9-11E8-0315B995F188}"/>
              </a:ext>
            </a:extLst>
          </p:cNvPr>
          <p:cNvSpPr/>
          <p:nvPr/>
        </p:nvSpPr>
        <p:spPr bwMode="auto">
          <a:xfrm>
            <a:off x="7104538" y="3042104"/>
            <a:ext cx="2396361" cy="59101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기존 시스템의 구조적 한계로 인해</a:t>
            </a:r>
            <a:r>
              <a:rPr kumimoji="0" lang="en-US" altLang="ko-KR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/>
            </a:r>
            <a:br>
              <a:rPr kumimoji="0" lang="en-US" altLang="ko-KR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</a:br>
            <a:r>
              <a:rPr kumimoji="0" lang="ko-KR" altLang="en-US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기능 확장성이 떨어짐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056FF1A-7B95-752F-8946-E9839B393192}"/>
              </a:ext>
            </a:extLst>
          </p:cNvPr>
          <p:cNvSpPr/>
          <p:nvPr/>
        </p:nvSpPr>
        <p:spPr bwMode="auto">
          <a:xfrm>
            <a:off x="828676" y="5678008"/>
            <a:ext cx="1143000" cy="59101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algn="ctr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40000"/>
              <a:buFontTx/>
              <a:buNone/>
              <a:tabLst/>
              <a:defRPr/>
            </a:pPr>
            <a:r>
              <a:rPr kumimoji="1" lang="ko-KR" altLang="en-US" sz="1100" b="1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80808"/>
                </a:solidFill>
                <a:effectLst/>
                <a:uLnTx/>
                <a:uFillTx/>
                <a:latin typeface="+mn-ea"/>
              </a:rPr>
              <a:t>프로젝트 난이도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43898D7C-2A94-28FB-CCBF-E0EE8CEE6FD5}"/>
              </a:ext>
            </a:extLst>
          </p:cNvPr>
          <p:cNvSpPr/>
          <p:nvPr/>
        </p:nvSpPr>
        <p:spPr bwMode="auto">
          <a:xfrm>
            <a:off x="2042529" y="5678008"/>
            <a:ext cx="2511190" cy="591014"/>
          </a:xfrm>
          <a:prstGeom prst="rect">
            <a:avLst/>
          </a:prstGeom>
          <a:solidFill>
            <a:srgbClr val="FFFFFF"/>
          </a:solidFill>
          <a:ln w="3175" algn="ctr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분석</a:t>
            </a:r>
            <a:r>
              <a:rPr kumimoji="0" lang="en-US" altLang="ko-KR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/</a:t>
            </a:r>
            <a:r>
              <a:rPr kumimoji="0" lang="ko-KR" altLang="en-US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설계</a:t>
            </a:r>
            <a:r>
              <a:rPr kumimoji="0" lang="en-US" altLang="ko-KR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/</a:t>
            </a:r>
            <a:r>
              <a:rPr kumimoji="0" lang="ko-KR" altLang="en-US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개발</a:t>
            </a:r>
            <a:r>
              <a:rPr kumimoji="0" lang="en-US" altLang="ko-KR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/</a:t>
            </a:r>
            <a:r>
              <a:rPr kumimoji="0" lang="ko-KR" altLang="en-US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테스트</a:t>
            </a:r>
            <a:r>
              <a:rPr kumimoji="0" lang="en-US" altLang="ko-KR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/</a:t>
            </a:r>
            <a:r>
              <a:rPr kumimoji="0" lang="ko-KR" altLang="en-US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이행 과정 상의 난이도가 낮을 수록 리스크가 최소화됨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D00A5AE8-8F3D-F9A0-B15B-67A0ABD97DE9}"/>
              </a:ext>
            </a:extLst>
          </p:cNvPr>
          <p:cNvSpPr/>
          <p:nvPr/>
        </p:nvSpPr>
        <p:spPr bwMode="auto">
          <a:xfrm>
            <a:off x="4624215" y="5678005"/>
            <a:ext cx="2396361" cy="59101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분석</a:t>
            </a:r>
            <a:r>
              <a:rPr kumimoji="0" lang="en-US" altLang="ko-KR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/</a:t>
            </a:r>
            <a:r>
              <a:rPr kumimoji="0" lang="ko-KR" altLang="en-US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설계</a:t>
            </a:r>
            <a:r>
              <a:rPr kumimoji="0" lang="en-US" altLang="ko-KR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 </a:t>
            </a:r>
            <a:r>
              <a:rPr kumimoji="0" lang="ko-KR" altLang="en-US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단계가 충분하게 진행된 후</a:t>
            </a:r>
            <a:r>
              <a:rPr kumimoji="0" lang="en-US" altLang="ko-KR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, </a:t>
            </a:r>
            <a:r>
              <a:rPr kumimoji="0" lang="ko-KR" altLang="en-US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새롭게 대부분의 시스템 모듈을 개발해야하므로</a:t>
            </a:r>
            <a:r>
              <a:rPr kumimoji="0" lang="en-US" altLang="ko-KR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, </a:t>
            </a:r>
            <a:r>
              <a:rPr kumimoji="0" lang="ko-KR" altLang="en-US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전반적인 난이도가 높음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79CF841-6085-EEAA-9EEF-A1103C059609}"/>
              </a:ext>
            </a:extLst>
          </p:cNvPr>
          <p:cNvSpPr/>
          <p:nvPr/>
        </p:nvSpPr>
        <p:spPr bwMode="auto">
          <a:xfrm>
            <a:off x="7104538" y="5678005"/>
            <a:ext cx="2396361" cy="5910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-70" normalizeH="0" baseline="0" noProof="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ea"/>
              </a:rPr>
              <a:t>기존 시스템에 대한 기능 추가 형태이므로 난이도  낮음</a:t>
            </a:r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B3F45422-515D-E8E1-CEB0-317846FF4180}"/>
              </a:ext>
            </a:extLst>
          </p:cNvPr>
          <p:cNvCxnSpPr/>
          <p:nvPr/>
        </p:nvCxnSpPr>
        <p:spPr>
          <a:xfrm>
            <a:off x="4572000" y="3008068"/>
            <a:ext cx="4938148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85000"/>
              </a:sysClr>
            </a:solidFill>
            <a:prstDash val="dash"/>
            <a:miter lim="800000"/>
          </a:ln>
          <a:effectLst/>
        </p:spPr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42760901-70D9-9CEC-5E53-ACE53E5EF111}"/>
              </a:ext>
            </a:extLst>
          </p:cNvPr>
          <p:cNvCxnSpPr/>
          <p:nvPr/>
        </p:nvCxnSpPr>
        <p:spPr>
          <a:xfrm>
            <a:off x="4572000" y="3666244"/>
            <a:ext cx="4938148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85000"/>
              </a:sysClr>
            </a:solidFill>
            <a:prstDash val="dash"/>
            <a:miter lim="800000"/>
          </a:ln>
          <a:effectLst/>
        </p:spPr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115B8D72-1DC7-ACC8-7F6A-706EF8883C0C}"/>
              </a:ext>
            </a:extLst>
          </p:cNvPr>
          <p:cNvCxnSpPr/>
          <p:nvPr/>
        </p:nvCxnSpPr>
        <p:spPr>
          <a:xfrm>
            <a:off x="4572000" y="4324420"/>
            <a:ext cx="4938148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85000"/>
              </a:sysClr>
            </a:solidFill>
            <a:prstDash val="dash"/>
            <a:miter lim="800000"/>
          </a:ln>
          <a:effectLst/>
        </p:spPr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AA8A2A5B-2755-0B8D-D3FD-D57F926F35F5}"/>
              </a:ext>
            </a:extLst>
          </p:cNvPr>
          <p:cNvCxnSpPr/>
          <p:nvPr/>
        </p:nvCxnSpPr>
        <p:spPr>
          <a:xfrm>
            <a:off x="4572000" y="4982595"/>
            <a:ext cx="4938148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85000"/>
              </a:sysClr>
            </a:solidFill>
            <a:prstDash val="dash"/>
            <a:miter lim="800000"/>
          </a:ln>
          <a:effectLst/>
        </p:spPr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F0B834DD-CFA7-199C-BD72-9AA4F91C9BF3}"/>
              </a:ext>
            </a:extLst>
          </p:cNvPr>
          <p:cNvCxnSpPr/>
          <p:nvPr/>
        </p:nvCxnSpPr>
        <p:spPr>
          <a:xfrm>
            <a:off x="4572000" y="5640771"/>
            <a:ext cx="4938148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85000"/>
              </a:sysClr>
            </a:solidFill>
            <a:prstDash val="dash"/>
            <a:miter lim="800000"/>
          </a:ln>
          <a:effectLst/>
        </p:spPr>
      </p:cxn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080B29B-9CA0-5C17-8A1F-D209521D0A1E}"/>
              </a:ext>
            </a:extLst>
          </p:cNvPr>
          <p:cNvSpPr/>
          <p:nvPr/>
        </p:nvSpPr>
        <p:spPr bwMode="auto">
          <a:xfrm>
            <a:off x="4608259" y="1887026"/>
            <a:ext cx="2428271" cy="4399474"/>
          </a:xfrm>
          <a:prstGeom prst="rect">
            <a:avLst/>
          </a:prstGeom>
          <a:noFill/>
          <a:ln w="28575" cap="flat" cmpd="sng" algn="ctr">
            <a:solidFill>
              <a:srgbClr val="0087D2"/>
            </a:solidFill>
            <a:prstDash val="sysDash"/>
            <a:miter lim="800000"/>
            <a:headEnd/>
            <a:tailEnd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-70" normalizeH="0" baseline="0" noProof="0" dirty="0">
              <a:ln w="18000">
                <a:solidFill>
                  <a:schemeClr val="bg1">
                    <a:lumMod val="75000"/>
                    <a:alpha val="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uLnTx/>
              <a:uFillTx/>
              <a:latin typeface="+mn-ea"/>
              <a:cs typeface="+mn-cs"/>
            </a:endParaRPr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301144F1-A0C9-66C8-D37C-361FE3598118}"/>
              </a:ext>
            </a:extLst>
          </p:cNvPr>
          <p:cNvGrpSpPr/>
          <p:nvPr/>
        </p:nvGrpSpPr>
        <p:grpSpPr>
          <a:xfrm>
            <a:off x="8478203" y="1573025"/>
            <a:ext cx="903921" cy="188209"/>
            <a:chOff x="-1805615" y="154128"/>
            <a:chExt cx="724527" cy="188209"/>
          </a:xfrm>
          <a:solidFill>
            <a:schemeClr val="bg1"/>
          </a:solidFill>
        </p:grpSpPr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4E3A482E-D949-506F-F0BD-A501D70AC84F}"/>
                </a:ext>
              </a:extLst>
            </p:cNvPr>
            <p:cNvCxnSpPr>
              <a:cxnSpLocks/>
            </p:cNvCxnSpPr>
            <p:nvPr/>
          </p:nvCxnSpPr>
          <p:spPr>
            <a:xfrm>
              <a:off x="-1803352" y="154128"/>
              <a:ext cx="720000" cy="0"/>
            </a:xfrm>
            <a:prstGeom prst="line">
              <a:avLst/>
            </a:prstGeom>
            <a:grpFill/>
            <a:ln w="12700">
              <a:solidFill>
                <a:srgbClr val="F586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CD968F58-50B4-D102-5792-8FD434BF997C}"/>
                </a:ext>
              </a:extLst>
            </p:cNvPr>
            <p:cNvSpPr/>
            <p:nvPr/>
          </p:nvSpPr>
          <p:spPr>
            <a:xfrm>
              <a:off x="-1805615" y="171288"/>
              <a:ext cx="724527" cy="153888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000" b="1" kern="0" dirty="0">
                  <a:ln>
                    <a:solidFill>
                      <a:schemeClr val="accent5">
                        <a:alpha val="0"/>
                      </a:schemeClr>
                    </a:solidFill>
                  </a:ln>
                  <a:solidFill>
                    <a:srgbClr val="F58631"/>
                  </a:solidFill>
                  <a:latin typeface="+mn-ea"/>
                </a:rPr>
                <a:t>ILLUSTRATIVE</a:t>
              </a:r>
              <a:endParaRPr lang="ko-KR" altLang="en-US" sz="1000" b="1" kern="0" dirty="0">
                <a:ln>
                  <a:solidFill>
                    <a:schemeClr val="accent5">
                      <a:alpha val="0"/>
                    </a:schemeClr>
                  </a:solidFill>
                </a:ln>
                <a:solidFill>
                  <a:srgbClr val="F58631"/>
                </a:solidFill>
                <a:latin typeface="+mn-ea"/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15EAABDB-D14E-1F8C-6263-691201D72639}"/>
                </a:ext>
              </a:extLst>
            </p:cNvPr>
            <p:cNvCxnSpPr>
              <a:cxnSpLocks/>
            </p:cNvCxnSpPr>
            <p:nvPr/>
          </p:nvCxnSpPr>
          <p:spPr>
            <a:xfrm>
              <a:off x="-1803352" y="342337"/>
              <a:ext cx="720000" cy="0"/>
            </a:xfrm>
            <a:prstGeom prst="line">
              <a:avLst/>
            </a:prstGeom>
            <a:grpFill/>
            <a:ln w="12700">
              <a:solidFill>
                <a:srgbClr val="F586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C167AD27-AF8F-39AD-ED1D-BB002DF63554}"/>
              </a:ext>
            </a:extLst>
          </p:cNvPr>
          <p:cNvSpPr txBox="1"/>
          <p:nvPr/>
        </p:nvSpPr>
        <p:spPr>
          <a:xfrm>
            <a:off x="523875" y="1033375"/>
            <a:ext cx="8858250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수립된 목표 시스템 모델 구현하기 위한 최적의 방법을 검토하기 위하여 주요 검토 기준을 수립하고 이를 바탕으로 구축 방식을 제안합니다</a:t>
            </a:r>
            <a:r>
              <a:rPr lang="en-US" altLang="ko-KR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400" dirty="0">
              <a:ln>
                <a:solidFill>
                  <a:schemeClr val="accent2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4983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E1DEE-DE28-6E37-224F-A02DF109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참고</a:t>
            </a:r>
            <a:r>
              <a:rPr lang="en-US" altLang="ko-KR" dirty="0"/>
              <a:t>] </a:t>
            </a:r>
            <a:r>
              <a:rPr lang="ko-KR" altLang="en-US" dirty="0"/>
              <a:t>목표 시스템 구축 예산 산정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97F19E-9F49-8BF7-F4FA-AADF2E97EF6F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ko-KR" altLang="en-US" dirty="0"/>
              <a:t>프로젝트를 통해 </a:t>
            </a:r>
            <a:r>
              <a:rPr lang="en-US" altLang="ko-KR" dirty="0"/>
              <a:t>GME</a:t>
            </a:r>
            <a:r>
              <a:rPr lang="ko-KR" altLang="en-US" dirty="0"/>
              <a:t>가 얻을 수 있는 것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303E28D-A530-6AAC-CBA6-67ACAEF28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244069"/>
              </p:ext>
            </p:extLst>
          </p:nvPr>
        </p:nvGraphicFramePr>
        <p:xfrm>
          <a:off x="523875" y="2172786"/>
          <a:ext cx="8858252" cy="2509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3645">
                  <a:extLst>
                    <a:ext uri="{9D8B030D-6E8A-4147-A177-3AD203B41FA5}">
                      <a16:colId xmlns:a16="http://schemas.microsoft.com/office/drawing/2014/main" val="1960333154"/>
                    </a:ext>
                  </a:extLst>
                </a:gridCol>
                <a:gridCol w="1747877">
                  <a:extLst>
                    <a:ext uri="{9D8B030D-6E8A-4147-A177-3AD203B41FA5}">
                      <a16:colId xmlns:a16="http://schemas.microsoft.com/office/drawing/2014/main" val="934239485"/>
                    </a:ext>
                  </a:extLst>
                </a:gridCol>
                <a:gridCol w="884455">
                  <a:extLst>
                    <a:ext uri="{9D8B030D-6E8A-4147-A177-3AD203B41FA5}">
                      <a16:colId xmlns:a16="http://schemas.microsoft.com/office/drawing/2014/main" val="3975890811"/>
                    </a:ext>
                  </a:extLst>
                </a:gridCol>
                <a:gridCol w="884455">
                  <a:extLst>
                    <a:ext uri="{9D8B030D-6E8A-4147-A177-3AD203B41FA5}">
                      <a16:colId xmlns:a16="http://schemas.microsoft.com/office/drawing/2014/main" val="3249470335"/>
                    </a:ext>
                  </a:extLst>
                </a:gridCol>
                <a:gridCol w="884455">
                  <a:extLst>
                    <a:ext uri="{9D8B030D-6E8A-4147-A177-3AD203B41FA5}">
                      <a16:colId xmlns:a16="http://schemas.microsoft.com/office/drawing/2014/main" val="1112465049"/>
                    </a:ext>
                  </a:extLst>
                </a:gridCol>
                <a:gridCol w="884455">
                  <a:extLst>
                    <a:ext uri="{9D8B030D-6E8A-4147-A177-3AD203B41FA5}">
                      <a16:colId xmlns:a16="http://schemas.microsoft.com/office/drawing/2014/main" val="1988498544"/>
                    </a:ext>
                  </a:extLst>
                </a:gridCol>
                <a:gridCol w="884455">
                  <a:extLst>
                    <a:ext uri="{9D8B030D-6E8A-4147-A177-3AD203B41FA5}">
                      <a16:colId xmlns:a16="http://schemas.microsoft.com/office/drawing/2014/main" val="44099337"/>
                    </a:ext>
                  </a:extLst>
                </a:gridCol>
                <a:gridCol w="884455">
                  <a:extLst>
                    <a:ext uri="{9D8B030D-6E8A-4147-A177-3AD203B41FA5}">
                      <a16:colId xmlns:a16="http://schemas.microsoft.com/office/drawing/2014/main" val="289493932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이행과제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구분</a:t>
                      </a:r>
                      <a:endParaRPr lang="ko-KR" altLang="en-US" sz="900" b="1" i="0" u="none" strike="noStrike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화면 및 배치 수</a:t>
                      </a:r>
                      <a:endParaRPr lang="ko-KR" altLang="en-US" sz="900" b="1" i="0" u="none" strike="noStrike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화면</a:t>
                      </a:r>
                      <a:r>
                        <a:rPr lang="en-US" altLang="ko-KR" sz="900" b="1" u="none" strike="noStrike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, </a:t>
                      </a:r>
                      <a:r>
                        <a:rPr lang="ko-KR" altLang="en-US" sz="900" b="1" u="none" strike="noStrike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배치</a:t>
                      </a:r>
                      <a:r>
                        <a:rPr lang="en-US" altLang="ko-KR" sz="900" b="1" u="none" strike="noStrike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/</a:t>
                      </a:r>
                      <a:r>
                        <a:rPr lang="ko-KR" altLang="en-US" sz="900" b="1" u="none" strike="noStrike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생산량</a:t>
                      </a:r>
                      <a:r>
                        <a:rPr lang="en-US" altLang="ko-KR" sz="900" b="1" u="none" strike="noStrike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(</a:t>
                      </a:r>
                      <a:r>
                        <a:rPr lang="ko-KR" altLang="en-US" sz="900" b="1" u="none" strike="noStrike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월</a:t>
                      </a:r>
                      <a:r>
                        <a:rPr lang="en-US" altLang="ko-KR" sz="900" b="1" u="none" strike="noStrike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)</a:t>
                      </a:r>
                      <a:endParaRPr lang="en-US" altLang="ko-KR" sz="900" b="1" i="0" u="none" strike="noStrike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공수 산정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5931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화면</a:t>
                      </a:r>
                      <a:endParaRPr lang="ko-KR" altLang="en-US" sz="900" b="1" i="0" u="none" strike="noStrike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배치</a:t>
                      </a:r>
                      <a:endParaRPr lang="ko-KR" altLang="en-US" sz="900" b="1" i="0" u="none" strike="noStrike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화면</a:t>
                      </a:r>
                      <a:endParaRPr lang="ko-KR" altLang="en-US" sz="900" b="1" i="0" u="none" strike="noStrike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배치</a:t>
                      </a:r>
                      <a:endParaRPr lang="ko-KR" altLang="en-US" sz="900" b="1" i="0" u="none" strike="noStrike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전체</a:t>
                      </a:r>
                      <a:endParaRPr lang="ko-KR" altLang="en-US" sz="900" b="1" i="0" u="none" strike="noStrike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월 평균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733140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업무시스템 구축</a:t>
                      </a:r>
                      <a:endParaRPr lang="ko-KR" altLang="en-US" sz="900" b="0" i="0" u="none" strike="noStrike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기획관리</a:t>
                      </a:r>
                      <a:endParaRPr lang="ko-KR" altLang="en-US" sz="900" b="0" i="0" u="none" strike="noStrike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192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인사관리</a:t>
                      </a:r>
                      <a:endParaRPr lang="ko-KR" altLang="en-US" sz="900" b="0" i="0" u="none" strike="noStrike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0376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수수료관리</a:t>
                      </a:r>
                      <a:endParaRPr lang="ko-KR" altLang="en-US" sz="900" b="0" i="0" u="none" strike="noStrike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0402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사후관리</a:t>
                      </a:r>
                      <a:endParaRPr lang="ko-KR" altLang="en-US" sz="900" b="0" i="0" u="none" strike="noStrike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5736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소계</a:t>
                      </a:r>
                      <a:endParaRPr lang="ko-KR" altLang="en-US" sz="900" b="0" i="0" u="none" strike="noStrike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156946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경영지원시스템 구축</a:t>
                      </a:r>
                      <a:endParaRPr lang="ko-KR" altLang="en-US" sz="900" b="0" i="0" u="none" strike="noStrike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회계관리</a:t>
                      </a:r>
                      <a:r>
                        <a:rPr lang="en-US" altLang="ko-KR" sz="900" u="none" strike="noStrike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재무</a:t>
                      </a:r>
                      <a:r>
                        <a:rPr lang="en-US" altLang="ko-KR" sz="900" u="none" strike="noStrike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세무</a:t>
                      </a:r>
                      <a:r>
                        <a:rPr lang="en-US" altLang="ko-KR" sz="900" u="none" strike="noStrike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내부</a:t>
                      </a:r>
                      <a:r>
                        <a:rPr lang="en-US" altLang="ko-KR" sz="900" u="none" strike="noStrike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4146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자금</a:t>
                      </a:r>
                      <a:r>
                        <a:rPr lang="en-US" altLang="ko-KR" sz="900" u="none" strike="noStrike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세무관리</a:t>
                      </a:r>
                      <a:endParaRPr lang="ko-KR" altLang="en-US" sz="900" b="0" i="0" u="none" strike="noStrike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776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준법감시</a:t>
                      </a:r>
                      <a:endParaRPr lang="ko-KR" altLang="en-US" sz="900" b="0" i="0" u="none" strike="noStrike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550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소계</a:t>
                      </a:r>
                      <a:endParaRPr lang="ko-KR" altLang="en-US" sz="900" b="0" i="0" u="none" strike="noStrike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902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총계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16503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E82E0C8-D7A7-87BA-D32C-EB4463859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32889"/>
              </p:ext>
            </p:extLst>
          </p:nvPr>
        </p:nvGraphicFramePr>
        <p:xfrm>
          <a:off x="523875" y="5183773"/>
          <a:ext cx="5727700" cy="1340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112249569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4194447224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1312759699"/>
                    </a:ext>
                  </a:extLst>
                </a:gridCol>
              </a:tblGrid>
              <a:tr h="2681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>
                          <a:effectLst/>
                        </a:rPr>
                        <a:t>구분</a:t>
                      </a:r>
                      <a:endParaRPr lang="ko-KR" alt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E8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3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예상 단가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E8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>
                          <a:effectLst/>
                        </a:rPr>
                        <a:t>비율</a:t>
                      </a:r>
                      <a:endParaRPr lang="ko-KR" alt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857527"/>
                  </a:ext>
                </a:extLst>
              </a:tr>
              <a:tr h="2681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인건비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300" u="none" strike="noStrike" dirty="0">
                          <a:effectLst/>
                        </a:rPr>
                        <a:t>₩</a:t>
                      </a:r>
                      <a:r>
                        <a:rPr lang="en-US" altLang="ko-KR" sz="1300" u="none" strike="noStrike" dirty="0">
                          <a:effectLst/>
                        </a:rPr>
                        <a:t>XXX,XXX,XXX 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 dirty="0">
                          <a:effectLst/>
                        </a:rPr>
                        <a:t>72.07%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223385"/>
                  </a:ext>
                </a:extLst>
              </a:tr>
              <a:tr h="268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SW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300" u="none" strike="noStrike" dirty="0">
                          <a:effectLst/>
                        </a:rPr>
                        <a:t>₩</a:t>
                      </a:r>
                      <a:r>
                        <a:rPr lang="en-US" altLang="ko-KR" sz="1300" u="none" strike="noStrike" dirty="0">
                          <a:effectLst/>
                        </a:rPr>
                        <a:t>XXX,XXX,XXX 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 dirty="0">
                          <a:effectLst/>
                        </a:rPr>
                        <a:t>25.37%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80435"/>
                  </a:ext>
                </a:extLst>
              </a:tr>
              <a:tr h="268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HW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300" u="none" strike="noStrike" dirty="0">
                          <a:effectLst/>
                        </a:rPr>
                        <a:t>₩</a:t>
                      </a:r>
                      <a:r>
                        <a:rPr lang="en-US" altLang="ko-KR" sz="1300" u="none" strike="noStrike" dirty="0">
                          <a:effectLst/>
                        </a:rPr>
                        <a:t>XXX,XXX,XXX 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u="none" strike="noStrike" dirty="0">
                          <a:effectLst/>
                        </a:rPr>
                        <a:t>2.56%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360339"/>
                  </a:ext>
                </a:extLst>
              </a:tr>
              <a:tr h="2681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총계</a:t>
                      </a:r>
                      <a:endParaRPr lang="ko-KR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DA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₩</a:t>
                      </a:r>
                      <a:r>
                        <a:rPr lang="en-US" altLang="ko-KR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XXX,XXX,XXX</a:t>
                      </a:r>
                      <a:endParaRPr lang="en-US" altLang="ko-KR" sz="13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DA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100.00%</a:t>
                      </a:r>
                      <a:endParaRPr lang="en-US" altLang="ko-KR" sz="13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D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229047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105BFBE3-6264-5487-5E2D-48A89AC604C3}"/>
              </a:ext>
            </a:extLst>
          </p:cNvPr>
          <p:cNvGrpSpPr/>
          <p:nvPr/>
        </p:nvGrpSpPr>
        <p:grpSpPr>
          <a:xfrm>
            <a:off x="8478203" y="1761284"/>
            <a:ext cx="903921" cy="188209"/>
            <a:chOff x="-1805615" y="154128"/>
            <a:chExt cx="724527" cy="188209"/>
          </a:xfrm>
          <a:solidFill>
            <a:schemeClr val="bg1"/>
          </a:solidFill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7F2B067-B0B4-4938-6369-F48FED3B17CF}"/>
                </a:ext>
              </a:extLst>
            </p:cNvPr>
            <p:cNvCxnSpPr>
              <a:cxnSpLocks/>
            </p:cNvCxnSpPr>
            <p:nvPr/>
          </p:nvCxnSpPr>
          <p:spPr>
            <a:xfrm>
              <a:off x="-1803352" y="154128"/>
              <a:ext cx="720000" cy="0"/>
            </a:xfrm>
            <a:prstGeom prst="line">
              <a:avLst/>
            </a:prstGeom>
            <a:grpFill/>
            <a:ln w="12700">
              <a:solidFill>
                <a:srgbClr val="F586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6008FAC-84D5-ED73-634C-0DBB8821A5FA}"/>
                </a:ext>
              </a:extLst>
            </p:cNvPr>
            <p:cNvSpPr/>
            <p:nvPr/>
          </p:nvSpPr>
          <p:spPr>
            <a:xfrm>
              <a:off x="-1805615" y="171288"/>
              <a:ext cx="724527" cy="153888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000" b="1" kern="0" dirty="0">
                  <a:ln>
                    <a:solidFill>
                      <a:schemeClr val="accent5">
                        <a:alpha val="0"/>
                      </a:schemeClr>
                    </a:solidFill>
                  </a:ln>
                  <a:solidFill>
                    <a:srgbClr val="F58631"/>
                  </a:solidFill>
                  <a:latin typeface="+mn-ea"/>
                </a:rPr>
                <a:t>ILLUSTRATIVE</a:t>
              </a:r>
              <a:endParaRPr lang="ko-KR" altLang="en-US" sz="1000" b="1" kern="0" dirty="0">
                <a:ln>
                  <a:solidFill>
                    <a:schemeClr val="accent5">
                      <a:alpha val="0"/>
                    </a:schemeClr>
                  </a:solidFill>
                </a:ln>
                <a:solidFill>
                  <a:srgbClr val="F58631"/>
                </a:solidFill>
                <a:latin typeface="+mn-ea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45717C-9C82-1FE9-A1EC-BE0531E7F6A0}"/>
                </a:ext>
              </a:extLst>
            </p:cNvPr>
            <p:cNvCxnSpPr>
              <a:cxnSpLocks/>
            </p:cNvCxnSpPr>
            <p:nvPr/>
          </p:nvCxnSpPr>
          <p:spPr>
            <a:xfrm>
              <a:off x="-1803352" y="342337"/>
              <a:ext cx="720000" cy="0"/>
            </a:xfrm>
            <a:prstGeom prst="line">
              <a:avLst/>
            </a:prstGeom>
            <a:grpFill/>
            <a:ln w="12700">
              <a:solidFill>
                <a:srgbClr val="F586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ACABC93-229F-4740-2CC5-3C749C27E608}"/>
              </a:ext>
            </a:extLst>
          </p:cNvPr>
          <p:cNvSpPr txBox="1"/>
          <p:nvPr/>
        </p:nvSpPr>
        <p:spPr>
          <a:xfrm>
            <a:off x="523875" y="1033375"/>
            <a:ext cx="8858250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실제 구축이 필요한 기능</a:t>
            </a:r>
            <a:r>
              <a:rPr lang="en-US" altLang="ko-KR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lang="ko-KR" altLang="en-US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시스템의 경우 화면</a:t>
            </a:r>
            <a:r>
              <a:rPr lang="en-US" altLang="ko-KR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배치 등의 분류 기준을 통해 전반적인 구축 비용을 산정하며</a:t>
            </a:r>
            <a:r>
              <a:rPr lang="en-US" altLang="ko-KR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솔루션 도입이 필요한 경우 솔루션 비용 등을 산정하여 목표 시스템 구축 예산을 산정합니다</a:t>
            </a:r>
            <a:r>
              <a:rPr lang="en-US" altLang="ko-KR" sz="1400" dirty="0">
                <a:ln>
                  <a:solidFill>
                    <a:schemeClr val="accent2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400" dirty="0">
              <a:ln>
                <a:solidFill>
                  <a:schemeClr val="accent2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Line 266">
            <a:extLst>
              <a:ext uri="{FF2B5EF4-FFF2-40B4-BE49-F238E27FC236}">
                <a16:creationId xmlns:a16="http://schemas.microsoft.com/office/drawing/2014/main" id="{F34D24EB-D139-FA79-0091-08CB8880DC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875" y="2064203"/>
            <a:ext cx="5904000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" name="Rectangle 267">
            <a:extLst>
              <a:ext uri="{FF2B5EF4-FFF2-40B4-BE49-F238E27FC236}">
                <a16:creationId xmlns:a16="http://schemas.microsoft.com/office/drawing/2014/main" id="{5CB0C240-55C6-89DD-0838-F1809B1D2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1811626"/>
            <a:ext cx="2344940" cy="219469"/>
          </a:xfrm>
          <a:prstGeom prst="rect">
            <a:avLst/>
          </a:prstGeom>
          <a:solidFill>
            <a:sysClr val="window" lastClr="FFFFFF"/>
          </a:solidFill>
          <a:ln w="6350">
            <a:solidFill>
              <a:sysClr val="window" lastClr="FFFFFF"/>
            </a:solidFill>
            <a:miter lim="800000"/>
            <a:headEnd/>
            <a:tailEnd/>
          </a:ln>
          <a:effectLst>
            <a:outerShdw dist="38100" dir="5400000" algn="ctr" rotWithShape="0">
              <a:srgbClr val="A0B0D0">
                <a:lumMod val="50000"/>
              </a:srgbClr>
            </a:outerShdw>
          </a:effectLst>
        </p:spPr>
        <p:txBody>
          <a:bodyPr wrap="none" lIns="68931" tIns="0" rIns="68931" bIns="34466" anchor="ctr">
            <a:spAutoFit/>
          </a:bodyPr>
          <a:lstStyle/>
          <a:p>
            <a:pPr marL="0" marR="0" lvl="0" indent="0" defTabSz="141259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kern="0" spc="-50" dirty="0">
                <a:ln>
                  <a:solidFill>
                    <a:srgbClr val="000000">
                      <a:lumMod val="65000"/>
                      <a:lumOff val="35000"/>
                      <a:alpha val="0"/>
                    </a:srgbClr>
                  </a:solidFill>
                </a:ln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+mn-ea"/>
              </a:rPr>
              <a:t>시스템 구축 영역 예상 구축 비용</a:t>
            </a:r>
            <a:endParaRPr kumimoji="1" lang="ko-KR" altLang="en-US" sz="1200" b="1" i="0" u="none" strike="noStrike" kern="0" cap="none" spc="-50" normalizeH="0" baseline="0" noProof="0" dirty="0">
              <a:ln>
                <a:solidFill>
                  <a:srgbClr val="000000">
                    <a:lumMod val="65000"/>
                    <a:lumOff val="35000"/>
                    <a:alpha val="0"/>
                  </a:srgbClr>
                </a:solidFill>
              </a:ln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effectLst/>
              <a:uLnTx/>
              <a:uFillTx/>
              <a:latin typeface="+mn-ea"/>
            </a:endParaRPr>
          </a:p>
        </p:txBody>
      </p:sp>
      <p:sp>
        <p:nvSpPr>
          <p:cNvPr id="13" name="Line 266">
            <a:extLst>
              <a:ext uri="{FF2B5EF4-FFF2-40B4-BE49-F238E27FC236}">
                <a16:creationId xmlns:a16="http://schemas.microsoft.com/office/drawing/2014/main" id="{89AB975F-1F2B-17E6-B990-A81CCF4F24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875" y="5076082"/>
            <a:ext cx="5904000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14" name="Rectangle 267">
            <a:extLst>
              <a:ext uri="{FF2B5EF4-FFF2-40B4-BE49-F238E27FC236}">
                <a16:creationId xmlns:a16="http://schemas.microsoft.com/office/drawing/2014/main" id="{2A87C271-1B51-F7C5-4398-F78ED95B9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4823505"/>
            <a:ext cx="2344940" cy="219469"/>
          </a:xfrm>
          <a:prstGeom prst="rect">
            <a:avLst/>
          </a:prstGeom>
          <a:solidFill>
            <a:sysClr val="window" lastClr="FFFFFF"/>
          </a:solidFill>
          <a:ln w="6350">
            <a:solidFill>
              <a:sysClr val="window" lastClr="FFFFFF"/>
            </a:solidFill>
            <a:miter lim="800000"/>
            <a:headEnd/>
            <a:tailEnd/>
          </a:ln>
          <a:effectLst>
            <a:outerShdw dist="38100" dir="5400000" algn="ctr" rotWithShape="0">
              <a:srgbClr val="A0B0D0">
                <a:lumMod val="50000"/>
              </a:srgbClr>
            </a:outerShdw>
          </a:effectLst>
        </p:spPr>
        <p:txBody>
          <a:bodyPr wrap="none" lIns="68931" tIns="0" rIns="68931" bIns="34466" anchor="ctr">
            <a:spAutoFit/>
          </a:bodyPr>
          <a:lstStyle/>
          <a:p>
            <a:pPr marL="0" marR="0" lvl="0" indent="0" defTabSz="141259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kern="0" spc="-50" dirty="0">
                <a:ln>
                  <a:solidFill>
                    <a:srgbClr val="000000">
                      <a:lumMod val="65000"/>
                      <a:lumOff val="35000"/>
                      <a:alpha val="0"/>
                    </a:srgbClr>
                  </a:solidFill>
                </a:ln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+mn-ea"/>
              </a:rPr>
              <a:t>시스템 구축 영역 예상 구축 비용</a:t>
            </a:r>
            <a:endParaRPr kumimoji="1" lang="ko-KR" altLang="en-US" sz="1200" b="1" i="0" u="none" strike="noStrike" kern="0" cap="none" spc="-50" normalizeH="0" baseline="0" noProof="0" dirty="0">
              <a:ln>
                <a:solidFill>
                  <a:srgbClr val="000000">
                    <a:lumMod val="65000"/>
                    <a:lumOff val="35000"/>
                    <a:alpha val="0"/>
                  </a:srgbClr>
                </a:solidFill>
              </a:ln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effectLst/>
              <a:uLnTx/>
              <a:uFillTx/>
              <a:latin typeface="+mn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84B1686-8AAB-67D6-BB1A-6226E02DE11A}"/>
              </a:ext>
            </a:extLst>
          </p:cNvPr>
          <p:cNvGrpSpPr/>
          <p:nvPr/>
        </p:nvGrpSpPr>
        <p:grpSpPr>
          <a:xfrm>
            <a:off x="5442904" y="4827870"/>
            <a:ext cx="903921" cy="188209"/>
            <a:chOff x="-1805615" y="154128"/>
            <a:chExt cx="724527" cy="188209"/>
          </a:xfrm>
          <a:solidFill>
            <a:schemeClr val="bg1"/>
          </a:solidFill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6917B99-B028-4C6B-2CE8-FAA9E3F2443F}"/>
                </a:ext>
              </a:extLst>
            </p:cNvPr>
            <p:cNvCxnSpPr>
              <a:cxnSpLocks/>
            </p:cNvCxnSpPr>
            <p:nvPr/>
          </p:nvCxnSpPr>
          <p:spPr>
            <a:xfrm>
              <a:off x="-1803352" y="154128"/>
              <a:ext cx="720000" cy="0"/>
            </a:xfrm>
            <a:prstGeom prst="line">
              <a:avLst/>
            </a:prstGeom>
            <a:grpFill/>
            <a:ln w="12700">
              <a:solidFill>
                <a:srgbClr val="F586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5C4D9B4-F8F6-C315-5A93-425A697EDBB4}"/>
                </a:ext>
              </a:extLst>
            </p:cNvPr>
            <p:cNvSpPr/>
            <p:nvPr/>
          </p:nvSpPr>
          <p:spPr>
            <a:xfrm>
              <a:off x="-1805615" y="171288"/>
              <a:ext cx="724527" cy="153888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000" b="1" kern="0" dirty="0">
                  <a:ln>
                    <a:solidFill>
                      <a:schemeClr val="accent5">
                        <a:alpha val="0"/>
                      </a:schemeClr>
                    </a:solidFill>
                  </a:ln>
                  <a:solidFill>
                    <a:srgbClr val="F58631"/>
                  </a:solidFill>
                  <a:latin typeface="+mn-ea"/>
                </a:rPr>
                <a:t>ILLUSTRATIVE</a:t>
              </a:r>
              <a:endParaRPr lang="ko-KR" altLang="en-US" sz="1000" b="1" kern="0" dirty="0">
                <a:ln>
                  <a:solidFill>
                    <a:schemeClr val="accent5">
                      <a:alpha val="0"/>
                    </a:schemeClr>
                  </a:solidFill>
                </a:ln>
                <a:solidFill>
                  <a:srgbClr val="F58631"/>
                </a:solidFill>
                <a:latin typeface="+mn-ea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EE952FD-F139-0BC9-06B7-B3FDFE826FBC}"/>
                </a:ext>
              </a:extLst>
            </p:cNvPr>
            <p:cNvCxnSpPr>
              <a:cxnSpLocks/>
            </p:cNvCxnSpPr>
            <p:nvPr/>
          </p:nvCxnSpPr>
          <p:spPr>
            <a:xfrm>
              <a:off x="-1803352" y="342337"/>
              <a:ext cx="720000" cy="0"/>
            </a:xfrm>
            <a:prstGeom prst="line">
              <a:avLst/>
            </a:prstGeom>
            <a:grpFill/>
            <a:ln w="12700">
              <a:solidFill>
                <a:srgbClr val="F586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4846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미래에셋생명">
      <a:dk1>
        <a:srgbClr val="000000"/>
      </a:dk1>
      <a:lt1>
        <a:sysClr val="window" lastClr="FFFFFF"/>
      </a:lt1>
      <a:dk2>
        <a:srgbClr val="767676"/>
      </a:dk2>
      <a:lt2>
        <a:srgbClr val="F5F5F5"/>
      </a:lt2>
      <a:accent1>
        <a:srgbClr val="005DA2"/>
      </a:accent1>
      <a:accent2>
        <a:srgbClr val="0084D6"/>
      </a:accent2>
      <a:accent3>
        <a:srgbClr val="09BFFF"/>
      </a:accent3>
      <a:accent4>
        <a:srgbClr val="969696"/>
      </a:accent4>
      <a:accent5>
        <a:srgbClr val="C8C8C8"/>
      </a:accent5>
      <a:accent6>
        <a:srgbClr val="EBEBEB"/>
      </a:accent6>
      <a:hlink>
        <a:srgbClr val="00B0F0"/>
      </a:hlink>
      <a:folHlink>
        <a:srgbClr val="FFA365"/>
      </a:folHlink>
    </a:clrScheme>
    <a:fontScheme name="제안서템플릿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6350">
          <a:noFill/>
        </a:ln>
      </a:spPr>
      <a:bodyPr rtlCol="0" anchor="ctr"/>
      <a:lstStyle>
        <a:defPPr algn="ctr" fontAlgn="auto">
          <a:spcBef>
            <a:spcPts val="0"/>
          </a:spcBef>
          <a:spcAft>
            <a:spcPts val="0"/>
          </a:spcAft>
          <a:defRPr kumimoji="0" sz="1200" b="1" spc="-70" dirty="0" smtClean="0">
            <a:ln>
              <a:solidFill>
                <a:schemeClr val="accent1">
                  <a:lumMod val="50000"/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>
              <a:lumMod val="75000"/>
              <a:lumOff val="25000"/>
            </a:schemeClr>
          </a:solidFill>
          <a:headEnd type="oval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lIns="0" tIns="0" rIns="0" bIns="0" rtlCol="0">
        <a:spAutoFit/>
      </a:bodyPr>
      <a:lstStyle>
        <a:defPPr algn="l">
          <a:defRPr sz="1200" dirty="0" smtClean="0">
            <a:ln>
              <a:solidFill>
                <a:schemeClr val="accent2"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사용자 지정 2">
      <a:dk1>
        <a:srgbClr val="000000"/>
      </a:dk1>
      <a:lt1>
        <a:sysClr val="window" lastClr="FFFFFF"/>
      </a:lt1>
      <a:dk2>
        <a:srgbClr val="767676"/>
      </a:dk2>
      <a:lt2>
        <a:srgbClr val="F5F5F5"/>
      </a:lt2>
      <a:accent1>
        <a:srgbClr val="969696"/>
      </a:accent1>
      <a:accent2>
        <a:srgbClr val="C8C8C8"/>
      </a:accent2>
      <a:accent3>
        <a:srgbClr val="EBEBEB"/>
      </a:accent3>
      <a:accent4>
        <a:srgbClr val="005DA2"/>
      </a:accent4>
      <a:accent5>
        <a:srgbClr val="0084D6"/>
      </a:accent5>
      <a:accent6>
        <a:srgbClr val="09BFFF"/>
      </a:accent6>
      <a:hlink>
        <a:srgbClr val="00B0F0"/>
      </a:hlink>
      <a:folHlink>
        <a:srgbClr val="FFA365"/>
      </a:folHlink>
    </a:clrScheme>
    <a:fontScheme name="제안서템플릿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1638</TotalTime>
  <Words>1553</Words>
  <Application>Microsoft Office PowerPoint</Application>
  <PresentationFormat>A4 용지(210x297mm)</PresentationFormat>
  <Paragraphs>551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5" baseType="lpstr">
      <vt:lpstr>HY신명조</vt:lpstr>
      <vt:lpstr>HY중고딕</vt:lpstr>
      <vt:lpstr>KoPubWorld돋움체 Bold</vt:lpstr>
      <vt:lpstr>KoPubWorld돋움체_Pro Bold</vt:lpstr>
      <vt:lpstr>굴림</vt:lpstr>
      <vt:lpstr>나눔바른고딕</vt:lpstr>
      <vt:lpstr>맑은 고딕</vt:lpstr>
      <vt:lpstr>Arial</vt:lpstr>
      <vt:lpstr>Arial Black</vt:lpstr>
      <vt:lpstr>Century Gothic</vt:lpstr>
      <vt:lpstr>Tahoma</vt:lpstr>
      <vt:lpstr>Wingdings</vt:lpstr>
      <vt:lpstr>Office 테마</vt:lpstr>
      <vt:lpstr>1_Office 테마</vt:lpstr>
      <vt:lpstr>PowerPoint 프레젠테이션</vt:lpstr>
      <vt:lpstr>1. 투이컨설팅 GME 제공 가능 서비스</vt:lpstr>
      <vt:lpstr>2. 일반 수행 방법론 &gt; ISP (Information Strategy Planning)</vt:lpstr>
      <vt:lpstr>3. GME 컨설팅 제안 범위</vt:lpstr>
      <vt:lpstr>[참고] 현행 시스템 구조 및 이슈 예시 – AA (1/2)</vt:lpstr>
      <vt:lpstr>[참고] 현행 시스템 구조 및 이슈 예시 – AA (2/2)</vt:lpstr>
      <vt:lpstr>[참고] GME 목표 시스템 모델</vt:lpstr>
      <vt:lpstr>[참고] 목표 시스템 구축 방안</vt:lpstr>
      <vt:lpstr>[참고] 목표 시스템 구축 예산 산정</vt:lpstr>
      <vt:lpstr>4. 컨설팅 견적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오철</dc:creator>
  <cp:lastModifiedBy>user</cp:lastModifiedBy>
  <cp:revision>20</cp:revision>
  <cp:lastPrinted>2023-05-11T09:24:54Z</cp:lastPrinted>
  <dcterms:created xsi:type="dcterms:W3CDTF">2017-09-25T06:37:02Z</dcterms:created>
  <dcterms:modified xsi:type="dcterms:W3CDTF">2023-08-10T05:23:46Z</dcterms:modified>
</cp:coreProperties>
</file>