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7467" r:id="rId1"/>
  </p:sldMasterIdLst>
  <p:notesMasterIdLst>
    <p:notesMasterId r:id="rId9"/>
  </p:notesMasterIdLst>
  <p:handoutMasterIdLst>
    <p:handoutMasterId r:id="rId10"/>
  </p:handoutMasterIdLst>
  <p:sldIdLst>
    <p:sldId id="1170" r:id="rId2"/>
    <p:sldId id="1229" r:id="rId3"/>
    <p:sldId id="1231" r:id="rId4"/>
    <p:sldId id="1223" r:id="rId5"/>
    <p:sldId id="1232" r:id="rId6"/>
    <p:sldId id="1233" r:id="rId7"/>
    <p:sldId id="1183" r:id="rId8"/>
  </p:sldIdLst>
  <p:sldSz cx="9906000" cy="6858000" type="A4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/>
        <a:ea typeface="굴림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Arial"/>
        <a:ea typeface="굴림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Arial"/>
        <a:ea typeface="굴림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Arial"/>
        <a:ea typeface="굴림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Arial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1">
          <p15:clr>
            <a:srgbClr val="A4A3A4"/>
          </p15:clr>
        </p15:guide>
        <p15:guide id="2" orient="horz" pos="2862">
          <p15:clr>
            <a:srgbClr val="A4A3A4"/>
          </p15:clr>
        </p15:guide>
        <p15:guide id="3" pos="2053">
          <p15:clr>
            <a:srgbClr val="A4A3A4"/>
          </p15:clr>
        </p15:guide>
        <p15:guide id="4" pos="307">
          <p15:clr>
            <a:srgbClr val="A4A3A4"/>
          </p15:clr>
        </p15:guide>
        <p15:guide id="5" pos="5978">
          <p15:clr>
            <a:srgbClr val="A4A3A4"/>
          </p15:clr>
        </p15:guide>
        <p15:guide id="6" pos="3164">
          <p15:clr>
            <a:srgbClr val="A4A3A4"/>
          </p15:clr>
        </p15:guide>
        <p15:guide id="7" pos="6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7" autoAdjust="0"/>
    <p:restoredTop sz="96429" autoAdjust="0"/>
  </p:normalViewPr>
  <p:slideViewPr>
    <p:cSldViewPr snapToObjects="1">
      <p:cViewPr varScale="1">
        <p:scale>
          <a:sx n="77" d="100"/>
          <a:sy n="77" d="100"/>
        </p:scale>
        <p:origin x="1536" y="90"/>
      </p:cViewPr>
      <p:guideLst>
        <p:guide orient="horz" pos="3951"/>
        <p:guide orient="horz" pos="2862"/>
        <p:guide pos="2053"/>
        <p:guide pos="307"/>
        <p:guide pos="5978"/>
        <p:guide pos="3164"/>
        <p:guide pos="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 showGuides="1">
      <p:cViewPr varScale="1">
        <p:scale>
          <a:sx n="109" d="100"/>
          <a:sy n="109" d="100"/>
        </p:scale>
        <p:origin x="1386" y="84"/>
      </p:cViewPr>
      <p:guideLst>
        <p:guide orient="horz" pos="2141"/>
        <p:guide pos="31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302005" cy="37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69" tIns="45685" rIns="91369" bIns="45685" anchor="t" anchorCtr="0">
            <a:prstTxWarp prst="textNoShape">
              <a:avLst/>
            </a:prstTxWarp>
          </a:bodyPr>
          <a:lstStyle>
            <a:lvl1pPr algn="l" defTabSz="914357" eaLnBrk="0" latinLnBrk="0" hangingPunct="0">
              <a:defRPr kumimoji="0" sz="1200" b="0">
                <a:solidFill>
                  <a:schemeClr val="tx1"/>
                </a:solidFill>
                <a:latin typeface="Arial"/>
                <a:ea typeface="MS PGothic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4634" y="0"/>
            <a:ext cx="4302005" cy="37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69" tIns="45685" rIns="91369" bIns="45685" anchor="t" anchorCtr="0">
            <a:prstTxWarp prst="textNoShape">
              <a:avLst/>
            </a:prstTxWarp>
          </a:bodyPr>
          <a:lstStyle>
            <a:lvl1pPr algn="r" defTabSz="914357" eaLnBrk="0" latinLnBrk="0" hangingPunct="0">
              <a:defRPr kumimoji="0" sz="1200" b="0">
                <a:solidFill>
                  <a:schemeClr val="tx1"/>
                </a:solidFill>
                <a:latin typeface="Arial"/>
                <a:ea typeface="MS PGothic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6420955"/>
            <a:ext cx="4302005" cy="37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69" tIns="45685" rIns="91369" bIns="45685" anchor="b" anchorCtr="0">
            <a:prstTxWarp prst="textNoShape">
              <a:avLst/>
            </a:prstTxWarp>
          </a:bodyPr>
          <a:lstStyle>
            <a:lvl1pPr algn="l" defTabSz="914357" eaLnBrk="0" latinLnBrk="0" hangingPunct="0">
              <a:defRPr kumimoji="0" sz="1200" b="0">
                <a:solidFill>
                  <a:schemeClr val="tx1"/>
                </a:solidFill>
                <a:latin typeface="Arial"/>
                <a:ea typeface="MS PGothic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4634" y="6420955"/>
            <a:ext cx="4302005" cy="37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69" tIns="45685" rIns="91369" bIns="45685" anchor="b" anchorCtr="0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1"/>
                </a:solidFill>
                <a:ea typeface="MS PGothic"/>
              </a:defRPr>
            </a:lvl1pPr>
          </a:lstStyle>
          <a:p>
            <a:pPr>
              <a:defRPr/>
            </a:pPr>
            <a:fld id="{7E72595C-3271-4319-9E4F-196CC7344D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85507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302005" cy="3417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69" tIns="45685" rIns="91369" bIns="45685" anchor="t" anchorCtr="0">
            <a:prstTxWarp prst="textNoShape">
              <a:avLst/>
            </a:prstTxWarp>
          </a:bodyPr>
          <a:lstStyle>
            <a:lvl1pPr algn="l" defTabSz="914357" eaLnBrk="0" latinLnBrk="0" hangingPunct="0">
              <a:defRPr kumimoji="0" sz="1200" b="0">
                <a:solidFill>
                  <a:schemeClr val="tx1"/>
                </a:solidFill>
                <a:latin typeface="Arial"/>
                <a:ea typeface="MS PGothic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3093" y="0"/>
            <a:ext cx="4302005" cy="3417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69" tIns="45685" rIns="91369" bIns="45685" anchor="t" anchorCtr="0">
            <a:prstTxWarp prst="textNoShape">
              <a:avLst/>
            </a:prstTxWarp>
          </a:bodyPr>
          <a:lstStyle>
            <a:lvl1pPr algn="r" defTabSz="914357" eaLnBrk="0" latinLnBrk="0" hangingPunct="0">
              <a:defRPr kumimoji="0" sz="1200" b="0">
                <a:solidFill>
                  <a:schemeClr val="tx1"/>
                </a:solidFill>
                <a:latin typeface="Arial"/>
                <a:ea typeface="MS PGothic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121025" y="508000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91586" y="3229465"/>
            <a:ext cx="7945005" cy="306085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69" tIns="45685" rIns="91369" bIns="45685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455892"/>
            <a:ext cx="4302005" cy="34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69" tIns="45685" rIns="91369" bIns="45685" anchor="b" anchorCtr="0">
            <a:prstTxWarp prst="textNoShape">
              <a:avLst/>
            </a:prstTxWarp>
          </a:bodyPr>
          <a:lstStyle>
            <a:lvl1pPr algn="l" defTabSz="914357" eaLnBrk="0" latinLnBrk="0" hangingPunct="0">
              <a:defRPr kumimoji="0" sz="1200" b="0">
                <a:solidFill>
                  <a:schemeClr val="tx1"/>
                </a:solidFill>
                <a:latin typeface="Arial"/>
                <a:ea typeface="MS PGothic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093" y="6455892"/>
            <a:ext cx="4302005" cy="34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69" tIns="45685" rIns="91369" bIns="45685" anchor="b" anchorCtr="0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1"/>
                </a:solidFill>
                <a:ea typeface="MS PGothic"/>
              </a:defRPr>
            </a:lvl1pPr>
          </a:lstStyle>
          <a:p>
            <a:pPr>
              <a:defRPr/>
            </a:pPr>
            <a:fld id="{562E95BE-1E8F-4DED-9048-2C27A2970B8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539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9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01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0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가상화시스템</a:t>
            </a:r>
            <a:r>
              <a:rPr lang="ko-KR" altLang="en-US" dirty="0" smtClean="0"/>
              <a:t> 기본 자원 </a:t>
            </a:r>
            <a:r>
              <a:rPr lang="ko-KR" altLang="en-US" dirty="0" err="1" smtClean="0"/>
              <a:t>스펙</a:t>
            </a:r>
            <a:r>
              <a:rPr lang="ko-KR" altLang="en-US" dirty="0" smtClean="0"/>
              <a:t> 비교 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69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현재 사용하고 있는 </a:t>
            </a:r>
            <a:r>
              <a:rPr lang="en-US" altLang="ko-KR" dirty="0" smtClean="0"/>
              <a:t>1065S</a:t>
            </a:r>
            <a:r>
              <a:rPr lang="en-US" altLang="ko-KR" baseline="0" dirty="0" smtClean="0"/>
              <a:t> G5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권장하는 </a:t>
            </a:r>
            <a:r>
              <a:rPr lang="en-US" altLang="ko-KR" baseline="0" dirty="0" smtClean="0"/>
              <a:t>NX 3060 G7</a:t>
            </a:r>
            <a:r>
              <a:rPr lang="ko-KR" altLang="en-US" baseline="0" dirty="0" smtClean="0"/>
              <a:t>의 외관 비교 모습입니다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7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현재 사용하고 있는 </a:t>
            </a:r>
            <a:r>
              <a:rPr lang="en-US" altLang="ko-KR" dirty="0" smtClean="0"/>
              <a:t>1065S</a:t>
            </a:r>
            <a:r>
              <a:rPr lang="en-US" altLang="ko-KR" baseline="0" dirty="0" smtClean="0"/>
              <a:t> G5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권장하는 </a:t>
            </a:r>
            <a:r>
              <a:rPr lang="en-US" altLang="ko-KR" baseline="0" dirty="0" smtClean="0"/>
              <a:t>NX 3060 G7</a:t>
            </a:r>
            <a:r>
              <a:rPr lang="ko-KR" altLang="en-US" baseline="0" dirty="0" smtClean="0"/>
              <a:t>의 외관 비교 모습입니다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39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47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950" y="296653"/>
            <a:ext cx="9001125" cy="43204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488950" y="944563"/>
            <a:ext cx="4464050" cy="536416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b="1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2"/>
            <a:r>
              <a:rPr lang="ko-KR" altLang="en-US" dirty="0" smtClean="0"/>
              <a:t>둘째 수준</a:t>
            </a:r>
          </a:p>
          <a:p>
            <a:pPr lvl="3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5025008" y="944563"/>
            <a:ext cx="4465067" cy="259244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b="1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2"/>
            <a:r>
              <a:rPr lang="ko-KR" altLang="en-US" dirty="0" smtClean="0"/>
              <a:t>둘째 수준</a:t>
            </a:r>
          </a:p>
          <a:p>
            <a:pPr lvl="3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내용 개체 틀 8"/>
          <p:cNvSpPr>
            <a:spLocks noGrp="1"/>
          </p:cNvSpPr>
          <p:nvPr>
            <p:ph sz="quarter" idx="12"/>
          </p:nvPr>
        </p:nvSpPr>
        <p:spPr>
          <a:xfrm>
            <a:off x="5025008" y="3716276"/>
            <a:ext cx="4465067" cy="259244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b="1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2"/>
            <a:r>
              <a:rPr lang="ko-KR" altLang="en-US" dirty="0" smtClean="0"/>
              <a:t>둘째 수준</a:t>
            </a:r>
          </a:p>
          <a:p>
            <a:pPr lvl="3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28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950" y="296653"/>
            <a:ext cx="9001125" cy="43204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55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2520" y="1268412"/>
            <a:ext cx="8659118" cy="50409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73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 _ 타이틀 + 서브 타이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9404323" y="6447279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10000"/>
              </a:lnSpc>
              <a:defRPr/>
            </a:pPr>
            <a:fld id="{099F0A2F-F287-4EF1-86C4-1A499B59060B}" type="slidenum">
              <a:rPr lang="en-US" altLang="ko-KR" sz="900" spc="-6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>
                <a:lnSpc>
                  <a:spcPct val="110000"/>
                </a:lnSpc>
                <a:defRPr/>
              </a:pPr>
              <a:t>‹#›</a:t>
            </a:fld>
            <a:endParaRPr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96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 userDrawn="1"/>
        </p:nvSpPr>
        <p:spPr bwMode="auto">
          <a:xfrm>
            <a:off x="177800" y="777875"/>
            <a:ext cx="9529763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58"/>
          <p:cNvSpPr>
            <a:spLocks noChangeArrowheads="1"/>
          </p:cNvSpPr>
          <p:nvPr userDrawn="1"/>
        </p:nvSpPr>
        <p:spPr bwMode="auto">
          <a:xfrm>
            <a:off x="4729163" y="6562725"/>
            <a:ext cx="447675" cy="1381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9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fld id="{F93BCA91-EB92-4617-A7F8-2CBC51C2055C}" type="slidenum">
              <a:rPr kumimoji="0" lang="en-US" altLang="ko-KR" sz="9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9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]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34" y="6437632"/>
            <a:ext cx="1363791" cy="314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465" r:id="rId1"/>
    <p:sldLayoutId id="2147487461" r:id="rId2"/>
    <p:sldLayoutId id="2147487462" r:id="rId3"/>
    <p:sldLayoutId id="2147487463" r:id="rId4"/>
    <p:sldLayoutId id="2147487464" r:id="rId5"/>
    <p:sldLayoutId id="214748746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나눔고딕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나눔고딕" pitchFamily="50" charset="-127"/>
          <a:ea typeface="나눔고딕" pitchFamily="50" charset="-127"/>
          <a:cs typeface="나눔고딕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나눔고딕" pitchFamily="50" charset="-127"/>
          <a:ea typeface="나눔고딕" pitchFamily="50" charset="-127"/>
          <a:cs typeface="나눔고딕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나눔고딕" pitchFamily="50" charset="-127"/>
          <a:ea typeface="나눔고딕" pitchFamily="50" charset="-127"/>
          <a:cs typeface="나눔고딕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나눔고딕" pitchFamily="50" charset="-127"/>
          <a:ea typeface="나눔고딕" pitchFamily="50" charset="-127"/>
          <a:cs typeface="나눔고딕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30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30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30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30" pitchFamily="18" charset="-127"/>
        </a:defRPr>
      </a:lvl9pPr>
    </p:titleStyle>
    <p:bodyStyle>
      <a:lvl1pPr marL="342900" indent="-342900" algn="l" defTabSz="936625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나눔고딕"/>
        </a:defRPr>
      </a:lvl1pPr>
      <a:lvl2pPr marL="104775" indent="-103188" algn="l" defTabSz="936625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나눔고딕" pitchFamily="50" charset="-127"/>
          <a:cs typeface="나눔고딕"/>
        </a:defRPr>
      </a:lvl2pPr>
      <a:lvl3pPr marL="209550" indent="-103188" algn="l" defTabSz="936625" rtl="0" eaLnBrk="0" fontAlgn="base" hangingPunct="0">
        <a:spcBef>
          <a:spcPct val="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나눔고딕" pitchFamily="50" charset="-127"/>
          <a:cs typeface="나눔고딕"/>
        </a:defRPr>
      </a:lvl3pPr>
      <a:lvl4pPr marL="314325" indent="-103188" algn="l" defTabSz="936625" rtl="0" eaLnBrk="0" fontAlgn="base" hangingPunct="0">
        <a:spcBef>
          <a:spcPct val="0"/>
        </a:spcBef>
        <a:spcAft>
          <a:spcPct val="0"/>
        </a:spcAft>
        <a:buChar char="·"/>
        <a:defRPr sz="1200">
          <a:solidFill>
            <a:schemeClr val="tx1"/>
          </a:solidFill>
          <a:latin typeface="+mn-lt"/>
          <a:ea typeface="나눔고딕" pitchFamily="50" charset="-127"/>
          <a:cs typeface="나눔고딕"/>
        </a:defRPr>
      </a:lvl4pPr>
      <a:lvl5pPr marL="4206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나눔고딕" pitchFamily="50" charset="-127"/>
          <a:cs typeface="나눔고딕"/>
        </a:defRPr>
      </a:lvl5pPr>
      <a:lvl6pPr marL="8778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6pPr>
      <a:lvl7pPr marL="13350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7pPr>
      <a:lvl8pPr marL="17922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8pPr>
      <a:lvl9pPr marL="22494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6"/>
          <p:cNvSpPr txBox="1">
            <a:spLocks noChangeArrowheads="1"/>
          </p:cNvSpPr>
          <p:nvPr/>
        </p:nvSpPr>
        <p:spPr>
          <a:xfrm>
            <a:off x="1352550" y="1393709"/>
            <a:ext cx="7200900" cy="1298807"/>
          </a:xfrm>
          <a:prstGeom prst="rect">
            <a:avLst/>
          </a:prstGeom>
          <a:noFill/>
          <a:ln>
            <a:noFill/>
          </a:ln>
        </p:spPr>
        <p:txBody>
          <a:bodyPr lIns="91429" tIns="45715" rIns="91429" bIns="45715" anchor="ctr">
            <a:spAutoFit/>
          </a:bodyPr>
          <a:lstStyle>
            <a:lvl1pPr>
              <a:defRPr kumimoji="1" sz="1000">
                <a:solidFill>
                  <a:srgbClr val="000000"/>
                </a:solidFill>
                <a:latin typeface="Arial"/>
                <a:ea typeface="굴림"/>
              </a:defRPr>
            </a:lvl1pPr>
            <a:lvl2pPr marL="742950" indent="-285750">
              <a:defRPr kumimoji="1" sz="1000">
                <a:solidFill>
                  <a:srgbClr val="000000"/>
                </a:solidFill>
                <a:latin typeface="Arial"/>
                <a:ea typeface="굴림"/>
              </a:defRPr>
            </a:lvl2pPr>
            <a:lvl3pPr marL="1143000" indent="-228600">
              <a:defRPr kumimoji="1" sz="1000">
                <a:solidFill>
                  <a:srgbClr val="000000"/>
                </a:solidFill>
                <a:latin typeface="Arial"/>
                <a:ea typeface="굴림"/>
              </a:defRPr>
            </a:lvl3pPr>
            <a:lvl4pPr marL="1600200" indent="-228600">
              <a:defRPr kumimoji="1" sz="1000">
                <a:solidFill>
                  <a:srgbClr val="000000"/>
                </a:solidFill>
                <a:latin typeface="Arial"/>
                <a:ea typeface="굴림"/>
              </a:defRPr>
            </a:lvl4pPr>
            <a:lvl5pPr marL="2057400" indent="-228600">
              <a:defRPr kumimoji="1" sz="1000">
                <a:solidFill>
                  <a:srgbClr val="000000"/>
                </a:solidFill>
                <a:latin typeface="Arial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/>
                <a:ea typeface="굴림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4000" b="1" dirty="0">
                <a:solidFill>
                  <a:srgbClr val="0070C0"/>
                </a:solidFill>
                <a:latin typeface="+mj-lt"/>
                <a:ea typeface="나눔고딕 ExtraBold"/>
              </a:rPr>
              <a:t>FSDC</a:t>
            </a:r>
            <a:r>
              <a:rPr lang="ko-KR" altLang="en-US" sz="4000" b="1" dirty="0">
                <a:solidFill>
                  <a:srgbClr val="0070C0"/>
                </a:solidFill>
                <a:latin typeface="+mj-lt"/>
                <a:ea typeface="나눔고딕 ExtraBold"/>
              </a:rPr>
              <a:t> 장비 </a:t>
            </a:r>
            <a:r>
              <a:rPr lang="ko-KR" altLang="en-US" sz="4000" b="1" dirty="0" smtClean="0">
                <a:solidFill>
                  <a:srgbClr val="0070C0"/>
                </a:solidFill>
                <a:latin typeface="+mj-lt"/>
                <a:ea typeface="나눔고딕 ExtraBold"/>
              </a:rPr>
              <a:t>변경 제안</a:t>
            </a:r>
            <a:endParaRPr lang="ko-KR" altLang="en-US" sz="4000" b="1" dirty="0">
              <a:solidFill>
                <a:srgbClr val="0070C0"/>
              </a:solidFill>
              <a:latin typeface="+mj-lt"/>
              <a:ea typeface="나눔고딕 ExtraBold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ko-KR" sz="3200" b="1" dirty="0">
                <a:solidFill>
                  <a:srgbClr val="0070C0"/>
                </a:solidFill>
                <a:latin typeface="+mj-lt"/>
                <a:ea typeface="나눔고딕 ExtraBold"/>
              </a:rPr>
              <a:t>[GME]</a:t>
            </a:r>
            <a:endParaRPr lang="ko-KR" altLang="en-US" sz="3200" b="1" dirty="0">
              <a:solidFill>
                <a:srgbClr val="0070C0"/>
              </a:solidFill>
              <a:latin typeface="+mj-lt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6894" y="5265204"/>
            <a:ext cx="2612212" cy="602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3" name="제목 1"/>
          <p:cNvSpPr>
            <a:spLocks noGrp="1"/>
          </p:cNvSpPr>
          <p:nvPr>
            <p:ph type="title"/>
          </p:nvPr>
        </p:nvSpPr>
        <p:spPr>
          <a:xfrm>
            <a:off x="488950" y="296863"/>
            <a:ext cx="9001125" cy="431800"/>
          </a:xfr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>
                <a:latin typeface="+mj-lt"/>
                <a:cs typeface="+mj-cs"/>
              </a:rPr>
              <a:t>1</a:t>
            </a:r>
            <a:r>
              <a:rPr lang="en-US" altLang="ko-KR" dirty="0" smtClean="0">
                <a:latin typeface="+mj-lt"/>
                <a:cs typeface="+mj-cs"/>
              </a:rPr>
              <a:t>.</a:t>
            </a:r>
            <a:r>
              <a:rPr lang="ko-KR" altLang="en-US" dirty="0" smtClean="0">
                <a:latin typeface="+mj-lt"/>
                <a:cs typeface="+mj-cs"/>
              </a:rPr>
              <a:t> </a:t>
            </a:r>
            <a:r>
              <a:rPr lang="ko-KR" altLang="en-US" dirty="0" err="1" smtClean="0">
                <a:latin typeface="+mj-lt"/>
                <a:cs typeface="+mj-cs"/>
              </a:rPr>
              <a:t>가상화시스템</a:t>
            </a:r>
            <a:r>
              <a:rPr lang="ko-KR" altLang="en-US" dirty="0" smtClean="0">
                <a:latin typeface="+mj-lt"/>
                <a:cs typeface="+mj-cs"/>
              </a:rPr>
              <a:t> 변경 제안 배경</a:t>
            </a:r>
            <a:endParaRPr lang="ko-KR" altLang="en-US" dirty="0">
              <a:latin typeface="+mj-lt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885" y="836712"/>
            <a:ext cx="898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1-1. </a:t>
            </a:r>
            <a:r>
              <a:rPr lang="ko-KR" altLang="en-US" sz="1600" b="1" dirty="0" err="1" smtClean="0">
                <a:latin typeface="+mn-ea"/>
                <a:ea typeface="+mn-ea"/>
              </a:rPr>
              <a:t>가상화시스템</a:t>
            </a:r>
            <a:endParaRPr lang="ko-KR" altLang="en-US" sz="2000" b="1" dirty="0" smtClean="0">
              <a:latin typeface="+mn-ea"/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80653"/>
              </p:ext>
            </p:extLst>
          </p:nvPr>
        </p:nvGraphicFramePr>
        <p:xfrm>
          <a:off x="433488" y="3114120"/>
          <a:ext cx="9000957" cy="1417320"/>
        </p:xfrm>
        <a:graphic>
          <a:graphicData uri="http://schemas.openxmlformats.org/drawingml/2006/table">
            <a:tbl>
              <a:tblPr firstRow="1" bandRow="1"/>
              <a:tblGrid>
                <a:gridCol w="1272722">
                  <a:extLst>
                    <a:ext uri="{9D8B030D-6E8A-4147-A177-3AD203B41FA5}">
                      <a16:colId xmlns:a16="http://schemas.microsoft.com/office/drawing/2014/main" val="1258837391"/>
                    </a:ext>
                  </a:extLst>
                </a:gridCol>
                <a:gridCol w="1224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19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Model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Used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Free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Usage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ETC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23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고딕 ExtraBold"/>
                          <a:ea typeface="나눔고딕 ExtraBold"/>
                        </a:rPr>
                        <a:t>NX-1065S-G5</a:t>
                      </a:r>
                      <a:endParaRPr lang="ko-KR" altLang="en-US" sz="1100" dirty="0" smtClean="0">
                        <a:latin typeface="나눔고딕 ExtraBold"/>
                        <a:ea typeface="나눔고딕 ExtraBold"/>
                      </a:endParaRPr>
                    </a:p>
                    <a:p>
                      <a:pPr algn="ctr">
                        <a:defRPr/>
                      </a:pP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CPU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(GHz)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84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32.67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51.33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38.80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이상 없음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25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Memory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(GB)</a:t>
                      </a:r>
                      <a:endParaRPr lang="en-US" altLang="ko-KR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628.75</a:t>
                      </a:r>
                      <a:endParaRPr lang="en-US" altLang="ko-KR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506</a:t>
                      </a:r>
                      <a:endParaRPr lang="en-US" altLang="ko-KR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122.75</a:t>
                      </a:r>
                      <a:endParaRPr lang="en-US" altLang="ko-KR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80.48</a:t>
                      </a:r>
                      <a:endParaRPr lang="en-US" altLang="ko-KR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메모리 증설 필요</a:t>
                      </a: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25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Storage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(TB)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10.09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9.91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50.45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이상 없음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04360"/>
              </p:ext>
            </p:extLst>
          </p:nvPr>
        </p:nvGraphicFramePr>
        <p:xfrm>
          <a:off x="433397" y="4938058"/>
          <a:ext cx="9001120" cy="1402080"/>
        </p:xfrm>
        <a:graphic>
          <a:graphicData uri="http://schemas.openxmlformats.org/drawingml/2006/table">
            <a:tbl>
              <a:tblPr firstRow="1" bandRow="1"/>
              <a:tblGrid>
                <a:gridCol w="1273759">
                  <a:extLst>
                    <a:ext uri="{9D8B030D-6E8A-4147-A177-3AD203B41FA5}">
                      <a16:colId xmlns:a16="http://schemas.microsoft.com/office/drawing/2014/main" val="301553341"/>
                    </a:ext>
                  </a:extLst>
                </a:gridCol>
                <a:gridCol w="122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5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Model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Used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Free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Usage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ETC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1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고딕 ExtraBold"/>
                          <a:ea typeface="나눔고딕 ExtraBold"/>
                        </a:rPr>
                        <a:t>NX-3060–G7</a:t>
                      </a:r>
                      <a:endParaRPr lang="ko-KR" altLang="en-US" sz="1100" dirty="0" smtClean="0">
                        <a:latin typeface="나눔고딕 ExtraBold"/>
                        <a:ea typeface="나눔고딕 ExtraBol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CPU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(GHz)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132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32.67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99.33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24.75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이상 없음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18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Memory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(GB)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1056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490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566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46.40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이상 없음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18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Storage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(TB)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24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10.09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13.91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42.04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이상 없음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099"/>
              </p:ext>
            </p:extLst>
          </p:nvPr>
        </p:nvGraphicFramePr>
        <p:xfrm>
          <a:off x="433490" y="1340768"/>
          <a:ext cx="9017949" cy="1368152"/>
        </p:xfrm>
        <a:graphic>
          <a:graphicData uri="http://schemas.openxmlformats.org/drawingml/2006/table">
            <a:tbl>
              <a:tblPr firstRow="1" bandRow="1"/>
              <a:tblGrid>
                <a:gridCol w="1275125">
                  <a:extLst>
                    <a:ext uri="{9D8B030D-6E8A-4147-A177-3AD203B41FA5}">
                      <a16:colId xmlns:a16="http://schemas.microsoft.com/office/drawing/2014/main" val="3700015453"/>
                    </a:ext>
                  </a:extLst>
                </a:gridCol>
                <a:gridCol w="7742824">
                  <a:extLst>
                    <a:ext uri="{9D8B030D-6E8A-4147-A177-3AD203B41FA5}">
                      <a16:colId xmlns:a16="http://schemas.microsoft.com/office/drawing/2014/main" val="3070924914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이슈사항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GME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가상화시스템 자원 기준 메모리 사용률이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80%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이상으로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메모리 자원 증설이 필요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서비스 트래픽 증가에 따라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1G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네트워크를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10G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네트워크로 변경 필요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963606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해결방안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가상화시스템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상위 장비로 변경을 통해 메모리 및 네트워크 등의 가용 자원 확보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가상화시스템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스펙 업그레이드를 통한 서비스 처리 능력 향상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61565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914" y="2820074"/>
            <a:ext cx="819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en-US" altLang="ko-KR" sz="1200" b="1" dirty="0" smtClean="0">
                <a:latin typeface="나눔고딕 ExtraBold"/>
                <a:ea typeface="나눔고딕 ExtraBold"/>
              </a:rPr>
              <a:t>AS-IS</a:t>
            </a:r>
            <a:endParaRPr lang="ko-KR" altLang="en-US" sz="1200" b="1" dirty="0">
              <a:latin typeface="나눔고딕 ExtraBold"/>
              <a:ea typeface="나눔고딕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8914" y="4661059"/>
            <a:ext cx="8420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endParaRPr lang="ko-KR" altLang="en-US" sz="1200" b="1" dirty="0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857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3" name="제목 1"/>
          <p:cNvSpPr>
            <a:spLocks noGrp="1"/>
          </p:cNvSpPr>
          <p:nvPr>
            <p:ph type="title"/>
          </p:nvPr>
        </p:nvSpPr>
        <p:spPr>
          <a:xfrm>
            <a:off x="488950" y="296863"/>
            <a:ext cx="9001125" cy="431800"/>
          </a:xfr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 smtClean="0">
                <a:latin typeface="+mj-lt"/>
                <a:cs typeface="+mj-cs"/>
              </a:rPr>
              <a:t>2.</a:t>
            </a:r>
            <a:r>
              <a:rPr lang="ko-KR" altLang="en-US" dirty="0" smtClean="0">
                <a:latin typeface="+mj-lt"/>
                <a:cs typeface="+mj-cs"/>
              </a:rPr>
              <a:t> 네트워크 스위치 변경 제안 배경</a:t>
            </a:r>
            <a:endParaRPr lang="ko-KR" altLang="en-US" dirty="0">
              <a:latin typeface="+mj-lt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5" y="836712"/>
            <a:ext cx="898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2-1. </a:t>
            </a:r>
            <a:r>
              <a:rPr lang="ko-KR" altLang="en-US" sz="1600" b="1" dirty="0" smtClean="0">
                <a:latin typeface="+mn-ea"/>
                <a:ea typeface="+mn-ea"/>
              </a:rPr>
              <a:t>네트워크 스위치</a:t>
            </a:r>
            <a:endParaRPr lang="ko-KR" altLang="en-US" sz="2000" b="1" dirty="0" smtClean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14230"/>
              </p:ext>
            </p:extLst>
          </p:nvPr>
        </p:nvGraphicFramePr>
        <p:xfrm>
          <a:off x="433490" y="1340768"/>
          <a:ext cx="9017949" cy="1368152"/>
        </p:xfrm>
        <a:graphic>
          <a:graphicData uri="http://schemas.openxmlformats.org/drawingml/2006/table">
            <a:tbl>
              <a:tblPr firstRow="1" bandRow="1"/>
              <a:tblGrid>
                <a:gridCol w="1275125">
                  <a:extLst>
                    <a:ext uri="{9D8B030D-6E8A-4147-A177-3AD203B41FA5}">
                      <a16:colId xmlns:a16="http://schemas.microsoft.com/office/drawing/2014/main" val="3700015453"/>
                    </a:ext>
                  </a:extLst>
                </a:gridCol>
                <a:gridCol w="7742824">
                  <a:extLst>
                    <a:ext uri="{9D8B030D-6E8A-4147-A177-3AD203B41FA5}">
                      <a16:colId xmlns:a16="http://schemas.microsoft.com/office/drawing/2014/main" val="3070924914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이슈사항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네트워크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트래픽이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1G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스위치 대역폭을 초과하여 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패킷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Drop(</a:t>
                      </a:r>
                      <a:r>
                        <a:rPr lang="en-US" altLang="ko-KR" sz="1100" dirty="0" smtClean="0"/>
                        <a:t>outbound discarded)</a:t>
                      </a:r>
                      <a:br>
                        <a:rPr lang="en-US" altLang="ko-KR" sz="1100" dirty="0" smtClean="0"/>
                      </a:br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baseline="0" dirty="0" smtClean="0"/>
                        <a:t> 1</a:t>
                      </a:r>
                      <a:r>
                        <a:rPr lang="ko-KR" altLang="en-US" sz="1100" baseline="0" dirty="0" smtClean="0"/>
                        <a:t>시간 동안 </a:t>
                      </a:r>
                      <a:r>
                        <a:rPr lang="en-US" altLang="ko-KR" sz="1100" baseline="0" dirty="0" smtClean="0"/>
                        <a:t>6</a:t>
                      </a:r>
                      <a:r>
                        <a:rPr lang="ko-KR" altLang="en-US" sz="1100" baseline="0" dirty="0" smtClean="0"/>
                        <a:t>만 </a:t>
                      </a:r>
                      <a:r>
                        <a:rPr lang="ko-KR" altLang="en-US" sz="1100" baseline="0" dirty="0" err="1" smtClean="0"/>
                        <a:t>패킷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Drop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서비스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트래픽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증가에 따라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1G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네트워크를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10G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네트워크로 변경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963606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해결방안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네트워크 상위 장비로의 변경을 통해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패킷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Drop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이슈 조치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동일 네트워크 대역 간 네트워크 처리 속도 향상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61565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32512"/>
              </p:ext>
            </p:extLst>
          </p:nvPr>
        </p:nvGraphicFramePr>
        <p:xfrm>
          <a:off x="401436" y="2815521"/>
          <a:ext cx="9059328" cy="3637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64">
                  <a:extLst>
                    <a:ext uri="{9D8B030D-6E8A-4147-A177-3AD203B41FA5}">
                      <a16:colId xmlns:a16="http://schemas.microsoft.com/office/drawing/2014/main" val="3136723432"/>
                    </a:ext>
                  </a:extLst>
                </a:gridCol>
                <a:gridCol w="4529664">
                  <a:extLst>
                    <a:ext uri="{9D8B030D-6E8A-4147-A177-3AD203B41FA5}">
                      <a16:colId xmlns:a16="http://schemas.microsoft.com/office/drawing/2014/main" val="3491274165"/>
                    </a:ext>
                  </a:extLst>
                </a:gridCol>
              </a:tblGrid>
              <a:tr h="378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스위치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#01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스위치 </a:t>
                      </a:r>
                      <a:r>
                        <a:rPr lang="en-US" altLang="ko-KR" dirty="0" smtClean="0"/>
                        <a:t>#02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217123"/>
                  </a:ext>
                </a:extLst>
              </a:tr>
              <a:tr h="3259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888440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4326"/>
          <a:stretch/>
        </p:blipFill>
        <p:spPr>
          <a:xfrm>
            <a:off x="527534" y="3226457"/>
            <a:ext cx="4358792" cy="30981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424" y="3245270"/>
            <a:ext cx="4321944" cy="31079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84198" y="3265667"/>
            <a:ext cx="680770" cy="3087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1400" i="0" u="none" strike="noStrike" cap="none" normalizeH="0" baseline="0" smtClean="0">
              <a:solidFill>
                <a:srgbClr val="000000"/>
              </a:solidFill>
              <a:effectLst/>
              <a:latin typeface="나눔고딕 ExtraBold"/>
              <a:ea typeface="나눔고딕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17665" y="3239188"/>
            <a:ext cx="758292" cy="31044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1400" i="0" u="none" strike="noStrike" cap="none" normalizeH="0" baseline="0" smtClean="0">
              <a:solidFill>
                <a:srgbClr val="000000"/>
              </a:solidFill>
              <a:effectLst/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5476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3" name="제목 1"/>
          <p:cNvSpPr>
            <a:spLocks noGrp="1"/>
          </p:cNvSpPr>
          <p:nvPr>
            <p:ph type="title"/>
          </p:nvPr>
        </p:nvSpPr>
        <p:spPr>
          <a:xfrm>
            <a:off x="488950" y="296863"/>
            <a:ext cx="9001125" cy="431800"/>
          </a:xfr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 smtClean="0">
                <a:latin typeface="+mj-lt"/>
                <a:cs typeface="+mj-cs"/>
              </a:rPr>
              <a:t>3.</a:t>
            </a:r>
            <a:r>
              <a:rPr lang="ko-KR" altLang="en-US" dirty="0" smtClean="0">
                <a:latin typeface="+mj-lt"/>
                <a:cs typeface="+mj-cs"/>
              </a:rPr>
              <a:t> </a:t>
            </a:r>
            <a:r>
              <a:rPr lang="ko-KR" altLang="en-US" dirty="0" err="1" smtClean="0">
                <a:latin typeface="+mj-lt"/>
                <a:cs typeface="+mj-cs"/>
              </a:rPr>
              <a:t>가상화시스템</a:t>
            </a:r>
            <a:r>
              <a:rPr lang="ko-KR" altLang="en-US" dirty="0" smtClean="0">
                <a:latin typeface="+mj-lt"/>
                <a:cs typeface="+mj-cs"/>
              </a:rPr>
              <a:t> 노드 스펙 비교</a:t>
            </a:r>
            <a:endParaRPr lang="ko-KR" altLang="en-US" dirty="0">
              <a:latin typeface="+mj-lt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2680" y="933154"/>
            <a:ext cx="15204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latin typeface="+mj-lt"/>
                <a:ea typeface="나눔고딕 ExtraBold"/>
              </a:rPr>
              <a:t>11A-06-15-02</a:t>
            </a:r>
            <a:endParaRPr lang="ko-KR" altLang="en-US" b="1">
              <a:solidFill>
                <a:schemeClr val="bg1"/>
              </a:solidFill>
              <a:latin typeface="+mj-lt"/>
              <a:ea typeface="나눔고딕 ExtraBold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34285"/>
              </p:ext>
            </p:extLst>
          </p:nvPr>
        </p:nvGraphicFramePr>
        <p:xfrm>
          <a:off x="596516" y="1028233"/>
          <a:ext cx="8820980" cy="522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3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7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AS-IS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(NX–1065S-G5)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TO-BE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(NX–3060-G7)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개선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가상화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146485"/>
                  </a:ext>
                </a:extLst>
              </a:tr>
              <a:tr h="66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Node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5EA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3EA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CPU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1EA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: 2.1GHz 8C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x 1</a:t>
                      </a:r>
                      <a:endParaRPr lang="en-US" altLang="ko-KR" sz="12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5EA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40Core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1EA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2.2GHz 10C x 2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3EA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60Core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기존대비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20Core</a:t>
                      </a:r>
                      <a:r>
                        <a:rPr lang="en-US" altLang="ko-KR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증가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Memory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1EA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: 128GB</a:t>
                      </a:r>
                      <a:br>
                        <a:rPr lang="en-US" altLang="ko-KR" sz="1400" b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5EA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640GB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1EA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: 384GB</a:t>
                      </a:r>
                      <a:br>
                        <a:rPr lang="en-US" altLang="ko-KR" sz="1400" b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3EA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1152GB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기존대비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512GB</a:t>
                      </a:r>
                      <a:r>
                        <a:rPr lang="en-US" altLang="ko-KR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증가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Storage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HDD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: 2TB x 2 (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20TB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SSD : 480GB x 1 (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4.480TB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HDD : 2TB x 4 (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24TB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SSD : 1.92TB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x 2 (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11.52TB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기존대비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HDD</a:t>
                      </a:r>
                      <a:r>
                        <a:rPr lang="en-US" altLang="ko-KR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4TB</a:t>
                      </a:r>
                      <a:r>
                        <a:rPr lang="en-US" altLang="ko-KR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증가</a:t>
                      </a:r>
                      <a:r>
                        <a:rPr lang="en-US" altLang="ko-KR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SDD 7TB </a:t>
                      </a:r>
                      <a:r>
                        <a:rPr lang="ko-KR" altLang="en-US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증가</a:t>
                      </a:r>
                      <a:endParaRPr lang="ko-KR" altLang="en-US" sz="14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Network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Card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1G x 2Port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10G x 4Port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네트워크속도</a:t>
                      </a:r>
                      <a:endParaRPr lang="en-US" altLang="ko-KR" sz="14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 향상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671886" y="1860637"/>
            <a:ext cx="3042989" cy="720081"/>
            <a:chOff x="314970" y="1807680"/>
            <a:chExt cx="4496146" cy="178267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970" y="1807680"/>
              <a:ext cx="4496146" cy="8415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970" y="2746247"/>
              <a:ext cx="4496146" cy="844104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4857168" y="1879687"/>
            <a:ext cx="3029532" cy="720081"/>
            <a:chOff x="4993929" y="3760782"/>
            <a:chExt cx="4496147" cy="176221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93930" y="3760782"/>
              <a:ext cx="4496146" cy="85604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93929" y="4689140"/>
              <a:ext cx="4496146" cy="833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1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3" name="제목 1"/>
          <p:cNvSpPr>
            <a:spLocks noGrp="1"/>
          </p:cNvSpPr>
          <p:nvPr>
            <p:ph type="title"/>
          </p:nvPr>
        </p:nvSpPr>
        <p:spPr>
          <a:xfrm>
            <a:off x="488950" y="296863"/>
            <a:ext cx="9001125" cy="431800"/>
          </a:xfr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 smtClean="0">
                <a:latin typeface="+mj-lt"/>
                <a:cs typeface="+mj-cs"/>
              </a:rPr>
              <a:t>4. </a:t>
            </a:r>
            <a:r>
              <a:rPr lang="ko-KR" altLang="en-US" dirty="0" smtClean="0">
                <a:latin typeface="+mj-lt"/>
                <a:cs typeface="+mj-cs"/>
              </a:rPr>
              <a:t>네트워크 스위치 </a:t>
            </a:r>
            <a:r>
              <a:rPr lang="ko-KR" altLang="en-US" dirty="0" err="1" smtClean="0">
                <a:latin typeface="+mj-lt"/>
                <a:cs typeface="+mj-cs"/>
              </a:rPr>
              <a:t>스펙</a:t>
            </a:r>
            <a:r>
              <a:rPr lang="ko-KR" altLang="en-US" dirty="0" smtClean="0">
                <a:latin typeface="+mj-lt"/>
                <a:cs typeface="+mj-cs"/>
              </a:rPr>
              <a:t> 비교 </a:t>
            </a:r>
            <a:endParaRPr lang="ko-KR" altLang="en-US" dirty="0">
              <a:latin typeface="+mj-lt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2680" y="828379"/>
            <a:ext cx="15204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latin typeface="+mj-lt"/>
                <a:ea typeface="나눔고딕 ExtraBold"/>
              </a:rPr>
              <a:t>11A-06-15-02</a:t>
            </a:r>
            <a:endParaRPr lang="ko-KR" altLang="en-US" b="1">
              <a:solidFill>
                <a:schemeClr val="bg1"/>
              </a:solidFill>
              <a:latin typeface="+mj-lt"/>
              <a:ea typeface="나눔고딕 ExtraBold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47528"/>
              </p:ext>
            </p:extLst>
          </p:nvPr>
        </p:nvGraphicFramePr>
        <p:xfrm>
          <a:off x="596516" y="1028233"/>
          <a:ext cx="8820980" cy="522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3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7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AS-IS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smtClean="0"/>
                        <a:t>Cisco </a:t>
                      </a:r>
                      <a:r>
                        <a:rPr lang="en-US" altLang="ko-KR" sz="1400" baseline="0" dirty="0" smtClean="0"/>
                        <a:t>WS-C2960XR-24TS-I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TO-BE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smtClean="0"/>
                        <a:t>Arista</a:t>
                      </a:r>
                      <a:r>
                        <a:rPr lang="en-US" altLang="ko-KR" sz="1400" baseline="0" dirty="0" smtClean="0"/>
                        <a:t> 7150S-24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개선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네트워크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스위치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146485"/>
                  </a:ext>
                </a:extLst>
              </a:tr>
              <a:tr h="669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CPU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2Core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2Core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Memory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512MB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4GB 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기존대비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</a:t>
                      </a:r>
                      <a:r>
                        <a:rPr lang="en-US" altLang="ko-KR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증가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NIC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1G * 24Port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10G * 24Port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기존대비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</a:t>
                      </a:r>
                      <a:r>
                        <a:rPr lang="en-US" altLang="ko-KR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증가</a:t>
                      </a:r>
                      <a:endParaRPr lang="ko-KR" altLang="en-US" sz="14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err="1" smtClean="0"/>
                        <a:t>Troughput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/>
                        <a:t>108Gbps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480Gbps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기존대비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</a:t>
                      </a:r>
                      <a:r>
                        <a:rPr lang="en-US" altLang="ko-KR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증가</a:t>
                      </a:r>
                      <a:endParaRPr lang="ko-KR" altLang="en-US" sz="14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PPS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/>
                        <a:t>71.4Mpps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PPS 360Mpps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기존대비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</a:t>
                      </a:r>
                      <a:r>
                        <a:rPr lang="en-US" altLang="ko-KR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증가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74" y="2042071"/>
            <a:ext cx="2916077" cy="3578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341" y="2068786"/>
            <a:ext cx="2852584" cy="3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3" name="제목 1"/>
          <p:cNvSpPr>
            <a:spLocks noGrp="1"/>
          </p:cNvSpPr>
          <p:nvPr>
            <p:ph type="title"/>
          </p:nvPr>
        </p:nvSpPr>
        <p:spPr>
          <a:xfrm>
            <a:off x="488950" y="296863"/>
            <a:ext cx="9001125" cy="431800"/>
          </a:xfr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 smtClean="0">
                <a:latin typeface="+mj-lt"/>
                <a:cs typeface="+mj-cs"/>
              </a:rPr>
              <a:t>5. </a:t>
            </a:r>
            <a:r>
              <a:rPr lang="ko-KR" altLang="en-US" dirty="0" smtClean="0">
                <a:latin typeface="+mj-lt"/>
                <a:cs typeface="+mj-cs"/>
              </a:rPr>
              <a:t>이슈사항 해결을 위한 </a:t>
            </a:r>
            <a:r>
              <a:rPr lang="ko-KR" altLang="en-US" dirty="0" err="1" smtClean="0">
                <a:latin typeface="+mj-lt"/>
                <a:cs typeface="+mj-cs"/>
              </a:rPr>
              <a:t>제노솔루션</a:t>
            </a:r>
            <a:r>
              <a:rPr lang="ko-KR" altLang="en-US" dirty="0" smtClean="0">
                <a:latin typeface="+mj-lt"/>
                <a:cs typeface="+mj-cs"/>
              </a:rPr>
              <a:t> 제안</a:t>
            </a:r>
            <a:endParaRPr lang="ko-KR" altLang="en-US" dirty="0">
              <a:latin typeface="+mj-lt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2680" y="828379"/>
            <a:ext cx="15204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latin typeface="+mj-lt"/>
                <a:ea typeface="나눔고딕 ExtraBold"/>
              </a:rPr>
              <a:t>11A-06-15-02</a:t>
            </a:r>
            <a:endParaRPr lang="ko-KR" altLang="en-US" b="1">
              <a:solidFill>
                <a:schemeClr val="bg1"/>
              </a:solidFill>
              <a:latin typeface="+mj-lt"/>
              <a:ea typeface="나눔고딕 ExtraBold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95035"/>
              </p:ext>
            </p:extLst>
          </p:nvPr>
        </p:nvGraphicFramePr>
        <p:xfrm>
          <a:off x="433636" y="1461477"/>
          <a:ext cx="8983860" cy="1787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6772">
                  <a:extLst>
                    <a:ext uri="{9D8B030D-6E8A-4147-A177-3AD203B41FA5}">
                      <a16:colId xmlns:a16="http://schemas.microsoft.com/office/drawing/2014/main" val="3207972575"/>
                    </a:ext>
                  </a:extLst>
                </a:gridCol>
                <a:gridCol w="1796772">
                  <a:extLst>
                    <a:ext uri="{9D8B030D-6E8A-4147-A177-3AD203B41FA5}">
                      <a16:colId xmlns:a16="http://schemas.microsoft.com/office/drawing/2014/main" val="3353544457"/>
                    </a:ext>
                  </a:extLst>
                </a:gridCol>
                <a:gridCol w="1796772">
                  <a:extLst>
                    <a:ext uri="{9D8B030D-6E8A-4147-A177-3AD203B41FA5}">
                      <a16:colId xmlns:a16="http://schemas.microsoft.com/office/drawing/2014/main" val="183437864"/>
                    </a:ext>
                  </a:extLst>
                </a:gridCol>
                <a:gridCol w="1796772">
                  <a:extLst>
                    <a:ext uri="{9D8B030D-6E8A-4147-A177-3AD203B41FA5}">
                      <a16:colId xmlns:a16="http://schemas.microsoft.com/office/drawing/2014/main" val="1565595988"/>
                    </a:ext>
                  </a:extLst>
                </a:gridCol>
                <a:gridCol w="1796772">
                  <a:extLst>
                    <a:ext uri="{9D8B030D-6E8A-4147-A177-3AD203B41FA5}">
                      <a16:colId xmlns:a16="http://schemas.microsoft.com/office/drawing/2014/main" val="949189106"/>
                    </a:ext>
                  </a:extLst>
                </a:gridCol>
              </a:tblGrid>
              <a:tr h="3574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도입 일자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장비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수량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금액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합계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032071"/>
                  </a:ext>
                </a:extLst>
              </a:tr>
              <a:tr h="3574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2018-08-07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NX-1065S(MEM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96G)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970,000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2,910,000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246800"/>
                  </a:ext>
                </a:extLst>
              </a:tr>
              <a:tr h="357459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Cisco 1G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스위치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무상제공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무상제공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2020-07-29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NX-1065S(MEM 128G)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1,100,000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2,200,000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33797"/>
                  </a:ext>
                </a:extLst>
              </a:tr>
              <a:tr h="35745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총 </a:t>
                      </a:r>
                      <a:r>
                        <a:rPr lang="ko-KR" altLang="en-US" sz="1100" b="1" u="none" strike="noStrike" dirty="0" smtClean="0">
                          <a:effectLst/>
                        </a:rPr>
                        <a:t>합계 </a:t>
                      </a:r>
                      <a:r>
                        <a:rPr lang="en-US" altLang="ko-KR" sz="1100" b="1" u="none" strike="noStrike" dirty="0" smtClean="0">
                          <a:effectLst/>
                        </a:rPr>
                        <a:t>(VAT-)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</a:rPr>
                        <a:t>5,110,000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3574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38914" y="1145376"/>
            <a:ext cx="764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en-US" altLang="ko-KR" sz="1200" dirty="0" smtClean="0">
                <a:latin typeface="나눔고딕 ExtraBold"/>
                <a:ea typeface="나눔고딕 ExtraBold"/>
              </a:rPr>
              <a:t>AS-IS</a:t>
            </a:r>
            <a:endParaRPr lang="ko-KR" altLang="en-US" sz="1200" dirty="0">
              <a:latin typeface="나눔고딕 ExtraBold"/>
              <a:ea typeface="나눔고딕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8914" y="3428792"/>
            <a:ext cx="8420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endParaRPr lang="ko-KR" altLang="en-US" sz="1200" b="1" dirty="0">
              <a:latin typeface="나눔고딕 ExtraBold"/>
              <a:ea typeface="나눔고딕 ExtraBold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45597"/>
              </p:ext>
            </p:extLst>
          </p:nvPr>
        </p:nvGraphicFramePr>
        <p:xfrm>
          <a:off x="441301" y="3733081"/>
          <a:ext cx="8983860" cy="1429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6772">
                  <a:extLst>
                    <a:ext uri="{9D8B030D-6E8A-4147-A177-3AD203B41FA5}">
                      <a16:colId xmlns:a16="http://schemas.microsoft.com/office/drawing/2014/main" val="3207972575"/>
                    </a:ext>
                  </a:extLst>
                </a:gridCol>
                <a:gridCol w="1796772">
                  <a:extLst>
                    <a:ext uri="{9D8B030D-6E8A-4147-A177-3AD203B41FA5}">
                      <a16:colId xmlns:a16="http://schemas.microsoft.com/office/drawing/2014/main" val="3353544457"/>
                    </a:ext>
                  </a:extLst>
                </a:gridCol>
                <a:gridCol w="1796772">
                  <a:extLst>
                    <a:ext uri="{9D8B030D-6E8A-4147-A177-3AD203B41FA5}">
                      <a16:colId xmlns:a16="http://schemas.microsoft.com/office/drawing/2014/main" val="183437864"/>
                    </a:ext>
                  </a:extLst>
                </a:gridCol>
                <a:gridCol w="1796772">
                  <a:extLst>
                    <a:ext uri="{9D8B030D-6E8A-4147-A177-3AD203B41FA5}">
                      <a16:colId xmlns:a16="http://schemas.microsoft.com/office/drawing/2014/main" val="1565595988"/>
                    </a:ext>
                  </a:extLst>
                </a:gridCol>
                <a:gridCol w="1796772">
                  <a:extLst>
                    <a:ext uri="{9D8B030D-6E8A-4147-A177-3AD203B41FA5}">
                      <a16:colId xmlns:a16="http://schemas.microsoft.com/office/drawing/2014/main" val="949189106"/>
                    </a:ext>
                  </a:extLst>
                </a:gridCol>
              </a:tblGrid>
              <a:tr h="3574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도입 일자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장비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수량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금액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합계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032071"/>
                  </a:ext>
                </a:extLst>
              </a:tr>
              <a:tr h="3574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NX-3060-G7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1,640,000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4,920,000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246800"/>
                  </a:ext>
                </a:extLst>
              </a:tr>
              <a:tr h="357459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Arista 10G</a:t>
                      </a:r>
                      <a:r>
                        <a:rPr lang="ko-KR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스위치</a:t>
                      </a:r>
                      <a:endParaRPr lang="ko-KR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무상교체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무상교체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5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총 </a:t>
                      </a:r>
                      <a:r>
                        <a:rPr lang="ko-KR" altLang="en-US" sz="1100" b="1" u="none" strike="noStrike" dirty="0" smtClean="0">
                          <a:effectLst/>
                        </a:rPr>
                        <a:t>합계 </a:t>
                      </a:r>
                      <a:r>
                        <a:rPr lang="en-US" altLang="ko-KR" sz="1100" b="1" u="none" strike="noStrike" dirty="0" smtClean="0">
                          <a:effectLst/>
                        </a:rPr>
                        <a:t>(VAT-)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</a:rPr>
                        <a:t>4,920,000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3574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2611" y="5246198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  <a:ea typeface="+mn-ea"/>
              </a:rPr>
              <a:t>기존 금액 대비 월 </a:t>
            </a:r>
            <a:r>
              <a:rPr lang="en-US" altLang="ko-KR" sz="1200" dirty="0" smtClean="0">
                <a:latin typeface="+mn-ea"/>
                <a:ea typeface="+mn-ea"/>
              </a:rPr>
              <a:t>19</a:t>
            </a:r>
            <a:r>
              <a:rPr lang="ko-KR" altLang="en-US" sz="1200" dirty="0" smtClean="0">
                <a:latin typeface="+mn-ea"/>
                <a:ea typeface="+mn-ea"/>
              </a:rPr>
              <a:t>만원 금액 절감 </a:t>
            </a:r>
            <a:endParaRPr lang="ko-KR" altLang="en-US" sz="2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9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432050" y="2816932"/>
            <a:ext cx="51847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5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9525" cap="flat" cmpd="sng" algn="ctr">
          <a:solidFill>
            <a:srgbClr val="FF0000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6800" rIns="9144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sz="1400" i="0" u="none" strike="noStrike" cap="none" normalizeH="0" baseline="0" smtClean="0">
            <a:solidFill>
              <a:srgbClr val="000000"/>
            </a:solidFill>
            <a:effectLst/>
            <a:latin typeface="나눔고딕 ExtraBold"/>
            <a:ea typeface="나눔고딕 ExtraBold"/>
          </a:defRPr>
        </a:defPPr>
      </a:lstStyle>
    </a:spDef>
    <a:lnDef>
      <a:spPr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6800" rIns="9144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200" b="0" i="0" u="none" strike="noStrike" cap="none" normalizeH="0" baseline="0" smtClean="0">
            <a:solidFill>
              <a:srgbClr val="000000"/>
            </a:solidFill>
            <a:effectLst/>
            <a:latin typeface="Arial"/>
            <a:ea typeface="윤고딕13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sz="1100" dirty="0" smtClean="0">
            <a:latin typeface="나눔고딕 ExtraBold"/>
            <a:ea typeface="나눔고딕 ExtraBold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455</Words>
  <Application>Microsoft Office PowerPoint</Application>
  <PresentationFormat>A4 용지(210x297mm)</PresentationFormat>
  <Paragraphs>190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MS PGothic</vt:lpstr>
      <vt:lpstr>굴림</vt:lpstr>
      <vt:lpstr>나눔고딕</vt:lpstr>
      <vt:lpstr>나눔고딕 ExtraBold</vt:lpstr>
      <vt:lpstr>맑은 고딕</vt:lpstr>
      <vt:lpstr>윤고딕130</vt:lpstr>
      <vt:lpstr>Arial</vt:lpstr>
      <vt:lpstr>Wingdings</vt:lpstr>
      <vt:lpstr>Default Design</vt:lpstr>
      <vt:lpstr>PowerPoint 프레젠테이션</vt:lpstr>
      <vt:lpstr>1. 가상화시스템 변경 제안 배경</vt:lpstr>
      <vt:lpstr>2. 네트워크 스위치 변경 제안 배경</vt:lpstr>
      <vt:lpstr>3. 가상화시스템 노드 스펙 비교</vt:lpstr>
      <vt:lpstr>4. 네트워크 스위치 스펙 비교 </vt:lpstr>
      <vt:lpstr>5. 이슈사항 해결을 위한 제노솔루션 제안</vt:lpstr>
      <vt:lpstr>PowerPoint 프레젠테이션</vt:lpstr>
    </vt:vector>
  </TitlesOfParts>
  <Manager/>
  <Company>정보통신BU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Namhoon, kang</dc:creator>
  <cp:lastModifiedBy>csim</cp:lastModifiedBy>
  <cp:revision>7967</cp:revision>
  <cp:lastPrinted>2021-08-25T14:40:45Z</cp:lastPrinted>
  <dcterms:created xsi:type="dcterms:W3CDTF">2006-10-10T05:04:52Z</dcterms:created>
  <dcterms:modified xsi:type="dcterms:W3CDTF">2021-10-06T08:00:36Z</dcterms:modified>
  <cp:version/>
</cp:coreProperties>
</file>