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3" r:id="rId5"/>
    <p:sldId id="258" r:id="rId6"/>
    <p:sldId id="260" r:id="rId7"/>
    <p:sldId id="262" r:id="rId8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4AEDB-A26B-4711-AE41-EAAFAAE292C8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A6CB168-77C8-44C1-990B-B81614EB96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1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6E8E7-6686-4196-9528-8AE545AC880B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BFAA4-2857-442E-B6F6-491DB8C3938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42522-2BA8-426C-932B-B9AD3B26FD4E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127B-A0FC-41F6-8D42-A7B69D00EF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B1CD9-D19E-4412-AEF9-5F5EABF57EA8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51D16-AEF0-4A8E-920A-2FB530A48EE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A1246-2642-4BF2-9BEC-329BA3A46416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4A8B2-31DA-49EE-BF13-568CD8A98F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2C629-B516-4127-B8C1-7E0B5587331E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5A33-F502-4F85-87A1-46A05D69FB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0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9DC5E-5E57-413D-BFA5-0DA47F63D69C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D9D24-765E-42B9-9952-0087A5BC34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6E5C-F1CD-420F-B7D6-72B111C6760C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41B9E-0DE9-492B-AF6D-2A599103A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DE4EC-96B9-41D4-9B83-0219F2380A62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591EE-B31B-4962-9D96-A1CD6A1283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8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99B5C-A984-4AFD-9AC1-4098A6715949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9EFD-D127-4985-A260-95FD4B34DB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C41E1-8FC7-4605-8600-C072D27D84C5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85FD595-8296-4F2E-B37E-028A8251A3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1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AC6148-E0FF-4663-B403-1111591CF45A}" type="datetimeFigureOut">
              <a:rPr lang="ko-KR" altLang="en-US"/>
              <a:pPr>
                <a:defRPr/>
              </a:pPr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2400" b="1">
                <a:solidFill>
                  <a:schemeClr val="tx2"/>
                </a:solidFill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D06A9545-4327-4160-9594-36528386DB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6" r:id="rId9"/>
    <p:sldLayoutId id="2147483733" r:id="rId10"/>
    <p:sldLayoutId id="214748373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HY견고딕" panose="02030600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HY견고딕" panose="02030600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HY견고딕" panose="02030600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HY견고딕" panose="02030600000101010101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HY견고딕" panose="02030600000101010101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HY견고딕" panose="02030600000101010101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HY견고딕" panose="02030600000101010101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HY견고딕" panose="02030600000101010101" pitchFamily="18" charset="-127"/>
        </a:defRPr>
      </a:lvl9pPr>
    </p:titleStyle>
    <p:bodyStyle>
      <a:lvl1pPr algn="l" rtl="0" eaLnBrk="0" fontAlgn="base" latinLnBrk="1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 bwMode="auto">
          <a:xfrm>
            <a:off x="250825" y="5300663"/>
            <a:ext cx="842486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288925" y="2001838"/>
            <a:ext cx="8386763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marL="26670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6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defRPr>
            </a:lvl1pPr>
            <a:lvl2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5905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10477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5049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9621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92075" algn="r" eaLnBrk="1" latinLnBrk="1" hangingPunct="1">
              <a:defRPr/>
            </a:pPr>
            <a:r>
              <a:rPr lang="ko-KR" alt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오픈뱅킹</a:t>
            </a:r>
            <a:endParaRPr lang="en-US" altLang="ko-KR" sz="3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algn="r" eaLnBrk="1" latinLnBrk="1" hangingPunct="1">
              <a:defRPr/>
            </a:pP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algn="r" eaLnBrk="1" latinLnBrk="1" hangingPunct="1">
              <a:defRPr/>
            </a:pPr>
            <a:r>
              <a:rPr lang="ko-KR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이용기관 서비스 계획서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4572000" y="5445125"/>
            <a:ext cx="43465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marL="26670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6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defRPr>
            </a:lvl1pPr>
            <a:lvl2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5905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10477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5049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9621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549275" indent="-457200" algn="just" eaLnBrk="1" latin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이용기관명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549275" indent="-457200" algn="just" eaLnBrk="1" latin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신청일자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7463" y="49213"/>
            <a:ext cx="838835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marL="26670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6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defRPr>
            </a:lvl1pPr>
            <a:lvl2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5905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10477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5049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9621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92075" eaLnBrk="1" latinLnBrk="1" hangingPunct="1">
              <a:defRPr/>
            </a:pPr>
            <a:r>
              <a:rPr lang="en-US" altLang="ko-KR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이용기관 정보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179388" y="758825"/>
            <a:ext cx="842486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graphicFrame>
        <p:nvGraphicFramePr>
          <p:cNvPr id="12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0051"/>
              </p:ext>
            </p:extLst>
          </p:nvPr>
        </p:nvGraphicFramePr>
        <p:xfrm>
          <a:off x="539750" y="1520825"/>
          <a:ext cx="8208714" cy="4885083"/>
        </p:xfrm>
        <a:graphic>
          <a:graphicData uri="http://schemas.openxmlformats.org/drawingml/2006/table">
            <a:tbl>
              <a:tblPr/>
              <a:tblGrid>
                <a:gridCol w="143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이용기관명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사업자등록번호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대표자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설립일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자본금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임직원 수</a:t>
                      </a: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소재지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홈페이지</a:t>
                      </a: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종목</a:t>
                      </a: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전자금융업자 여부</a:t>
                      </a: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 / N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인증방식</a:t>
                      </a: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센터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90024"/>
                  </a:ext>
                </a:extLst>
              </a:tr>
              <a:tr h="765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제품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323850" y="903288"/>
            <a:ext cx="2384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marL="26670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6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defRPr>
            </a:lvl1pPr>
            <a:lvl2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5905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10477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5049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9621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92075" eaLnBrk="1" latinLnBrk="1" hangingPunct="1">
              <a:defRPr/>
            </a:pPr>
            <a:r>
              <a:rPr lang="ko-KR" altLang="en-US" sz="18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18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이용기관</a:t>
            </a:r>
            <a:r>
              <a:rPr lang="ko-KR" altLang="en-US" sz="18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개요</a:t>
            </a:r>
            <a:endParaRPr lang="ko-KR" altLang="en-US" sz="18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6228184" y="6611193"/>
            <a:ext cx="3168650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2075"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5905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10477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15049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19621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오픈뱅킹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이용기관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계획서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07950" y="49213"/>
            <a:ext cx="838676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marL="26670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6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defRPr>
            </a:lvl1pPr>
            <a:lvl2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5905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10477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5049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9621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92075" eaLnBrk="1" latinLnBrk="1" hangingPunct="1">
              <a:defRPr/>
            </a:pPr>
            <a:r>
              <a:rPr lang="en-US" altLang="ko-KR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정보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179388" y="692150"/>
            <a:ext cx="842486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graphicFrame>
        <p:nvGraphicFramePr>
          <p:cNvPr id="12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26863"/>
              </p:ext>
            </p:extLst>
          </p:nvPr>
        </p:nvGraphicFramePr>
        <p:xfrm>
          <a:off x="566739" y="1125538"/>
          <a:ext cx="8334572" cy="5384826"/>
        </p:xfrm>
        <a:graphic>
          <a:graphicData uri="http://schemas.openxmlformats.org/drawingml/2006/table">
            <a:tbl>
              <a:tblPr/>
              <a:tblGrid>
                <a:gridCol w="94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명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개요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오픈뱅킹</a:t>
                      </a:r>
                      <a:r>
                        <a:rPr lang="en-US" altLang="ko-KR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통해 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제공하고자 하는 서비스를 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1~2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줄로 설명</a:t>
                      </a:r>
                      <a:endParaRPr lang="en-US" altLang="ko-KR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Ex. </a:t>
                      </a:r>
                      <a:r>
                        <a:rPr lang="ko-KR" alt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카드회원이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카드 포인트를 보다 쉽게 조회하고 현금화 가능 포인트에 대해 일괄 </a:t>
                      </a:r>
                      <a:r>
                        <a:rPr lang="ko-KR" alt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계좌입금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신청할 수 있도록 카드업계가 공동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개발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운영하는 서비스</a:t>
                      </a:r>
                      <a:endParaRPr lang="en-US" altLang="ko-KR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6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모델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오픈뱅킹</a:t>
                      </a:r>
                      <a:r>
                        <a:rPr lang="en-US" altLang="ko-KR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통해 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제공하고자 하는 서비스를 상세하게 설명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&lt;Example&gt;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ㅇ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카드 포인트 </a:t>
                      </a:r>
                      <a:r>
                        <a:rPr lang="ko-KR" alt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통합조회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계좌입금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서비스는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현재 카드회원에게 아래 두 가지 서비스를 제공 중으로</a:t>
                      </a:r>
                      <a:r>
                        <a:rPr lang="en-US" altLang="ko-KR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오픈뱅킹</a:t>
                      </a:r>
                      <a:endParaRPr lang="en-US" altLang="ko-KR" sz="1100" b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en-US" altLang="ko-KR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API(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계좌실명조회</a:t>
                      </a:r>
                      <a:r>
                        <a:rPr lang="en-US" altLang="ko-KR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는 카드 포인트 </a:t>
                      </a:r>
                      <a:r>
                        <a:rPr lang="ko-KR" altLang="en-US" sz="11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계좌입금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 제공 시 활용할 예정</a:t>
                      </a:r>
                      <a:endParaRPr lang="en-US" altLang="ko-KR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 포인트 </a:t>
                      </a:r>
                      <a:r>
                        <a:rPr lang="ko-KR" alt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통합조회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신용카드사에 적립된 본인 명의의 카드 포인트 정보에 대한 일괄 조회 서비스</a:t>
                      </a:r>
                      <a:endParaRPr lang="en-US" altLang="ko-KR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카드포인트 </a:t>
                      </a:r>
                      <a:r>
                        <a:rPr lang="ko-KR" altLang="en-US" sz="1100" b="0" u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계좌입금</a:t>
                      </a:r>
                      <a:r>
                        <a:rPr lang="ko-KR" altLang="en-US" sz="11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신용카드사에 적립된 본인 명의의 현금화 가능 포인트를 본인이 원하는 계좌</a:t>
                      </a:r>
                      <a:r>
                        <a:rPr lang="en-US" altLang="ko-KR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본인명의</a:t>
                      </a:r>
                      <a:r>
                        <a:rPr lang="en-US" altLang="ko-KR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일괄 입금 신청하는 서비스</a:t>
                      </a:r>
                      <a:endParaRPr lang="en-US" altLang="ko-KR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08" name="Rectangle 6"/>
          <p:cNvSpPr txBox="1">
            <a:spLocks noChangeArrowheads="1"/>
          </p:cNvSpPr>
          <p:nvPr/>
        </p:nvSpPr>
        <p:spPr bwMode="auto">
          <a:xfrm>
            <a:off x="6228184" y="6611193"/>
            <a:ext cx="3168650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2075"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5905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10477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15049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19621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오픈뱅킹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이용기관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계획서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07950" y="49213"/>
            <a:ext cx="838676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marL="26670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6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defRPr>
            </a:lvl1pPr>
            <a:lvl2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5905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10477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5049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9621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92075" eaLnBrk="1" latinLnBrk="1" hangingPunct="1">
              <a:defRPr/>
            </a:pPr>
            <a:r>
              <a:rPr lang="en-US" altLang="ko-KR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정보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179388" y="692150"/>
            <a:ext cx="842486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208" name="Rectangle 6"/>
          <p:cNvSpPr txBox="1">
            <a:spLocks noChangeArrowheads="1"/>
          </p:cNvSpPr>
          <p:nvPr/>
        </p:nvSpPr>
        <p:spPr bwMode="auto">
          <a:xfrm>
            <a:off x="6228184" y="6611193"/>
            <a:ext cx="3168650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2075"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5905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10477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15049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19621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오픈뱅킹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이용기관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계획서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23355"/>
              </p:ext>
            </p:extLst>
          </p:nvPr>
        </p:nvGraphicFramePr>
        <p:xfrm>
          <a:off x="269679" y="908720"/>
          <a:ext cx="8334571" cy="5453269"/>
        </p:xfrm>
        <a:graphic>
          <a:graphicData uri="http://schemas.openxmlformats.org/drawingml/2006/table">
            <a:tbl>
              <a:tblPr/>
              <a:tblGrid>
                <a:gridCol w="941632">
                  <a:extLst>
                    <a:ext uri="{9D8B030D-6E8A-4147-A177-3AD203B41FA5}">
                      <a16:colId xmlns:a16="http://schemas.microsoft.com/office/drawing/2014/main" val="2500730186"/>
                    </a:ext>
                  </a:extLst>
                </a:gridCol>
                <a:gridCol w="726954">
                  <a:extLst>
                    <a:ext uri="{9D8B030D-6E8A-4147-A177-3AD203B41FA5}">
                      <a16:colId xmlns:a16="http://schemas.microsoft.com/office/drawing/2014/main" val="1034601738"/>
                    </a:ext>
                  </a:extLst>
                </a:gridCol>
                <a:gridCol w="726954">
                  <a:extLst>
                    <a:ext uri="{9D8B030D-6E8A-4147-A177-3AD203B41FA5}">
                      <a16:colId xmlns:a16="http://schemas.microsoft.com/office/drawing/2014/main" val="1285989362"/>
                    </a:ext>
                  </a:extLst>
                </a:gridCol>
                <a:gridCol w="726954">
                  <a:extLst>
                    <a:ext uri="{9D8B030D-6E8A-4147-A177-3AD203B41FA5}">
                      <a16:colId xmlns:a16="http://schemas.microsoft.com/office/drawing/2014/main" val="1082966217"/>
                    </a:ext>
                  </a:extLst>
                </a:gridCol>
                <a:gridCol w="726955">
                  <a:extLst>
                    <a:ext uri="{9D8B030D-6E8A-4147-A177-3AD203B41FA5}">
                      <a16:colId xmlns:a16="http://schemas.microsoft.com/office/drawing/2014/main" val="410990957"/>
                    </a:ext>
                  </a:extLst>
                </a:gridCol>
                <a:gridCol w="726954">
                  <a:extLst>
                    <a:ext uri="{9D8B030D-6E8A-4147-A177-3AD203B41FA5}">
                      <a16:colId xmlns:a16="http://schemas.microsoft.com/office/drawing/2014/main" val="3112719472"/>
                    </a:ext>
                  </a:extLst>
                </a:gridCol>
                <a:gridCol w="726954">
                  <a:extLst>
                    <a:ext uri="{9D8B030D-6E8A-4147-A177-3AD203B41FA5}">
                      <a16:colId xmlns:a16="http://schemas.microsoft.com/office/drawing/2014/main" val="2403532742"/>
                    </a:ext>
                  </a:extLst>
                </a:gridCol>
                <a:gridCol w="646120">
                  <a:extLst>
                    <a:ext uri="{9D8B030D-6E8A-4147-A177-3AD203B41FA5}">
                      <a16:colId xmlns:a16="http://schemas.microsoft.com/office/drawing/2014/main" val="262372708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78623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79969384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729886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684382436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1895193181"/>
                    </a:ext>
                  </a:extLst>
                </a:gridCol>
              </a:tblGrid>
              <a:tr h="14401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잔액조회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거래내역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계좌실명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송금인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정보조회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수취조회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출금이체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입금이체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계좌통합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방식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신규서비스</a:t>
                      </a:r>
                      <a:endParaRPr lang="en-US" altLang="ko-KR" sz="10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44522"/>
                  </a:ext>
                </a:extLst>
              </a:tr>
              <a:tr h="294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lang="ko-KR" altLang="en-US" sz="10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기존서비스</a:t>
                      </a:r>
                      <a:r>
                        <a:rPr lang="ko-KR" altLang="en-US" sz="10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연계</a:t>
                      </a:r>
                      <a:endParaRPr lang="en-US" altLang="ko-KR" sz="10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392159"/>
                  </a:ext>
                </a:extLst>
              </a:tr>
              <a:tr h="1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43257"/>
                  </a:ext>
                </a:extLst>
              </a:tr>
              <a:tr h="145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카드목록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카드기본정보조회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카드청구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기본정보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카드청구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상세정보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선불목록조회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선불연계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정보조회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선불잔액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선불거래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내역조회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활용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분야</a:t>
                      </a:r>
                    </a:p>
                  </a:txBody>
                  <a:tcPr marL="91438" marR="91438" marT="45713" marB="45713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Mobile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77500"/>
                  </a:ext>
                </a:extLst>
              </a:tr>
              <a:tr h="227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28836"/>
                  </a:ext>
                </a:extLst>
              </a:tr>
              <a:tr h="12724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오픈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적용방안</a:t>
                      </a: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 gridSpan="8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오픈뱅킹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통해 서비스를 어떻게 제공할 것인지 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별로 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100" b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&lt;Example&gt;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계좌실명조회 </a:t>
                      </a:r>
                      <a:r>
                        <a:rPr lang="en-US" altLang="ko-KR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간편결제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가맹점에서 수취할 계좌의 실명 조회</a:t>
                      </a:r>
                      <a:endParaRPr lang="en-US" altLang="ko-KR" sz="1100" b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출금이체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간편결제</a:t>
                      </a:r>
                      <a:r>
                        <a:rPr lang="ko-KR" altLang="en-US" sz="11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고객계좌에서 이용기관계좌로 이체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06931"/>
                  </a:ext>
                </a:extLst>
              </a:tr>
              <a:tr h="919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iOS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56459"/>
                  </a:ext>
                </a:extLst>
              </a:tr>
              <a:tr h="697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71037"/>
                  </a:ext>
                </a:extLst>
              </a:tr>
              <a:tr h="1286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376552"/>
                  </a:ext>
                </a:extLst>
              </a:tr>
              <a:tr h="46846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예상 일정</a:t>
                      </a:r>
                      <a:endParaRPr lang="ko-KR" altLang="en-US" sz="1100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38" marR="91438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70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7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07950" y="49213"/>
            <a:ext cx="838676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marL="26670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6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defRPr>
            </a:lvl1pPr>
            <a:lvl2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5905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10477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5049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9621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92075" eaLnBrk="1" latinLnBrk="1" hangingPunct="1">
              <a:defRPr/>
            </a:pPr>
            <a:r>
              <a:rPr lang="en-US" altLang="ko-KR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상세내역</a:t>
            </a:r>
            <a:r>
              <a:rPr lang="en-US" altLang="ko-KR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179388" y="692150"/>
            <a:ext cx="842486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graphicFrame>
        <p:nvGraphicFramePr>
          <p:cNvPr id="12" name="Group 57"/>
          <p:cNvGraphicFramePr>
            <a:graphicFrameLocks noGrp="1"/>
          </p:cNvGraphicFramePr>
          <p:nvPr/>
        </p:nvGraphicFramePr>
        <p:xfrm>
          <a:off x="323850" y="922338"/>
          <a:ext cx="8280400" cy="2571750"/>
        </p:xfrm>
        <a:graphic>
          <a:graphicData uri="http://schemas.openxmlformats.org/drawingml/2006/table">
            <a:tbl>
              <a:tblPr/>
              <a:tblGrid>
                <a:gridCol w="93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서비스모델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적용 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</a:p>
                  </a:txBody>
                  <a:tcPr marL="91434" marR="91434"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처리절차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marR="0" lvl="0" indent="-228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960563" y="3836988"/>
            <a:ext cx="1000125" cy="247173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18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4524375"/>
            <a:ext cx="4381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5229225"/>
            <a:ext cx="63182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4078288"/>
            <a:ext cx="355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3" y="4292600"/>
            <a:ext cx="85407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4149725"/>
            <a:ext cx="111125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4354513"/>
            <a:ext cx="11049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5" name="TextBox 2"/>
          <p:cNvSpPr txBox="1">
            <a:spLocks noChangeArrowheads="1"/>
          </p:cNvSpPr>
          <p:nvPr/>
        </p:nvSpPr>
        <p:spPr bwMode="auto">
          <a:xfrm>
            <a:off x="1992313" y="4838700"/>
            <a:ext cx="936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App(Mobile)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6" name="TextBox 23"/>
          <p:cNvSpPr txBox="1">
            <a:spLocks noChangeArrowheads="1"/>
          </p:cNvSpPr>
          <p:nvPr/>
        </p:nvSpPr>
        <p:spPr bwMode="auto">
          <a:xfrm>
            <a:off x="2073275" y="5942013"/>
            <a:ext cx="774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WEB(PC)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7" name="TextBox 24"/>
          <p:cNvSpPr txBox="1">
            <a:spLocks noChangeArrowheads="1"/>
          </p:cNvSpPr>
          <p:nvPr/>
        </p:nvSpPr>
        <p:spPr bwMode="auto">
          <a:xfrm>
            <a:off x="684213" y="5127625"/>
            <a:ext cx="46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</a:p>
        </p:txBody>
      </p:sp>
      <p:sp>
        <p:nvSpPr>
          <p:cNvPr id="7198" name="TextBox 25"/>
          <p:cNvSpPr txBox="1">
            <a:spLocks noChangeArrowheads="1"/>
          </p:cNvSpPr>
          <p:nvPr/>
        </p:nvSpPr>
        <p:spPr bwMode="auto">
          <a:xfrm>
            <a:off x="3702050" y="5559425"/>
            <a:ext cx="977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핀테크</a:t>
            </a:r>
            <a:r>
              <a:rPr kumimoji="0"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kumimoji="0"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자체 운영</a:t>
            </a:r>
            <a:r>
              <a:rPr kumimoji="0"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99" name="TextBox 26"/>
          <p:cNvSpPr txBox="1">
            <a:spLocks noChangeArrowheads="1"/>
          </p:cNvSpPr>
          <p:nvPr/>
        </p:nvSpPr>
        <p:spPr bwMode="auto">
          <a:xfrm>
            <a:off x="5538788" y="5661025"/>
            <a:ext cx="97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오픈뱅킹</a:t>
            </a:r>
            <a:endParaRPr kumimoji="0" lang="en-US" altLang="ko-KR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센터</a:t>
            </a:r>
          </a:p>
        </p:txBody>
      </p:sp>
      <p:sp>
        <p:nvSpPr>
          <p:cNvPr id="7200" name="TextBox 27"/>
          <p:cNvSpPr txBox="1">
            <a:spLocks noChangeArrowheads="1"/>
          </p:cNvSpPr>
          <p:nvPr/>
        </p:nvSpPr>
        <p:spPr bwMode="auto">
          <a:xfrm>
            <a:off x="7167563" y="5453063"/>
            <a:ext cx="97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endParaRPr kumimoji="0" lang="en-US" altLang="ko-KR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계좌</a:t>
            </a: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716463" y="4581525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716463" y="511810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054350" y="4581525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3054350" y="511810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258888" y="4581525"/>
            <a:ext cx="6492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1258888" y="5118100"/>
            <a:ext cx="6492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7" name="TextBox 42"/>
          <p:cNvSpPr txBox="1">
            <a:spLocks noChangeArrowheads="1"/>
          </p:cNvSpPr>
          <p:nvPr/>
        </p:nvSpPr>
        <p:spPr bwMode="auto">
          <a:xfrm>
            <a:off x="1331913" y="4365625"/>
            <a:ext cx="4683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8" name="TextBox 43"/>
          <p:cNvSpPr txBox="1">
            <a:spLocks noChangeArrowheads="1"/>
          </p:cNvSpPr>
          <p:nvPr/>
        </p:nvSpPr>
        <p:spPr bwMode="auto">
          <a:xfrm>
            <a:off x="3143250" y="4335463"/>
            <a:ext cx="468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9" name="TextBox 44"/>
          <p:cNvSpPr txBox="1">
            <a:spLocks noChangeArrowheads="1"/>
          </p:cNvSpPr>
          <p:nvPr/>
        </p:nvSpPr>
        <p:spPr bwMode="auto">
          <a:xfrm>
            <a:off x="4805363" y="4335463"/>
            <a:ext cx="4683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10" name="TextBox 47"/>
          <p:cNvSpPr txBox="1">
            <a:spLocks noChangeArrowheads="1"/>
          </p:cNvSpPr>
          <p:nvPr/>
        </p:nvSpPr>
        <p:spPr bwMode="auto">
          <a:xfrm>
            <a:off x="4832350" y="4870450"/>
            <a:ext cx="468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11" name="TextBox 48"/>
          <p:cNvSpPr txBox="1">
            <a:spLocks noChangeArrowheads="1"/>
          </p:cNvSpPr>
          <p:nvPr/>
        </p:nvSpPr>
        <p:spPr bwMode="auto">
          <a:xfrm>
            <a:off x="3143250" y="4870450"/>
            <a:ext cx="468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12" name="TextBox 49"/>
          <p:cNvSpPr txBox="1">
            <a:spLocks noChangeArrowheads="1"/>
          </p:cNvSpPr>
          <p:nvPr/>
        </p:nvSpPr>
        <p:spPr bwMode="auto">
          <a:xfrm>
            <a:off x="1331913" y="4870450"/>
            <a:ext cx="4683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35600" y="3765550"/>
            <a:ext cx="2838450" cy="247173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214" name="TextBox 54"/>
          <p:cNvSpPr txBox="1">
            <a:spLocks noChangeArrowheads="1"/>
          </p:cNvSpPr>
          <p:nvPr/>
        </p:nvSpPr>
        <p:spPr bwMode="auto">
          <a:xfrm>
            <a:off x="6607175" y="4527550"/>
            <a:ext cx="4683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559550" y="4773613"/>
            <a:ext cx="5746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 rot="19244341">
            <a:off x="6752695" y="5286192"/>
            <a:ext cx="2225683" cy="630942"/>
          </a:xfrm>
          <a:prstGeom prst="rect">
            <a:avLst/>
          </a:prstGeom>
          <a:noFill/>
          <a:ln w="9525">
            <a:solidFill>
              <a:schemeClr val="tx2">
                <a:alpha val="72000"/>
              </a:schemeClr>
            </a:solidFill>
            <a:miter lim="800000"/>
            <a:headEnd/>
            <a:tailEnd/>
          </a:ln>
          <a:effectLst>
            <a:glow rad="127000">
              <a:schemeClr val="accent1">
                <a:alpha val="0"/>
              </a:schemeClr>
            </a:glow>
          </a:effectLst>
        </p:spPr>
        <p:txBody>
          <a:bodyPr anchor="ctr">
            <a:spAutoFit/>
          </a:bodyPr>
          <a:lstStyle/>
          <a:p>
            <a:pPr algn="ctr" latinLnBrk="1">
              <a:defRPr/>
            </a:pPr>
            <a:r>
              <a:rPr lang="en-US" altLang="ko-KR" sz="3500" b="1" ker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 pitchFamily="50" charset="-127"/>
              </a:rPr>
              <a:t>Sample</a:t>
            </a:r>
            <a:endParaRPr lang="ko-KR" altLang="en-US" sz="3500" b="1" ker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 pitchFamily="50" charset="-127"/>
            </a:endParaRPr>
          </a:p>
        </p:txBody>
      </p:sp>
      <p:sp>
        <p:nvSpPr>
          <p:cNvPr id="35" name="Rectangle 6"/>
          <p:cNvSpPr txBox="1">
            <a:spLocks noChangeArrowheads="1"/>
          </p:cNvSpPr>
          <p:nvPr/>
        </p:nvSpPr>
        <p:spPr bwMode="auto">
          <a:xfrm>
            <a:off x="6228184" y="6611193"/>
            <a:ext cx="3168650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2075"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5905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10477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15049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19621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오픈뱅킹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이용기관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계획서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07950" y="49213"/>
            <a:ext cx="838676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marL="26670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6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defRPr>
            </a:lvl1pPr>
            <a:lvl2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5905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10477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5049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9621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92075" eaLnBrk="1" latinLnBrk="1" hangingPunct="1">
              <a:defRPr/>
            </a:pPr>
            <a:r>
              <a:rPr lang="en-US" altLang="ko-KR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상세내역</a:t>
            </a:r>
            <a:r>
              <a:rPr lang="en-US" altLang="ko-KR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179388" y="692150"/>
            <a:ext cx="842486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1993900" y="4243388"/>
            <a:ext cx="968375" cy="223837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19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4864100"/>
            <a:ext cx="425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503863"/>
            <a:ext cx="612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4460875"/>
            <a:ext cx="3444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8" y="4656138"/>
            <a:ext cx="82708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4525963"/>
            <a:ext cx="107632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4178300"/>
            <a:ext cx="6969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TextBox 2"/>
          <p:cNvSpPr txBox="1">
            <a:spLocks noChangeArrowheads="1"/>
          </p:cNvSpPr>
          <p:nvPr/>
        </p:nvSpPr>
        <p:spPr bwMode="auto">
          <a:xfrm>
            <a:off x="2024063" y="5149850"/>
            <a:ext cx="90805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App(Mobile)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05" name="TextBox 23"/>
          <p:cNvSpPr txBox="1">
            <a:spLocks noChangeArrowheads="1"/>
          </p:cNvSpPr>
          <p:nvPr/>
        </p:nvSpPr>
        <p:spPr bwMode="auto">
          <a:xfrm>
            <a:off x="2101850" y="6149975"/>
            <a:ext cx="7524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WEB(PC)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06" name="TextBox 24"/>
          <p:cNvSpPr txBox="1">
            <a:spLocks noChangeArrowheads="1"/>
          </p:cNvSpPr>
          <p:nvPr/>
        </p:nvSpPr>
        <p:spPr bwMode="auto">
          <a:xfrm>
            <a:off x="755650" y="5410200"/>
            <a:ext cx="4540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</a:p>
        </p:txBody>
      </p:sp>
      <p:sp>
        <p:nvSpPr>
          <p:cNvPr id="8207" name="TextBox 25"/>
          <p:cNvSpPr txBox="1">
            <a:spLocks noChangeArrowheads="1"/>
          </p:cNvSpPr>
          <p:nvPr/>
        </p:nvSpPr>
        <p:spPr bwMode="auto">
          <a:xfrm>
            <a:off x="3681413" y="5802313"/>
            <a:ext cx="9477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핀테크</a:t>
            </a:r>
            <a:r>
              <a:rPr kumimoji="0"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kumimoji="0"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자체 운영</a:t>
            </a:r>
            <a:r>
              <a:rPr kumimoji="0"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208" name="TextBox 26"/>
          <p:cNvSpPr txBox="1">
            <a:spLocks noChangeArrowheads="1"/>
          </p:cNvSpPr>
          <p:nvPr/>
        </p:nvSpPr>
        <p:spPr bwMode="auto">
          <a:xfrm>
            <a:off x="5461000" y="5894388"/>
            <a:ext cx="949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오픈뱅킹</a:t>
            </a:r>
            <a:endParaRPr kumimoji="0" lang="en-US" altLang="ko-KR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센터</a:t>
            </a:r>
          </a:p>
        </p:txBody>
      </p:sp>
      <p:sp>
        <p:nvSpPr>
          <p:cNvPr id="8209" name="TextBox 27"/>
          <p:cNvSpPr txBox="1">
            <a:spLocks noChangeArrowheads="1"/>
          </p:cNvSpPr>
          <p:nvPr/>
        </p:nvSpPr>
        <p:spPr bwMode="auto">
          <a:xfrm>
            <a:off x="6967538" y="4741863"/>
            <a:ext cx="1090612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r>
              <a:rPr kumimoji="0"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고객계좌</a:t>
            </a:r>
            <a:r>
              <a:rPr kumimoji="0"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9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664075" y="4660900"/>
            <a:ext cx="62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664075" y="4922838"/>
            <a:ext cx="62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052763" y="4916488"/>
            <a:ext cx="62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3052763" y="5402263"/>
            <a:ext cx="62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314450" y="4916488"/>
            <a:ext cx="627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1314450" y="5402263"/>
            <a:ext cx="627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42"/>
          <p:cNvSpPr txBox="1">
            <a:spLocks noChangeArrowheads="1"/>
          </p:cNvSpPr>
          <p:nvPr/>
        </p:nvSpPr>
        <p:spPr bwMode="auto">
          <a:xfrm>
            <a:off x="1384300" y="4721225"/>
            <a:ext cx="4524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7" name="TextBox 43"/>
          <p:cNvSpPr txBox="1">
            <a:spLocks noChangeArrowheads="1"/>
          </p:cNvSpPr>
          <p:nvPr/>
        </p:nvSpPr>
        <p:spPr bwMode="auto">
          <a:xfrm>
            <a:off x="3140075" y="4694238"/>
            <a:ext cx="4540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8" name="TextBox 44"/>
          <p:cNvSpPr txBox="1">
            <a:spLocks noChangeArrowheads="1"/>
          </p:cNvSpPr>
          <p:nvPr/>
        </p:nvSpPr>
        <p:spPr bwMode="auto">
          <a:xfrm>
            <a:off x="4751388" y="4438650"/>
            <a:ext cx="4540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9" name="TextBox 47"/>
          <p:cNvSpPr txBox="1">
            <a:spLocks noChangeArrowheads="1"/>
          </p:cNvSpPr>
          <p:nvPr/>
        </p:nvSpPr>
        <p:spPr bwMode="auto">
          <a:xfrm>
            <a:off x="4776788" y="4699000"/>
            <a:ext cx="4540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0" name="TextBox 48"/>
          <p:cNvSpPr txBox="1">
            <a:spLocks noChangeArrowheads="1"/>
          </p:cNvSpPr>
          <p:nvPr/>
        </p:nvSpPr>
        <p:spPr bwMode="auto">
          <a:xfrm>
            <a:off x="3140075" y="5178425"/>
            <a:ext cx="4540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1" name="TextBox 49"/>
          <p:cNvSpPr txBox="1">
            <a:spLocks noChangeArrowheads="1"/>
          </p:cNvSpPr>
          <p:nvPr/>
        </p:nvSpPr>
        <p:spPr bwMode="auto">
          <a:xfrm>
            <a:off x="1384300" y="5178425"/>
            <a:ext cx="45243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62575" y="4178300"/>
            <a:ext cx="2749550" cy="234632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223" name="TextBox 46"/>
          <p:cNvSpPr txBox="1">
            <a:spLocks noChangeArrowheads="1"/>
          </p:cNvSpPr>
          <p:nvPr/>
        </p:nvSpPr>
        <p:spPr bwMode="auto">
          <a:xfrm>
            <a:off x="6535738" y="4243388"/>
            <a:ext cx="45243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4" name="TextBox 52"/>
          <p:cNvSpPr txBox="1">
            <a:spLocks noChangeArrowheads="1"/>
          </p:cNvSpPr>
          <p:nvPr/>
        </p:nvSpPr>
        <p:spPr bwMode="auto">
          <a:xfrm>
            <a:off x="6535738" y="4932363"/>
            <a:ext cx="45243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668838" y="5481638"/>
            <a:ext cx="62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668838" y="5741988"/>
            <a:ext cx="62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7" name="TextBox 55"/>
          <p:cNvSpPr txBox="1">
            <a:spLocks noChangeArrowheads="1"/>
          </p:cNvSpPr>
          <p:nvPr/>
        </p:nvSpPr>
        <p:spPr bwMode="auto">
          <a:xfrm>
            <a:off x="4756150" y="5259388"/>
            <a:ext cx="4540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8" name="TextBox 56"/>
          <p:cNvSpPr txBox="1">
            <a:spLocks noChangeArrowheads="1"/>
          </p:cNvSpPr>
          <p:nvPr/>
        </p:nvSpPr>
        <p:spPr bwMode="auto">
          <a:xfrm>
            <a:off x="4783138" y="5519738"/>
            <a:ext cx="4540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9" name="TextBox 59"/>
          <p:cNvSpPr txBox="1">
            <a:spLocks noChangeArrowheads="1"/>
          </p:cNvSpPr>
          <p:nvPr/>
        </p:nvSpPr>
        <p:spPr bwMode="auto">
          <a:xfrm>
            <a:off x="6535738" y="5194300"/>
            <a:ext cx="45243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30" name="TextBox 62"/>
          <p:cNvSpPr txBox="1">
            <a:spLocks noChangeArrowheads="1"/>
          </p:cNvSpPr>
          <p:nvPr/>
        </p:nvSpPr>
        <p:spPr bwMode="auto">
          <a:xfrm>
            <a:off x="6535738" y="5829300"/>
            <a:ext cx="45243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477000" y="4438650"/>
            <a:ext cx="569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6477000" y="5370513"/>
            <a:ext cx="569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477000" y="5106988"/>
            <a:ext cx="569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477000" y="6003925"/>
            <a:ext cx="569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35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4957763"/>
            <a:ext cx="69691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6" name="TextBox 67"/>
          <p:cNvSpPr txBox="1">
            <a:spLocks noChangeArrowheads="1"/>
          </p:cNvSpPr>
          <p:nvPr/>
        </p:nvSpPr>
        <p:spPr bwMode="auto">
          <a:xfrm>
            <a:off x="7007225" y="5522913"/>
            <a:ext cx="10906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kumimoji="0"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r>
              <a:rPr kumimoji="0"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기업계좌</a:t>
            </a:r>
            <a:r>
              <a:rPr kumimoji="0"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9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37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5" y="5729288"/>
            <a:ext cx="69691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8" name="TextBox 69"/>
          <p:cNvSpPr txBox="1">
            <a:spLocks noChangeArrowheads="1"/>
          </p:cNvSpPr>
          <p:nvPr/>
        </p:nvSpPr>
        <p:spPr bwMode="auto">
          <a:xfrm>
            <a:off x="6967538" y="6330950"/>
            <a:ext cx="11763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kumimoji="0"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r>
              <a:rPr kumimoji="0"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9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기타계좌</a:t>
            </a:r>
            <a:r>
              <a:rPr kumimoji="0"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 rot="19244341">
            <a:off x="6742858" y="4694246"/>
            <a:ext cx="2225683" cy="630942"/>
          </a:xfrm>
          <a:prstGeom prst="rect">
            <a:avLst/>
          </a:prstGeom>
          <a:noFill/>
          <a:ln w="9525">
            <a:solidFill>
              <a:schemeClr val="tx2">
                <a:alpha val="72000"/>
              </a:schemeClr>
            </a:solidFill>
            <a:miter lim="800000"/>
            <a:headEnd/>
            <a:tailEnd/>
          </a:ln>
          <a:effectLst>
            <a:glow rad="127000">
              <a:schemeClr val="accent1">
                <a:alpha val="0"/>
              </a:schemeClr>
            </a:glow>
          </a:effectLst>
        </p:spPr>
        <p:txBody>
          <a:bodyPr anchor="ctr">
            <a:spAutoFit/>
          </a:bodyPr>
          <a:lstStyle/>
          <a:p>
            <a:pPr algn="ctr" latinLnBrk="1">
              <a:defRPr/>
            </a:pPr>
            <a:r>
              <a:rPr lang="en-US" altLang="ko-KR" sz="3500" b="1" ker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 pitchFamily="50" charset="-127"/>
              </a:rPr>
              <a:t>Sample</a:t>
            </a:r>
            <a:endParaRPr lang="ko-KR" altLang="en-US" sz="3500" b="1" ker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 pitchFamily="50" charset="-127"/>
            </a:endParaRPr>
          </a:p>
        </p:txBody>
      </p:sp>
      <p:graphicFrame>
        <p:nvGraphicFramePr>
          <p:cNvPr id="52" name="Group 57"/>
          <p:cNvGraphicFramePr>
            <a:graphicFrameLocks noGrp="1"/>
          </p:cNvGraphicFramePr>
          <p:nvPr/>
        </p:nvGraphicFramePr>
        <p:xfrm>
          <a:off x="323850" y="836613"/>
          <a:ext cx="8280400" cy="3230562"/>
        </p:xfrm>
        <a:graphic>
          <a:graphicData uri="http://schemas.openxmlformats.org/drawingml/2006/table">
            <a:tbl>
              <a:tblPr/>
              <a:tblGrid>
                <a:gridCol w="93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서비스모델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적용 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</a:p>
                  </a:txBody>
                  <a:tcPr marL="91434" marR="91434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처리절차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marR="0" lvl="0" indent="-2286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Rectangle 6"/>
          <p:cNvSpPr txBox="1">
            <a:spLocks noChangeArrowheads="1"/>
          </p:cNvSpPr>
          <p:nvPr/>
        </p:nvSpPr>
        <p:spPr bwMode="auto">
          <a:xfrm>
            <a:off x="6228184" y="6611193"/>
            <a:ext cx="3168650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2075"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5905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10477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15049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19621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오픈뱅킹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이용기관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계획서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07950" y="49213"/>
            <a:ext cx="838676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marL="26670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6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/>
                <a:ea typeface="HY헤드라인M"/>
                <a:cs typeface="+mj-cs"/>
              </a:defRPr>
            </a:lvl1pPr>
            <a:lvl2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133350" indent="-1333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5905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10477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5049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962150" indent="-133350" fontAlgn="base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102858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92075" eaLnBrk="1" latinLnBrk="1" hangingPunct="1">
              <a:defRPr/>
            </a:pPr>
            <a:r>
              <a:rPr lang="en-US" altLang="ko-KR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사항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179388" y="692150"/>
            <a:ext cx="842486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graphicFrame>
        <p:nvGraphicFramePr>
          <p:cNvPr id="12" name="Group 57"/>
          <p:cNvGraphicFramePr>
            <a:graphicFrameLocks noGrp="1"/>
          </p:cNvGraphicFramePr>
          <p:nvPr/>
        </p:nvGraphicFramePr>
        <p:xfrm>
          <a:off x="457200" y="1268413"/>
          <a:ext cx="8037513" cy="4176712"/>
        </p:xfrm>
        <a:graphic>
          <a:graphicData uri="http://schemas.openxmlformats.org/drawingml/2006/table">
            <a:tbl>
              <a:tblPr/>
              <a:tblGrid>
                <a:gridCol w="864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구성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상담요청사항</a:t>
                      </a:r>
                    </a:p>
                  </a:txBody>
                  <a:tcPr marL="91438" marR="91438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228184" y="6611193"/>
            <a:ext cx="3168650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2075" latinLnBrk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133350" indent="-13335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5905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10477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15049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1962150" indent="-133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오픈뱅킹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이용기관</a:t>
            </a:r>
            <a:r>
              <a:rPr lang="ko-KR" altLang="en-US" sz="10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계획서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1111</TotalTime>
  <Words>382</Words>
  <Application>Microsoft Office PowerPoint</Application>
  <PresentationFormat>화면 슬라이드 쇼(4:3)</PresentationFormat>
  <Paragraphs>145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굴림</vt:lpstr>
      <vt:lpstr>나눔고딕</vt:lpstr>
      <vt:lpstr>돋움</vt:lpstr>
      <vt:lpstr>맑은 고딕</vt:lpstr>
      <vt:lpstr>Arial</vt:lpstr>
      <vt:lpstr>Arial Black</vt:lpstr>
      <vt:lpstr>Wingdings</vt:lpstr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DB400</dc:creator>
  <cp:lastModifiedBy>User</cp:lastModifiedBy>
  <cp:revision>71</cp:revision>
  <cp:lastPrinted>2016-06-23T01:50:26Z</cp:lastPrinted>
  <dcterms:created xsi:type="dcterms:W3CDTF">2016-06-15T02:28:06Z</dcterms:created>
  <dcterms:modified xsi:type="dcterms:W3CDTF">2021-11-22T05:32:56Z</dcterms:modified>
</cp:coreProperties>
</file>