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5410182" y="3810000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Shape 26"/>
          <p:cNvSpPr/>
          <p:nvPr/>
        </p:nvSpPr>
        <p:spPr>
          <a:xfrm flipH="1" rot="10800000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Shape 27"/>
          <p:cNvSpPr/>
          <p:nvPr/>
        </p:nvSpPr>
        <p:spPr>
          <a:xfrm flipH="1" rot="10800000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Shape 28"/>
          <p:cNvSpPr/>
          <p:nvPr/>
        </p:nvSpPr>
        <p:spPr>
          <a:xfrm flipH="1" rot="10800000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Shape 29"/>
          <p:cNvSpPr/>
          <p:nvPr/>
        </p:nvSpPr>
        <p:spPr>
          <a:xfrm flipH="1" rot="10800000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5410200" y="3962400"/>
            <a:ext cx="3063240" cy="274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7376507" y="4060983"/>
            <a:ext cx="1600200" cy="3657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Shape 34"/>
          <p:cNvSpPr/>
          <p:nvPr/>
        </p:nvSpPr>
        <p:spPr>
          <a:xfrm flipH="1" rot="10800000">
            <a:off x="6414051" y="3643090"/>
            <a:ext cx="2729950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Shape 36"/>
          <p:cNvSpPr txBox="1"/>
          <p:nvPr>
            <p:ph type="ctrTitle"/>
          </p:nvPr>
        </p:nvSpPr>
        <p:spPr>
          <a:xfrm>
            <a:off x="457200" y="2401887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457200" y="3899938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Georgia"/>
              <a:buNone/>
              <a:defRPr b="0" i="0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ctr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ctr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ctr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ctr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ctr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None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ctr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None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None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None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6705600" y="4206240"/>
            <a:ext cx="9601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320088" y="1136"/>
            <a:ext cx="74771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 rot="5400000">
            <a:off x="2409444" y="297180"/>
            <a:ext cx="432511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 rot="5400000">
            <a:off x="4991100" y="2933700"/>
            <a:ext cx="548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 rot="5400000">
            <a:off x="838200" y="762000"/>
            <a:ext cx="548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722313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Trebuchet MS"/>
              <a:buNone/>
              <a:defRPr b="1" i="0" sz="43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722313" y="3367088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eorgia"/>
              <a:buNone/>
              <a:defRPr b="0" i="0" sz="21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None/>
              <a:defRPr b="0" i="0" sz="14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92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Georgia"/>
              <a:buChar char="▫"/>
              <a:defRPr b="0" i="0" sz="19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429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429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4648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92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Georgia"/>
              <a:buChar char="▫"/>
              <a:defRPr b="0" i="0" sz="19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429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429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81000" y="1143000"/>
            <a:ext cx="83820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81000" y="2244970"/>
            <a:ext cx="4041648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Georgia"/>
              <a:buNone/>
              <a:defRPr b="1" i="0" sz="1900" u="none" cap="none" strike="noStrik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Georgia"/>
              <a:buNone/>
              <a:defRPr b="1" i="0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None/>
              <a:defRPr b="1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721225" y="2244970"/>
            <a:ext cx="4041775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Georgia"/>
              <a:buNone/>
              <a:defRPr b="1" i="0" sz="1900" u="none" cap="none" strike="noStrik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Georgia"/>
              <a:buNone/>
              <a:defRPr b="1" i="0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None/>
              <a:defRPr b="1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381000" y="2708519"/>
            <a:ext cx="4041648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55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429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4" type="body"/>
          </p:nvPr>
        </p:nvSpPr>
        <p:spPr>
          <a:xfrm>
            <a:off x="4718304" y="2708519"/>
            <a:ext cx="4041775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55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429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1143000"/>
            <a:ext cx="82296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6583680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5353496" y="1101970"/>
            <a:ext cx="338328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None/>
              <a:defRPr b="1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5353496" y="2010727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eorgia"/>
              <a:buNone/>
              <a:defRPr b="0" i="0" sz="12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Georgia"/>
              <a:buNone/>
              <a:defRPr b="0" i="0" sz="9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152400" y="776287"/>
            <a:ext cx="5102352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Georgia"/>
              <a:buChar char="•"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4064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Georgia"/>
              <a:buChar char="▫"/>
              <a:defRPr b="0" i="0" sz="2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55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 rot="-5400000">
            <a:off x="3393017" y="3156577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None/>
              <a:defRPr b="1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Shape 87"/>
          <p:cNvSpPr/>
          <p:nvPr>
            <p:ph idx="2" type="pic"/>
          </p:nvPr>
        </p:nvSpPr>
        <p:spPr>
          <a:xfrm>
            <a:off x="403671" y="1143000"/>
            <a:ext cx="4572000" cy="4572000"/>
          </a:xfrm>
          <a:prstGeom prst="rect">
            <a:avLst/>
          </a:prstGeom>
          <a:solidFill>
            <a:srgbClr val="EAEAEA"/>
          </a:solidFill>
          <a:ln cap="flat" cmpd="sng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l" dir="4800000" dist="31750">
              <a:srgbClr val="000000">
                <a:alpha val="2470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088443" y="3274308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Georgia"/>
              <a:buNone/>
              <a:defRPr b="0" i="0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eorgia"/>
              <a:buNone/>
              <a:defRPr b="0" i="0" sz="12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Georgia"/>
              <a:buNone/>
              <a:defRPr b="0" i="0" sz="9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Shape 8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Shape 9"/>
          <p:cNvSpPr/>
          <p:nvPr/>
        </p:nvSpPr>
        <p:spPr>
          <a:xfrm flipH="1" rot="10800000">
            <a:off x="5410182" y="360246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Shape 10"/>
          <p:cNvSpPr/>
          <p:nvPr/>
        </p:nvSpPr>
        <p:spPr>
          <a:xfrm flipH="1" rot="10800000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5407339" y="497504"/>
            <a:ext cx="3063240" cy="274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7373646" y="588943"/>
            <a:ext cx="1600200" cy="3657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457200" y="2401887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Wage Gap in the USA</a:t>
            </a:r>
            <a:endParaRPr b="0" i="0" sz="4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457200" y="3899938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4008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Georgia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Iliana Maifeld-Carucci</a:t>
            </a:r>
            <a:endParaRPr b="0" i="0" sz="24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64008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Georgia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Note:</a:t>
            </a:r>
            <a:endParaRPr b="0" i="0" sz="40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 was not available for occupations employing less than 50,000 people</a:t>
            </a:r>
            <a:endParaRPr/>
          </a:p>
          <a:p>
            <a:pPr indent="-78232" lvl="0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032" lvl="0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Many occupations were eliminated</a:t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dEarnByJobBigGap.png"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762000"/>
            <a:ext cx="7905750" cy="5646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dEarnByJobSmallGap.png"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762000"/>
            <a:ext cx="7894320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722313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Trebuchet MS"/>
              <a:buNone/>
            </a:pPr>
            <a:r>
              <a:rPr b="1" i="0" lang="en-US" sz="43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 3:</a:t>
            </a:r>
            <a:endParaRPr b="1" i="0" sz="43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722313" y="3367088"/>
            <a:ext cx="7772400" cy="2424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Georgi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Which region of the country has the largest pay gap? How about the lowest?</a:t>
            </a:r>
            <a:endParaRPr/>
          </a:p>
          <a:p>
            <a:pPr indent="0" lvl="0" marL="4572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*Note: larger sampling error</a:t>
            </a:r>
            <a:endParaRPr b="0" i="0" sz="20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902100" y="1678850"/>
            <a:ext cx="733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600">
                <a:latin typeface="Georgia"/>
                <a:ea typeface="Georgia"/>
                <a:cs typeface="Georgia"/>
                <a:sym typeface="Georgia"/>
              </a:rPr>
              <a:t>Question 3:</a:t>
            </a:r>
            <a:endParaRPr i="1" sz="3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dEarnByState.png"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457200"/>
            <a:ext cx="8961120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722313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Trebuchet MS"/>
              <a:buNone/>
            </a:pPr>
            <a:r>
              <a:rPr b="1" i="0" lang="en-US" sz="43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 4:</a:t>
            </a:r>
            <a:endParaRPr b="1" i="0" sz="43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722313" y="3367088"/>
            <a:ext cx="7772400" cy="250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Georgi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How does the wage gap change based on educational attainment </a:t>
            </a:r>
            <a:r>
              <a:rPr lang="en-US" sz="3600"/>
              <a:t>from 1979-2016</a:t>
            </a:r>
            <a:r>
              <a:rPr b="0" i="0" lang="en-US" sz="3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?</a:t>
            </a:r>
            <a:endParaRPr/>
          </a:p>
          <a:p>
            <a:pPr indent="0" lvl="0" marL="4572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*Note: methodology has changed for the Current Population Survey over time</a:t>
            </a:r>
            <a:endParaRPr b="0" i="0" sz="20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902100" y="1752975"/>
            <a:ext cx="733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600">
                <a:latin typeface="Georgia"/>
                <a:ea typeface="Georgia"/>
                <a:cs typeface="Georgia"/>
                <a:sym typeface="Georgia"/>
              </a:rPr>
              <a:t>Question 4:</a:t>
            </a:r>
            <a:endParaRPr i="1" sz="3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dEarnByEd.png" id="199" name="Shape 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533400"/>
            <a:ext cx="8534400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722313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Trebuchet MS"/>
              <a:buNone/>
            </a:pPr>
            <a:r>
              <a:rPr b="1" i="0" lang="en-US" sz="43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 5:</a:t>
            </a:r>
            <a:endParaRPr b="1" i="0" sz="43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722313" y="3367088"/>
            <a:ext cx="7772400" cy="303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Georgi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How does the difference in pay change depending on marital status and the presence of children?</a:t>
            </a:r>
            <a:endParaRPr b="0" i="0" sz="20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Note: Married only includes opposite-sex couples. Other includes people who are never married; widowed; divorced; separated; and married, spouse absent.</a:t>
            </a:r>
            <a:endParaRPr/>
          </a:p>
          <a:p>
            <a:pPr indent="0" lvl="0" marL="4572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902100" y="1734450"/>
            <a:ext cx="733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600">
                <a:latin typeface="Georgia"/>
                <a:ea typeface="Georgia"/>
                <a:cs typeface="Georgia"/>
                <a:sym typeface="Georgia"/>
              </a:rPr>
              <a:t>Question 5:</a:t>
            </a:r>
            <a:endParaRPr i="1" sz="3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dEarnByMarry.png" id="211" name="Shape 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533400"/>
            <a:ext cx="8534400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Learning Process</a:t>
            </a:r>
            <a:r>
              <a:rPr lang="en-US"/>
              <a:t>,</a:t>
            </a: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Lessons, and Fu</a:t>
            </a:r>
            <a:r>
              <a:rPr lang="en-US"/>
              <a:t>ture Research</a:t>
            </a:r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457200" y="2416249"/>
            <a:ext cx="82296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Was able to learn a lot more about the nuances of programming in Python with Plotly</a:t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032" lvl="0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Figured out how to program several types of graphs</a:t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032" lvl="0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Was good practice in how to best visualize various datasets</a:t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032" lvl="0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/>
              <a:t>More research could be done on how race, age, and class affect the pay gap</a:t>
            </a:r>
            <a:endParaRPr/>
          </a:p>
          <a:p>
            <a:pPr indent="-256032" lvl="0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/>
              <a:t>Could bring in more data from other sources</a:t>
            </a:r>
            <a:endParaRPr/>
          </a:p>
          <a:p>
            <a:pPr indent="-78232" lvl="0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0" i="0" sz="40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Bureau of Labor Statistics Current Population Survey data on usual weekly earnings based on selected characteristics including sex</a:t>
            </a:r>
            <a:endParaRPr/>
          </a:p>
          <a:p>
            <a:pPr indent="-78232" lvl="0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78232" lvl="0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032" lvl="0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https://www.bls.gov/cps/cpswktabs.htm</a:t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ctrTitle"/>
          </p:nvPr>
        </p:nvSpPr>
        <p:spPr>
          <a:xfrm>
            <a:off x="457200" y="2401887"/>
            <a:ext cx="8458200" cy="147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 Wrangling and Plot Tools</a:t>
            </a:r>
            <a:endParaRPr b="0" i="0" sz="40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Did initial basic cleaning and separation of datasets in Excel</a:t>
            </a:r>
            <a:endParaRPr/>
          </a:p>
          <a:p>
            <a:pPr indent="-78232" lvl="0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032" lvl="0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Finalized cleaning and manipulation of datasets in Python</a:t>
            </a:r>
            <a:endParaRPr/>
          </a:p>
          <a:p>
            <a:pPr indent="-78232" lvl="0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032" lvl="0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Created plots in Python synced with Plotly</a:t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Data Wrangling</a:t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16364"/>
            <a:ext cx="9143999" cy="3130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Data Wrangling</a:t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43414"/>
            <a:ext cx="9144000" cy="3226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Data Wrangling </a:t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12750"/>
            <a:ext cx="9144000" cy="2320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722313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Trebuchet MS"/>
              <a:buNone/>
            </a:pPr>
            <a:r>
              <a:rPr b="1" i="0" lang="en-US" sz="43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QuestioQuen 1:</a:t>
            </a:r>
            <a:endParaRPr b="1" i="0" sz="43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722313" y="3367088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Georgi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How does the pay gap change based on how many hours someone works?</a:t>
            </a:r>
            <a:endParaRPr b="0" i="0" sz="36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1686900" y="2735350"/>
            <a:ext cx="733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902100" y="1879150"/>
            <a:ext cx="733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600">
                <a:latin typeface="Georgia"/>
                <a:ea typeface="Georgia"/>
                <a:cs typeface="Georgia"/>
                <a:sym typeface="Georgia"/>
              </a:rPr>
              <a:t>Question 1:</a:t>
            </a:r>
            <a:endParaRPr i="1" sz="3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dEarnByHrsWrkd.png"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85800"/>
            <a:ext cx="8138160" cy="5812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722313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Trebuchet MS"/>
              <a:buNone/>
            </a:pPr>
            <a:r>
              <a:rPr b="1" i="0" lang="en-US" sz="43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 2: </a:t>
            </a:r>
            <a:endParaRPr b="1" i="0" sz="43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722313" y="3367088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Georgi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What are the top 10 jobs with the biggest and lowest pay gap?</a:t>
            </a:r>
            <a:endParaRPr b="0" i="0" sz="36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902100" y="1864200"/>
            <a:ext cx="733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600">
                <a:latin typeface="Georgia"/>
                <a:ea typeface="Georgia"/>
                <a:cs typeface="Georgia"/>
                <a:sym typeface="Georgia"/>
              </a:rPr>
              <a:t>Question 2:</a:t>
            </a:r>
            <a:endParaRPr i="1" sz="3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rban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