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Shape 86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6492113" y="0"/>
            <a:ext cx="5699887" cy="405924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6595"/>
                </a:lnTo>
                <a:lnTo>
                  <a:pt x="116334" y="117670"/>
                </a:lnTo>
                <a:cubicBezTo>
                  <a:pt x="110447" y="119200"/>
                  <a:pt x="104378" y="120000"/>
                  <a:pt x="98175" y="120000"/>
                </a:cubicBezTo>
                <a:cubicBezTo>
                  <a:pt x="48556" y="120000"/>
                  <a:pt x="7451" y="68813"/>
                  <a:pt x="180" y="199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Poker Betting Strategies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DATS 6450_11 Project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Iliana Maifeld-Carucci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Jonathan Hamburg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38200" y="3483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Hierarchical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 by prior experience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 taken from DBDA2E, Kruschke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Shape 17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163" y="3553110"/>
            <a:ext cx="20478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365" y="1809603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5075" y="1763969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0263" y="2686712"/>
            <a:ext cx="8667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0248" y="1685778"/>
            <a:ext cx="1085850" cy="64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7215759" y="2325269"/>
            <a:ext cx="881790" cy="473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81" name="Shape 181"/>
          <p:cNvCxnSpPr>
            <a:endCxn id="178" idx="0"/>
          </p:cNvCxnSpPr>
          <p:nvPr/>
        </p:nvCxnSpPr>
        <p:spPr>
          <a:xfrm flipH="1">
            <a:off x="9323651" y="2257112"/>
            <a:ext cx="92400" cy="42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>
            <a:off x="9664413" y="2257020"/>
            <a:ext cx="963576" cy="476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8190175" y="3190782"/>
            <a:ext cx="321228" cy="3828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84" name="Shape 184"/>
          <p:cNvCxnSpPr>
            <a:stCxn id="178" idx="2"/>
          </p:cNvCxnSpPr>
          <p:nvPr/>
        </p:nvCxnSpPr>
        <p:spPr>
          <a:xfrm flipH="1">
            <a:off x="9164651" y="3143912"/>
            <a:ext cx="159000" cy="45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85" name="Shape 1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1228" y="2701550"/>
            <a:ext cx="9525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>
            <a:off x="8403419" y="2324384"/>
            <a:ext cx="80923" cy="474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87" name="Shape 1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49208" y="1673910"/>
            <a:ext cx="9334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898" y="2366962"/>
            <a:ext cx="952500" cy="47625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838200" y="3483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Hierarchical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 by prior experience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 by VPIP type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 taken from DBDA2E, Kruschke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6694" y="4071938"/>
            <a:ext cx="20478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881" y="1538132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1157" y="1535380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6587" y="2319337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1157" y="2251973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7794" y="3205540"/>
            <a:ext cx="8667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0076" y="2318648"/>
            <a:ext cx="8667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0625" y="1425768"/>
            <a:ext cx="1085850" cy="64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Shape 203"/>
          <p:cNvCxnSpPr/>
          <p:nvPr/>
        </p:nvCxnSpPr>
        <p:spPr>
          <a:xfrm flipH="1">
            <a:off x="9404792" y="2035378"/>
            <a:ext cx="4965" cy="32764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 flipH="1">
            <a:off x="7587686" y="2035378"/>
            <a:ext cx="627325" cy="4785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flipH="1">
            <a:off x="9754570" y="2051554"/>
            <a:ext cx="736072" cy="3453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>
            <a:off x="7213290" y="2844097"/>
            <a:ext cx="881790" cy="473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7" name="Shape 207"/>
          <p:cNvCxnSpPr>
            <a:stCxn id="201" idx="2"/>
            <a:endCxn id="200" idx="0"/>
          </p:cNvCxnSpPr>
          <p:nvPr/>
        </p:nvCxnSpPr>
        <p:spPr>
          <a:xfrm flipH="1">
            <a:off x="9321063" y="2775848"/>
            <a:ext cx="92400" cy="42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8" name="Shape 208"/>
          <p:cNvCxnSpPr>
            <a:stCxn id="199" idx="2"/>
          </p:cNvCxnSpPr>
          <p:nvPr/>
        </p:nvCxnSpPr>
        <p:spPr>
          <a:xfrm flipH="1">
            <a:off x="9661920" y="2775848"/>
            <a:ext cx="963600" cy="4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>
            <a:off x="8187706" y="3709610"/>
            <a:ext cx="321228" cy="3828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0" name="Shape 210"/>
          <p:cNvCxnSpPr>
            <a:stCxn id="200" idx="2"/>
          </p:cNvCxnSpPr>
          <p:nvPr/>
        </p:nvCxnSpPr>
        <p:spPr>
          <a:xfrm flipH="1">
            <a:off x="9162181" y="3662740"/>
            <a:ext cx="159000" cy="45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8759" y="3220378"/>
            <a:ext cx="9525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Shape 212"/>
          <p:cNvCxnSpPr>
            <a:stCxn id="198" idx="2"/>
          </p:cNvCxnSpPr>
          <p:nvPr/>
        </p:nvCxnSpPr>
        <p:spPr>
          <a:xfrm>
            <a:off x="8400949" y="2843212"/>
            <a:ext cx="81000" cy="47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3" name="Shape 213"/>
          <p:cNvCxnSpPr>
            <a:stCxn id="202" idx="2"/>
          </p:cNvCxnSpPr>
          <p:nvPr/>
        </p:nvCxnSpPr>
        <p:spPr>
          <a:xfrm>
            <a:off x="7013550" y="2073468"/>
            <a:ext cx="1494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214" name="Shape 2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38067" y="1461398"/>
            <a:ext cx="9334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929526"/>
            <a:ext cx="5181600" cy="414353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 flipH="1" rot="10800000">
            <a:off x="1" y="0"/>
            <a:ext cx="7539895" cy="6858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69450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 flipH="1" rot="10800000">
            <a:off x="0" y="0"/>
            <a:ext cx="7092985" cy="6858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66265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838199" y="365125"/>
            <a:ext cx="55299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VPIP model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38199" y="1825625"/>
            <a:ext cx="4128169" cy="339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Loose players have lower number of average chips in the pot than other VPIP types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467712" y="0"/>
            <a:ext cx="4319042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1753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8175791" y="406400"/>
            <a:ext cx="3308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VPIP model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222549" y="3602038"/>
            <a:ext cx="330813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Semi-loose players raise less than other VPIP groups</a:t>
            </a:r>
            <a:endParaRPr/>
          </a:p>
        </p:txBody>
      </p:sp>
      <p:pic>
        <p:nvPicPr>
          <p:cNvPr id="232" name="Shape 2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52" y="666690"/>
            <a:ext cx="6606111" cy="5272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7E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VPIP model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Loose players less likely to make the first bet in each round.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Also have smaller average of chips put into the pot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 they’re more likely on average to raise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Shape 245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>
            <a:off x="8129685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" name="Shape 248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VPIP model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7398" y="883825"/>
            <a:ext cx="3647873" cy="291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478" y="883825"/>
            <a:ext cx="3647095" cy="291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0825" y="883825"/>
            <a:ext cx="3756432" cy="300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7E7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Prior Experience model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Experts have greater average of chips in pot per round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Mediocre players have greater average number of raises per round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60960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Shape 266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Prior Experience Model</a:t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44" y="219314"/>
            <a:ext cx="5198785" cy="416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3173" y="219313"/>
            <a:ext cx="5156276" cy="410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169" l="0" r="0" t="0"/>
          <a:stretch/>
        </p:blipFill>
        <p:spPr>
          <a:xfrm>
            <a:off x="6172200" y="1930822"/>
            <a:ext cx="5181600" cy="409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 flipH="1" rot="10800000">
            <a:off x="1" y="0"/>
            <a:ext cx="7539895" cy="6858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69450" y="0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 flipH="1" rot="10800000">
            <a:off x="0" y="0"/>
            <a:ext cx="7092985" cy="68580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20000"/>
                </a:lnTo>
                <a:lnTo>
                  <a:pt x="0" y="0"/>
                </a:lnTo>
                <a:lnTo>
                  <a:pt x="66265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838199" y="365125"/>
            <a:ext cx="55299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Prior Experience model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38199" y="1825625"/>
            <a:ext cx="4128169" cy="339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Beginners do </a:t>
            </a:r>
            <a:r>
              <a:rPr lang="en-US" sz="2000">
                <a:solidFill>
                  <a:schemeClr val="lt1"/>
                </a:solidFill>
              </a:rPr>
              <a:t>fewer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raises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Prior Experience model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Mediocre players are less likely to have the initial bet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Beginners are more likely to have initial bet during the 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6E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 at poker betting strategies independent of money or cards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Shape 290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>
            <a:off x="4065689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Shape 292"/>
          <p:cNvCxnSpPr/>
          <p:nvPr/>
        </p:nvCxnSpPr>
        <p:spPr>
          <a:xfrm>
            <a:off x="8129685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3" name="Shape 293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VPIP model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562" y="477748"/>
            <a:ext cx="3770299" cy="365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0226" y="477748"/>
            <a:ext cx="3767328" cy="365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485" y="477748"/>
            <a:ext cx="376732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6E6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Double Hierarchy model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Distribution of prior experience for experts is much wider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difference between central tendencies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Same conclusions as VPIP model, but strengthened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Shape 309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60960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1" name="Shape 311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Double Hierarchy Model</a:t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627" l="0" r="0" t="-1"/>
          <a:stretch/>
        </p:blipFill>
        <p:spPr>
          <a:xfrm>
            <a:off x="503513" y="3212"/>
            <a:ext cx="5377695" cy="42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793" y="79203"/>
            <a:ext cx="5257800" cy="419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378068" y="4633546"/>
            <a:ext cx="11438793" cy="1844256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Shape 319"/>
          <p:cNvCxnSpPr/>
          <p:nvPr/>
        </p:nvCxnSpPr>
        <p:spPr>
          <a:xfrm>
            <a:off x="2209800" y="573869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Shape 320"/>
          <p:cNvCxnSpPr/>
          <p:nvPr/>
        </p:nvCxnSpPr>
        <p:spPr>
          <a:xfrm>
            <a:off x="6096000" y="477749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Shape 321"/>
          <p:cNvSpPr txBox="1"/>
          <p:nvPr>
            <p:ph type="title"/>
          </p:nvPr>
        </p:nvSpPr>
        <p:spPr>
          <a:xfrm>
            <a:off x="527538" y="475663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Double Hierarchy Model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888" y="241115"/>
            <a:ext cx="5175504" cy="413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66" y="241115"/>
            <a:ext cx="5175504" cy="417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6E6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the player pool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in additional grouping parameters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players in game, number of players per round, P</a:t>
            </a:r>
            <a:r>
              <a:rPr lang="en-US">
                <a:solidFill>
                  <a:schemeClr val="lt1"/>
                </a:solidFill>
              </a:rPr>
              <a:t>re-flop Raise (PFR)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model based on predictions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6E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049182" y="802638"/>
            <a:ext cx="5408696" cy="5252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Michael Maurer’s IRC Poker Data, University of Alberta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data from 1995 - 2001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– 20 Texas Hold’em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rounds of betting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rounds, $20 bets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rounds, $40 bets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480797" y="1690688"/>
            <a:ext cx="8711202" cy="5167312"/>
          </a:xfrm>
          <a:custGeom>
            <a:pathLst>
              <a:path extrusionOk="0" h="120000" w="120000">
                <a:moveTo>
                  <a:pt x="0" y="0"/>
                </a:moveTo>
                <a:lnTo>
                  <a:pt x="99781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99781" y="120000"/>
                </a:lnTo>
                <a:lnTo>
                  <a:pt x="3048" y="120000"/>
                </a:lnTo>
                <a:lnTo>
                  <a:pt x="36025" y="22"/>
                </a:lnTo>
                <a:lnTo>
                  <a:pt x="0" y="2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" y="1691640"/>
            <a:ext cx="5931454" cy="51663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1569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  Description generated with high confidence" id="112" name="Shape 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088" y="2295483"/>
            <a:ext cx="5170711" cy="375928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178805" y="-2"/>
            <a:ext cx="6013194" cy="1511304"/>
          </a:xfrm>
          <a:custGeom>
            <a:pathLst>
              <a:path extrusionOk="0" h="120000" w="120000">
                <a:moveTo>
                  <a:pt x="90709" y="0"/>
                </a:moveTo>
                <a:lnTo>
                  <a:pt x="120000" y="0"/>
                </a:lnTo>
                <a:lnTo>
                  <a:pt x="120000" y="119798"/>
                </a:lnTo>
                <a:lnTo>
                  <a:pt x="90710" y="119798"/>
                </a:lnTo>
                <a:lnTo>
                  <a:pt x="90710" y="120000"/>
                </a:lnTo>
                <a:lnTo>
                  <a:pt x="0" y="120000"/>
                </a:lnTo>
                <a:lnTo>
                  <a:pt x="13921" y="0"/>
                </a:lnTo>
                <a:lnTo>
                  <a:pt x="9070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/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games from year 2000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Limited to top 1% of players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~60 players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Removed Walks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800,000+ games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6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654297" y="-2"/>
            <a:ext cx="7537704" cy="685800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75488" y="2745736"/>
            <a:ext cx="3703320" cy="1366528"/>
          </a:xfrm>
          <a:prstGeom prst="rect">
            <a:avLst/>
          </a:prstGeom>
          <a:solidFill>
            <a:schemeClr val="lt1">
              <a:alpha val="49803"/>
            </a:schemeClr>
          </a:solidFill>
          <a:ln cap="sq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294377" y="640080"/>
            <a:ext cx="6049953" cy="2523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Predictor Variables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bet flop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bet turn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bet river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 number of raises per game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 VPIP per game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check raises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endParaRPr/>
          </a:p>
          <a:p>
            <a:pPr indent="-1587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no money/cards</a:t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294377" y="3671317"/>
            <a:ext cx="6059423" cy="250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940" y="1690688"/>
            <a:ext cx="598505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-- Correlation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514089" y="4677196"/>
            <a:ext cx="445062" cy="40460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– by Calculation</a:t>
            </a:r>
            <a:endParaRPr/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38200" y="175954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324600" y="175954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Boruta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8200" y="2233402"/>
            <a:ext cx="4547532" cy="3943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Coefficients: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Estimate 	Std. Error  	z value 	Pr(&gt;|z|)  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(Intercept)     	-3.319154   	0.009759 	-340.114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       	-0.002983   	0.001489   	-2.003   	0.0452 *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flopInitBet      	2.502891   	0.013902  	180.043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turnInitBet      	2.731119   	0.014681  	186.034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riverInitBet     	3.122253   	0.015443  	202.180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avgRaises        	0.526241   	0.019350   	27.195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avgPip           	0.903009   	0.011063   	81.623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num_checkRaises  	0.632304   	0.028953   	21.839   	&lt;2e-16 ***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Signif. codes:  0 ‘***’ 0.001 ‘**’ 0.01 ‘*’ 0.05 ‘.’ 0.1 ‘ ’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(Dispersion parameter for binomial family taken to be 1)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Null deviance: 802800  on 882181  degrees of freedom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deviance: 468622  on 882174  degrees of freedom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AIC: 468638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Fisher Scoring iterations: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099" y="2399601"/>
            <a:ext cx="5483701" cy="320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394734" y="2919369"/>
            <a:ext cx="822121" cy="18455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Hierarchies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38199" y="1825625"/>
            <a:ext cx="53540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Voluntarily Puts Into Pot (VPIP)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Equally distributed into 3 categories</a:t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6192254" y="1825625"/>
            <a:ext cx="51615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experience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games 1995 - 1999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0" y="2790847"/>
            <a:ext cx="5358384" cy="38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254" y="2790847"/>
            <a:ext cx="5358384" cy="38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483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Hierarchical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Grouped by VPIP type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 taken from DBDA2E, Kruschke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163" y="3553110"/>
            <a:ext cx="20478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365" y="1809603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25075" y="1763969"/>
            <a:ext cx="122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0263" y="2686712"/>
            <a:ext cx="8667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0248" y="1685778"/>
            <a:ext cx="1085850" cy="64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>
            <a:off x="7215759" y="2325269"/>
            <a:ext cx="881790" cy="473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2" name="Shape 162"/>
          <p:cNvCxnSpPr>
            <a:endCxn id="159" idx="0"/>
          </p:cNvCxnSpPr>
          <p:nvPr/>
        </p:nvCxnSpPr>
        <p:spPr>
          <a:xfrm flipH="1">
            <a:off x="9323651" y="2257112"/>
            <a:ext cx="92400" cy="42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 flipH="1">
            <a:off x="9664413" y="2257020"/>
            <a:ext cx="963576" cy="476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8190175" y="3190782"/>
            <a:ext cx="321228" cy="3828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65" name="Shape 165"/>
          <p:cNvCxnSpPr>
            <a:stCxn id="159" idx="2"/>
          </p:cNvCxnSpPr>
          <p:nvPr/>
        </p:nvCxnSpPr>
        <p:spPr>
          <a:xfrm flipH="1">
            <a:off x="9164651" y="3143912"/>
            <a:ext cx="159000" cy="45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66" name="Shape 1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1228" y="2701550"/>
            <a:ext cx="9525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>
            <a:off x="8403419" y="2324384"/>
            <a:ext cx="80923" cy="474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pic>
        <p:nvPicPr>
          <p:cNvPr id="168" name="Shape 1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49208" y="1673910"/>
            <a:ext cx="9334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