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3" r:id="rId2"/>
    <p:sldId id="257" r:id="rId3"/>
    <p:sldId id="260" r:id="rId4"/>
    <p:sldId id="261" r:id="rId5"/>
    <p:sldId id="266" r:id="rId6"/>
    <p:sldId id="267"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085" autoAdjust="0"/>
  </p:normalViewPr>
  <p:slideViewPr>
    <p:cSldViewPr>
      <p:cViewPr varScale="1">
        <p:scale>
          <a:sx n="43" d="100"/>
          <a:sy n="43" d="100"/>
        </p:scale>
        <p:origin x="-139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62D12E-55C7-4078-92BB-536CB39BE2D5}" type="datetimeFigureOut">
              <a:rPr lang="en-US" smtClean="0"/>
              <a:t>1/29/2014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7E90B0-A920-4A4F-900A-FB65D79403CF}" type="slidenum">
              <a:rPr lang="en-US" smtClean="0"/>
              <a:t>‹#›</a:t>
            </a:fld>
            <a:endParaRPr lang="en-US"/>
          </a:p>
        </p:txBody>
      </p:sp>
    </p:spTree>
    <p:extLst>
      <p:ext uri="{BB962C8B-B14F-4D97-AF65-F5344CB8AC3E}">
        <p14:creationId xmlns:p14="http://schemas.microsoft.com/office/powerpoint/2010/main" val="4090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a:t>
            </a:r>
            <a:r>
              <a:rPr lang="en-US" baseline="0" dirty="0" smtClean="0"/>
              <a:t> numbers are percentages. 31% of the sample was “Positive” in grade 7. 35% of the sample was “Qualified Positive”, 23% were “Indifferent” and 11% were “Dim”.  </a:t>
            </a:r>
            <a:endParaRPr lang="en-US" dirty="0"/>
          </a:p>
        </p:txBody>
      </p:sp>
      <p:sp>
        <p:nvSpPr>
          <p:cNvPr id="4" name="Slide Number Placeholder 3"/>
          <p:cNvSpPr>
            <a:spLocks noGrp="1"/>
          </p:cNvSpPr>
          <p:nvPr>
            <p:ph type="sldNum" sz="quarter" idx="10"/>
          </p:nvPr>
        </p:nvSpPr>
        <p:spPr/>
        <p:txBody>
          <a:bodyPr/>
          <a:lstStyle/>
          <a:p>
            <a:fld id="{967E90B0-A920-4A4F-900A-FB65D79403CF}" type="slidenum">
              <a:rPr lang="en-US" smtClean="0"/>
              <a:t>1</a:t>
            </a:fld>
            <a:endParaRPr lang="en-US"/>
          </a:p>
        </p:txBody>
      </p:sp>
    </p:spTree>
    <p:extLst>
      <p:ext uri="{BB962C8B-B14F-4D97-AF65-F5344CB8AC3E}">
        <p14:creationId xmlns:p14="http://schemas.microsoft.com/office/powerpoint/2010/main" val="167828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a:t>
            </a:r>
            <a:r>
              <a:rPr lang="en-US" baseline="0" dirty="0" smtClean="0"/>
              <a:t> numbers are percentages. This slide shows that there is consistency in attitudes from grade 7 to grade 12. Of the 31% of all students who were “Positive” in grade 7, 66% were positive in grade 10 and 86% of those were still “Positive” in grade 12. Of the 35% of all students who were “Qualified Positive” in grade 7, 53% were “Qualified Positive” in grade 10 and 84% were “Qualified Positive” in grade 12.</a:t>
            </a:r>
            <a:endParaRPr lang="en-US" dirty="0"/>
          </a:p>
        </p:txBody>
      </p:sp>
      <p:sp>
        <p:nvSpPr>
          <p:cNvPr id="4" name="Slide Number Placeholder 3"/>
          <p:cNvSpPr>
            <a:spLocks noGrp="1"/>
          </p:cNvSpPr>
          <p:nvPr>
            <p:ph type="sldNum" sz="quarter" idx="10"/>
          </p:nvPr>
        </p:nvSpPr>
        <p:spPr/>
        <p:txBody>
          <a:bodyPr/>
          <a:lstStyle/>
          <a:p>
            <a:fld id="{967E90B0-A920-4A4F-900A-FB65D79403CF}" type="slidenum">
              <a:rPr lang="en-US" smtClean="0"/>
              <a:t>2</a:t>
            </a:fld>
            <a:endParaRPr lang="en-US"/>
          </a:p>
        </p:txBody>
      </p:sp>
    </p:spTree>
    <p:extLst>
      <p:ext uri="{BB962C8B-B14F-4D97-AF65-F5344CB8AC3E}">
        <p14:creationId xmlns:p14="http://schemas.microsoft.com/office/powerpoint/2010/main" val="167828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a:t>
            </a:r>
            <a:r>
              <a:rPr lang="en-US" baseline="0" dirty="0" smtClean="0"/>
              <a:t> numbers are percentages. The point of this slide is to show that even though there is consistency in attitudes from grade 7 to grade 12, students change their attitudes. But more importantly, if they change their attitudes from grade 7 to grade 10, the most common path in grade 12 is where they were in grade 10. The numbers at the arrows from grade 10 to grade 12 represents the percentage of students with the most common path. This figure shows how this is true for the “Positive” group.</a:t>
            </a:r>
            <a:endParaRPr lang="en-US" dirty="0"/>
          </a:p>
        </p:txBody>
      </p:sp>
      <p:sp>
        <p:nvSpPr>
          <p:cNvPr id="4" name="Slide Number Placeholder 3"/>
          <p:cNvSpPr>
            <a:spLocks noGrp="1"/>
          </p:cNvSpPr>
          <p:nvPr>
            <p:ph type="sldNum" sz="quarter" idx="10"/>
          </p:nvPr>
        </p:nvSpPr>
        <p:spPr/>
        <p:txBody>
          <a:bodyPr/>
          <a:lstStyle/>
          <a:p>
            <a:fld id="{967E90B0-A920-4A4F-900A-FB65D79403CF}" type="slidenum">
              <a:rPr lang="en-US" smtClean="0"/>
              <a:t>3</a:t>
            </a:fld>
            <a:endParaRPr lang="en-US"/>
          </a:p>
        </p:txBody>
      </p:sp>
    </p:spTree>
    <p:extLst>
      <p:ext uri="{BB962C8B-B14F-4D97-AF65-F5344CB8AC3E}">
        <p14:creationId xmlns:p14="http://schemas.microsoft.com/office/powerpoint/2010/main" val="167828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All</a:t>
            </a:r>
            <a:r>
              <a:rPr lang="en-US" baseline="0" dirty="0" smtClean="0"/>
              <a:t> numbers are percentages. The point of this slide is to show that even though there is consistency in attitudes from grade 7 to grade 12, students change their attitudes. But more importantly, if they change their attitudes from grade 7 to grade 10, the most common path in grade 12 is where they were in grade 10. The numbers at the arrows from grade 10 to grade 12 represents the percentage of students with the most common path. This figure shows how this is true for the “Qualified Positive” group.</a:t>
            </a:r>
            <a:endParaRPr lang="en-US" dirty="0" smtClean="0"/>
          </a:p>
          <a:p>
            <a:endParaRPr lang="en-US" dirty="0"/>
          </a:p>
        </p:txBody>
      </p:sp>
      <p:sp>
        <p:nvSpPr>
          <p:cNvPr id="4" name="Slide Number Placeholder 3"/>
          <p:cNvSpPr>
            <a:spLocks noGrp="1"/>
          </p:cNvSpPr>
          <p:nvPr>
            <p:ph type="sldNum" sz="quarter" idx="10"/>
          </p:nvPr>
        </p:nvSpPr>
        <p:spPr/>
        <p:txBody>
          <a:bodyPr/>
          <a:lstStyle/>
          <a:p>
            <a:fld id="{967E90B0-A920-4A4F-900A-FB65D79403CF}" type="slidenum">
              <a:rPr lang="en-US" smtClean="0"/>
              <a:t>4</a:t>
            </a:fld>
            <a:endParaRPr lang="en-US"/>
          </a:p>
        </p:txBody>
      </p:sp>
    </p:spTree>
    <p:extLst>
      <p:ext uri="{BB962C8B-B14F-4D97-AF65-F5344CB8AC3E}">
        <p14:creationId xmlns:p14="http://schemas.microsoft.com/office/powerpoint/2010/main" val="167828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All</a:t>
            </a:r>
            <a:r>
              <a:rPr lang="en-US" baseline="0" dirty="0" smtClean="0"/>
              <a:t> numbers are percentages. The point of this slide is to show that even though there is consistency in attitudes from grade 7 to grade 12, students change their attitudes. But more importantly, if they change their attitudes from grade 7 to grade 10, the most common path in grade 12 is where they were in grade 10. The numbers at the arrows from grade 10 to grade 12 represents the percentage of students with the most common path. This figure shows how this is true for the “Indifferent” group.</a:t>
            </a:r>
            <a:endParaRPr lang="en-US" dirty="0" smtClean="0"/>
          </a:p>
          <a:p>
            <a:endParaRPr lang="en-US" dirty="0"/>
          </a:p>
        </p:txBody>
      </p:sp>
      <p:sp>
        <p:nvSpPr>
          <p:cNvPr id="4" name="Slide Number Placeholder 3"/>
          <p:cNvSpPr>
            <a:spLocks noGrp="1"/>
          </p:cNvSpPr>
          <p:nvPr>
            <p:ph type="sldNum" sz="quarter" idx="10"/>
          </p:nvPr>
        </p:nvSpPr>
        <p:spPr/>
        <p:txBody>
          <a:bodyPr/>
          <a:lstStyle/>
          <a:p>
            <a:fld id="{967E90B0-A920-4A4F-900A-FB65D79403CF}" type="slidenum">
              <a:rPr lang="en-US" smtClean="0"/>
              <a:t>5</a:t>
            </a:fld>
            <a:endParaRPr lang="en-US"/>
          </a:p>
        </p:txBody>
      </p:sp>
    </p:spTree>
    <p:extLst>
      <p:ext uri="{BB962C8B-B14F-4D97-AF65-F5344CB8AC3E}">
        <p14:creationId xmlns:p14="http://schemas.microsoft.com/office/powerpoint/2010/main" val="167828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All</a:t>
            </a:r>
            <a:r>
              <a:rPr lang="en-US" baseline="0" dirty="0" smtClean="0"/>
              <a:t> numbers are percentages. The point of this slide is to show that even though there is consistency in attitudes from grade 7 to grade 12, students change their attitudes. But more importantly, if they change their attitudes from grade 7 to grade 10, the most common path in grade 12 is where they were in grade 10. The numbers at the arrows from grade 10 to grade 12 represents the percentage of students with the most common path. This figure shows how this is true for the “Dim” group.</a:t>
            </a:r>
            <a:endParaRPr lang="en-US" dirty="0" smtClean="0"/>
          </a:p>
          <a:p>
            <a:endParaRPr lang="en-US" dirty="0"/>
          </a:p>
        </p:txBody>
      </p:sp>
      <p:sp>
        <p:nvSpPr>
          <p:cNvPr id="4" name="Slide Number Placeholder 3"/>
          <p:cNvSpPr>
            <a:spLocks noGrp="1"/>
          </p:cNvSpPr>
          <p:nvPr>
            <p:ph type="sldNum" sz="quarter" idx="10"/>
          </p:nvPr>
        </p:nvSpPr>
        <p:spPr/>
        <p:txBody>
          <a:bodyPr/>
          <a:lstStyle/>
          <a:p>
            <a:fld id="{967E90B0-A920-4A4F-900A-FB65D79403CF}" type="slidenum">
              <a:rPr lang="en-US" smtClean="0"/>
              <a:t>6</a:t>
            </a:fld>
            <a:endParaRPr lang="en-US"/>
          </a:p>
        </p:txBody>
      </p:sp>
    </p:spTree>
    <p:extLst>
      <p:ext uri="{BB962C8B-B14F-4D97-AF65-F5344CB8AC3E}">
        <p14:creationId xmlns:p14="http://schemas.microsoft.com/office/powerpoint/2010/main" val="167828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BF8BE5-6507-4BD7-A29C-876278391804}" type="datetimeFigureOut">
              <a:rPr lang="en-US" smtClean="0"/>
              <a:t>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34380-3D2D-4F96-8585-1B960E2E6526}" type="slidenum">
              <a:rPr lang="en-US" smtClean="0"/>
              <a:t>‹#›</a:t>
            </a:fld>
            <a:endParaRPr lang="en-US"/>
          </a:p>
        </p:txBody>
      </p:sp>
    </p:spTree>
    <p:extLst>
      <p:ext uri="{BB962C8B-B14F-4D97-AF65-F5344CB8AC3E}">
        <p14:creationId xmlns:p14="http://schemas.microsoft.com/office/powerpoint/2010/main" val="1517871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BF8BE5-6507-4BD7-A29C-876278391804}" type="datetimeFigureOut">
              <a:rPr lang="en-US" smtClean="0"/>
              <a:t>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34380-3D2D-4F96-8585-1B960E2E6526}" type="slidenum">
              <a:rPr lang="en-US" smtClean="0"/>
              <a:t>‹#›</a:t>
            </a:fld>
            <a:endParaRPr lang="en-US"/>
          </a:p>
        </p:txBody>
      </p:sp>
    </p:spTree>
    <p:extLst>
      <p:ext uri="{BB962C8B-B14F-4D97-AF65-F5344CB8AC3E}">
        <p14:creationId xmlns:p14="http://schemas.microsoft.com/office/powerpoint/2010/main" val="4282088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BF8BE5-6507-4BD7-A29C-876278391804}" type="datetimeFigureOut">
              <a:rPr lang="en-US" smtClean="0"/>
              <a:t>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34380-3D2D-4F96-8585-1B960E2E6526}" type="slidenum">
              <a:rPr lang="en-US" smtClean="0"/>
              <a:t>‹#›</a:t>
            </a:fld>
            <a:endParaRPr lang="en-US"/>
          </a:p>
        </p:txBody>
      </p:sp>
    </p:spTree>
    <p:extLst>
      <p:ext uri="{BB962C8B-B14F-4D97-AF65-F5344CB8AC3E}">
        <p14:creationId xmlns:p14="http://schemas.microsoft.com/office/powerpoint/2010/main" val="3132794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BF8BE5-6507-4BD7-A29C-876278391804}" type="datetimeFigureOut">
              <a:rPr lang="en-US" smtClean="0"/>
              <a:t>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34380-3D2D-4F96-8585-1B960E2E6526}" type="slidenum">
              <a:rPr lang="en-US" smtClean="0"/>
              <a:t>‹#›</a:t>
            </a:fld>
            <a:endParaRPr lang="en-US"/>
          </a:p>
        </p:txBody>
      </p:sp>
    </p:spTree>
    <p:extLst>
      <p:ext uri="{BB962C8B-B14F-4D97-AF65-F5344CB8AC3E}">
        <p14:creationId xmlns:p14="http://schemas.microsoft.com/office/powerpoint/2010/main" val="2286693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BF8BE5-6507-4BD7-A29C-876278391804}" type="datetimeFigureOut">
              <a:rPr lang="en-US" smtClean="0"/>
              <a:t>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34380-3D2D-4F96-8585-1B960E2E6526}" type="slidenum">
              <a:rPr lang="en-US" smtClean="0"/>
              <a:t>‹#›</a:t>
            </a:fld>
            <a:endParaRPr lang="en-US"/>
          </a:p>
        </p:txBody>
      </p:sp>
    </p:spTree>
    <p:extLst>
      <p:ext uri="{BB962C8B-B14F-4D97-AF65-F5344CB8AC3E}">
        <p14:creationId xmlns:p14="http://schemas.microsoft.com/office/powerpoint/2010/main" val="2918475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BF8BE5-6507-4BD7-A29C-876278391804}" type="datetimeFigureOut">
              <a:rPr lang="en-US" smtClean="0"/>
              <a:t>1/29/2014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E34380-3D2D-4F96-8585-1B960E2E6526}" type="slidenum">
              <a:rPr lang="en-US" smtClean="0"/>
              <a:t>‹#›</a:t>
            </a:fld>
            <a:endParaRPr lang="en-US"/>
          </a:p>
        </p:txBody>
      </p:sp>
    </p:spTree>
    <p:extLst>
      <p:ext uri="{BB962C8B-B14F-4D97-AF65-F5344CB8AC3E}">
        <p14:creationId xmlns:p14="http://schemas.microsoft.com/office/powerpoint/2010/main" val="4231500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BF8BE5-6507-4BD7-A29C-876278391804}" type="datetimeFigureOut">
              <a:rPr lang="en-US" smtClean="0"/>
              <a:t>1/29/2014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E34380-3D2D-4F96-8585-1B960E2E6526}" type="slidenum">
              <a:rPr lang="en-US" smtClean="0"/>
              <a:t>‹#›</a:t>
            </a:fld>
            <a:endParaRPr lang="en-US"/>
          </a:p>
        </p:txBody>
      </p:sp>
    </p:spTree>
    <p:extLst>
      <p:ext uri="{BB962C8B-B14F-4D97-AF65-F5344CB8AC3E}">
        <p14:creationId xmlns:p14="http://schemas.microsoft.com/office/powerpoint/2010/main" val="79197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BF8BE5-6507-4BD7-A29C-876278391804}" type="datetimeFigureOut">
              <a:rPr lang="en-US" smtClean="0"/>
              <a:t>1/29/2014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E34380-3D2D-4F96-8585-1B960E2E6526}" type="slidenum">
              <a:rPr lang="en-US" smtClean="0"/>
              <a:t>‹#›</a:t>
            </a:fld>
            <a:endParaRPr lang="en-US"/>
          </a:p>
        </p:txBody>
      </p:sp>
    </p:spTree>
    <p:extLst>
      <p:ext uri="{BB962C8B-B14F-4D97-AF65-F5344CB8AC3E}">
        <p14:creationId xmlns:p14="http://schemas.microsoft.com/office/powerpoint/2010/main" val="3087736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BF8BE5-6507-4BD7-A29C-876278391804}" type="datetimeFigureOut">
              <a:rPr lang="en-US" smtClean="0"/>
              <a:t>1/29/2014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E34380-3D2D-4F96-8585-1B960E2E6526}" type="slidenum">
              <a:rPr lang="en-US" smtClean="0"/>
              <a:t>‹#›</a:t>
            </a:fld>
            <a:endParaRPr lang="en-US"/>
          </a:p>
        </p:txBody>
      </p:sp>
    </p:spTree>
    <p:extLst>
      <p:ext uri="{BB962C8B-B14F-4D97-AF65-F5344CB8AC3E}">
        <p14:creationId xmlns:p14="http://schemas.microsoft.com/office/powerpoint/2010/main" val="2982134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BF8BE5-6507-4BD7-A29C-876278391804}" type="datetimeFigureOut">
              <a:rPr lang="en-US" smtClean="0"/>
              <a:t>1/29/2014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E34380-3D2D-4F96-8585-1B960E2E6526}" type="slidenum">
              <a:rPr lang="en-US" smtClean="0"/>
              <a:t>‹#›</a:t>
            </a:fld>
            <a:endParaRPr lang="en-US"/>
          </a:p>
        </p:txBody>
      </p:sp>
    </p:spTree>
    <p:extLst>
      <p:ext uri="{BB962C8B-B14F-4D97-AF65-F5344CB8AC3E}">
        <p14:creationId xmlns:p14="http://schemas.microsoft.com/office/powerpoint/2010/main" val="2933132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BF8BE5-6507-4BD7-A29C-876278391804}" type="datetimeFigureOut">
              <a:rPr lang="en-US" smtClean="0"/>
              <a:t>1/29/2014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E34380-3D2D-4F96-8585-1B960E2E6526}" type="slidenum">
              <a:rPr lang="en-US" smtClean="0"/>
              <a:t>‹#›</a:t>
            </a:fld>
            <a:endParaRPr lang="en-US"/>
          </a:p>
        </p:txBody>
      </p:sp>
    </p:spTree>
    <p:extLst>
      <p:ext uri="{BB962C8B-B14F-4D97-AF65-F5344CB8AC3E}">
        <p14:creationId xmlns:p14="http://schemas.microsoft.com/office/powerpoint/2010/main" val="3196146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BF8BE5-6507-4BD7-A29C-876278391804}" type="datetimeFigureOut">
              <a:rPr lang="en-US" smtClean="0"/>
              <a:t>1/29/2014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E34380-3D2D-4F96-8585-1B960E2E6526}" type="slidenum">
              <a:rPr lang="en-US" smtClean="0"/>
              <a:t>‹#›</a:t>
            </a:fld>
            <a:endParaRPr lang="en-US"/>
          </a:p>
        </p:txBody>
      </p:sp>
    </p:spTree>
    <p:extLst>
      <p:ext uri="{BB962C8B-B14F-4D97-AF65-F5344CB8AC3E}">
        <p14:creationId xmlns:p14="http://schemas.microsoft.com/office/powerpoint/2010/main" val="1058221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49277549"/>
              </p:ext>
            </p:extLst>
          </p:nvPr>
        </p:nvGraphicFramePr>
        <p:xfrm>
          <a:off x="228600" y="868680"/>
          <a:ext cx="8762999" cy="4419600"/>
        </p:xfrm>
        <a:graphic>
          <a:graphicData uri="http://schemas.openxmlformats.org/drawingml/2006/table">
            <a:tbl>
              <a:tblPr firstRow="1" bandRow="1">
                <a:tableStyleId>{073A0DAA-6AF3-43AB-8588-CEC1D06C72B9}</a:tableStyleId>
              </a:tblPr>
              <a:tblGrid>
                <a:gridCol w="2244183"/>
                <a:gridCol w="1228957"/>
                <a:gridCol w="1228957"/>
                <a:gridCol w="1389256"/>
                <a:gridCol w="919047"/>
                <a:gridCol w="1752599"/>
              </a:tblGrid>
              <a:tr h="370840">
                <a:tc>
                  <a:txBody>
                    <a:bodyPr/>
                    <a:lstStyle/>
                    <a:p>
                      <a:endParaRPr lang="en-US" sz="20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Grade 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Grade 10</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Grade 12</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Positive</a:t>
                      </a:r>
                    </a:p>
                    <a:p>
                      <a:endParaRPr lang="en-US" sz="2000" b="1" dirty="0">
                        <a:latin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370840">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Qualified Positive</a:t>
                      </a:r>
                    </a:p>
                    <a:p>
                      <a:endParaRPr lang="en-US" sz="2000"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Indifferent</a:t>
                      </a:r>
                    </a:p>
                    <a:p>
                      <a:endParaRPr lang="en-US" sz="2000"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Dim</a:t>
                      </a:r>
                    </a:p>
                    <a:p>
                      <a:endParaRPr lang="en-US" sz="2000"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5" name="Oval 4"/>
          <p:cNvSpPr/>
          <p:nvPr/>
        </p:nvSpPr>
        <p:spPr>
          <a:xfrm>
            <a:off x="2667000" y="13716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31</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6" name="Oval 5"/>
          <p:cNvSpPr/>
          <p:nvPr/>
        </p:nvSpPr>
        <p:spPr>
          <a:xfrm>
            <a:off x="2667000" y="24384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35</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7" name="Oval 6"/>
          <p:cNvSpPr/>
          <p:nvPr/>
        </p:nvSpPr>
        <p:spPr>
          <a:xfrm>
            <a:off x="2667000" y="34290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23</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8" name="Oval 7"/>
          <p:cNvSpPr/>
          <p:nvPr/>
        </p:nvSpPr>
        <p:spPr>
          <a:xfrm>
            <a:off x="2667000" y="44196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11</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9" name="Oval 8"/>
          <p:cNvSpPr/>
          <p:nvPr/>
        </p:nvSpPr>
        <p:spPr>
          <a:xfrm>
            <a:off x="5181600" y="13716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32</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0" name="Oval 9"/>
          <p:cNvSpPr/>
          <p:nvPr/>
        </p:nvSpPr>
        <p:spPr>
          <a:xfrm>
            <a:off x="7696200" y="13716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32</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1" name="Oval 10"/>
          <p:cNvSpPr/>
          <p:nvPr/>
        </p:nvSpPr>
        <p:spPr>
          <a:xfrm>
            <a:off x="5181600" y="24384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26</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2" name="Oval 11"/>
          <p:cNvSpPr/>
          <p:nvPr/>
        </p:nvSpPr>
        <p:spPr>
          <a:xfrm>
            <a:off x="7696200" y="24384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24</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3" name="Oval 12"/>
          <p:cNvSpPr/>
          <p:nvPr/>
        </p:nvSpPr>
        <p:spPr>
          <a:xfrm>
            <a:off x="5181600" y="34290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21</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4" name="Oval 13"/>
          <p:cNvSpPr/>
          <p:nvPr/>
        </p:nvSpPr>
        <p:spPr>
          <a:xfrm>
            <a:off x="7696200" y="34290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21</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5" name="Oval 14"/>
          <p:cNvSpPr/>
          <p:nvPr/>
        </p:nvSpPr>
        <p:spPr>
          <a:xfrm>
            <a:off x="5181600" y="44196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20</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6" name="Oval 15"/>
          <p:cNvSpPr/>
          <p:nvPr/>
        </p:nvSpPr>
        <p:spPr>
          <a:xfrm>
            <a:off x="7696200" y="44196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23</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41017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48629178"/>
              </p:ext>
            </p:extLst>
          </p:nvPr>
        </p:nvGraphicFramePr>
        <p:xfrm>
          <a:off x="228600" y="868680"/>
          <a:ext cx="8762999" cy="4419600"/>
        </p:xfrm>
        <a:graphic>
          <a:graphicData uri="http://schemas.openxmlformats.org/drawingml/2006/table">
            <a:tbl>
              <a:tblPr firstRow="1" bandRow="1">
                <a:tableStyleId>{073A0DAA-6AF3-43AB-8588-CEC1D06C72B9}</a:tableStyleId>
              </a:tblPr>
              <a:tblGrid>
                <a:gridCol w="2244183"/>
                <a:gridCol w="1228957"/>
                <a:gridCol w="1228957"/>
                <a:gridCol w="1389256"/>
                <a:gridCol w="919047"/>
                <a:gridCol w="1752599"/>
              </a:tblGrid>
              <a:tr h="370840">
                <a:tc>
                  <a:txBody>
                    <a:bodyPr/>
                    <a:lstStyle/>
                    <a:p>
                      <a:endParaRPr lang="en-US" sz="20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Grade 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Grade 10</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Grade 12</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Positive</a:t>
                      </a:r>
                    </a:p>
                    <a:p>
                      <a:endParaRPr lang="en-US" sz="2000" b="1" dirty="0">
                        <a:latin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370840">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Qualified Positive</a:t>
                      </a:r>
                    </a:p>
                    <a:p>
                      <a:endParaRPr lang="en-US" sz="2000"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Indifferent</a:t>
                      </a:r>
                    </a:p>
                    <a:p>
                      <a:endParaRPr lang="en-US" sz="2000"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Dim</a:t>
                      </a:r>
                    </a:p>
                    <a:p>
                      <a:endParaRPr lang="en-US" sz="2000"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5" name="Oval 4"/>
          <p:cNvSpPr/>
          <p:nvPr/>
        </p:nvSpPr>
        <p:spPr>
          <a:xfrm>
            <a:off x="2667000" y="13716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31</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6" name="Oval 5"/>
          <p:cNvSpPr/>
          <p:nvPr/>
        </p:nvSpPr>
        <p:spPr>
          <a:xfrm>
            <a:off x="2667000" y="24384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35</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7" name="Oval 6"/>
          <p:cNvSpPr/>
          <p:nvPr/>
        </p:nvSpPr>
        <p:spPr>
          <a:xfrm>
            <a:off x="2667000" y="34290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23</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8" name="Oval 7"/>
          <p:cNvSpPr/>
          <p:nvPr/>
        </p:nvSpPr>
        <p:spPr>
          <a:xfrm>
            <a:off x="2667000" y="44196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11</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9" name="Oval 8"/>
          <p:cNvSpPr/>
          <p:nvPr/>
        </p:nvSpPr>
        <p:spPr>
          <a:xfrm>
            <a:off x="5181600" y="13716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32</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0" name="Oval 9"/>
          <p:cNvSpPr/>
          <p:nvPr/>
        </p:nvSpPr>
        <p:spPr>
          <a:xfrm>
            <a:off x="7696200" y="13716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32</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1" name="Oval 10"/>
          <p:cNvSpPr/>
          <p:nvPr/>
        </p:nvSpPr>
        <p:spPr>
          <a:xfrm>
            <a:off x="5181600" y="24384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26</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2" name="Oval 11"/>
          <p:cNvSpPr/>
          <p:nvPr/>
        </p:nvSpPr>
        <p:spPr>
          <a:xfrm>
            <a:off x="7696200" y="24384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24</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3" name="Oval 12"/>
          <p:cNvSpPr/>
          <p:nvPr/>
        </p:nvSpPr>
        <p:spPr>
          <a:xfrm>
            <a:off x="5181600" y="34290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21</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4" name="Oval 13"/>
          <p:cNvSpPr/>
          <p:nvPr/>
        </p:nvSpPr>
        <p:spPr>
          <a:xfrm>
            <a:off x="7696200" y="34290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21</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5" name="Oval 14"/>
          <p:cNvSpPr/>
          <p:nvPr/>
        </p:nvSpPr>
        <p:spPr>
          <a:xfrm>
            <a:off x="5181600" y="44196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20</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6" name="Oval 15"/>
          <p:cNvSpPr/>
          <p:nvPr/>
        </p:nvSpPr>
        <p:spPr>
          <a:xfrm>
            <a:off x="7696200" y="44196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23</a:t>
            </a:r>
            <a:endParaRPr lang="en-US" sz="2000" dirty="0">
              <a:solidFill>
                <a:schemeClr val="tx1"/>
              </a:solidFill>
              <a:latin typeface="Times New Roman" panose="02020603050405020304" pitchFamily="18" charset="0"/>
              <a:cs typeface="Times New Roman" panose="02020603050405020304" pitchFamily="18" charset="0"/>
            </a:endParaRPr>
          </a:p>
        </p:txBody>
      </p:sp>
      <p:cxnSp>
        <p:nvCxnSpPr>
          <p:cNvPr id="3" name="Straight Arrow Connector 2"/>
          <p:cNvCxnSpPr>
            <a:stCxn id="5" idx="6"/>
            <a:endCxn id="9" idx="2"/>
          </p:cNvCxnSpPr>
          <p:nvPr/>
        </p:nvCxnSpPr>
        <p:spPr>
          <a:xfrm>
            <a:off x="3505200" y="1752600"/>
            <a:ext cx="1676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019800" y="1740794"/>
            <a:ext cx="1676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038600" y="1371600"/>
            <a:ext cx="53340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66</a:t>
            </a:r>
            <a:endParaRPr lang="en-US" sz="20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6553200" y="1371600"/>
            <a:ext cx="53340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8</a:t>
            </a:r>
            <a:r>
              <a:rPr lang="en-US" sz="2000" dirty="0" smtClean="0">
                <a:latin typeface="Times New Roman" panose="02020603050405020304" pitchFamily="18" charset="0"/>
                <a:cs typeface="Times New Roman" panose="02020603050405020304" pitchFamily="18" charset="0"/>
              </a:rPr>
              <a:t>6</a:t>
            </a:r>
            <a:endParaRPr lang="en-US" sz="2000" dirty="0">
              <a:latin typeface="Times New Roman" panose="02020603050405020304" pitchFamily="18" charset="0"/>
              <a:cs typeface="Times New Roman" panose="02020603050405020304" pitchFamily="18" charset="0"/>
            </a:endParaRPr>
          </a:p>
        </p:txBody>
      </p:sp>
      <p:cxnSp>
        <p:nvCxnSpPr>
          <p:cNvPr id="20" name="Straight Arrow Connector 19"/>
          <p:cNvCxnSpPr/>
          <p:nvPr/>
        </p:nvCxnSpPr>
        <p:spPr>
          <a:xfrm>
            <a:off x="3505200" y="2819400"/>
            <a:ext cx="1676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019800" y="2819400"/>
            <a:ext cx="1676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019800" y="3810000"/>
            <a:ext cx="1676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019800" y="4761963"/>
            <a:ext cx="1676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548130" y="3810000"/>
            <a:ext cx="1676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505200" y="4800600"/>
            <a:ext cx="1676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076700" y="2410704"/>
            <a:ext cx="53340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53</a:t>
            </a:r>
            <a:endParaRPr lang="en-US" sz="2000" dirty="0">
              <a:latin typeface="Times New Roman" panose="02020603050405020304" pitchFamily="18" charset="0"/>
              <a:cs typeface="Times New Roman" panose="02020603050405020304" pitchFamily="18" charset="0"/>
            </a:endParaRPr>
          </a:p>
        </p:txBody>
      </p:sp>
      <p:sp>
        <p:nvSpPr>
          <p:cNvPr id="27" name="TextBox 26"/>
          <p:cNvSpPr txBox="1"/>
          <p:nvPr/>
        </p:nvSpPr>
        <p:spPr>
          <a:xfrm>
            <a:off x="4038600" y="3429000"/>
            <a:ext cx="53340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52</a:t>
            </a:r>
            <a:endParaRPr lang="en-US" sz="2000" dirty="0">
              <a:latin typeface="Times New Roman" panose="02020603050405020304" pitchFamily="18" charset="0"/>
              <a:cs typeface="Times New Roman" panose="02020603050405020304" pitchFamily="18" charset="0"/>
            </a:endParaRPr>
          </a:p>
        </p:txBody>
      </p:sp>
      <p:sp>
        <p:nvSpPr>
          <p:cNvPr id="28" name="TextBox 27"/>
          <p:cNvSpPr txBox="1"/>
          <p:nvPr/>
        </p:nvSpPr>
        <p:spPr>
          <a:xfrm>
            <a:off x="4038600" y="4400490"/>
            <a:ext cx="53340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68</a:t>
            </a:r>
            <a:endParaRPr lang="en-US" sz="2000"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6540321" y="2410704"/>
            <a:ext cx="53340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84</a:t>
            </a:r>
            <a:endParaRPr lang="en-US" sz="2000"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6540321" y="3409890"/>
            <a:ext cx="53340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84</a:t>
            </a:r>
            <a:endParaRPr lang="en-US" sz="2000" dirty="0">
              <a:latin typeface="Times New Roman" panose="02020603050405020304" pitchFamily="18" charset="0"/>
              <a:cs typeface="Times New Roman" panose="02020603050405020304" pitchFamily="18" charset="0"/>
            </a:endParaRPr>
          </a:p>
        </p:txBody>
      </p:sp>
      <p:sp>
        <p:nvSpPr>
          <p:cNvPr id="31" name="TextBox 30"/>
          <p:cNvSpPr txBox="1"/>
          <p:nvPr/>
        </p:nvSpPr>
        <p:spPr>
          <a:xfrm>
            <a:off x="6540321" y="4361853"/>
            <a:ext cx="53340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91</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53804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06360750"/>
              </p:ext>
            </p:extLst>
          </p:nvPr>
        </p:nvGraphicFramePr>
        <p:xfrm>
          <a:off x="228600" y="868680"/>
          <a:ext cx="8762999" cy="4419600"/>
        </p:xfrm>
        <a:graphic>
          <a:graphicData uri="http://schemas.openxmlformats.org/drawingml/2006/table">
            <a:tbl>
              <a:tblPr firstRow="1" bandRow="1">
                <a:tableStyleId>{073A0DAA-6AF3-43AB-8588-CEC1D06C72B9}</a:tableStyleId>
              </a:tblPr>
              <a:tblGrid>
                <a:gridCol w="2244183"/>
                <a:gridCol w="1228957"/>
                <a:gridCol w="1228957"/>
                <a:gridCol w="1389256"/>
                <a:gridCol w="919047"/>
                <a:gridCol w="1752599"/>
              </a:tblGrid>
              <a:tr h="370840">
                <a:tc>
                  <a:txBody>
                    <a:bodyPr/>
                    <a:lstStyle/>
                    <a:p>
                      <a:endParaRPr lang="en-US" sz="20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Grade 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Grade 10</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Grade 12</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Positive</a:t>
                      </a:r>
                    </a:p>
                    <a:p>
                      <a:endParaRPr lang="en-US" sz="2000" b="1" dirty="0">
                        <a:latin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370840">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Qualified Positive</a:t>
                      </a:r>
                    </a:p>
                    <a:p>
                      <a:endParaRPr lang="en-US" sz="2000"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Indifferent</a:t>
                      </a:r>
                    </a:p>
                    <a:p>
                      <a:endParaRPr lang="en-US" sz="2000"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Dim</a:t>
                      </a:r>
                    </a:p>
                    <a:p>
                      <a:endParaRPr lang="en-US" sz="2000"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5" name="Oval 4"/>
          <p:cNvSpPr/>
          <p:nvPr/>
        </p:nvSpPr>
        <p:spPr>
          <a:xfrm>
            <a:off x="2667000" y="13716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31</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6" name="Oval 5"/>
          <p:cNvSpPr/>
          <p:nvPr/>
        </p:nvSpPr>
        <p:spPr>
          <a:xfrm>
            <a:off x="2667000" y="24384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35</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7" name="Oval 6"/>
          <p:cNvSpPr/>
          <p:nvPr/>
        </p:nvSpPr>
        <p:spPr>
          <a:xfrm>
            <a:off x="2667000" y="34290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23</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8" name="Oval 7"/>
          <p:cNvSpPr/>
          <p:nvPr/>
        </p:nvSpPr>
        <p:spPr>
          <a:xfrm>
            <a:off x="2667000" y="44196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11</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9" name="Oval 8"/>
          <p:cNvSpPr/>
          <p:nvPr/>
        </p:nvSpPr>
        <p:spPr>
          <a:xfrm>
            <a:off x="5181600" y="13716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32</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0" name="Oval 9"/>
          <p:cNvSpPr/>
          <p:nvPr/>
        </p:nvSpPr>
        <p:spPr>
          <a:xfrm>
            <a:off x="7696200" y="13716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32</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1" name="Oval 10"/>
          <p:cNvSpPr/>
          <p:nvPr/>
        </p:nvSpPr>
        <p:spPr>
          <a:xfrm>
            <a:off x="5181600" y="24384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26</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2" name="Oval 11"/>
          <p:cNvSpPr/>
          <p:nvPr/>
        </p:nvSpPr>
        <p:spPr>
          <a:xfrm>
            <a:off x="7696200" y="24384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24</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3" name="Oval 12"/>
          <p:cNvSpPr/>
          <p:nvPr/>
        </p:nvSpPr>
        <p:spPr>
          <a:xfrm>
            <a:off x="5181600" y="34290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21</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4" name="Oval 13"/>
          <p:cNvSpPr/>
          <p:nvPr/>
        </p:nvSpPr>
        <p:spPr>
          <a:xfrm>
            <a:off x="7696200" y="34290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21</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5" name="Oval 14"/>
          <p:cNvSpPr/>
          <p:nvPr/>
        </p:nvSpPr>
        <p:spPr>
          <a:xfrm>
            <a:off x="5181600" y="44196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20</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6" name="Oval 15"/>
          <p:cNvSpPr/>
          <p:nvPr/>
        </p:nvSpPr>
        <p:spPr>
          <a:xfrm>
            <a:off x="7696200" y="44196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23</a:t>
            </a:r>
            <a:endParaRPr lang="en-US" sz="2000" dirty="0">
              <a:solidFill>
                <a:schemeClr val="tx1"/>
              </a:solidFill>
              <a:latin typeface="Times New Roman" panose="02020603050405020304" pitchFamily="18" charset="0"/>
              <a:cs typeface="Times New Roman" panose="02020603050405020304" pitchFamily="18" charset="0"/>
            </a:endParaRPr>
          </a:p>
        </p:txBody>
      </p:sp>
      <p:cxnSp>
        <p:nvCxnSpPr>
          <p:cNvPr id="18" name="Straight Arrow Connector 17"/>
          <p:cNvCxnSpPr/>
          <p:nvPr/>
        </p:nvCxnSpPr>
        <p:spPr>
          <a:xfrm>
            <a:off x="3505200" y="1752600"/>
            <a:ext cx="1676400" cy="1066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505200" y="1752600"/>
            <a:ext cx="1676400" cy="2057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019800" y="2819400"/>
            <a:ext cx="1676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019800" y="3810000"/>
            <a:ext cx="1676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572000" y="2190690"/>
            <a:ext cx="53340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14</a:t>
            </a:r>
            <a:endParaRPr lang="en-US" sz="2000"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4572000" y="2876490"/>
            <a:ext cx="53340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14</a:t>
            </a:r>
            <a:endParaRPr lang="en-US" sz="2000"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6477000" y="2419082"/>
            <a:ext cx="53340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75</a:t>
            </a:r>
            <a:endParaRPr lang="en-US" sz="2000"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6477000" y="3409890"/>
            <a:ext cx="53340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69</a:t>
            </a:r>
            <a:endParaRPr lang="en-US" sz="2000" dirty="0">
              <a:latin typeface="Times New Roman" panose="02020603050405020304" pitchFamily="18" charset="0"/>
              <a:cs typeface="Times New Roman" panose="02020603050405020304" pitchFamily="18" charset="0"/>
            </a:endParaRPr>
          </a:p>
        </p:txBody>
      </p:sp>
      <p:cxnSp>
        <p:nvCxnSpPr>
          <p:cNvPr id="27" name="Straight Arrow Connector 26"/>
          <p:cNvCxnSpPr>
            <a:endCxn id="15" idx="2"/>
          </p:cNvCxnSpPr>
          <p:nvPr/>
        </p:nvCxnSpPr>
        <p:spPr>
          <a:xfrm>
            <a:off x="3505200" y="1752600"/>
            <a:ext cx="1676400" cy="3048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019800" y="4800600"/>
            <a:ext cx="1676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648200" y="3638490"/>
            <a:ext cx="53340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7</a:t>
            </a:r>
          </a:p>
        </p:txBody>
      </p:sp>
      <p:sp>
        <p:nvSpPr>
          <p:cNvPr id="32" name="TextBox 31"/>
          <p:cNvSpPr txBox="1"/>
          <p:nvPr/>
        </p:nvSpPr>
        <p:spPr>
          <a:xfrm>
            <a:off x="6477000" y="4400490"/>
            <a:ext cx="53340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78</a:t>
            </a:r>
            <a:endParaRPr lang="en-US" sz="2000" dirty="0">
              <a:latin typeface="Times New Roman" panose="02020603050405020304" pitchFamily="18" charset="0"/>
              <a:cs typeface="Times New Roman" panose="02020603050405020304" pitchFamily="18" charset="0"/>
            </a:endParaRPr>
          </a:p>
        </p:txBody>
      </p:sp>
      <p:cxnSp>
        <p:nvCxnSpPr>
          <p:cNvPr id="33" name="Straight Arrow Connector 32"/>
          <p:cNvCxnSpPr/>
          <p:nvPr/>
        </p:nvCxnSpPr>
        <p:spPr>
          <a:xfrm>
            <a:off x="6019800" y="1752600"/>
            <a:ext cx="1676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505200" y="1762259"/>
            <a:ext cx="1676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572000" y="1428690"/>
            <a:ext cx="53340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66</a:t>
            </a:r>
            <a:endParaRPr lang="en-US" sz="2000"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6477000" y="1388115"/>
            <a:ext cx="53340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86</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80595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16174434"/>
              </p:ext>
            </p:extLst>
          </p:nvPr>
        </p:nvGraphicFramePr>
        <p:xfrm>
          <a:off x="228600" y="868680"/>
          <a:ext cx="8762999" cy="4419600"/>
        </p:xfrm>
        <a:graphic>
          <a:graphicData uri="http://schemas.openxmlformats.org/drawingml/2006/table">
            <a:tbl>
              <a:tblPr firstRow="1" bandRow="1">
                <a:tableStyleId>{073A0DAA-6AF3-43AB-8588-CEC1D06C72B9}</a:tableStyleId>
              </a:tblPr>
              <a:tblGrid>
                <a:gridCol w="2244183"/>
                <a:gridCol w="1228957"/>
                <a:gridCol w="1228957"/>
                <a:gridCol w="1389256"/>
                <a:gridCol w="919047"/>
                <a:gridCol w="1752599"/>
              </a:tblGrid>
              <a:tr h="370840">
                <a:tc>
                  <a:txBody>
                    <a:bodyPr/>
                    <a:lstStyle/>
                    <a:p>
                      <a:endParaRPr lang="en-US" sz="20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Grade 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Grade 10</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Grade 12</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Positive</a:t>
                      </a:r>
                    </a:p>
                    <a:p>
                      <a:endParaRPr lang="en-US" sz="2000" b="1" dirty="0">
                        <a:latin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370840">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Qualified Positive</a:t>
                      </a:r>
                    </a:p>
                    <a:p>
                      <a:endParaRPr lang="en-US" sz="2000"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Indifferent</a:t>
                      </a:r>
                    </a:p>
                    <a:p>
                      <a:endParaRPr lang="en-US" sz="2000"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Dim</a:t>
                      </a:r>
                    </a:p>
                    <a:p>
                      <a:endParaRPr lang="en-US" sz="2000"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5" name="Oval 4"/>
          <p:cNvSpPr/>
          <p:nvPr/>
        </p:nvSpPr>
        <p:spPr>
          <a:xfrm>
            <a:off x="2667000" y="13716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31</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6" name="Oval 5"/>
          <p:cNvSpPr/>
          <p:nvPr/>
        </p:nvSpPr>
        <p:spPr>
          <a:xfrm>
            <a:off x="2667000" y="24384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35</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7" name="Oval 6"/>
          <p:cNvSpPr/>
          <p:nvPr/>
        </p:nvSpPr>
        <p:spPr>
          <a:xfrm>
            <a:off x="2667000" y="34290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23</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8" name="Oval 7"/>
          <p:cNvSpPr/>
          <p:nvPr/>
        </p:nvSpPr>
        <p:spPr>
          <a:xfrm>
            <a:off x="2667000" y="44196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11</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9" name="Oval 8"/>
          <p:cNvSpPr/>
          <p:nvPr/>
        </p:nvSpPr>
        <p:spPr>
          <a:xfrm>
            <a:off x="5181600" y="13716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32</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0" name="Oval 9"/>
          <p:cNvSpPr/>
          <p:nvPr/>
        </p:nvSpPr>
        <p:spPr>
          <a:xfrm>
            <a:off x="7696200" y="13716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32</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1" name="Oval 10"/>
          <p:cNvSpPr/>
          <p:nvPr/>
        </p:nvSpPr>
        <p:spPr>
          <a:xfrm>
            <a:off x="5181600" y="24384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26</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2" name="Oval 11"/>
          <p:cNvSpPr/>
          <p:nvPr/>
        </p:nvSpPr>
        <p:spPr>
          <a:xfrm>
            <a:off x="7696200" y="24384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24</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3" name="Oval 12"/>
          <p:cNvSpPr/>
          <p:nvPr/>
        </p:nvSpPr>
        <p:spPr>
          <a:xfrm>
            <a:off x="5181600" y="34290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21</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4" name="Oval 13"/>
          <p:cNvSpPr/>
          <p:nvPr/>
        </p:nvSpPr>
        <p:spPr>
          <a:xfrm>
            <a:off x="7696200" y="34290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21</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5" name="Oval 14"/>
          <p:cNvSpPr/>
          <p:nvPr/>
        </p:nvSpPr>
        <p:spPr>
          <a:xfrm>
            <a:off x="5181600" y="44196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20</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6" name="Oval 15"/>
          <p:cNvSpPr/>
          <p:nvPr/>
        </p:nvSpPr>
        <p:spPr>
          <a:xfrm>
            <a:off x="7696200" y="44196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23</a:t>
            </a:r>
            <a:endParaRPr lang="en-US" sz="2000" dirty="0">
              <a:solidFill>
                <a:schemeClr val="tx1"/>
              </a:solidFill>
              <a:latin typeface="Times New Roman" panose="02020603050405020304" pitchFamily="18" charset="0"/>
              <a:cs typeface="Times New Roman" panose="02020603050405020304" pitchFamily="18" charset="0"/>
            </a:endParaRPr>
          </a:p>
        </p:txBody>
      </p:sp>
      <p:cxnSp>
        <p:nvCxnSpPr>
          <p:cNvPr id="17" name="Straight Arrow Connector 16"/>
          <p:cNvCxnSpPr/>
          <p:nvPr/>
        </p:nvCxnSpPr>
        <p:spPr>
          <a:xfrm>
            <a:off x="3505200" y="2819400"/>
            <a:ext cx="1676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019800" y="2819400"/>
            <a:ext cx="1676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6"/>
          </p:cNvCxnSpPr>
          <p:nvPr/>
        </p:nvCxnSpPr>
        <p:spPr>
          <a:xfrm flipV="1">
            <a:off x="3505200" y="1762259"/>
            <a:ext cx="1676400" cy="105714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505200" y="2819401"/>
            <a:ext cx="1676400" cy="99059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5" idx="2"/>
          </p:cNvCxnSpPr>
          <p:nvPr/>
        </p:nvCxnSpPr>
        <p:spPr>
          <a:xfrm>
            <a:off x="3505200" y="2819401"/>
            <a:ext cx="1676400" cy="198119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019800" y="1762259"/>
            <a:ext cx="1676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019800" y="3817201"/>
            <a:ext cx="1676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019800" y="4800600"/>
            <a:ext cx="1676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495800" y="1657290"/>
            <a:ext cx="53340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19</a:t>
            </a:r>
            <a:endParaRPr lang="en-US" sz="2000"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4495800" y="2438400"/>
            <a:ext cx="53340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53</a:t>
            </a:r>
            <a:endParaRPr lang="en-US" sz="2000" dirty="0">
              <a:latin typeface="Times New Roman" panose="02020603050405020304" pitchFamily="18" charset="0"/>
              <a:cs typeface="Times New Roman" panose="02020603050405020304" pitchFamily="18" charset="0"/>
            </a:endParaRPr>
          </a:p>
        </p:txBody>
      </p:sp>
      <p:sp>
        <p:nvSpPr>
          <p:cNvPr id="31" name="TextBox 30"/>
          <p:cNvSpPr txBox="1"/>
          <p:nvPr/>
        </p:nvSpPr>
        <p:spPr>
          <a:xfrm>
            <a:off x="4461387" y="3114645"/>
            <a:ext cx="53340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10</a:t>
            </a:r>
            <a:endParaRPr lang="en-US" sz="2000" dirty="0">
              <a:latin typeface="Times New Roman" panose="02020603050405020304" pitchFamily="18" charset="0"/>
              <a:cs typeface="Times New Roman" panose="02020603050405020304" pitchFamily="18" charset="0"/>
            </a:endParaRPr>
          </a:p>
        </p:txBody>
      </p:sp>
      <p:sp>
        <p:nvSpPr>
          <p:cNvPr id="32" name="TextBox 31"/>
          <p:cNvSpPr txBox="1"/>
          <p:nvPr/>
        </p:nvSpPr>
        <p:spPr>
          <a:xfrm>
            <a:off x="4495800" y="3790890"/>
            <a:ext cx="53340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19</a:t>
            </a:r>
            <a:endParaRPr lang="en-US" sz="2000"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6553200" y="1371600"/>
            <a:ext cx="53340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7</a:t>
            </a:r>
            <a:r>
              <a:rPr lang="en-US" sz="2000" dirty="0" smtClean="0">
                <a:latin typeface="Times New Roman" panose="02020603050405020304" pitchFamily="18" charset="0"/>
                <a:cs typeface="Times New Roman" panose="02020603050405020304" pitchFamily="18" charset="0"/>
              </a:rPr>
              <a:t>6</a:t>
            </a:r>
            <a:endParaRPr lang="en-US" sz="2000" dirty="0">
              <a:latin typeface="Times New Roman" panose="02020603050405020304" pitchFamily="18" charset="0"/>
              <a:cs typeface="Times New Roman" panose="02020603050405020304" pitchFamily="18" charset="0"/>
            </a:endParaRPr>
          </a:p>
        </p:txBody>
      </p:sp>
      <p:sp>
        <p:nvSpPr>
          <p:cNvPr id="34" name="TextBox 33"/>
          <p:cNvSpPr txBox="1"/>
          <p:nvPr/>
        </p:nvSpPr>
        <p:spPr>
          <a:xfrm>
            <a:off x="6553200" y="2419290"/>
            <a:ext cx="53340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84</a:t>
            </a:r>
            <a:endParaRPr lang="en-US" sz="2000" dirty="0">
              <a:latin typeface="Times New Roman" panose="02020603050405020304" pitchFamily="18" charset="0"/>
              <a:cs typeface="Times New Roman" panose="02020603050405020304" pitchFamily="18" charset="0"/>
            </a:endParaRPr>
          </a:p>
        </p:txBody>
      </p:sp>
      <p:sp>
        <p:nvSpPr>
          <p:cNvPr id="35" name="TextBox 34"/>
          <p:cNvSpPr txBox="1"/>
          <p:nvPr/>
        </p:nvSpPr>
        <p:spPr>
          <a:xfrm>
            <a:off x="6553200" y="3429000"/>
            <a:ext cx="53340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74</a:t>
            </a:r>
            <a:endParaRPr lang="en-US" sz="2000"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6553200" y="4400490"/>
            <a:ext cx="53340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73</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4101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88079570"/>
              </p:ext>
            </p:extLst>
          </p:nvPr>
        </p:nvGraphicFramePr>
        <p:xfrm>
          <a:off x="228600" y="868680"/>
          <a:ext cx="8762999" cy="4419600"/>
        </p:xfrm>
        <a:graphic>
          <a:graphicData uri="http://schemas.openxmlformats.org/drawingml/2006/table">
            <a:tbl>
              <a:tblPr firstRow="1" bandRow="1">
                <a:tableStyleId>{073A0DAA-6AF3-43AB-8588-CEC1D06C72B9}</a:tableStyleId>
              </a:tblPr>
              <a:tblGrid>
                <a:gridCol w="2244183"/>
                <a:gridCol w="1228957"/>
                <a:gridCol w="1228957"/>
                <a:gridCol w="1389256"/>
                <a:gridCol w="919047"/>
                <a:gridCol w="1752599"/>
              </a:tblGrid>
              <a:tr h="370840">
                <a:tc>
                  <a:txBody>
                    <a:bodyPr/>
                    <a:lstStyle/>
                    <a:p>
                      <a:endParaRPr lang="en-US" sz="20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Grade 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Grade 10</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Grade 12</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Positive</a:t>
                      </a:r>
                    </a:p>
                    <a:p>
                      <a:endParaRPr lang="en-US" sz="2000" b="1" dirty="0">
                        <a:latin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370840">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Qualified Positive</a:t>
                      </a:r>
                    </a:p>
                    <a:p>
                      <a:endParaRPr lang="en-US" sz="2000"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Indifferent</a:t>
                      </a:r>
                    </a:p>
                    <a:p>
                      <a:endParaRPr lang="en-US" sz="2000"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Dim</a:t>
                      </a:r>
                    </a:p>
                    <a:p>
                      <a:endParaRPr lang="en-US" sz="2000"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5" name="Oval 4"/>
          <p:cNvSpPr/>
          <p:nvPr/>
        </p:nvSpPr>
        <p:spPr>
          <a:xfrm>
            <a:off x="2667000" y="13716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31</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6" name="Oval 5"/>
          <p:cNvSpPr/>
          <p:nvPr/>
        </p:nvSpPr>
        <p:spPr>
          <a:xfrm>
            <a:off x="2667000" y="24384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35</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7" name="Oval 6"/>
          <p:cNvSpPr/>
          <p:nvPr/>
        </p:nvSpPr>
        <p:spPr>
          <a:xfrm>
            <a:off x="2667000" y="34290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23</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8" name="Oval 7"/>
          <p:cNvSpPr/>
          <p:nvPr/>
        </p:nvSpPr>
        <p:spPr>
          <a:xfrm>
            <a:off x="2667000" y="44196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11</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9" name="Oval 8"/>
          <p:cNvSpPr/>
          <p:nvPr/>
        </p:nvSpPr>
        <p:spPr>
          <a:xfrm>
            <a:off x="5181600" y="13716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32</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0" name="Oval 9"/>
          <p:cNvSpPr/>
          <p:nvPr/>
        </p:nvSpPr>
        <p:spPr>
          <a:xfrm>
            <a:off x="7696200" y="13716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32</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1" name="Oval 10"/>
          <p:cNvSpPr/>
          <p:nvPr/>
        </p:nvSpPr>
        <p:spPr>
          <a:xfrm>
            <a:off x="5181600" y="24384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26</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2" name="Oval 11"/>
          <p:cNvSpPr/>
          <p:nvPr/>
        </p:nvSpPr>
        <p:spPr>
          <a:xfrm>
            <a:off x="7696200" y="24384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24</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3" name="Oval 12"/>
          <p:cNvSpPr/>
          <p:nvPr/>
        </p:nvSpPr>
        <p:spPr>
          <a:xfrm>
            <a:off x="5181600" y="34290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21</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4" name="Oval 13"/>
          <p:cNvSpPr/>
          <p:nvPr/>
        </p:nvSpPr>
        <p:spPr>
          <a:xfrm>
            <a:off x="7696200" y="34290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21</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5" name="Oval 14"/>
          <p:cNvSpPr/>
          <p:nvPr/>
        </p:nvSpPr>
        <p:spPr>
          <a:xfrm>
            <a:off x="5181600" y="44196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20</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6" name="Oval 15"/>
          <p:cNvSpPr/>
          <p:nvPr/>
        </p:nvSpPr>
        <p:spPr>
          <a:xfrm>
            <a:off x="7696200" y="44196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23</a:t>
            </a:r>
            <a:endParaRPr lang="en-US" sz="2000" dirty="0">
              <a:solidFill>
                <a:schemeClr val="tx1"/>
              </a:solidFill>
              <a:latin typeface="Times New Roman" panose="02020603050405020304" pitchFamily="18" charset="0"/>
              <a:cs typeface="Times New Roman" panose="02020603050405020304" pitchFamily="18" charset="0"/>
            </a:endParaRPr>
          </a:p>
        </p:txBody>
      </p:sp>
      <p:cxnSp>
        <p:nvCxnSpPr>
          <p:cNvPr id="17" name="Straight Arrow Connector 16"/>
          <p:cNvCxnSpPr/>
          <p:nvPr/>
        </p:nvCxnSpPr>
        <p:spPr>
          <a:xfrm>
            <a:off x="3505200" y="3810000"/>
            <a:ext cx="1676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3505200" y="2819400"/>
            <a:ext cx="1676400" cy="990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505200" y="3810000"/>
            <a:ext cx="1676400" cy="990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3505200" y="1752600"/>
            <a:ext cx="1676400" cy="2057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019800" y="4800600"/>
            <a:ext cx="1676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019800" y="3810000"/>
            <a:ext cx="1676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019800" y="2819400"/>
            <a:ext cx="1676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019800" y="1676400"/>
            <a:ext cx="1676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553200" y="1295400"/>
            <a:ext cx="53340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7</a:t>
            </a:r>
            <a:r>
              <a:rPr lang="en-US" sz="2000" dirty="0">
                <a:latin typeface="Times New Roman" panose="02020603050405020304" pitchFamily="18" charset="0"/>
                <a:cs typeface="Times New Roman" panose="02020603050405020304" pitchFamily="18" charset="0"/>
              </a:rPr>
              <a:t>7</a:t>
            </a:r>
          </a:p>
        </p:txBody>
      </p:sp>
      <p:sp>
        <p:nvSpPr>
          <p:cNvPr id="27" name="TextBox 26"/>
          <p:cNvSpPr txBox="1"/>
          <p:nvPr/>
        </p:nvSpPr>
        <p:spPr>
          <a:xfrm>
            <a:off x="6553200" y="2438400"/>
            <a:ext cx="53340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75</a:t>
            </a:r>
            <a:endParaRPr lang="en-US" sz="2000" dirty="0">
              <a:latin typeface="Times New Roman" panose="02020603050405020304" pitchFamily="18" charset="0"/>
              <a:cs typeface="Times New Roman" panose="02020603050405020304" pitchFamily="18" charset="0"/>
            </a:endParaRPr>
          </a:p>
        </p:txBody>
      </p:sp>
      <p:sp>
        <p:nvSpPr>
          <p:cNvPr id="28" name="TextBox 27"/>
          <p:cNvSpPr txBox="1"/>
          <p:nvPr/>
        </p:nvSpPr>
        <p:spPr>
          <a:xfrm>
            <a:off x="6553200" y="3409890"/>
            <a:ext cx="53340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84</a:t>
            </a:r>
            <a:endParaRPr lang="en-US" sz="2000"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6553200" y="4419600"/>
            <a:ext cx="53340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82</a:t>
            </a:r>
            <a:endParaRPr lang="en-US" sz="2000"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4343400" y="2038290"/>
            <a:ext cx="53340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21</a:t>
            </a:r>
            <a:endParaRPr lang="en-US" sz="2000" dirty="0">
              <a:latin typeface="Times New Roman" panose="02020603050405020304" pitchFamily="18" charset="0"/>
              <a:cs typeface="Times New Roman" panose="02020603050405020304" pitchFamily="18" charset="0"/>
            </a:endParaRPr>
          </a:p>
        </p:txBody>
      </p:sp>
      <p:sp>
        <p:nvSpPr>
          <p:cNvPr id="31" name="TextBox 30"/>
          <p:cNvSpPr txBox="1"/>
          <p:nvPr/>
        </p:nvSpPr>
        <p:spPr>
          <a:xfrm>
            <a:off x="4343400" y="2724090"/>
            <a:ext cx="53340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10</a:t>
            </a:r>
            <a:endParaRPr lang="en-US" sz="2000" dirty="0">
              <a:latin typeface="Times New Roman" panose="02020603050405020304" pitchFamily="18" charset="0"/>
              <a:cs typeface="Times New Roman" panose="02020603050405020304" pitchFamily="18" charset="0"/>
            </a:endParaRPr>
          </a:p>
        </p:txBody>
      </p:sp>
      <p:sp>
        <p:nvSpPr>
          <p:cNvPr id="32" name="TextBox 31"/>
          <p:cNvSpPr txBox="1"/>
          <p:nvPr/>
        </p:nvSpPr>
        <p:spPr>
          <a:xfrm>
            <a:off x="4343400" y="3409890"/>
            <a:ext cx="53340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52</a:t>
            </a:r>
            <a:endParaRPr lang="en-US" sz="2000"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4343400" y="3987535"/>
            <a:ext cx="53340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18</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64767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88079570"/>
              </p:ext>
            </p:extLst>
          </p:nvPr>
        </p:nvGraphicFramePr>
        <p:xfrm>
          <a:off x="228600" y="868680"/>
          <a:ext cx="8762999" cy="4419600"/>
        </p:xfrm>
        <a:graphic>
          <a:graphicData uri="http://schemas.openxmlformats.org/drawingml/2006/table">
            <a:tbl>
              <a:tblPr firstRow="1" bandRow="1">
                <a:tableStyleId>{073A0DAA-6AF3-43AB-8588-CEC1D06C72B9}</a:tableStyleId>
              </a:tblPr>
              <a:tblGrid>
                <a:gridCol w="2244183"/>
                <a:gridCol w="1228957"/>
                <a:gridCol w="1228957"/>
                <a:gridCol w="1389256"/>
                <a:gridCol w="919047"/>
                <a:gridCol w="1752599"/>
              </a:tblGrid>
              <a:tr h="370840">
                <a:tc>
                  <a:txBody>
                    <a:bodyPr/>
                    <a:lstStyle/>
                    <a:p>
                      <a:endParaRPr lang="en-US" sz="20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Grade 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Grade 10</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000" dirty="0" smtClean="0">
                          <a:solidFill>
                            <a:schemeClr val="tx1"/>
                          </a:solidFill>
                          <a:latin typeface="Times New Roman" panose="02020603050405020304" pitchFamily="18" charset="0"/>
                          <a:cs typeface="Times New Roman" panose="02020603050405020304" pitchFamily="18" charset="0"/>
                        </a:rPr>
                        <a:t>Grade 12</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Positive</a:t>
                      </a:r>
                    </a:p>
                    <a:p>
                      <a:endParaRPr lang="en-US" sz="2000" b="1" dirty="0">
                        <a:latin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370840">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Qualified Positive</a:t>
                      </a:r>
                    </a:p>
                    <a:p>
                      <a:endParaRPr lang="en-US" sz="2000"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Indifferent</a:t>
                      </a:r>
                    </a:p>
                    <a:p>
                      <a:endParaRPr lang="en-US" sz="2000"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Dim</a:t>
                      </a:r>
                    </a:p>
                    <a:p>
                      <a:endParaRPr lang="en-US" sz="2000"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5" name="Oval 4"/>
          <p:cNvSpPr/>
          <p:nvPr/>
        </p:nvSpPr>
        <p:spPr>
          <a:xfrm>
            <a:off x="2667000" y="13716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31</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6" name="Oval 5"/>
          <p:cNvSpPr/>
          <p:nvPr/>
        </p:nvSpPr>
        <p:spPr>
          <a:xfrm>
            <a:off x="2667000" y="24384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35</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7" name="Oval 6"/>
          <p:cNvSpPr/>
          <p:nvPr/>
        </p:nvSpPr>
        <p:spPr>
          <a:xfrm>
            <a:off x="2667000" y="34290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23</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8" name="Oval 7"/>
          <p:cNvSpPr/>
          <p:nvPr/>
        </p:nvSpPr>
        <p:spPr>
          <a:xfrm>
            <a:off x="2667000" y="44196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11</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9" name="Oval 8"/>
          <p:cNvSpPr/>
          <p:nvPr/>
        </p:nvSpPr>
        <p:spPr>
          <a:xfrm>
            <a:off x="5181600" y="13716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32</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0" name="Oval 9"/>
          <p:cNvSpPr/>
          <p:nvPr/>
        </p:nvSpPr>
        <p:spPr>
          <a:xfrm>
            <a:off x="7696200" y="13716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32</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1" name="Oval 10"/>
          <p:cNvSpPr/>
          <p:nvPr/>
        </p:nvSpPr>
        <p:spPr>
          <a:xfrm>
            <a:off x="5181600" y="24384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26</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2" name="Oval 11"/>
          <p:cNvSpPr/>
          <p:nvPr/>
        </p:nvSpPr>
        <p:spPr>
          <a:xfrm>
            <a:off x="7696200" y="24384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24</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3" name="Oval 12"/>
          <p:cNvSpPr/>
          <p:nvPr/>
        </p:nvSpPr>
        <p:spPr>
          <a:xfrm>
            <a:off x="5181600" y="34290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21</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4" name="Oval 13"/>
          <p:cNvSpPr/>
          <p:nvPr/>
        </p:nvSpPr>
        <p:spPr>
          <a:xfrm>
            <a:off x="7696200" y="34290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21</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5" name="Oval 14"/>
          <p:cNvSpPr/>
          <p:nvPr/>
        </p:nvSpPr>
        <p:spPr>
          <a:xfrm>
            <a:off x="5181600" y="44196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20</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6" name="Oval 15"/>
          <p:cNvSpPr/>
          <p:nvPr/>
        </p:nvSpPr>
        <p:spPr>
          <a:xfrm>
            <a:off x="7696200" y="4419600"/>
            <a:ext cx="838200" cy="762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23</a:t>
            </a:r>
            <a:endParaRPr lang="en-US" sz="2000" dirty="0">
              <a:solidFill>
                <a:schemeClr val="tx1"/>
              </a:solidFill>
              <a:latin typeface="Times New Roman" panose="02020603050405020304" pitchFamily="18" charset="0"/>
              <a:cs typeface="Times New Roman" panose="02020603050405020304" pitchFamily="18" charset="0"/>
            </a:endParaRPr>
          </a:p>
        </p:txBody>
      </p:sp>
      <p:cxnSp>
        <p:nvCxnSpPr>
          <p:cNvPr id="17" name="Straight Arrow Connector 16"/>
          <p:cNvCxnSpPr/>
          <p:nvPr/>
        </p:nvCxnSpPr>
        <p:spPr>
          <a:xfrm>
            <a:off x="6019800" y="4800600"/>
            <a:ext cx="1676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019800" y="3810000"/>
            <a:ext cx="1676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019800" y="2819400"/>
            <a:ext cx="1676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019800" y="1777181"/>
            <a:ext cx="1676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6"/>
            <a:endCxn id="9" idx="2"/>
          </p:cNvCxnSpPr>
          <p:nvPr/>
        </p:nvCxnSpPr>
        <p:spPr>
          <a:xfrm flipV="1">
            <a:off x="3505200" y="1752600"/>
            <a:ext cx="1676400" cy="3048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505200" y="4800600"/>
            <a:ext cx="1676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3" idx="2"/>
          </p:cNvCxnSpPr>
          <p:nvPr/>
        </p:nvCxnSpPr>
        <p:spPr>
          <a:xfrm flipV="1">
            <a:off x="3505200" y="3810000"/>
            <a:ext cx="1676400" cy="990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3505200" y="2819400"/>
            <a:ext cx="1676400" cy="1981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343400" y="4419600"/>
            <a:ext cx="53340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6</a:t>
            </a:r>
            <a:r>
              <a:rPr lang="en-US" sz="2000" dirty="0" smtClean="0">
                <a:latin typeface="Times New Roman" panose="02020603050405020304" pitchFamily="18" charset="0"/>
                <a:cs typeface="Times New Roman" panose="02020603050405020304" pitchFamily="18" charset="0"/>
              </a:rPr>
              <a:t>8</a:t>
            </a:r>
            <a:endParaRPr lang="en-US" sz="2000"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6591300" y="4419600"/>
            <a:ext cx="53340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91</a:t>
            </a:r>
            <a:endParaRPr lang="en-US" sz="2000"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6566719" y="3352800"/>
            <a:ext cx="53340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73</a:t>
            </a:r>
            <a:endParaRPr lang="en-US" sz="2000" dirty="0">
              <a:latin typeface="Times New Roman" panose="02020603050405020304" pitchFamily="18" charset="0"/>
              <a:cs typeface="Times New Roman" panose="02020603050405020304" pitchFamily="18" charset="0"/>
            </a:endParaRPr>
          </a:p>
        </p:txBody>
      </p:sp>
      <p:sp>
        <p:nvSpPr>
          <p:cNvPr id="31" name="TextBox 30"/>
          <p:cNvSpPr txBox="1"/>
          <p:nvPr/>
        </p:nvSpPr>
        <p:spPr>
          <a:xfrm>
            <a:off x="6553200" y="2438400"/>
            <a:ext cx="53340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72</a:t>
            </a:r>
            <a:endParaRPr lang="en-US" sz="2000" dirty="0">
              <a:latin typeface="Times New Roman" panose="02020603050405020304" pitchFamily="18" charset="0"/>
              <a:cs typeface="Times New Roman" panose="02020603050405020304" pitchFamily="18" charset="0"/>
            </a:endParaRPr>
          </a:p>
        </p:txBody>
      </p:sp>
      <p:sp>
        <p:nvSpPr>
          <p:cNvPr id="32" name="TextBox 31"/>
          <p:cNvSpPr txBox="1"/>
          <p:nvPr/>
        </p:nvSpPr>
        <p:spPr>
          <a:xfrm>
            <a:off x="6553200" y="1428690"/>
            <a:ext cx="53340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89</a:t>
            </a:r>
            <a:endParaRPr lang="en-US" sz="2000"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4343400" y="3790890"/>
            <a:ext cx="53340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12</a:t>
            </a:r>
            <a:endParaRPr lang="en-US" sz="2000" dirty="0">
              <a:latin typeface="Times New Roman" panose="02020603050405020304" pitchFamily="18" charset="0"/>
              <a:cs typeface="Times New Roman" panose="02020603050405020304" pitchFamily="18" charset="0"/>
            </a:endParaRPr>
          </a:p>
        </p:txBody>
      </p:sp>
      <p:sp>
        <p:nvSpPr>
          <p:cNvPr id="34" name="TextBox 33"/>
          <p:cNvSpPr txBox="1"/>
          <p:nvPr/>
        </p:nvSpPr>
        <p:spPr>
          <a:xfrm>
            <a:off x="4343400" y="3028890"/>
            <a:ext cx="53340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12</a:t>
            </a:r>
            <a:endParaRPr lang="en-US" sz="2000" dirty="0">
              <a:latin typeface="Times New Roman" panose="02020603050405020304" pitchFamily="18" charset="0"/>
              <a:cs typeface="Times New Roman" panose="02020603050405020304" pitchFamily="18" charset="0"/>
            </a:endParaRPr>
          </a:p>
        </p:txBody>
      </p:sp>
      <p:sp>
        <p:nvSpPr>
          <p:cNvPr id="35" name="TextBox 34"/>
          <p:cNvSpPr txBox="1"/>
          <p:nvPr/>
        </p:nvSpPr>
        <p:spPr>
          <a:xfrm>
            <a:off x="4419600" y="2419290"/>
            <a:ext cx="53340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8</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64767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723</Words>
  <Application>Microsoft Office PowerPoint</Application>
  <PresentationFormat>On-screen Show (4:3)</PresentationFormat>
  <Paragraphs>190</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Marsha Ing</dc:creator>
  <cp:lastModifiedBy>Marsha Ing</cp:lastModifiedBy>
  <cp:revision>14</cp:revision>
  <dcterms:created xsi:type="dcterms:W3CDTF">2014-01-24T00:06:50Z</dcterms:created>
  <dcterms:modified xsi:type="dcterms:W3CDTF">2014-01-30T07:58:18Z</dcterms:modified>
</cp:coreProperties>
</file>