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4" r:id="rId11"/>
    <p:sldId id="263" r:id="rId12"/>
    <p:sldId id="265" r:id="rId13"/>
    <p:sldId id="261" r:id="rId14"/>
    <p:sldId id="266" r:id="rId15"/>
    <p:sldId id="271" r:id="rId16"/>
    <p:sldId id="262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5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ylund\Dropbox\Mixture%20Modeling%20Class\Week%206\job\For%20Class%20Example\LCA%20fit%20stats%20jo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35567788539707E-2"/>
          <c:y val="0.12842125195272436"/>
          <c:w val="0.92093419738461901"/>
          <c:h val="0.67624550939148642"/>
        </c:manualLayout>
      </c:layout>
      <c:lineChart>
        <c:grouping val="standard"/>
        <c:varyColors val="0"/>
        <c:ser>
          <c:idx val="0"/>
          <c:order val="0"/>
          <c:tx>
            <c:strRef>
              <c:f>'G7 4 Class solution'!$D$1</c:f>
              <c:strCache>
                <c:ptCount val="1"/>
                <c:pt idx="0">
                  <c:v>Science is useful, teacher encouragement (12%)</c:v>
                </c:pt>
              </c:strCache>
            </c:strRef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pPr>
              <a:ln>
                <a:solidFill>
                  <a:schemeClr val="accent3"/>
                </a:solidFill>
              </a:ln>
            </c:spPr>
          </c:marker>
          <c:cat>
            <c:strRef>
              <c:f>'G7 4 Class solution'!$C$2:$C$6</c:f>
              <c:strCache>
                <c:ptCount val="5"/>
                <c:pt idx="0">
                  <c:v>Science is useful in everyday problems</c:v>
                </c:pt>
                <c:pt idx="1">
                  <c:v>I need science for a good job</c:v>
                </c:pt>
                <c:pt idx="2">
                  <c:v>I will use science often as an adult</c:v>
                </c:pt>
                <c:pt idx="3">
                  <c:v>Current science teacher encourages me in science</c:v>
                </c:pt>
                <c:pt idx="4">
                  <c:v>Current science teacher encourages math science career</c:v>
                </c:pt>
              </c:strCache>
            </c:strRef>
          </c:cat>
          <c:val>
            <c:numRef>
              <c:f>'G7 4 Class solution'!$D$2:$D$6</c:f>
              <c:numCache>
                <c:formatCode>General</c:formatCode>
                <c:ptCount val="5"/>
                <c:pt idx="0">
                  <c:v>0.83023999999999998</c:v>
                </c:pt>
                <c:pt idx="1">
                  <c:v>0.88524000000000003</c:v>
                </c:pt>
                <c:pt idx="2">
                  <c:v>0.93679999999999997</c:v>
                </c:pt>
                <c:pt idx="3">
                  <c:v>0.85879000000000005</c:v>
                </c:pt>
                <c:pt idx="4">
                  <c:v>0.61690999999999996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D9-44E9-9D60-289266197F04}"/>
            </c:ext>
          </c:extLst>
        </c:ser>
        <c:ser>
          <c:idx val="1"/>
          <c:order val="1"/>
          <c:tx>
            <c:strRef>
              <c:f>'G7 4 Class solution'!$E$1</c:f>
              <c:strCache>
                <c:ptCount val="1"/>
                <c:pt idx="0">
                  <c:v>Science is useful, no teacher encouragement (29%)</c:v>
                </c:pt>
              </c:strCache>
            </c:strRef>
          </c:tx>
          <c:cat>
            <c:strRef>
              <c:f>'G7 4 Class solution'!$C$2:$C$6</c:f>
              <c:strCache>
                <c:ptCount val="5"/>
                <c:pt idx="0">
                  <c:v>Science is useful in everyday problems</c:v>
                </c:pt>
                <c:pt idx="1">
                  <c:v>I need science for a good job</c:v>
                </c:pt>
                <c:pt idx="2">
                  <c:v>I will use science often as an adult</c:v>
                </c:pt>
                <c:pt idx="3">
                  <c:v>Current science teacher encourages me in science</c:v>
                </c:pt>
                <c:pt idx="4">
                  <c:v>Current science teacher encourages math science career</c:v>
                </c:pt>
              </c:strCache>
            </c:strRef>
          </c:cat>
          <c:val>
            <c:numRef>
              <c:f>'G7 4 Class solution'!$E$2:$E$6</c:f>
              <c:numCache>
                <c:formatCode>General</c:formatCode>
                <c:ptCount val="5"/>
                <c:pt idx="0">
                  <c:v>0.75661999999999996</c:v>
                </c:pt>
                <c:pt idx="1">
                  <c:v>0.81194</c:v>
                </c:pt>
                <c:pt idx="2">
                  <c:v>0.87075999999999998</c:v>
                </c:pt>
                <c:pt idx="3">
                  <c:v>0.1305</c:v>
                </c:pt>
                <c:pt idx="4">
                  <c:v>6.1469999999999997E-2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D9-44E9-9D60-289266197F04}"/>
            </c:ext>
          </c:extLst>
        </c:ser>
        <c:ser>
          <c:idx val="2"/>
          <c:order val="2"/>
          <c:tx>
            <c:strRef>
              <c:f>'G7 4 Class solution'!$F$1</c:f>
              <c:strCache>
                <c:ptCount val="1"/>
                <c:pt idx="0">
                  <c:v>Science is not useful, teacher encouragement (23%)</c:v>
                </c:pt>
              </c:strCache>
            </c:strRef>
          </c:tx>
          <c:cat>
            <c:strRef>
              <c:f>'G7 4 Class solution'!$C$2:$C$6</c:f>
              <c:strCache>
                <c:ptCount val="5"/>
                <c:pt idx="0">
                  <c:v>Science is useful in everyday problems</c:v>
                </c:pt>
                <c:pt idx="1">
                  <c:v>I need science for a good job</c:v>
                </c:pt>
                <c:pt idx="2">
                  <c:v>I will use science often as an adult</c:v>
                </c:pt>
                <c:pt idx="3">
                  <c:v>Current science teacher encourages me in science</c:v>
                </c:pt>
                <c:pt idx="4">
                  <c:v>Current science teacher encourages math science career</c:v>
                </c:pt>
              </c:strCache>
            </c:strRef>
          </c:cat>
          <c:val>
            <c:numRef>
              <c:f>'G7 4 Class solution'!$F$2:$F$6</c:f>
              <c:numCache>
                <c:formatCode>General</c:formatCode>
                <c:ptCount val="5"/>
                <c:pt idx="0">
                  <c:v>0.17907999999999999</c:v>
                </c:pt>
                <c:pt idx="1">
                  <c:v>0.15744</c:v>
                </c:pt>
                <c:pt idx="2">
                  <c:v>0.22947000000000001</c:v>
                </c:pt>
                <c:pt idx="3">
                  <c:v>0.51553000000000004</c:v>
                </c:pt>
                <c:pt idx="4">
                  <c:v>0.27090999999999998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D9-44E9-9D60-289266197F04}"/>
            </c:ext>
          </c:extLst>
        </c:ser>
        <c:ser>
          <c:idx val="3"/>
          <c:order val="3"/>
          <c:tx>
            <c:strRef>
              <c:f>'G7 4 Class solution'!$G$1</c:f>
              <c:strCache>
                <c:ptCount val="1"/>
                <c:pt idx="0">
                  <c:v>Science is not useful, no teacher encouragement (36%)</c:v>
                </c:pt>
              </c:strCache>
            </c:strRef>
          </c:tx>
          <c:cat>
            <c:strRef>
              <c:f>'G7 4 Class solution'!$C$2:$C$6</c:f>
              <c:strCache>
                <c:ptCount val="5"/>
                <c:pt idx="0">
                  <c:v>Science is useful in everyday problems</c:v>
                </c:pt>
                <c:pt idx="1">
                  <c:v>I need science for a good job</c:v>
                </c:pt>
                <c:pt idx="2">
                  <c:v>I will use science often as an adult</c:v>
                </c:pt>
                <c:pt idx="3">
                  <c:v>Current science teacher encourages me in science</c:v>
                </c:pt>
                <c:pt idx="4">
                  <c:v>Current science teacher encourages math science career</c:v>
                </c:pt>
              </c:strCache>
            </c:strRef>
          </c:cat>
          <c:val>
            <c:numRef>
              <c:f>'G7 4 Class solution'!$G$2:$G$6</c:f>
              <c:numCache>
                <c:formatCode>General</c:formatCode>
                <c:ptCount val="5"/>
                <c:pt idx="0">
                  <c:v>0.12459000000000001</c:v>
                </c:pt>
                <c:pt idx="1">
                  <c:v>7.9909999999999995E-2</c:v>
                </c:pt>
                <c:pt idx="2">
                  <c:v>0.13327</c:v>
                </c:pt>
                <c:pt idx="3">
                  <c:v>3.2390000000000002E-2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D9-44E9-9D60-289266197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751104"/>
        <c:axId val="108756992"/>
      </c:lineChart>
      <c:catAx>
        <c:axId val="108751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08756992"/>
        <c:crosses val="autoZero"/>
        <c:auto val="1"/>
        <c:lblAlgn val="ctr"/>
        <c:lblOffset val="100"/>
        <c:noMultiLvlLbl val="0"/>
      </c:catAx>
      <c:valAx>
        <c:axId val="108756992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r>
                  <a:rPr lang="en-US" sz="1200" b="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Endorsement</a:t>
                </a:r>
              </a:p>
            </c:rich>
          </c:tx>
          <c:layout>
            <c:manualLayout>
              <c:xMode val="edge"/>
              <c:yMode val="edge"/>
              <c:x val="8.8612872505981002E-3"/>
              <c:y val="0.253261378399844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0875110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10248517965426736"/>
          <c:y val="0.35998628902730445"/>
          <c:w val="0.50106525477418773"/>
          <c:h val="0.23895581149371259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6C31-C0B0-4504-A605-D81A4650937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7716A-CB74-4778-8E87-7AA5B49D4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469654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A699B334-E501-4EBC-A152-F26D3BD0ED6B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24F567E3-0679-45B4-976F-34CC584F1871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7B78073B-4DE0-4BA9-8D2B-F7FAD4558E78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75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6840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6A34B985-9ADA-4A32-91A3-6F62AFB94728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4784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34B985-9ADA-4A32-91A3-6F62AFB94728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7721600" y="6255798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41163594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B2F6C670-3BFC-4AFD-A968-E06D5BC50C9C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475232" y="2386744"/>
            <a:ext cx="9253728" cy="1645920"/>
          </a:xfrm>
          <a:solidFill>
            <a:schemeClr val="tx1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060F8D95-A26D-4EF8-B895-31E65F753410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3200" y="6519088"/>
            <a:ext cx="6075552" cy="320040"/>
          </a:xfrm>
        </p:spPr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9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3" y="2638044"/>
            <a:ext cx="438403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6" y="2638044"/>
            <a:ext cx="4387355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0846AD1F-F62A-4C9D-9BDC-9610A851ABF5}" type="datetime1">
              <a:rPr lang="en-US" smtClean="0"/>
              <a:t>3/7/2023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4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5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6A34B985-9ADA-4A32-91A3-6F62AFB94728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4347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D6E53398-AEFA-4DDA-86EE-9BBFF4980387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415EE196-9FC0-469A-A5C4-7AF51FADAE87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54271" y="2243830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/>
          <a:p>
            <a:fld id="{18A8DFB3-3A50-4151-BCDF-CB99B9C817AD}" type="datetime1">
              <a:rPr lang="en-US" smtClean="0"/>
              <a:t>3/7/2023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54271" y="6236208"/>
            <a:ext cx="5075197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Karen Nylund-Gibson, 2023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2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53440" y="2243828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1" y="-42172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3549920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254771" y="6461313"/>
            <a:ext cx="2753747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5DAF30-029F-4569-B396-F49CFB917383}" type="datetime1">
              <a:rPr lang="en-US" smtClean="0"/>
              <a:t>3/7/2023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97408" y="6414187"/>
            <a:ext cx="5071872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Karen Nylund-Gibson, 2023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04801" y="228600"/>
            <a:ext cx="11480799" cy="838200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295400"/>
            <a:ext cx="11175999" cy="444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" y="6459907"/>
            <a:ext cx="60755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© Karen Nylund-Gibson,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1759" y="6414187"/>
            <a:ext cx="48768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66D919-5452-4C9A-BCEF-BB782D98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5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 userDrawn="1">
          <p15:clr>
            <a:srgbClr val="F26B43"/>
          </p15:clr>
        </p15:guide>
        <p15:guide id="2" pos="480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pos="32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note on the LMR and BLRT in </a:t>
            </a:r>
            <a:r>
              <a:rPr lang="en-US" dirty="0" err="1"/>
              <a:t>Mplus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Karen Nylund-Gibson</a:t>
            </a:r>
          </a:p>
          <a:p>
            <a:r>
              <a:rPr lang="en-US" dirty="0"/>
              <a:t>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212999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8229600" cy="574516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AB39T AB39W AB39X BB12M BB12N;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categorical = AB39T AB39W AB39X BB12M BB12N;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missing are all (9999);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classes =c(4);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cut AB39T AB39W AB39X 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Type=mixture;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starts = 200 50;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 = 4(starts);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tech10 tech11 tech14 residual;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type=plot3;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series =AB39T - BB12N (*);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252969"/>
            <a:ext cx="6863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Specifying the 4-class LCA model with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104810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Fit Statistics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98279"/>
              </p:ext>
            </p:extLst>
          </p:nvPr>
        </p:nvGraphicFramePr>
        <p:xfrm>
          <a:off x="2438401" y="1524001"/>
          <a:ext cx="6934201" cy="22612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9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N= 3116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classes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likelihood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parms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VLMR </a:t>
                      </a:r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BLRT p-value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-8654.52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17349.22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-7717.07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15522.56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-7632.59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15401.83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-7596.68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15378.24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-7591.44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15415.98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701" y="4034604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For the 5-class model run, we compare the 4-class model to the 5. 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   Null: 4-class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   Alternative: 5-class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VLMR and BLRT </a:t>
            </a:r>
            <a:r>
              <a:rPr lang="en-US" sz="2400" i="1" dirty="0">
                <a:cs typeface="Courier New" panose="02070309020205020404" pitchFamily="49" charset="0"/>
              </a:rPr>
              <a:t>p</a:t>
            </a:r>
            <a:r>
              <a:rPr lang="en-US" sz="2400" dirty="0">
                <a:cs typeface="Courier New" panose="02070309020205020404" pitchFamily="49" charset="0"/>
              </a:rPr>
              <a:t>-values for the 4-class model are highlighted because the 5-class </a:t>
            </a:r>
            <a:r>
              <a:rPr lang="en-US" sz="2400" i="1" dirty="0">
                <a:cs typeface="Courier New" panose="02070309020205020404" pitchFamily="49" charset="0"/>
              </a:rPr>
              <a:t>p</a:t>
            </a:r>
            <a:r>
              <a:rPr lang="en-US" sz="2400" dirty="0">
                <a:cs typeface="Courier New" panose="02070309020205020404" pitchFamily="49" charset="0"/>
              </a:rPr>
              <a:t>-value was non significant, indicating the null 4-class model is supported.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63639"/>
              </p:ext>
            </p:extLst>
          </p:nvPr>
        </p:nvGraphicFramePr>
        <p:xfrm>
          <a:off x="304800" y="533400"/>
          <a:ext cx="10210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198120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903"/>
            <a:ext cx="11582400" cy="786070"/>
          </a:xfrm>
        </p:spPr>
        <p:txBody>
          <a:bodyPr>
            <a:noAutofit/>
          </a:bodyPr>
          <a:lstStyle/>
          <a:p>
            <a:r>
              <a:rPr lang="en-US" sz="2400" dirty="0"/>
              <a:t>4 class model</a:t>
            </a:r>
            <a:br>
              <a:rPr lang="en-US" sz="2400" dirty="0"/>
            </a:br>
            <a:r>
              <a:rPr lang="en-US" sz="2400" dirty="0"/>
              <a:t>(without any LRT statement)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1"/>
            <a:ext cx="90678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TECHNICAL 14 OUTPUT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Random Starts Specifications for the k-1 Class Analysis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initial stage random starts                 200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final stage optimizations                  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Random Starts Specification for the k-1 Class Model for Generated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initial stage random starts   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final stage optimizations for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initial stage random starts          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Random Starts Specification for the k Class Model for Generated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initial stage random starts                  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final stage optimizations                    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Number of bootstrap draws requested                   Varies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PARAMETRIC BOOTSTRAPPED LIKELIHOOD RATIO TEST FOR 3 (H0) VERSUS 4 CLASSES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                        -7632.592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 Times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Difference             71.820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Difference in the Number of Parameters            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Approximate P-Value                         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Successful Bootstrap Draws                            5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WARNING: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THE 5 BOOTSTRAP DRAWS, 4 DRAWS HAD BOTH A SMALLER LRT VALUE THAN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OBSERVED LRT VALUE AND NOT A REPLICATED BEST LOGLIKELIHOOD VALUE FOR THE 4-CLASS MODEL.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THIS MEANS THAT THE P-VALUE MAY NOT BE TRUSTWORTHY DUE TO LOCAL MAXIMA.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INCREASE THE NUMBER OF RANDOM STARTS USING THE LRTSTARTS OPTION.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1600" y="3942871"/>
            <a:ext cx="3048000" cy="92333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a problem. You should increase your starts for the LRT.</a:t>
            </a:r>
          </a:p>
        </p:txBody>
      </p:sp>
      <p:cxnSp>
        <p:nvCxnSpPr>
          <p:cNvPr id="6" name="Straight Arrow Connector 5"/>
          <p:cNvCxnSpPr>
            <a:cxnSpLocks/>
            <a:stCxn id="4" idx="2"/>
          </p:cNvCxnSpPr>
          <p:nvPr/>
        </p:nvCxnSpPr>
        <p:spPr>
          <a:xfrm flipH="1">
            <a:off x="9982200" y="4866201"/>
            <a:ext cx="533400" cy="40851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 rot="2660051">
            <a:off x="1110996" y="4677420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AB39T AB39W AB39X BB12M BB12N;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categorical = AB39T AB39W AB39X BB12M BB12N;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missing are all (9999);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classes =c(4);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cut AB39T AB39W AB39X 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Type=mixture;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starts = 200 50;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 = 4(starts);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LRTSTARTS= 0 0 150 15;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tech10 tech11 tech14 residual 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type=plot3;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series =AB39T - BB12N (*);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5334000" y="3962400"/>
            <a:ext cx="2514600" cy="1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8600" y="3362235"/>
            <a:ext cx="2057400" cy="1200329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Rerun the model, increasing the random starts for the BLRT. </a:t>
            </a:r>
          </a:p>
        </p:txBody>
      </p:sp>
    </p:spTree>
    <p:extLst>
      <p:ext uri="{BB962C8B-B14F-4D97-AF65-F5344CB8AC3E}">
        <p14:creationId xmlns:p14="http://schemas.microsoft.com/office/powerpoint/2010/main" val="401074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990600"/>
          </a:xfrm>
        </p:spPr>
        <p:txBody>
          <a:bodyPr>
            <a:noAutofit/>
          </a:bodyPr>
          <a:lstStyle/>
          <a:p>
            <a:r>
              <a:rPr lang="en-US" sz="2800" dirty="0"/>
              <a:t>Tech14 output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starts =200 50;      LRTSTARTS= 0 0 150 15;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9144000" cy="63245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TECHNICAL 14 OUTPUT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Random Starts Specifications for the k-1 Class Analysis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initial stage random starts       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final stage optimizations          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Random Starts Specification for the k-1 Class Model for Generated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initial stage random starts   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final stage optimizations for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initial stage random starts          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Random Starts Specification for the k Class Model for Generated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initial stage random starts                 150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of final stage optimizations                   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Number of bootstrap draws requested                   Varies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PARAMETRIC BOOTSTRAPPED LIKELIHOOD RATIO TEST FOR 3 (H0) VERSUS 4 CLASSES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                        -7632.592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 Times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Difference             71.820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Difference in the Number of Parameters            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Approximate P-Value                         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Successful Bootstrap Draws                           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185636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672364"/>
            <a:ext cx="7467600" cy="1890236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PARAMETRIC BOOTSTRAPPED LIKELIHOOD RATIO TEST FOR 3 (H0) VERSUS 4 CLASSES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                        -7632.592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 Times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Difference             71.820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Difference in the Number of Parameters            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Approximate P-Value                         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Successful Bootstrap Draws                           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0862" y="5813576"/>
            <a:ext cx="869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</a:t>
            </a:r>
            <a:r>
              <a:rPr lang="en-US" i="1" dirty="0"/>
              <a:t>p</a:t>
            </a:r>
            <a:r>
              <a:rPr lang="en-US" dirty="0"/>
              <a:t>-value did not change after increasing the random starts in this case, but we can feel more confident because we didn’t receive the error message.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57200"/>
            <a:ext cx="7467600" cy="28194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PARAMETRIC BOOTSTRAPPED LIKELIHOOD RATIO TEST FOR 3 (H0) VERSUS 4 CLASSES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                        -7632.592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 Times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Difference             71.820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Difference in the Number of Parameters                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Approximate P-Value                              0.0000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Successful Bootstrap Draws                            5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WARNING:  OF THE 5 BOOTSTRAP DRAWS, 4 DRAWS HAD BOTH A SMALLER LRT VALUE THAN THE OBSERVED LRT VALUE AND NOT A REPLICATED BEST LOGLIKELIHOOD VALUE FOR THE 4-CLASS MODEL. THIS MEANS THAT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P-VALUE MAY NOT BE TRUSTWORTHY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DUE TO LOCAL MAXIMA. INCREASE THE NUMBER OF RANDOM STARTS USING THE LRTSTARTS OPTION.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101241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Using Defaults: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303032"/>
            <a:ext cx="4057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Using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LRTSTARTS= 0 0 150 15;</a:t>
            </a:r>
            <a:r>
              <a:rPr lang="en-US" sz="2000" b="1" dirty="0"/>
              <a:t>:</a:t>
            </a:r>
          </a:p>
        </p:txBody>
      </p:sp>
      <p:sp>
        <p:nvSpPr>
          <p:cNvPr id="15" name="Right Bracket 14"/>
          <p:cNvSpPr/>
          <p:nvPr/>
        </p:nvSpPr>
        <p:spPr>
          <a:xfrm>
            <a:off x="8077200" y="1637824"/>
            <a:ext cx="1600200" cy="3238976"/>
          </a:xfrm>
          <a:prstGeom prst="rightBracket">
            <a:avLst/>
          </a:prstGeom>
          <a:noFill/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Checking the LL for VLMR and BLRT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24013"/>
            <a:ext cx="88392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We want to make sure the LL from the k-1 model is consistent with other specified models.</a:t>
            </a:r>
          </a:p>
          <a:p>
            <a:r>
              <a:rPr lang="en-US" sz="2000" dirty="0"/>
              <a:t>When you run a model with classes c(4), the k-1 model is the 3-class model. So you can check that the LMR converged on the right model by checking the LL values.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85656"/>
              </p:ext>
            </p:extLst>
          </p:nvPr>
        </p:nvGraphicFramePr>
        <p:xfrm>
          <a:off x="2514600" y="3677847"/>
          <a:ext cx="6737350" cy="15011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4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Model Specified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Model 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k-1 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3-class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-7632.592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-7717.07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4-class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-7596.682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-7632.592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5-class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-7591.442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-7596.682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764215" y="4237917"/>
            <a:ext cx="762000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64215" y="4571011"/>
            <a:ext cx="762000" cy="355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3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9301"/>
              </p:ext>
            </p:extLst>
          </p:nvPr>
        </p:nvGraphicFramePr>
        <p:xfrm>
          <a:off x="2346325" y="910352"/>
          <a:ext cx="6737350" cy="11353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4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Model Specified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Model 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k-1 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3-class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-7632.592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-7717.07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4-class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-7596.682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-7632.592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5-class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-7591.442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-7596.682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2209800"/>
            <a:ext cx="3733800" cy="147732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classes =c (4);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Analysis: Type=mixture;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starts = 200 50;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process = 4(starts);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LRTSTARTS= 0 0 150 15;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1500" y="152401"/>
            <a:ext cx="8597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cs typeface="Courier New" panose="02070309020205020404" pitchFamily="49" charset="0"/>
              </a:rPr>
              <a:t>Consider the 4-class specified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9900" y="3780472"/>
            <a:ext cx="7162800" cy="147732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From this output, we get this for the 4-class model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H0 Value                       -7596.682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H0 Scaling Correction Factor      1.1114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MLR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1676400"/>
            <a:ext cx="457200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76540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50640"/>
              </p:ext>
            </p:extLst>
          </p:nvPr>
        </p:nvGraphicFramePr>
        <p:xfrm>
          <a:off x="2346325" y="910352"/>
          <a:ext cx="6737350" cy="11353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4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Model Specified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Model 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k-1 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3-class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-7632.592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-7717.07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4-class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-7596.682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-7632.592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5-class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-7591.442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-7596.682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63750" y="2197100"/>
            <a:ext cx="3733800" cy="147732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classes =c (5);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Analysis: Type=mixture;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starts = 200 50;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process = 4(starts);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LRTSTARTS= 0 0 150 15;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1500" y="152401"/>
            <a:ext cx="8597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cs typeface="Courier New" panose="02070309020205020404" pitchFamily="49" charset="0"/>
              </a:rPr>
              <a:t>Next, consider the 5-class specified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3750" y="4343401"/>
            <a:ext cx="8166100" cy="203132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VUONG-LO-MENDELL-RUBIN LIKELIHOOD RATIO TEST FOR 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(H0) VERSUS 5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H0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Value                        -7596.682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 Times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Loglikelihood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Difference             10.481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Difference in the Number of Parameters             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Mean                                             -8.527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Standard Deviation                               21.904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P-Value                                          0.0573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001000" y="1981200"/>
            <a:ext cx="533400" cy="304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77000" y="1612900"/>
            <a:ext cx="990600" cy="3683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24000" y="3684369"/>
            <a:ext cx="8166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From a 5-class run, scrolling to the Tech11 or Tech14 output, you will get the k-1 LL value.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66875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63436"/>
            <a:ext cx="11049000" cy="4841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most common ML-based inferential comparison is the likelihood ratio test (LRT) for nested models (e.g.. K=3 vs. K=4 class model).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Hypothesis testing using the likelihood ratio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	H0:  k classes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	H1:  k+1 classes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LRTS = -2 [ log L(H0) - log L(H1) 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When testing a k-class mixture model versus a (k+g)-class model, the LRTS does </a:t>
            </a:r>
            <a:r>
              <a:rPr lang="en-US" sz="2400" i="1" dirty="0"/>
              <a:t>not</a:t>
            </a:r>
            <a:r>
              <a:rPr lang="en-US" sz="2400" dirty="0"/>
              <a:t> have an asymptotic chi-squared distribution.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3333FF"/>
                </a:solidFill>
              </a:rPr>
              <a:t>	</a:t>
            </a:r>
            <a:r>
              <a:rPr lang="en-US" sz="2400" dirty="0"/>
              <a:t>Why?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  Regularity conditions are not met:  Mixing proportions are on the boundary of the parameter space and the parameters under the null model are not identifiable.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62142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Solutions?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48659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Analytically-derive distribution of LRTS</a:t>
            </a:r>
            <a:r>
              <a:rPr lang="en-US" sz="2800" dirty="0">
                <a:sym typeface="Wingdings" pitchFamily="2" charset="2"/>
              </a:rPr>
              <a:t>adjusted VLMR-LRT (Tech11 in Mplus)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500" dirty="0"/>
              <a:t>Vuong (1989) derived a LRT for model selection based on the Kullback &amp; Leibler (1951) information criterion. </a:t>
            </a:r>
            <a:r>
              <a:rPr lang="en-US" sz="2400" dirty="0">
                <a:ea typeface="Batang" pitchFamily="18" charset="-127"/>
              </a:rPr>
              <a:t>Lo, Mendel, and Rubin (2001) extended Vuong’s theorem to cover the LRT for a k-class normal mixture versus a (k+g) class normal mixture.</a:t>
            </a:r>
            <a:endParaRPr lang="en-US" sz="25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Empirically-derive distribution of LRTS</a:t>
            </a:r>
            <a:r>
              <a:rPr lang="en-US" sz="2800" dirty="0">
                <a:sym typeface="Wingdings" pitchFamily="2" charset="2"/>
              </a:rPr>
              <a:t>Bootstrap LRT (Tech14 in Mplus)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ym typeface="Wingdings" pitchFamily="2" charset="2"/>
              </a:rPr>
              <a:t>NOTE:  For both Tech11 and Tech14, Mplus computes the LRT for your K-class model compared to a model with one less class (i.e., K-1 class model as the Null).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b="1" dirty="0"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sym typeface="Wingdings" pitchFamily="2" charset="2"/>
              </a:rPr>
              <a:t>Make sure the H0 loglikelihood value given in Tech11/Tech14 matches the best LL solution you obtained in your own K-1 class run.</a:t>
            </a:r>
            <a:endParaRPr lang="en-US" sz="2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350863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2129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3519" y="128522"/>
            <a:ext cx="11479881" cy="9245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Estimating the BLRT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800" dirty="0"/>
              <a:t>What </a:t>
            </a:r>
            <a:r>
              <a:rPr lang="en-US" sz="1800" dirty="0" err="1"/>
              <a:t>Mplus</a:t>
            </a:r>
            <a:r>
              <a:rPr lang="en-US" sz="1800" dirty="0"/>
              <a:t> does behinds the scenes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6233" y="1223963"/>
            <a:ext cx="5899943" cy="533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sz="2800" dirty="0"/>
              <a:t>1)Estimate the </a:t>
            </a:r>
            <a:r>
              <a:rPr lang="en-US" sz="2800" i="1" dirty="0"/>
              <a:t>k</a:t>
            </a:r>
            <a:r>
              <a:rPr lang="en-US" sz="2800" dirty="0"/>
              <a:t>-1 and </a:t>
            </a:r>
            <a:r>
              <a:rPr lang="en-US" sz="2800" i="1" dirty="0"/>
              <a:t>k-</a:t>
            </a:r>
            <a:r>
              <a:rPr lang="en-US" sz="2800" dirty="0"/>
              <a:t>class models to provide the likelihoods for calculating the -2* log likelihood difference. 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sz="2800" dirty="0"/>
              <a:t>2)Under the null </a:t>
            </a:r>
            <a:r>
              <a:rPr lang="en-US" sz="2800" i="1" dirty="0"/>
              <a:t>k-1</a:t>
            </a:r>
            <a:r>
              <a:rPr lang="en-US" sz="2800" dirty="0"/>
              <a:t> class model, generate a bootstrap sample and calculate the -2* log Likelihood difference.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sz="2800" dirty="0"/>
              <a:t>3)Repeat independently many times to estimate the true distribution of -2* log likelihood difference. 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sz="2800" dirty="0"/>
              <a:t>4)Estimate the </a:t>
            </a:r>
            <a:r>
              <a:rPr lang="en-US" sz="2800" i="1" dirty="0"/>
              <a:t>p</a:t>
            </a:r>
            <a:r>
              <a:rPr lang="en-US" sz="2800" dirty="0"/>
              <a:t>-value by comparing the distribution obtained in step 3 with the -2* log likelihood difference obtained in step 1.  </a:t>
            </a:r>
          </a:p>
        </p:txBody>
      </p:sp>
      <p:pic>
        <p:nvPicPr>
          <p:cNvPr id="21299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7135814" y="2263775"/>
            <a:ext cx="3532187" cy="2990850"/>
          </a:xfrm>
          <a:noFill/>
          <a:ln/>
        </p:spPr>
      </p:pic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7862426" y="5430047"/>
            <a:ext cx="26081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Observed-data likelihood difference=169.41</a:t>
            </a: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7135814" y="1793763"/>
            <a:ext cx="43703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2- vs. 3-class LRT Difference Distribution</a:t>
            </a:r>
          </a:p>
        </p:txBody>
      </p:sp>
      <p:sp>
        <p:nvSpPr>
          <p:cNvPr id="212999" name="Line 7"/>
          <p:cNvSpPr>
            <a:spLocks noChangeShapeType="1"/>
          </p:cNvSpPr>
          <p:nvPr/>
        </p:nvSpPr>
        <p:spPr bwMode="auto">
          <a:xfrm flipV="1">
            <a:off x="8554645" y="5148264"/>
            <a:ext cx="10715" cy="563563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 flipH="1" flipV="1">
            <a:off x="8470106" y="5106990"/>
            <a:ext cx="10716" cy="717551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3001" name="Line 9"/>
          <p:cNvSpPr>
            <a:spLocks noChangeShapeType="1"/>
          </p:cNvSpPr>
          <p:nvPr/>
        </p:nvSpPr>
        <p:spPr bwMode="auto">
          <a:xfrm flipV="1">
            <a:off x="9444907" y="4741071"/>
            <a:ext cx="0" cy="6889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093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model specifying K-classes, </a:t>
            </a:r>
            <a:r>
              <a:rPr lang="en-US" sz="2400" dirty="0" err="1"/>
              <a:t>Mplus</a:t>
            </a:r>
            <a:r>
              <a:rPr lang="en-US" sz="2400" dirty="0"/>
              <a:t> will estimate the k-1 class for comparisons.</a:t>
            </a:r>
          </a:p>
          <a:p>
            <a:r>
              <a:rPr lang="en-US" sz="2400" dirty="0"/>
              <a:t>As a user, we need to ensure that the k-1 model that program uses for the comparison is a global one.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196885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VLMR (Tech 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default for Tech 11 is </a:t>
            </a:r>
            <a:r>
              <a:rPr lang="en-US" b="1" dirty="0"/>
              <a:t>K-1STARTS = 20 4</a:t>
            </a:r>
            <a:r>
              <a:rPr lang="en-US" dirty="0"/>
              <a:t>; </a:t>
            </a:r>
          </a:p>
          <a:p>
            <a:r>
              <a:rPr lang="en-US" dirty="0"/>
              <a:t>If you get an error message in the output that your k-1 model LL was not replicated, you can increase your starts.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38989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Analysis: Type=mixture;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starts= 200 50;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process= 4(starts);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k-1starts=100 20;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9100" y="3661440"/>
            <a:ext cx="33655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These are your starts for the k-class model (same as you would normally specify)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9100" y="4920972"/>
            <a:ext cx="33655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NEW: These are your starts for the k-1 class model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257800" y="4169270"/>
            <a:ext cx="1511300" cy="326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5638800" y="5274915"/>
            <a:ext cx="11303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8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8070"/>
            <a:ext cx="11430000" cy="799988"/>
          </a:xfrm>
        </p:spPr>
        <p:txBody>
          <a:bodyPr/>
          <a:lstStyle/>
          <a:p>
            <a:r>
              <a:rPr lang="en-US" dirty="0"/>
              <a:t>BLRT (Tech 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11277600" cy="4830763"/>
          </a:xfrm>
        </p:spPr>
        <p:txBody>
          <a:bodyPr>
            <a:normAutofit/>
          </a:bodyPr>
          <a:lstStyle/>
          <a:p>
            <a:r>
              <a:rPr lang="en-US" sz="2400" dirty="0"/>
              <a:t>The default for Tech 14 is </a:t>
            </a:r>
            <a:r>
              <a:rPr lang="en-US" sz="2400" b="1" dirty="0"/>
              <a:t>LRTSTARTS = 0 0 40 8; </a:t>
            </a:r>
          </a:p>
          <a:p>
            <a:r>
              <a:rPr lang="en-US" sz="2400" dirty="0"/>
              <a:t>If you get an error message in the Tech14 portion of your output, you can increase these start values.</a:t>
            </a:r>
          </a:p>
          <a:p>
            <a:r>
              <a:rPr lang="en-US" sz="2400" dirty="0"/>
              <a:t>Remember: BLRT empirically drives both the K and k-1 models, so you specify starts for the BLRT for both (k and k-1).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9150" y="3657600"/>
            <a:ext cx="5683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Analysis: Type=mixture;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starts= 200 50;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process= 4(starts);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k-1starts=100 20;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lrtstarts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100 10 100 10;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85000" y="3240631"/>
            <a:ext cx="33655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These are your starts for the k-class model (same as you would normally specify)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68500" y="5804575"/>
            <a:ext cx="2832100" cy="10156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These are your starts for the k-1 class model for generated data</a:t>
            </a:r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5334000" y="3748462"/>
            <a:ext cx="1651000" cy="518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9" idx="4"/>
          </p:cNvCxnSpPr>
          <p:nvPr/>
        </p:nvCxnSpPr>
        <p:spPr>
          <a:xfrm flipV="1">
            <a:off x="3384550" y="5596592"/>
            <a:ext cx="1670050" cy="20798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19600" y="5063192"/>
            <a:ext cx="1270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43600" y="5754448"/>
            <a:ext cx="3810000" cy="70788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These are your starts for the k-class  model for the generated data</a:t>
            </a:r>
          </a:p>
        </p:txBody>
      </p:sp>
      <p:sp>
        <p:nvSpPr>
          <p:cNvPr id="17" name="Oval 16"/>
          <p:cNvSpPr/>
          <p:nvPr/>
        </p:nvSpPr>
        <p:spPr>
          <a:xfrm>
            <a:off x="5715000" y="5063192"/>
            <a:ext cx="1270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6705600" y="5596592"/>
            <a:ext cx="1143000" cy="1578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63229" y="4355048"/>
            <a:ext cx="33655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This is the number of starts for the k-1 run for “your data”</a:t>
            </a:r>
          </a:p>
        </p:txBody>
      </p: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5689601" y="4708991"/>
            <a:ext cx="1273629" cy="25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6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reminder…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suggest using the default values of </a:t>
            </a:r>
            <a:r>
              <a:rPr lang="en-US" dirty="0" err="1"/>
              <a:t>Mplus</a:t>
            </a:r>
            <a:r>
              <a:rPr lang="en-US" dirty="0"/>
              <a:t> for both Tech11 and Tech14 as a first run.</a:t>
            </a:r>
          </a:p>
          <a:p>
            <a:r>
              <a:rPr lang="en-US" dirty="0"/>
              <a:t>Only increase the random starts for these when you get an error message in the output.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3932967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LSAY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2"/>
            <a:ext cx="8534400" cy="4525963"/>
          </a:xfrm>
        </p:spPr>
        <p:txBody>
          <a:bodyPr/>
          <a:lstStyle/>
          <a:p>
            <a:r>
              <a:rPr lang="en-US" sz="3200" dirty="0"/>
              <a:t>5 binary items:</a:t>
            </a:r>
          </a:p>
          <a:p>
            <a:pPr lvl="1" fontAlgn="b"/>
            <a:r>
              <a:rPr lang="en-US" sz="2800" dirty="0"/>
              <a:t>Science is useful in everyday problems</a:t>
            </a:r>
          </a:p>
          <a:p>
            <a:pPr lvl="1" fontAlgn="b"/>
            <a:r>
              <a:rPr lang="en-US" sz="2800" dirty="0"/>
              <a:t>I need science for a good job</a:t>
            </a:r>
          </a:p>
          <a:p>
            <a:pPr lvl="1" fontAlgn="b"/>
            <a:r>
              <a:rPr lang="en-US" sz="2800" dirty="0"/>
              <a:t>I will use science often as an adult</a:t>
            </a:r>
          </a:p>
          <a:p>
            <a:pPr lvl="1" fontAlgn="b"/>
            <a:r>
              <a:rPr lang="en-US" sz="2800" dirty="0"/>
              <a:t>Current science teacher encourages me in science</a:t>
            </a:r>
          </a:p>
          <a:p>
            <a:pPr lvl="1" fontAlgn="b"/>
            <a:r>
              <a:rPr lang="en-US" sz="2800" dirty="0"/>
              <a:t>Current science teacher encourages math science career</a:t>
            </a:r>
          </a:p>
          <a:p>
            <a:pPr fontAlgn="b"/>
            <a:r>
              <a:rPr lang="en-US" sz="3200" dirty="0"/>
              <a:t>1 =endorsed the item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Karen Nylund-Gibson, 2023</a:t>
            </a:r>
          </a:p>
        </p:txBody>
      </p:sp>
    </p:spTree>
    <p:extLst>
      <p:ext uri="{BB962C8B-B14F-4D97-AF65-F5344CB8AC3E}">
        <p14:creationId xmlns:p14="http://schemas.microsoft.com/office/powerpoint/2010/main" val="2071268817"/>
      </p:ext>
    </p:extLst>
  </p:cSld>
  <p:clrMapOvr>
    <a:masterClrMapping/>
  </p:clrMapOvr>
</p:sld>
</file>

<file path=ppt/theme/theme1.xml><?xml version="1.0" encoding="utf-8"?>
<a:theme xmlns:a="http://schemas.openxmlformats.org/drawingml/2006/main" name="mixture_theme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C9F0FE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xture_theme" id="{21DA3833-B708-49E9-B025-284EA2C27A16}" vid="{7AF99C7B-69CF-4AEE-B2B0-301BC4A153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mixture_theme</Template>
  <TotalTime>336</TotalTime>
  <Words>2017</Words>
  <Application>Microsoft Office PowerPoint</Application>
  <PresentationFormat>Widescreen</PresentationFormat>
  <Paragraphs>313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Times New Roman</vt:lpstr>
      <vt:lpstr>Wingdings</vt:lpstr>
      <vt:lpstr>mixture_theme</vt:lpstr>
      <vt:lpstr>A note on the LMR and BLRT in Mplus</vt:lpstr>
      <vt:lpstr>Relative Fit</vt:lpstr>
      <vt:lpstr>Solutions?</vt:lpstr>
      <vt:lpstr>Estimating the BLRT  What Mplus does behinds the scenes</vt:lpstr>
      <vt:lpstr>PowerPoint Presentation</vt:lpstr>
      <vt:lpstr>VLMR (Tech 11)</vt:lpstr>
      <vt:lpstr>BLRT (Tech 14)</vt:lpstr>
      <vt:lpstr>Just a reminder…</vt:lpstr>
      <vt:lpstr>LSAY Example</vt:lpstr>
      <vt:lpstr>PowerPoint Presentation</vt:lpstr>
      <vt:lpstr>Select Fit Statistics</vt:lpstr>
      <vt:lpstr>PowerPoint Presentation</vt:lpstr>
      <vt:lpstr>4 class model (without any LRT statement)</vt:lpstr>
      <vt:lpstr>PowerPoint Presentation</vt:lpstr>
      <vt:lpstr>Tech14 output with starts =200 50;      LRTSTARTS= 0 0 150 15;</vt:lpstr>
      <vt:lpstr>PowerPoint Presentation</vt:lpstr>
      <vt:lpstr>Checking the LL for VLMR and BLRT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the LMR and BLRT in Mplus</dc:title>
  <dc:creator>knylund</dc:creator>
  <cp:lastModifiedBy>Karen Gibson</cp:lastModifiedBy>
  <cp:revision>33</cp:revision>
  <dcterms:created xsi:type="dcterms:W3CDTF">2015-11-05T00:09:41Z</dcterms:created>
  <dcterms:modified xsi:type="dcterms:W3CDTF">2023-03-07T23:13:05Z</dcterms:modified>
</cp:coreProperties>
</file>