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6" r:id="rId3"/>
    <p:sldId id="268" r:id="rId4"/>
    <p:sldId id="264" r:id="rId5"/>
    <p:sldId id="284" r:id="rId6"/>
    <p:sldId id="299"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182" autoAdjust="0"/>
  </p:normalViewPr>
  <p:slideViewPr>
    <p:cSldViewPr snapToGrid="0" snapToObjects="1">
      <p:cViewPr varScale="1">
        <p:scale>
          <a:sx n="111" d="100"/>
          <a:sy n="111" d="100"/>
        </p:scale>
        <p:origin x="222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741E8-06C1-8048-958A-FB3B73EC9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48702272-16EE-BE4F-8FF1-6889301F09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20EE9FF-F2B1-154F-84DE-42B535D99C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33FBEF-7AFF-6048-81CD-A2A0127DF520}" type="slidenum">
              <a:rPr lang="en-US" smtClean="0"/>
              <a:t>‹#›</a:t>
            </a:fld>
            <a:endParaRPr lang="en-US"/>
          </a:p>
        </p:txBody>
      </p:sp>
    </p:spTree>
    <p:extLst>
      <p:ext uri="{BB962C8B-B14F-4D97-AF65-F5344CB8AC3E}">
        <p14:creationId xmlns:p14="http://schemas.microsoft.com/office/powerpoint/2010/main" val="844422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994AF-D40F-C049-8F53-8999E12B5AB7}"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0526B-4D11-5B47-ABB8-EA6BDB0149E2}" type="slidenum">
              <a:rPr lang="en-US" smtClean="0"/>
              <a:t>‹#›</a:t>
            </a:fld>
            <a:endParaRPr lang="en-US"/>
          </a:p>
        </p:txBody>
      </p:sp>
    </p:spTree>
    <p:extLst>
      <p:ext uri="{BB962C8B-B14F-4D97-AF65-F5344CB8AC3E}">
        <p14:creationId xmlns:p14="http://schemas.microsoft.com/office/powerpoint/2010/main" val="367122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f7e8852b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f7e8852b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f72f48ce06_0_43: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02" name="Google Shape;602;g2f72f48ce06_0_43: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f72f48ce06_0_26: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11" name="Google Shape;611;g2f72f48ce06_0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7d61ae9a0_1_849: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18" name="Google Shape;618;g277d61ae9a0_1_849: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f72f48ce06_0_82: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33" name="Google Shape;633;g2f72f48ce06_0_82: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f72f48ce06_0_100: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51" name="Google Shape;651;g2f72f48ce06_0_100: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77d61ae9a0_1_871: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70" name="Google Shape;670;g277d61ae9a0_1_871: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7d61ae9a0_1_884: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82" name="Google Shape;682;g277d61ae9a0_1_88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f7e8852b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f7e8852b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23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f7e8852bfa_0_29: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24" name="Google Shape;524;g2f7e8852bfa_0_29: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77d61ae9a0_1_820: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37" name="Google Shape;537;g277d61ae9a0_1_820: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f7e8852bf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f7e8852bf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77d61ae9a0_1_832: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60" name="Google Shape;560;g277d61ae9a0_1_832: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f72f48ce06_0_11: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69" name="Google Shape;569;g2f72f48ce06_0_11: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f72f48ce06_0_2: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77" name="Google Shape;577;g2f72f48ce06_0_2: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f72f48ce06_1_8:notes"/>
          <p:cNvSpPr txBox="1">
            <a:spLocks noGrp="1"/>
          </p:cNvSpPr>
          <p:nvPr>
            <p:ph type="body" idx="1"/>
          </p:nvPr>
        </p:nvSpPr>
        <p:spPr>
          <a:xfrm>
            <a:off x="685800" y="4343400"/>
            <a:ext cx="5486400" cy="41148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589" name="Google Shape;589;g2f72f48ce06_1_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BD438E-54C3-1542-AD4D-7C03686E93D3}"/>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7C29C91-D1E5-C148-B8F1-D5C38B745EF3}"/>
              </a:ext>
            </a:extLst>
          </p:cNvPr>
          <p:cNvSpPr>
            <a:spLocks noGrp="1"/>
          </p:cNvSpPr>
          <p:nvPr>
            <p:ph type="ctrTitle"/>
          </p:nvPr>
        </p:nvSpPr>
        <p:spPr>
          <a:xfrm>
            <a:off x="423745" y="1539061"/>
            <a:ext cx="11269491" cy="922626"/>
          </a:xfrm>
        </p:spPr>
        <p:txBody>
          <a:bodyPr anchor="b" anchorCtr="0">
            <a:normAutofit/>
          </a:bodyPr>
          <a:lstStyle>
            <a:lvl1pPr algn="l">
              <a:defRPr sz="27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2B5F596-65D0-A341-9573-4D5B53D50F7E}"/>
              </a:ext>
            </a:extLst>
          </p:cNvPr>
          <p:cNvSpPr>
            <a:spLocks noGrp="1"/>
          </p:cNvSpPr>
          <p:nvPr>
            <p:ph type="subTitle" idx="1"/>
          </p:nvPr>
        </p:nvSpPr>
        <p:spPr>
          <a:xfrm>
            <a:off x="423745" y="2553763"/>
            <a:ext cx="11269491" cy="894506"/>
          </a:xfrm>
        </p:spPr>
        <p:txBody>
          <a:bodyPr>
            <a:normAutofit/>
          </a:bodyPr>
          <a:lstStyle>
            <a:lvl1pPr marL="0" indent="0" algn="l">
              <a:buNone/>
              <a:defRPr sz="225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0F3A0EC5-DDFC-8549-8138-32583BD9BB4B}"/>
              </a:ext>
            </a:extLst>
          </p:cNvPr>
          <p:cNvPicPr>
            <a:picLocks noChangeAspect="1"/>
          </p:cNvPicPr>
          <p:nvPr userDrawn="1"/>
        </p:nvPicPr>
        <p:blipFill>
          <a:blip r:embed="rId2"/>
          <a:stretch>
            <a:fillRect/>
          </a:stretch>
        </p:blipFill>
        <p:spPr>
          <a:xfrm>
            <a:off x="8466864" y="6455664"/>
            <a:ext cx="3435497" cy="191686"/>
          </a:xfrm>
          <a:prstGeom prst="rect">
            <a:avLst/>
          </a:prstGeom>
        </p:spPr>
      </p:pic>
      <p:sp>
        <p:nvSpPr>
          <p:cNvPr id="5" name="Text Placeholder 4">
            <a:extLst>
              <a:ext uri="{FF2B5EF4-FFF2-40B4-BE49-F238E27FC236}">
                <a16:creationId xmlns:a16="http://schemas.microsoft.com/office/drawing/2014/main" id="{98292E38-076C-EB41-8603-A55427D67604}"/>
              </a:ext>
            </a:extLst>
          </p:cNvPr>
          <p:cNvSpPr>
            <a:spLocks noGrp="1"/>
          </p:cNvSpPr>
          <p:nvPr>
            <p:ph type="body" sz="quarter" idx="10" hasCustomPrompt="1"/>
          </p:nvPr>
        </p:nvSpPr>
        <p:spPr>
          <a:xfrm>
            <a:off x="423746" y="320041"/>
            <a:ext cx="1075508" cy="274991"/>
          </a:xfrm>
        </p:spPr>
        <p:txBody>
          <a:bodyPr>
            <a:noAutofit/>
          </a:bodyPr>
          <a:lstStyle>
            <a:lvl1pPr marL="0" indent="0">
              <a:buNone/>
              <a:defRPr sz="900">
                <a:solidFill>
                  <a:schemeClr val="bg1"/>
                </a:solidFill>
              </a:defRPr>
            </a:lvl1pPr>
            <a:lvl2pPr marL="342900" indent="0">
              <a:buNone/>
              <a:defRPr sz="900">
                <a:solidFill>
                  <a:schemeClr val="bg1"/>
                </a:solidFill>
              </a:defRPr>
            </a:lvl2pPr>
            <a:lvl3pPr marL="685800" indent="0">
              <a:buNone/>
              <a:defRPr sz="90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MM/DD/YY</a:t>
            </a:r>
          </a:p>
        </p:txBody>
      </p:sp>
      <p:sp>
        <p:nvSpPr>
          <p:cNvPr id="6" name="Text Placeholder 5">
            <a:extLst>
              <a:ext uri="{FF2B5EF4-FFF2-40B4-BE49-F238E27FC236}">
                <a16:creationId xmlns:a16="http://schemas.microsoft.com/office/drawing/2014/main" id="{8AC4349C-0BCF-8045-9796-523469306F36}"/>
              </a:ext>
            </a:extLst>
          </p:cNvPr>
          <p:cNvSpPr>
            <a:spLocks noGrp="1"/>
          </p:cNvSpPr>
          <p:nvPr>
            <p:ph type="body" sz="quarter" idx="11" hasCustomPrompt="1"/>
          </p:nvPr>
        </p:nvSpPr>
        <p:spPr>
          <a:xfrm>
            <a:off x="222984" y="6455664"/>
            <a:ext cx="5873016" cy="256742"/>
          </a:xfrm>
        </p:spPr>
        <p:txBody>
          <a:bodyPr anchor="ctr" anchorCtr="0">
            <a:normAutofit/>
          </a:bodyPr>
          <a:lstStyle>
            <a:lvl1pPr marL="0" indent="0">
              <a:buNone/>
              <a:defRPr sz="1000" b="1">
                <a:solidFill>
                  <a:schemeClr val="bg1"/>
                </a:solidFill>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sz="1000" dirty="0"/>
              <a:t>Office/Department/Division Name</a:t>
            </a:r>
            <a:endParaRPr lang="en-US" dirty="0"/>
          </a:p>
        </p:txBody>
      </p:sp>
    </p:spTree>
    <p:extLst>
      <p:ext uri="{BB962C8B-B14F-4D97-AF65-F5344CB8AC3E}">
        <p14:creationId xmlns:p14="http://schemas.microsoft.com/office/powerpoint/2010/main" val="1226219502"/>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Aqua">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2D4A97A8-43D7-F94A-804D-F2509E2A5426}"/>
              </a:ext>
            </a:extLst>
          </p:cNvPr>
          <p:cNvSpPr>
            <a:spLocks noGrp="1"/>
          </p:cNvSpPr>
          <p:nvPr>
            <p:ph type="title"/>
          </p:nvPr>
        </p:nvSpPr>
        <p:spPr>
          <a:xfrm>
            <a:off x="831851" y="4094024"/>
            <a:ext cx="10515600" cy="1154257"/>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9096781-2EAB-AA41-A18B-BE5F99DCF8F2}"/>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2150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Moss">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0F876699-58AE-B843-BF2C-CDF9111EB826}"/>
              </a:ext>
            </a:extLst>
          </p:cNvPr>
          <p:cNvSpPr>
            <a:spLocks noGrp="1"/>
          </p:cNvSpPr>
          <p:nvPr>
            <p:ph type="title"/>
          </p:nvPr>
        </p:nvSpPr>
        <p:spPr>
          <a:xfrm>
            <a:off x="831851" y="4094024"/>
            <a:ext cx="10515600" cy="1154257"/>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B978750-9265-2F42-B1FE-2C5F098F10A5}"/>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5655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Sea Green">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33644280-2B94-1F43-9F9D-005751069C1E}"/>
              </a:ext>
            </a:extLst>
          </p:cNvPr>
          <p:cNvSpPr>
            <a:spLocks noGrp="1"/>
          </p:cNvSpPr>
          <p:nvPr>
            <p:ph type="title"/>
          </p:nvPr>
        </p:nvSpPr>
        <p:spPr>
          <a:xfrm>
            <a:off x="831851" y="4094024"/>
            <a:ext cx="10515600" cy="1154257"/>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93B9B106-9A81-3A4E-91A5-71CBBB636A24}"/>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9476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Coral">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782ADD1F-C4BC-934B-9603-A2E4E0DE9782}"/>
              </a:ext>
            </a:extLst>
          </p:cNvPr>
          <p:cNvSpPr>
            <a:spLocks noGrp="1"/>
          </p:cNvSpPr>
          <p:nvPr>
            <p:ph type="title"/>
          </p:nvPr>
        </p:nvSpPr>
        <p:spPr>
          <a:xfrm>
            <a:off x="831851" y="4094024"/>
            <a:ext cx="10515600" cy="1154257"/>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60149829-E60C-E548-BAF8-EC7F8D7B45E6}"/>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40976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Go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a:extLst>
              <a:ext uri="{FF2B5EF4-FFF2-40B4-BE49-F238E27FC236}">
                <a16:creationId xmlns:a16="http://schemas.microsoft.com/office/drawing/2014/main" id="{295FD081-AA49-494B-8BF7-8841DD035DA6}"/>
              </a:ext>
            </a:extLst>
          </p:cNvPr>
          <p:cNvSpPr>
            <a:spLocks noGrp="1"/>
          </p:cNvSpPr>
          <p:nvPr>
            <p:ph type="title"/>
          </p:nvPr>
        </p:nvSpPr>
        <p:spPr>
          <a:xfrm>
            <a:off x="831851" y="4094024"/>
            <a:ext cx="10515600" cy="1154257"/>
          </a:xfrm>
        </p:spPr>
        <p:txBody>
          <a:bodyPr anchor="b">
            <a:normAutofit/>
          </a:bodyPr>
          <a:lstStyle>
            <a:lvl1pPr>
              <a:defRPr sz="2700">
                <a:solidFill>
                  <a:schemeClr val="tx2"/>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C919967-9EDC-654B-8BBC-D55887E7A32B}"/>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0166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406F1E-85A4-E549-8CCC-F44CAE24C63C}"/>
              </a:ext>
            </a:extLst>
          </p:cNvPr>
          <p:cNvSpPr/>
          <p:nvPr userDrawn="1"/>
        </p:nvSpPr>
        <p:spPr>
          <a:xfrm>
            <a:off x="0" y="6165275"/>
            <a:ext cx="12192000" cy="692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a:extLst>
              <a:ext uri="{FF2B5EF4-FFF2-40B4-BE49-F238E27FC236}">
                <a16:creationId xmlns:a16="http://schemas.microsoft.com/office/drawing/2014/main" id="{A9864544-3AA1-364C-851D-9AF1C0790C31}"/>
              </a:ext>
            </a:extLst>
          </p:cNvPr>
          <p:cNvPicPr>
            <a:picLocks noChangeAspect="1"/>
          </p:cNvPicPr>
          <p:nvPr userDrawn="1"/>
        </p:nvPicPr>
        <p:blipFill>
          <a:blip r:embed="rId2"/>
          <a:stretch>
            <a:fillRect/>
          </a:stretch>
        </p:blipFill>
        <p:spPr>
          <a:xfrm>
            <a:off x="1676898" y="3139439"/>
            <a:ext cx="8838204" cy="493135"/>
          </a:xfrm>
          <a:prstGeom prst="rect">
            <a:avLst/>
          </a:prstGeom>
        </p:spPr>
      </p:pic>
    </p:spTree>
    <p:extLst>
      <p:ext uri="{BB962C8B-B14F-4D97-AF65-F5344CB8AC3E}">
        <p14:creationId xmlns:p14="http://schemas.microsoft.com/office/powerpoint/2010/main" val="32046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3A9-1A8A-E64F-9D05-95B9CCF2FB29}"/>
              </a:ext>
            </a:extLst>
          </p:cNvPr>
          <p:cNvSpPr>
            <a:spLocks noGrp="1"/>
          </p:cNvSpPr>
          <p:nvPr>
            <p:ph type="title"/>
          </p:nvPr>
        </p:nvSpPr>
        <p:spPr>
          <a:xfrm>
            <a:off x="526470" y="365126"/>
            <a:ext cx="11106911" cy="4663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31EB4E-BB72-914E-8B6C-9B81EF8D8D64}"/>
              </a:ext>
            </a:extLst>
          </p:cNvPr>
          <p:cNvSpPr>
            <a:spLocks noGrp="1"/>
          </p:cNvSpPr>
          <p:nvPr>
            <p:ph idx="1"/>
          </p:nvPr>
        </p:nvSpPr>
        <p:spPr>
          <a:xfrm>
            <a:off x="765465" y="1825625"/>
            <a:ext cx="10661069" cy="4351338"/>
          </a:xfrm>
        </p:spPr>
        <p:txBody>
          <a:bodyPr/>
          <a:lstStyle>
            <a:lvl1pPr>
              <a:defRPr>
                <a:latin typeface="Avenir Next LT Pro" panose="020B0504020202020204" pitchFamily="34" charset="0"/>
              </a:defRPr>
            </a:lvl1pPr>
            <a:lvl2pPr>
              <a:defRPr>
                <a:latin typeface="Avenir Next LT Pro" panose="020B0504020202020204" pitchFamily="34" charset="0"/>
              </a:defRPr>
            </a:lvl2pPr>
            <a:lvl3pPr>
              <a:defRPr>
                <a:latin typeface="Avenir Next LT Pro" panose="020B0504020202020204" pitchFamily="34" charset="0"/>
              </a:defRPr>
            </a:lvl3pPr>
            <a:lvl4pPr>
              <a:defRPr>
                <a:latin typeface="Avenir Next LT Pro" panose="020B0504020202020204" pitchFamily="34" charset="0"/>
              </a:defRPr>
            </a:lvl4pPr>
            <a:lvl5pPr>
              <a:defRPr>
                <a:latin typeface="Avenir Next LT Pro" panose="020B05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71441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4527-BD31-454E-9107-69E39D6B921F}"/>
              </a:ext>
            </a:extLst>
          </p:cNvPr>
          <p:cNvSpPr>
            <a:spLocks noGrp="1"/>
          </p:cNvSpPr>
          <p:nvPr>
            <p:ph type="title"/>
          </p:nvPr>
        </p:nvSpPr>
        <p:spPr>
          <a:xfrm>
            <a:off x="526471" y="365125"/>
            <a:ext cx="11106911" cy="466344"/>
          </a:xfrm>
        </p:spPr>
        <p:txBody>
          <a:bodyPr/>
          <a:lstStyle/>
          <a:p>
            <a:r>
              <a:rPr lang="en-US"/>
              <a:t>Click to edit Master title style</a:t>
            </a:r>
          </a:p>
        </p:txBody>
      </p:sp>
      <p:sp>
        <p:nvSpPr>
          <p:cNvPr id="4" name="Text Placeholder 3">
            <a:extLst>
              <a:ext uri="{FF2B5EF4-FFF2-40B4-BE49-F238E27FC236}">
                <a16:creationId xmlns:a16="http://schemas.microsoft.com/office/drawing/2014/main" id="{620E3AB4-4EDC-2F4E-9329-91A2FE36ED96}"/>
              </a:ext>
            </a:extLst>
          </p:cNvPr>
          <p:cNvSpPr>
            <a:spLocks noGrp="1"/>
          </p:cNvSpPr>
          <p:nvPr>
            <p:ph type="body" sz="quarter" idx="10" hasCustomPrompt="1"/>
          </p:nvPr>
        </p:nvSpPr>
        <p:spPr>
          <a:xfrm>
            <a:off x="762000" y="1264045"/>
            <a:ext cx="10661069" cy="1289969"/>
          </a:xfrm>
        </p:spPr>
        <p:txBody>
          <a:bodyPr>
            <a:noAutofit/>
          </a:bodyPr>
          <a:lstStyle>
            <a:lvl1pPr marL="0" indent="0">
              <a:buNone/>
              <a:defRPr sz="1800">
                <a:solidFill>
                  <a:schemeClr val="tx1"/>
                </a:solidFill>
              </a:defRPr>
            </a:lvl1pPr>
            <a:lvl2pPr marL="342900" indent="0">
              <a:buNone/>
              <a:defRPr sz="1800">
                <a:solidFill>
                  <a:schemeClr val="tx1"/>
                </a:solidFill>
              </a:defRPr>
            </a:lvl2pPr>
            <a:lvl3pPr marL="685800" indent="0">
              <a:buNone/>
              <a:defRPr sz="1800">
                <a:solidFill>
                  <a:schemeClr val="tx1"/>
                </a:solidFill>
              </a:defRPr>
            </a:lvl3pPr>
            <a:lvl4pPr marL="1028700" indent="0">
              <a:buNone/>
              <a:defRPr sz="1800">
                <a:solidFill>
                  <a:schemeClr val="tx1"/>
                </a:solidFill>
              </a:defRPr>
            </a:lvl4pPr>
            <a:lvl5pPr marL="1371600" indent="0">
              <a:buNone/>
              <a:defRPr sz="1800">
                <a:solidFill>
                  <a:schemeClr val="tx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a:t>
            </a:r>
          </a:p>
          <a:p>
            <a:pPr lvl="0"/>
            <a:endParaRPr lang="en-US" dirty="0"/>
          </a:p>
          <a:p>
            <a:pPr lvl="4"/>
            <a:endParaRPr lang="en-US" dirty="0"/>
          </a:p>
        </p:txBody>
      </p:sp>
      <p:sp>
        <p:nvSpPr>
          <p:cNvPr id="6" name="Picture Placeholder 5">
            <a:extLst>
              <a:ext uri="{FF2B5EF4-FFF2-40B4-BE49-F238E27FC236}">
                <a16:creationId xmlns:a16="http://schemas.microsoft.com/office/drawing/2014/main" id="{C8D8CD89-FCB8-EC44-88B7-A7D2288BDF7D}"/>
              </a:ext>
            </a:extLst>
          </p:cNvPr>
          <p:cNvSpPr>
            <a:spLocks noGrp="1"/>
          </p:cNvSpPr>
          <p:nvPr>
            <p:ph type="pic" sz="quarter" idx="11"/>
          </p:nvPr>
        </p:nvSpPr>
        <p:spPr>
          <a:xfrm>
            <a:off x="762000" y="3096695"/>
            <a:ext cx="10661069" cy="2816225"/>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8467203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1825625"/>
            <a:ext cx="52324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EC6B5A-63BB-4E4D-BC5F-3E79E1ADE94F}"/>
              </a:ext>
            </a:extLst>
          </p:cNvPr>
          <p:cNvSpPr>
            <a:spLocks noGrp="1"/>
          </p:cNvSpPr>
          <p:nvPr>
            <p:ph sz="half" idx="2"/>
          </p:nvPr>
        </p:nvSpPr>
        <p:spPr>
          <a:xfrm>
            <a:off x="6197600" y="1825625"/>
            <a:ext cx="522546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991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Blocks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1</a:t>
            </a:r>
          </a:p>
        </p:txBody>
      </p:sp>
      <p:sp>
        <p:nvSpPr>
          <p:cNvPr id="12" name="Picture Placeholder 11">
            <a:extLst>
              <a:ext uri="{FF2B5EF4-FFF2-40B4-BE49-F238E27FC236}">
                <a16:creationId xmlns:a16="http://schemas.microsoft.com/office/drawing/2014/main" id="{B5C16FF6-B5DF-0C42-A500-F2E8C80DF71D}"/>
              </a:ext>
            </a:extLst>
          </p:cNvPr>
          <p:cNvSpPr>
            <a:spLocks noGrp="1"/>
          </p:cNvSpPr>
          <p:nvPr>
            <p:ph type="pic" sz="quarter" idx="13"/>
          </p:nvPr>
        </p:nvSpPr>
        <p:spPr>
          <a:xfrm>
            <a:off x="6221073" y="1825625"/>
            <a:ext cx="5181600" cy="4351338"/>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43371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1</a:t>
            </a:r>
          </a:p>
        </p:txBody>
      </p:sp>
      <p:sp>
        <p:nvSpPr>
          <p:cNvPr id="9" name="Content Placeholder 2">
            <a:extLst>
              <a:ext uri="{FF2B5EF4-FFF2-40B4-BE49-F238E27FC236}">
                <a16:creationId xmlns:a16="http://schemas.microsoft.com/office/drawing/2014/main" id="{DEBD32F5-35B3-D748-8BC3-8E9E25E502B5}"/>
              </a:ext>
            </a:extLst>
          </p:cNvPr>
          <p:cNvSpPr>
            <a:spLocks noGrp="1"/>
          </p:cNvSpPr>
          <p:nvPr>
            <p:ph sz="half" idx="13"/>
          </p:nvPr>
        </p:nvSpPr>
        <p:spPr>
          <a:xfrm>
            <a:off x="6236853" y="2284122"/>
            <a:ext cx="5156200" cy="1478036"/>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4B267FC4-B2EF-DA47-AA11-5BF6913B6720}"/>
              </a:ext>
            </a:extLst>
          </p:cNvPr>
          <p:cNvSpPr>
            <a:spLocks noGrp="1"/>
          </p:cNvSpPr>
          <p:nvPr>
            <p:ph sz="half" idx="14"/>
          </p:nvPr>
        </p:nvSpPr>
        <p:spPr>
          <a:xfrm>
            <a:off x="6236853" y="4365626"/>
            <a:ext cx="5156200" cy="1811193"/>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603B3A9A-9264-7E49-A031-4581AFA21517}"/>
              </a:ext>
            </a:extLst>
          </p:cNvPr>
          <p:cNvSpPr>
            <a:spLocks noGrp="1"/>
          </p:cNvSpPr>
          <p:nvPr>
            <p:ph type="body" sz="quarter" idx="15" hasCustomPrompt="1"/>
          </p:nvPr>
        </p:nvSpPr>
        <p:spPr>
          <a:xfrm>
            <a:off x="6236853" y="3906694"/>
            <a:ext cx="51562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4</a:t>
            </a:r>
          </a:p>
        </p:txBody>
      </p:sp>
      <p:sp>
        <p:nvSpPr>
          <p:cNvPr id="13" name="Text Placeholder 6">
            <a:extLst>
              <a:ext uri="{FF2B5EF4-FFF2-40B4-BE49-F238E27FC236}">
                <a16:creationId xmlns:a16="http://schemas.microsoft.com/office/drawing/2014/main" id="{73E58B0F-56D2-8D46-B63E-37D8C16EEDDF}"/>
              </a:ext>
            </a:extLst>
          </p:cNvPr>
          <p:cNvSpPr>
            <a:spLocks noGrp="1"/>
          </p:cNvSpPr>
          <p:nvPr>
            <p:ph type="body" sz="quarter" idx="16" hasCustomPrompt="1"/>
          </p:nvPr>
        </p:nvSpPr>
        <p:spPr>
          <a:xfrm>
            <a:off x="6236853" y="1825336"/>
            <a:ext cx="5156200" cy="458787"/>
          </a:xfrm>
        </p:spPr>
        <p:txBody>
          <a:bodyPr>
            <a:normAutofit/>
          </a:bodyPr>
          <a:lstStyle>
            <a:lvl1pPr marL="0" indent="0">
              <a:buNone/>
              <a:defRPr sz="1800" b="1">
                <a:solidFill>
                  <a:schemeClr val="accent1"/>
                </a:solidFill>
              </a:defRPr>
            </a:lvl1pPr>
            <a:lvl2pPr>
              <a:defRPr b="1"/>
            </a:lvl2pPr>
            <a:lvl3pPr>
              <a:defRPr b="1"/>
            </a:lvl3pPr>
            <a:lvl4pPr>
              <a:defRPr b="1"/>
            </a:lvl4pPr>
            <a:lvl5pPr>
              <a:defRPr b="1"/>
            </a:lvl5pPr>
          </a:lstStyle>
          <a:p>
            <a:pPr lvl="0"/>
            <a:r>
              <a:rPr lang="en-US" dirty="0"/>
              <a:t>Edit Bulleted List Title 3</a:t>
            </a:r>
          </a:p>
        </p:txBody>
      </p:sp>
    </p:spTree>
    <p:extLst>
      <p:ext uri="{BB962C8B-B14F-4D97-AF65-F5344CB8AC3E}">
        <p14:creationId xmlns:p14="http://schemas.microsoft.com/office/powerpoint/2010/main" val="314433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Titl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6FE5BE-4DA3-0040-85D4-10ED4DE0463A}"/>
              </a:ext>
            </a:extLst>
          </p:cNvPr>
          <p:cNvSpPr>
            <a:spLocks noGrp="1"/>
          </p:cNvSpPr>
          <p:nvPr>
            <p:ph type="body" idx="1"/>
          </p:nvPr>
        </p:nvSpPr>
        <p:spPr>
          <a:xfrm>
            <a:off x="762001" y="1681163"/>
            <a:ext cx="5236633" cy="823912"/>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DA9CA-B66B-E34F-B1B6-BC9931475CD2}"/>
              </a:ext>
            </a:extLst>
          </p:cNvPr>
          <p:cNvSpPr>
            <a:spLocks noGrp="1"/>
          </p:cNvSpPr>
          <p:nvPr>
            <p:ph sz="half" idx="2"/>
          </p:nvPr>
        </p:nvSpPr>
        <p:spPr>
          <a:xfrm>
            <a:off x="762001" y="2505075"/>
            <a:ext cx="5236633" cy="3684588"/>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E9D562A-BDA8-6946-ADE8-8AD6EF0CF899}"/>
              </a:ext>
            </a:extLst>
          </p:cNvPr>
          <p:cNvSpPr>
            <a:spLocks noGrp="1"/>
          </p:cNvSpPr>
          <p:nvPr>
            <p:ph type="body" sz="quarter" idx="3"/>
          </p:nvPr>
        </p:nvSpPr>
        <p:spPr>
          <a:xfrm>
            <a:off x="6172200" y="1681163"/>
            <a:ext cx="5250869" cy="823912"/>
          </a:xfr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DDEE-EBF8-934D-9120-77750C4EACDC}"/>
              </a:ext>
            </a:extLst>
          </p:cNvPr>
          <p:cNvSpPr>
            <a:spLocks noGrp="1"/>
          </p:cNvSpPr>
          <p:nvPr>
            <p:ph sz="quarter" idx="4"/>
          </p:nvPr>
        </p:nvSpPr>
        <p:spPr>
          <a:xfrm>
            <a:off x="6172200" y="2505075"/>
            <a:ext cx="5250869" cy="3684588"/>
          </a:xfrm>
        </p:spPr>
        <p:txBody>
          <a:bodyPr>
            <a:normAutofit/>
          </a:bodyPr>
          <a:lstStyle>
            <a:lvl1pPr>
              <a:defRPr sz="18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61A12BF7-2D7E-BD40-997F-1E0233E1E2E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424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Navy">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0015E5-05D3-9748-926A-64DD9D886C2B}"/>
              </a:ext>
            </a:extLst>
          </p:cNvPr>
          <p:cNvSpPr>
            <a:spLocks noGrp="1"/>
          </p:cNvSpPr>
          <p:nvPr>
            <p:ph type="title"/>
          </p:nvPr>
        </p:nvSpPr>
        <p:spPr>
          <a:xfrm>
            <a:off x="831851" y="4094024"/>
            <a:ext cx="10515600" cy="1154257"/>
          </a:xfrm>
        </p:spPr>
        <p:txBody>
          <a:bodyPr anchor="b">
            <a:normAutofit/>
          </a:bodyPr>
          <a:lstStyle>
            <a:lvl1pPr>
              <a:defRPr sz="27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AD1770C-BA65-584A-919E-FFBBDCA8F582}"/>
              </a:ext>
            </a:extLst>
          </p:cNvPr>
          <p:cNvSpPr>
            <a:spLocks noGrp="1"/>
          </p:cNvSpPr>
          <p:nvPr>
            <p:ph type="body" idx="1"/>
          </p:nvPr>
        </p:nvSpPr>
        <p:spPr>
          <a:xfrm>
            <a:off x="831851" y="5275269"/>
            <a:ext cx="10515600" cy="1035483"/>
          </a:xfrm>
        </p:spPr>
        <p:txBody>
          <a:bodyPr>
            <a:normAutofit/>
          </a:bodyPr>
          <a:lstStyle>
            <a:lvl1pPr marL="0" indent="0">
              <a:buNone/>
              <a:defRPr sz="22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75927421"/>
      </p:ext>
    </p:extLst>
  </p:cSld>
  <p:clrMapOvr>
    <a:masterClrMapping/>
  </p:clrMapOvr>
  <p:extLst>
    <p:ext uri="{DCECCB84-F9BA-43D5-87BE-67443E8EF086}">
      <p15:sldGuideLst xmlns:p15="http://schemas.microsoft.com/office/powerpoint/2012/main">
        <p15:guide id="1" orient="horz" pos="3312"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6469" y="432599"/>
            <a:ext cx="11112979" cy="466344"/>
          </a:xfrm>
          <a:prstGeom prst="rect">
            <a:avLst/>
          </a:prstGeom>
        </p:spPr>
        <p:txBody>
          <a:bodyPr vert="horz" lIns="91440" tIns="45720" rIns="9144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26470" y="1319842"/>
            <a:ext cx="11112977" cy="48571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70EF95A2-3638-6A4C-8595-132A7E066E98}"/>
              </a:ext>
            </a:extLst>
          </p:cNvPr>
          <p:cNvSpPr txBox="1"/>
          <p:nvPr userDrawn="1"/>
        </p:nvSpPr>
        <p:spPr>
          <a:xfrm>
            <a:off x="251014" y="6459143"/>
            <a:ext cx="5873015" cy="246221"/>
          </a:xfrm>
          <a:prstGeom prst="rect">
            <a:avLst/>
          </a:prstGeom>
          <a:noFill/>
        </p:spPr>
        <p:txBody>
          <a:bodyPr wrap="square" rtlCol="0">
            <a:spAutoFit/>
          </a:bodyPr>
          <a:lstStyle/>
          <a:p>
            <a:r>
              <a:rPr lang="en-US" sz="1000" b="1" dirty="0">
                <a:latin typeface="Century Gothic" panose="020B0502020202020204" pitchFamily="34" charset="0"/>
              </a:rPr>
              <a:t>IMMERSE Project– IES funded Training Grant (</a:t>
            </a:r>
            <a:r>
              <a:rPr lang="en-US" sz="1000" b="1" i="0" dirty="0">
                <a:solidFill>
                  <a:srgbClr val="000000"/>
                </a:solidFill>
                <a:effectLst/>
                <a:latin typeface="Century Gothic" panose="020B0502020202020204" pitchFamily="34" charset="0"/>
              </a:rPr>
              <a:t>R305B220021)</a:t>
            </a:r>
            <a:endParaRPr lang="en-US" sz="1000" b="1" dirty="0">
              <a:latin typeface="Century Gothic" panose="020B0502020202020204" pitchFamily="34" charset="0"/>
            </a:endParaRPr>
          </a:p>
        </p:txBody>
      </p:sp>
      <p:pic>
        <p:nvPicPr>
          <p:cNvPr id="9" name="Picture 8">
            <a:extLst>
              <a:ext uri="{FF2B5EF4-FFF2-40B4-BE49-F238E27FC236}">
                <a16:creationId xmlns:a16="http://schemas.microsoft.com/office/drawing/2014/main" id="{943FF736-D0C6-3B4D-AD8F-F459C7F6B9D7}"/>
              </a:ext>
            </a:extLst>
          </p:cNvPr>
          <p:cNvPicPr>
            <a:picLocks noChangeAspect="1"/>
          </p:cNvPicPr>
          <p:nvPr userDrawn="1"/>
        </p:nvPicPr>
        <p:blipFill>
          <a:blip r:embed="rId17"/>
          <a:stretch>
            <a:fillRect/>
          </a:stretch>
        </p:blipFill>
        <p:spPr>
          <a:xfrm>
            <a:off x="8466864" y="6459143"/>
            <a:ext cx="3435497" cy="187879"/>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53" r:id="rId3"/>
    <p:sldLayoutId id="2147483661" r:id="rId4"/>
    <p:sldLayoutId id="2147483668" r:id="rId5"/>
    <p:sldLayoutId id="2147483669" r:id="rId6"/>
    <p:sldLayoutId id="2147483662" r:id="rId7"/>
    <p:sldLayoutId id="2147483650" r:id="rId8"/>
    <p:sldLayoutId id="2147483660" r:id="rId9"/>
    <p:sldLayoutId id="2147483667" r:id="rId10"/>
    <p:sldLayoutId id="2147483663" r:id="rId11"/>
    <p:sldLayoutId id="2147483664" r:id="rId12"/>
    <p:sldLayoutId id="2147483666" r:id="rId13"/>
    <p:sldLayoutId id="2147483665" r:id="rId14"/>
    <p:sldLayoutId id="2147483656" r:id="rId15"/>
  </p:sldLayoutIdLst>
  <p:hf hdr="0" ftr="0" dt="0"/>
  <p:txStyles>
    <p:titleStyle>
      <a:lvl1pPr algn="l" defTabSz="685800" rtl="0" eaLnBrk="1" latinLnBrk="0" hangingPunct="1">
        <a:lnSpc>
          <a:spcPct val="90000"/>
        </a:lnSpc>
        <a:spcBef>
          <a:spcPct val="0"/>
        </a:spcBef>
        <a:buNone/>
        <a:defRPr sz="2700" b="1" kern="1200">
          <a:solidFill>
            <a:schemeClr val="tx2"/>
          </a:solidFill>
          <a:latin typeface="Century Gothic" panose="020B05020202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000" kern="1200">
          <a:solidFill>
            <a:schemeClr val="tx1"/>
          </a:solidFill>
          <a:latin typeface="Avenir Next LT Pro" panose="020B0504020202020204" pitchFamily="34" charset="0"/>
          <a:ea typeface="+mn-ea"/>
          <a:cs typeface="+mn-cs"/>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600" kern="1200">
          <a:solidFill>
            <a:schemeClr val="tx1"/>
          </a:solidFill>
          <a:latin typeface="Avenir Next LT Pro" panose="020B0504020202020204" pitchFamily="34" charset="0"/>
          <a:ea typeface="+mn-ea"/>
          <a:cs typeface="+mn-cs"/>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400" kern="1200">
          <a:solidFill>
            <a:schemeClr val="tx1"/>
          </a:solidFill>
          <a:latin typeface="Avenir Next LT Pro" panose="020B0504020202020204" pitchFamily="34" charset="0"/>
          <a:ea typeface="+mn-ea"/>
          <a:cs typeface="+mn-cs"/>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200" kern="1200">
          <a:solidFill>
            <a:schemeClr val="tx1"/>
          </a:solidFill>
          <a:latin typeface="Avenir Next LT Pro" panose="020B0504020202020204" pitchFamily="34" charset="0"/>
          <a:ea typeface="+mn-ea"/>
          <a:cs typeface="+mn-cs"/>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200" kern="1200">
          <a:solidFill>
            <a:schemeClr val="tx1"/>
          </a:solidFill>
          <a:latin typeface="Avenir Next LT Pro" panose="020B05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mmerse-ucs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2B1A-D252-6946-B849-0A271A80BD99}"/>
              </a:ext>
            </a:extLst>
          </p:cNvPr>
          <p:cNvSpPr>
            <a:spLocks noGrp="1"/>
          </p:cNvSpPr>
          <p:nvPr>
            <p:ph type="ctrTitle"/>
          </p:nvPr>
        </p:nvSpPr>
        <p:spPr/>
        <p:txBody>
          <a:bodyPr/>
          <a:lstStyle/>
          <a:p>
            <a:r>
              <a:rPr lang="en-US" dirty="0"/>
              <a:t>Random Starts using Mplus</a:t>
            </a:r>
          </a:p>
        </p:txBody>
      </p:sp>
      <p:sp>
        <p:nvSpPr>
          <p:cNvPr id="3" name="Subtitle 2">
            <a:extLst>
              <a:ext uri="{FF2B5EF4-FFF2-40B4-BE49-F238E27FC236}">
                <a16:creationId xmlns:a16="http://schemas.microsoft.com/office/drawing/2014/main" id="{05998DB1-FA48-1E40-9FB4-26D238984153}"/>
              </a:ext>
            </a:extLst>
          </p:cNvPr>
          <p:cNvSpPr>
            <a:spLocks noGrp="1"/>
          </p:cNvSpPr>
          <p:nvPr>
            <p:ph type="subTitle" idx="1"/>
          </p:nvPr>
        </p:nvSpPr>
        <p:spPr/>
        <p:txBody>
          <a:bodyPr/>
          <a:lstStyle/>
          <a:p>
            <a:r>
              <a:rPr lang="en-US" dirty="0"/>
              <a:t>Dina Arch</a:t>
            </a:r>
          </a:p>
        </p:txBody>
      </p:sp>
      <p:sp>
        <p:nvSpPr>
          <p:cNvPr id="4" name="Text Placeholder 3">
            <a:extLst>
              <a:ext uri="{FF2B5EF4-FFF2-40B4-BE49-F238E27FC236}">
                <a16:creationId xmlns:a16="http://schemas.microsoft.com/office/drawing/2014/main" id="{8AF99438-C78E-BA44-9DDC-6BF05FED57F1}"/>
              </a:ext>
            </a:extLst>
          </p:cNvPr>
          <p:cNvSpPr>
            <a:spLocks noGrp="1"/>
          </p:cNvSpPr>
          <p:nvPr>
            <p:ph type="body" sz="quarter" idx="10"/>
          </p:nvPr>
        </p:nvSpPr>
        <p:spPr/>
        <p:txBody>
          <a:bodyPr/>
          <a:lstStyle/>
          <a:p>
            <a:r>
              <a:rPr lang="en-US" dirty="0"/>
              <a:t>9/14/2023</a:t>
            </a:r>
          </a:p>
        </p:txBody>
      </p:sp>
      <p:sp>
        <p:nvSpPr>
          <p:cNvPr id="5" name="Text Placeholder 4">
            <a:extLst>
              <a:ext uri="{FF2B5EF4-FFF2-40B4-BE49-F238E27FC236}">
                <a16:creationId xmlns:a16="http://schemas.microsoft.com/office/drawing/2014/main" id="{E7E257D1-9494-204D-B488-30174245C08D}"/>
              </a:ext>
            </a:extLst>
          </p:cNvPr>
          <p:cNvSpPr>
            <a:spLocks noGrp="1"/>
          </p:cNvSpPr>
          <p:nvPr>
            <p:ph type="body" sz="quarter" idx="11"/>
          </p:nvPr>
        </p:nvSpPr>
        <p:spPr/>
        <p:txBody>
          <a:bodyPr/>
          <a:lstStyle/>
          <a:p>
            <a:r>
              <a:rPr lang="en-US" dirty="0"/>
              <a:t>IMMERSE Project – IES Funded Training Program</a:t>
            </a:r>
          </a:p>
        </p:txBody>
      </p:sp>
      <p:pic>
        <p:nvPicPr>
          <p:cNvPr id="7" name="Picture 6" descr="Logo&#10;&#10;Description automatically generated">
            <a:extLst>
              <a:ext uri="{FF2B5EF4-FFF2-40B4-BE49-F238E27FC236}">
                <a16:creationId xmlns:a16="http://schemas.microsoft.com/office/drawing/2014/main" id="{A03F93A9-4548-41D6-99B2-7C420A049EE7}"/>
              </a:ext>
            </a:extLst>
          </p:cNvPr>
          <p:cNvPicPr>
            <a:picLocks noChangeAspect="1"/>
          </p:cNvPicPr>
          <p:nvPr/>
        </p:nvPicPr>
        <p:blipFill>
          <a:blip r:embed="rId2"/>
          <a:stretch>
            <a:fillRect/>
          </a:stretch>
        </p:blipFill>
        <p:spPr>
          <a:xfrm>
            <a:off x="8314268" y="4654522"/>
            <a:ext cx="1657949" cy="1655522"/>
          </a:xfrm>
          <a:prstGeom prst="rect">
            <a:avLst/>
          </a:prstGeom>
        </p:spPr>
      </p:pic>
    </p:spTree>
    <p:extLst>
      <p:ext uri="{BB962C8B-B14F-4D97-AF65-F5344CB8AC3E}">
        <p14:creationId xmlns:p14="http://schemas.microsoft.com/office/powerpoint/2010/main" val="627925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4"/>
          <p:cNvSpPr txBox="1">
            <a:spLocks noGrp="1"/>
          </p:cNvSpPr>
          <p:nvPr>
            <p:ph type="title"/>
          </p:nvPr>
        </p:nvSpPr>
        <p:spPr>
          <a:xfrm>
            <a:off x="526471" y="365125"/>
            <a:ext cx="11139060" cy="59436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2"/>
              </a:buClr>
              <a:buSzPts val="2700"/>
            </a:pPr>
            <a:r>
              <a:rPr lang="en" sz="3200">
                <a:solidFill>
                  <a:schemeClr val="dk2"/>
                </a:solidFill>
              </a:rPr>
              <a:t>Random Start Values (EM Step 1)</a:t>
            </a:r>
            <a:endParaRPr sz="3200">
              <a:solidFill>
                <a:schemeClr val="dk2"/>
              </a:solidFill>
            </a:endParaRPr>
          </a:p>
        </p:txBody>
      </p:sp>
      <p:sp>
        <p:nvSpPr>
          <p:cNvPr id="563" name="Google Shape;563;p74"/>
          <p:cNvSpPr txBox="1">
            <a:spLocks noGrp="1"/>
          </p:cNvSpPr>
          <p:nvPr>
            <p:ph type="body" idx="1"/>
          </p:nvPr>
        </p:nvSpPr>
        <p:spPr>
          <a:xfrm>
            <a:off x="570300" y="1392633"/>
            <a:ext cx="7998800" cy="4351200"/>
          </a:xfrm>
          <a:prstGeom prst="rect">
            <a:avLst/>
          </a:prstGeom>
          <a:noFill/>
          <a:ln>
            <a:noFill/>
          </a:ln>
        </p:spPr>
        <p:txBody>
          <a:bodyPr spcFirstLastPara="1" vert="horz" wrap="square" lIns="91433" tIns="45700" rIns="91433" bIns="45700" rtlCol="0" anchor="t" anchorCtr="0">
            <a:normAutofit fontScale="92500" lnSpcReduction="10000"/>
          </a:bodyPr>
          <a:lstStyle/>
          <a:p>
            <a:pPr marL="237061" indent="-282990">
              <a:spcBef>
                <a:spcPts val="1333"/>
              </a:spcBef>
              <a:buSzPct val="110526"/>
            </a:pPr>
            <a:r>
              <a:rPr lang="en" sz="2533"/>
              <a:t>Use multiple random sets of (initialization) starting values with the estimation algorithm</a:t>
            </a:r>
            <a:endParaRPr sz="2533"/>
          </a:p>
          <a:p>
            <a:pPr marL="237061" indent="-282990">
              <a:spcBef>
                <a:spcPts val="0"/>
              </a:spcBef>
              <a:buSzPct val="110526"/>
            </a:pPr>
            <a:r>
              <a:rPr lang="en" sz="2533"/>
              <a:t>It is recommended that a </a:t>
            </a:r>
            <a:r>
              <a:rPr lang="en" sz="2533" b="1"/>
              <a:t>minimum of 50 to 100</a:t>
            </a:r>
            <a:r>
              <a:rPr lang="en" sz="2533"/>
              <a:t> sets randomly varied starting values are used (Hipp &amp; Bauer, 2006) but more may be necessary to observe satisfactory replication of the best maximum log likelihood value, particularly as you increase the number of classes.</a:t>
            </a:r>
            <a:endParaRPr sz="2533"/>
          </a:p>
          <a:p>
            <a:pPr marL="0" indent="0">
              <a:spcBef>
                <a:spcPts val="0"/>
              </a:spcBef>
              <a:buNone/>
            </a:pPr>
            <a:endParaRPr sz="2533"/>
          </a:p>
          <a:p>
            <a:pPr marL="237061" indent="-233462">
              <a:spcBef>
                <a:spcPts val="0"/>
              </a:spcBef>
              <a:buSzPct val="100000"/>
            </a:pPr>
            <a:r>
              <a:rPr lang="en" sz="2533"/>
              <a:t>Recommendations for a more thorough investigation of multiple solutions when there are more than two classes:</a:t>
            </a:r>
            <a:endParaRPr sz="2533"/>
          </a:p>
          <a:p>
            <a:pPr marL="237061" indent="-237061">
              <a:spcBef>
                <a:spcPts val="1067"/>
              </a:spcBef>
              <a:buSzPct val="190909"/>
              <a:buNone/>
            </a:pPr>
            <a:r>
              <a:rPr lang="en" sz="1467"/>
              <a:t>	</a:t>
            </a:r>
            <a:r>
              <a:rPr lang="en" sz="2267"/>
              <a:t>	</a:t>
            </a:r>
            <a:r>
              <a:rPr lang="en" sz="2267">
                <a:solidFill>
                  <a:srgbClr val="0000FF"/>
                </a:solidFill>
              </a:rPr>
              <a:t>ANALYSIS:</a:t>
            </a:r>
            <a:r>
              <a:rPr lang="en" sz="2267"/>
              <a:t> Starts = 100 20;</a:t>
            </a:r>
            <a:endParaRPr sz="2267"/>
          </a:p>
          <a:p>
            <a:pPr marL="237061" indent="-237061">
              <a:spcBef>
                <a:spcPts val="1067"/>
              </a:spcBef>
              <a:buSzPct val="123529"/>
              <a:buNone/>
            </a:pPr>
            <a:r>
              <a:rPr lang="en" sz="2267"/>
              <a:t>	or with many classes</a:t>
            </a:r>
            <a:endParaRPr sz="2267"/>
          </a:p>
          <a:p>
            <a:pPr marL="237061" indent="-237061">
              <a:spcBef>
                <a:spcPts val="1067"/>
              </a:spcBef>
              <a:buSzPct val="123529"/>
              <a:buNone/>
            </a:pPr>
            <a:r>
              <a:rPr lang="en" sz="2267"/>
              <a:t>		</a:t>
            </a:r>
            <a:r>
              <a:rPr lang="en" sz="2267">
                <a:solidFill>
                  <a:srgbClr val="0000FF"/>
                </a:solidFill>
              </a:rPr>
              <a:t>ANALYSIS:</a:t>
            </a:r>
            <a:r>
              <a:rPr lang="en" sz="2267"/>
              <a:t> Starts = 500 100;</a:t>
            </a:r>
            <a:endParaRPr sz="2267"/>
          </a:p>
        </p:txBody>
      </p:sp>
      <p:pic>
        <p:nvPicPr>
          <p:cNvPr id="564" name="Google Shape;564;p74" descr="Mountain Climbing Stock Illustrations, Royalty-Free Vector Graphics &amp; Clip  Art - iStock | Rock climbing, Mountain climbing team, Mountain peak"/>
          <p:cNvPicPr preferRelativeResize="0"/>
          <p:nvPr/>
        </p:nvPicPr>
        <p:blipFill rotWithShape="1">
          <a:blip r:embed="rId3">
            <a:alphaModFix/>
          </a:blip>
          <a:srcRect/>
          <a:stretch/>
        </p:blipFill>
        <p:spPr>
          <a:xfrm>
            <a:off x="9113101" y="236312"/>
            <a:ext cx="2949393" cy="2949393"/>
          </a:xfrm>
          <a:prstGeom prst="rect">
            <a:avLst/>
          </a:prstGeom>
          <a:noFill/>
          <a:ln>
            <a:noFill/>
          </a:ln>
        </p:spPr>
      </p:pic>
      <p:pic>
        <p:nvPicPr>
          <p:cNvPr id="565" name="Google Shape;565;p74" descr="Group Of People On Peak Mountain Climbing Helping Team Work With Sunset  Background Travel Trekking Success Business Winner Concept Stock Photo -  Download Image Now - iStock"/>
          <p:cNvPicPr preferRelativeResize="0"/>
          <p:nvPr/>
        </p:nvPicPr>
        <p:blipFill rotWithShape="1">
          <a:blip r:embed="rId4">
            <a:alphaModFix/>
          </a:blip>
          <a:srcRect/>
          <a:stretch/>
        </p:blipFill>
        <p:spPr>
          <a:xfrm>
            <a:off x="8705843" y="3998213"/>
            <a:ext cx="3486151" cy="2326388"/>
          </a:xfrm>
          <a:prstGeom prst="rect">
            <a:avLst/>
          </a:prstGeom>
          <a:noFill/>
          <a:ln>
            <a:noFill/>
          </a:ln>
        </p:spPr>
      </p:pic>
      <p:sp>
        <p:nvSpPr>
          <p:cNvPr id="566" name="Google Shape;566;p74"/>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5"/>
          <p:cNvSpPr txBox="1"/>
          <p:nvPr/>
        </p:nvSpPr>
        <p:spPr>
          <a:xfrm>
            <a:off x="1644833" y="2044267"/>
            <a:ext cx="3851200" cy="1467156"/>
          </a:xfrm>
          <a:prstGeom prst="rect">
            <a:avLst/>
          </a:prstGeom>
          <a:noFill/>
          <a:ln w="28575" cap="flat" cmpd="sng">
            <a:solidFill>
              <a:schemeClr val="accent2"/>
            </a:solidFill>
            <a:prstDash val="solid"/>
            <a:round/>
            <a:headEnd type="none" w="sm" len="sm"/>
            <a:tailEnd type="none" w="sm" len="sm"/>
          </a:ln>
        </p:spPr>
        <p:txBody>
          <a:bodyPr spcFirstLastPara="1" wrap="square" lIns="91433" tIns="45700" rIns="91433" bIns="45700" anchor="t" anchorCtr="0">
            <a:spAutoFit/>
          </a:bodyPr>
          <a:lstStyle/>
          <a:p>
            <a:r>
              <a:rPr lang="en" sz="2267" b="1">
                <a:solidFill>
                  <a:srgbClr val="0000FF"/>
                </a:solidFill>
                <a:latin typeface="Courier New"/>
                <a:ea typeface="Courier New"/>
                <a:cs typeface="Courier New"/>
                <a:sym typeface="Courier New"/>
              </a:rPr>
              <a:t>Analysis: </a:t>
            </a:r>
            <a:endParaRPr sz="2133"/>
          </a:p>
          <a:p>
            <a:r>
              <a:rPr lang="en" sz="2267">
                <a:solidFill>
                  <a:schemeClr val="dk1"/>
                </a:solidFill>
                <a:latin typeface="Courier New"/>
                <a:ea typeface="Courier New"/>
                <a:cs typeface="Courier New"/>
                <a:sym typeface="Courier New"/>
              </a:rPr>
              <a:t>  type = mixture;  </a:t>
            </a:r>
            <a:endParaRPr sz="2133"/>
          </a:p>
          <a:p>
            <a:r>
              <a:rPr lang="en" sz="2267">
                <a:solidFill>
                  <a:schemeClr val="dk1"/>
                </a:solidFill>
                <a:latin typeface="Courier New"/>
                <a:ea typeface="Courier New"/>
                <a:cs typeface="Courier New"/>
                <a:sym typeface="Courier New"/>
              </a:rPr>
              <a:t>  starts = 100 20;  </a:t>
            </a:r>
            <a:endParaRPr sz="2133"/>
          </a:p>
          <a:p>
            <a:endParaRPr sz="2133">
              <a:latin typeface="Avenir"/>
              <a:ea typeface="Avenir"/>
              <a:cs typeface="Avenir"/>
              <a:sym typeface="Avenir"/>
            </a:endParaRPr>
          </a:p>
        </p:txBody>
      </p:sp>
      <p:sp>
        <p:nvSpPr>
          <p:cNvPr id="572" name="Google Shape;572;p75"/>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11</a:t>
            </a:fld>
            <a:endParaRPr/>
          </a:p>
        </p:txBody>
      </p:sp>
      <p:sp>
        <p:nvSpPr>
          <p:cNvPr id="573" name="Google Shape;573;p75"/>
          <p:cNvSpPr txBox="1">
            <a:spLocks noGrp="1"/>
          </p:cNvSpPr>
          <p:nvPr>
            <p:ph type="title"/>
          </p:nvPr>
        </p:nvSpPr>
        <p:spPr>
          <a:xfrm>
            <a:off x="526471" y="365125"/>
            <a:ext cx="11139200" cy="594400"/>
          </a:xfrm>
          <a:prstGeom prst="rect">
            <a:avLst/>
          </a:prstGeom>
        </p:spPr>
        <p:txBody>
          <a:bodyPr spcFirstLastPara="1" vert="horz" wrap="square" lIns="91433" tIns="45700" rIns="91433" bIns="45700" rtlCol="0" anchor="t" anchorCtr="0">
            <a:noAutofit/>
          </a:bodyPr>
          <a:lstStyle/>
          <a:p>
            <a:pPr>
              <a:spcBef>
                <a:spcPts val="0"/>
              </a:spcBef>
            </a:pPr>
            <a:r>
              <a:rPr lang="en"/>
              <a:t>Consider this analysis example</a:t>
            </a:r>
            <a:endParaRPr/>
          </a:p>
        </p:txBody>
      </p:sp>
      <p:sp>
        <p:nvSpPr>
          <p:cNvPr id="574" name="Google Shape;574;p75"/>
          <p:cNvSpPr/>
          <p:nvPr/>
        </p:nvSpPr>
        <p:spPr>
          <a:xfrm>
            <a:off x="6752333" y="1256100"/>
            <a:ext cx="4986400" cy="3570400"/>
          </a:xfrm>
          <a:prstGeom prst="wedgeRectCallout">
            <a:avLst>
              <a:gd name="adj1" fmla="val -87530"/>
              <a:gd name="adj2" fmla="val -1667"/>
            </a:avLst>
          </a:prstGeom>
          <a:solidFill>
            <a:schemeClr val="accent1"/>
          </a:solidFill>
          <a:ln w="12700" cap="flat" cmpd="sng">
            <a:solidFill>
              <a:srgbClr val="02617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2400">
                <a:solidFill>
                  <a:schemeClr val="lt1"/>
                </a:solidFill>
                <a:latin typeface="Avenir"/>
                <a:ea typeface="Avenir"/>
                <a:cs typeface="Avenir"/>
                <a:sym typeface="Avenir"/>
              </a:rPr>
              <a:t>We estimate a mixture model with 100 sets of random starts.</a:t>
            </a:r>
            <a:endParaRPr sz="2400">
              <a:solidFill>
                <a:schemeClr val="lt1"/>
              </a:solidFill>
              <a:latin typeface="Avenir"/>
              <a:ea typeface="Avenir"/>
              <a:cs typeface="Avenir"/>
              <a:sym typeface="Avenir"/>
            </a:endParaRPr>
          </a:p>
          <a:p>
            <a:pPr algn="ctr"/>
            <a:endParaRPr sz="2400">
              <a:solidFill>
                <a:schemeClr val="lt1"/>
              </a:solidFill>
              <a:latin typeface="Avenir"/>
              <a:ea typeface="Avenir"/>
              <a:cs typeface="Avenir"/>
              <a:sym typeface="Avenir"/>
            </a:endParaRPr>
          </a:p>
          <a:p>
            <a:pPr algn="ctr"/>
            <a:r>
              <a:rPr lang="en" sz="2400">
                <a:solidFill>
                  <a:schemeClr val="lt1"/>
                </a:solidFill>
                <a:latin typeface="Avenir"/>
                <a:ea typeface="Avenir"/>
                <a:cs typeface="Avenir"/>
                <a:sym typeface="Avenir"/>
              </a:rPr>
              <a:t>Those </a:t>
            </a:r>
            <a:r>
              <a:rPr lang="en" sz="2400" b="1">
                <a:solidFill>
                  <a:schemeClr val="lt1"/>
                </a:solidFill>
                <a:latin typeface="Avenir"/>
                <a:ea typeface="Avenir"/>
                <a:cs typeface="Avenir"/>
                <a:sym typeface="Avenir"/>
              </a:rPr>
              <a:t>100 </a:t>
            </a:r>
            <a:r>
              <a:rPr lang="en" sz="2400">
                <a:solidFill>
                  <a:schemeClr val="lt1"/>
                </a:solidFill>
                <a:latin typeface="Avenir"/>
                <a:ea typeface="Avenir"/>
                <a:cs typeface="Avenir"/>
                <a:sym typeface="Avenir"/>
              </a:rPr>
              <a:t>will iterate for a fixed amount of time.  </a:t>
            </a:r>
            <a:endParaRPr sz="2400">
              <a:solidFill>
                <a:schemeClr val="lt1"/>
              </a:solidFill>
              <a:latin typeface="Avenir"/>
              <a:ea typeface="Avenir"/>
              <a:cs typeface="Avenir"/>
              <a:sym typeface="Avenir"/>
            </a:endParaRPr>
          </a:p>
          <a:p>
            <a:pPr algn="ctr"/>
            <a:endParaRPr sz="2400">
              <a:solidFill>
                <a:schemeClr val="lt1"/>
              </a:solidFill>
              <a:latin typeface="Avenir"/>
              <a:ea typeface="Avenir"/>
              <a:cs typeface="Avenir"/>
              <a:sym typeface="Avenir"/>
            </a:endParaRPr>
          </a:p>
          <a:p>
            <a:pPr algn="ctr"/>
            <a:r>
              <a:rPr lang="en" sz="2400">
                <a:solidFill>
                  <a:schemeClr val="lt1"/>
                </a:solidFill>
                <a:latin typeface="Avenir"/>
                <a:ea typeface="Avenir"/>
                <a:cs typeface="Avenir"/>
                <a:sym typeface="Avenir"/>
              </a:rPr>
              <a:t>The </a:t>
            </a:r>
            <a:r>
              <a:rPr lang="en" sz="2400" b="1">
                <a:solidFill>
                  <a:schemeClr val="lt1"/>
                </a:solidFill>
                <a:latin typeface="Avenir"/>
                <a:ea typeface="Avenir"/>
                <a:cs typeface="Avenir"/>
                <a:sym typeface="Avenir"/>
              </a:rPr>
              <a:t>20 </a:t>
            </a:r>
            <a:r>
              <a:rPr lang="en" sz="2400">
                <a:solidFill>
                  <a:schemeClr val="lt1"/>
                </a:solidFill>
                <a:latin typeface="Avenir"/>
                <a:ea typeface="Avenir"/>
                <a:cs typeface="Avenir"/>
                <a:sym typeface="Avenir"/>
              </a:rPr>
              <a:t>models that had the best log likelihood values after that fixed time will then be picked and estimated ALL THE WAY.</a:t>
            </a:r>
            <a:endParaRPr sz="2400">
              <a:solidFill>
                <a:schemeClr val="lt1"/>
              </a:solidFill>
              <a:latin typeface="Avenir"/>
              <a:ea typeface="Avenir"/>
              <a:cs typeface="Avenir"/>
              <a:sym typeface="Avenir"/>
            </a:endParaRPr>
          </a:p>
          <a:p>
            <a:pPr algn="ctr"/>
            <a:endParaRPr sz="2400">
              <a:solidFill>
                <a:schemeClr val="lt1"/>
              </a:solidFill>
              <a:latin typeface="Avenir"/>
              <a:ea typeface="Avenir"/>
              <a:cs typeface="Avenir"/>
              <a:sym typeface="Avenir"/>
            </a:endParaRPr>
          </a:p>
          <a:p>
            <a:pPr algn="ctr"/>
            <a:endParaRPr sz="2400">
              <a:solidFill>
                <a:schemeClr val="lt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pic>
        <p:nvPicPr>
          <p:cNvPr id="579" name="Google Shape;579;p76"/>
          <p:cNvPicPr preferRelativeResize="0"/>
          <p:nvPr/>
        </p:nvPicPr>
        <p:blipFill rotWithShape="1">
          <a:blip r:embed="rId3">
            <a:alphaModFix/>
          </a:blip>
          <a:srcRect l="-644"/>
          <a:stretch/>
        </p:blipFill>
        <p:spPr>
          <a:xfrm>
            <a:off x="565137" y="653713"/>
            <a:ext cx="10102864" cy="5309288"/>
          </a:xfrm>
          <a:prstGeom prst="rect">
            <a:avLst/>
          </a:prstGeom>
          <a:noFill/>
          <a:ln>
            <a:noFill/>
          </a:ln>
        </p:spPr>
      </p:pic>
      <p:sp>
        <p:nvSpPr>
          <p:cNvPr id="580" name="Google Shape;580;p76"/>
          <p:cNvSpPr txBox="1"/>
          <p:nvPr/>
        </p:nvSpPr>
        <p:spPr>
          <a:xfrm>
            <a:off x="6096000" y="1636467"/>
            <a:ext cx="6020400" cy="2062063"/>
          </a:xfrm>
          <a:prstGeom prst="rect">
            <a:avLst/>
          </a:prstGeom>
          <a:noFill/>
          <a:ln w="28575" cap="flat" cmpd="sng">
            <a:solidFill>
              <a:schemeClr val="accent2"/>
            </a:solidFill>
            <a:prstDash val="solid"/>
            <a:round/>
            <a:headEnd type="none" w="sm" len="sm"/>
            <a:tailEnd type="none" w="sm" len="sm"/>
          </a:ln>
        </p:spPr>
        <p:txBody>
          <a:bodyPr spcFirstLastPara="1" wrap="square" lIns="91433" tIns="45700" rIns="91433" bIns="45700" anchor="t" anchorCtr="0">
            <a:spAutoFit/>
          </a:bodyPr>
          <a:lstStyle/>
          <a:p>
            <a:r>
              <a:rPr lang="en" sz="1600" b="1">
                <a:solidFill>
                  <a:srgbClr val="0000FF"/>
                </a:solidFill>
                <a:latin typeface="Courier New"/>
                <a:ea typeface="Courier New"/>
                <a:cs typeface="Courier New"/>
                <a:sym typeface="Courier New"/>
              </a:rPr>
              <a:t>Analysis: </a:t>
            </a:r>
            <a:endParaRPr sz="1467"/>
          </a:p>
          <a:p>
            <a:r>
              <a:rPr lang="en" sz="1600">
                <a:solidFill>
                  <a:schemeClr val="dk1"/>
                </a:solidFill>
                <a:latin typeface="Courier New"/>
                <a:ea typeface="Courier New"/>
                <a:cs typeface="Courier New"/>
                <a:sym typeface="Courier New"/>
              </a:rPr>
              <a:t>  type = mixture;  </a:t>
            </a:r>
            <a:endParaRPr sz="1467"/>
          </a:p>
          <a:p>
            <a:r>
              <a:rPr lang="en" sz="1600">
                <a:solidFill>
                  <a:schemeClr val="dk1"/>
                </a:solidFill>
                <a:latin typeface="Courier New"/>
                <a:ea typeface="Courier New"/>
                <a:cs typeface="Courier New"/>
                <a:sym typeface="Courier New"/>
              </a:rPr>
              <a:t>  starts = 100 20;  </a:t>
            </a:r>
            <a:endParaRPr sz="1467"/>
          </a:p>
          <a:p>
            <a:r>
              <a:rPr lang="en" sz="1600">
                <a:solidFill>
                  <a:schemeClr val="dk1"/>
                </a:solidFill>
                <a:latin typeface="Courier New"/>
                <a:ea typeface="Courier New"/>
                <a:cs typeface="Courier New"/>
                <a:sym typeface="Courier New"/>
              </a:rPr>
              <a:t>  </a:t>
            </a:r>
            <a:endParaRPr sz="1600">
              <a:solidFill>
                <a:schemeClr val="dk1"/>
              </a:solidFill>
              <a:latin typeface="Century Gothic"/>
              <a:ea typeface="Century Gothic"/>
              <a:cs typeface="Century Gothic"/>
              <a:sym typeface="Century Gothic"/>
            </a:endParaRPr>
          </a:p>
          <a:p>
            <a:r>
              <a:rPr lang="en" sz="1600">
                <a:solidFill>
                  <a:schemeClr val="dk1"/>
                </a:solidFill>
                <a:latin typeface="Avenir"/>
                <a:ea typeface="Avenir"/>
                <a:cs typeface="Avenir"/>
                <a:sym typeface="Avenir"/>
              </a:rPr>
              <a:t>16 of the 20 converged on the exact same value of the log likelihood and 4 did not converge.</a:t>
            </a:r>
            <a:endParaRPr sz="1467">
              <a:latin typeface="Avenir"/>
              <a:ea typeface="Avenir"/>
              <a:cs typeface="Avenir"/>
              <a:sym typeface="Avenir"/>
            </a:endParaRPr>
          </a:p>
          <a:p>
            <a:endParaRPr sz="1600">
              <a:solidFill>
                <a:schemeClr val="dk1"/>
              </a:solidFill>
              <a:latin typeface="Avenir"/>
              <a:ea typeface="Avenir"/>
              <a:cs typeface="Avenir"/>
              <a:sym typeface="Avenir"/>
            </a:endParaRPr>
          </a:p>
          <a:p>
            <a:r>
              <a:rPr lang="en" sz="1600">
                <a:solidFill>
                  <a:schemeClr val="dk1"/>
                </a:solidFill>
                <a:latin typeface="Avenir"/>
                <a:ea typeface="Avenir"/>
                <a:cs typeface="Avenir"/>
                <a:sym typeface="Avenir"/>
              </a:rPr>
              <a:t>This is a good result but at least one more run is necessary.</a:t>
            </a:r>
            <a:endParaRPr sz="1467">
              <a:latin typeface="Avenir"/>
              <a:ea typeface="Avenir"/>
              <a:cs typeface="Avenir"/>
              <a:sym typeface="Avenir"/>
            </a:endParaRPr>
          </a:p>
        </p:txBody>
      </p:sp>
      <p:sp>
        <p:nvSpPr>
          <p:cNvPr id="581" name="Google Shape;581;p76"/>
          <p:cNvSpPr/>
          <p:nvPr/>
        </p:nvSpPr>
        <p:spPr>
          <a:xfrm>
            <a:off x="431577" y="877415"/>
            <a:ext cx="9779200" cy="454400"/>
          </a:xfrm>
          <a:prstGeom prst="rect">
            <a:avLst/>
          </a:prstGeom>
          <a:noFill/>
          <a:ln w="381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82" name="Google Shape;582;p76"/>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12</a:t>
            </a:fld>
            <a:endParaRPr/>
          </a:p>
        </p:txBody>
      </p:sp>
      <p:sp>
        <p:nvSpPr>
          <p:cNvPr id="583" name="Google Shape;583;p76"/>
          <p:cNvSpPr/>
          <p:nvPr/>
        </p:nvSpPr>
        <p:spPr>
          <a:xfrm>
            <a:off x="431577" y="5221545"/>
            <a:ext cx="8941200" cy="646000"/>
          </a:xfrm>
          <a:prstGeom prst="rect">
            <a:avLst/>
          </a:prstGeom>
          <a:noFill/>
          <a:ln w="12700" cap="flat" cmpd="sng">
            <a:solidFill>
              <a:srgbClr val="02617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84" name="Google Shape;584;p76"/>
          <p:cNvSpPr/>
          <p:nvPr/>
        </p:nvSpPr>
        <p:spPr>
          <a:xfrm>
            <a:off x="9829800" y="5105400"/>
            <a:ext cx="2210000" cy="875200"/>
          </a:xfrm>
          <a:prstGeom prst="wedgeRectCallout">
            <a:avLst>
              <a:gd name="adj1" fmla="val -69640"/>
              <a:gd name="adj2" fmla="val -4475"/>
            </a:avLst>
          </a:prstGeom>
          <a:solidFill>
            <a:schemeClr val="accent1"/>
          </a:solidFill>
          <a:ln w="12700" cap="flat" cmpd="sng">
            <a:solidFill>
              <a:srgbClr val="026171"/>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1867">
                <a:solidFill>
                  <a:schemeClr val="lt1"/>
                </a:solidFill>
                <a:latin typeface="Calibri"/>
                <a:ea typeface="Calibri"/>
                <a:cs typeface="Calibri"/>
                <a:sym typeface="Calibri"/>
              </a:rPr>
              <a:t>Mplus will print this message </a:t>
            </a:r>
            <a:r>
              <a:rPr lang="en" sz="1867" b="1" i="1" u="sng">
                <a:solidFill>
                  <a:schemeClr val="lt1"/>
                </a:solidFill>
                <a:latin typeface="Calibri"/>
                <a:ea typeface="Calibri"/>
                <a:cs typeface="Calibri"/>
                <a:sym typeface="Calibri"/>
              </a:rPr>
              <a:t>every</a:t>
            </a:r>
            <a:r>
              <a:rPr lang="en" sz="1867">
                <a:solidFill>
                  <a:schemeClr val="lt1"/>
                </a:solidFill>
                <a:latin typeface="Calibri"/>
                <a:ea typeface="Calibri"/>
                <a:cs typeface="Calibri"/>
                <a:sym typeface="Calibri"/>
              </a:rPr>
              <a:t> time.</a:t>
            </a:r>
            <a:endParaRPr sz="1467"/>
          </a:p>
        </p:txBody>
      </p:sp>
      <p:cxnSp>
        <p:nvCxnSpPr>
          <p:cNvPr id="585" name="Google Shape;585;p76"/>
          <p:cNvCxnSpPr>
            <a:endCxn id="586" idx="0"/>
          </p:cNvCxnSpPr>
          <p:nvPr/>
        </p:nvCxnSpPr>
        <p:spPr>
          <a:xfrm flipH="1">
            <a:off x="681367" y="3062333"/>
            <a:ext cx="5476400" cy="1410800"/>
          </a:xfrm>
          <a:prstGeom prst="straightConnector1">
            <a:avLst/>
          </a:prstGeom>
          <a:noFill/>
          <a:ln w="9525" cap="flat" cmpd="sng">
            <a:solidFill>
              <a:schemeClr val="accent2"/>
            </a:solidFill>
            <a:prstDash val="solid"/>
            <a:round/>
            <a:headEnd type="none" w="med" len="med"/>
            <a:tailEnd type="stealth" w="med" len="med"/>
          </a:ln>
        </p:spPr>
      </p:cxnSp>
      <p:sp>
        <p:nvSpPr>
          <p:cNvPr id="586" name="Google Shape;586;p76"/>
          <p:cNvSpPr/>
          <p:nvPr/>
        </p:nvSpPr>
        <p:spPr>
          <a:xfrm>
            <a:off x="533167" y="4473133"/>
            <a:ext cx="296400" cy="370800"/>
          </a:xfrm>
          <a:prstGeom prst="rect">
            <a:avLst/>
          </a:prstGeom>
          <a:no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pic>
        <p:nvPicPr>
          <p:cNvPr id="591" name="Google Shape;591;p77"/>
          <p:cNvPicPr preferRelativeResize="0"/>
          <p:nvPr/>
        </p:nvPicPr>
        <p:blipFill rotWithShape="1">
          <a:blip r:embed="rId3">
            <a:alphaModFix/>
          </a:blip>
          <a:srcRect l="-644"/>
          <a:stretch/>
        </p:blipFill>
        <p:spPr>
          <a:xfrm>
            <a:off x="355749" y="584339"/>
            <a:ext cx="10968667" cy="5380169"/>
          </a:xfrm>
          <a:prstGeom prst="rect">
            <a:avLst/>
          </a:prstGeom>
          <a:noFill/>
          <a:ln>
            <a:noFill/>
          </a:ln>
        </p:spPr>
      </p:pic>
      <p:sp>
        <p:nvSpPr>
          <p:cNvPr id="592" name="Google Shape;592;p77"/>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13</a:t>
            </a:fld>
            <a:endParaRPr/>
          </a:p>
        </p:txBody>
      </p:sp>
      <p:sp>
        <p:nvSpPr>
          <p:cNvPr id="593" name="Google Shape;593;p77"/>
          <p:cNvSpPr/>
          <p:nvPr/>
        </p:nvSpPr>
        <p:spPr>
          <a:xfrm>
            <a:off x="1492369" y="1314633"/>
            <a:ext cx="1267201" cy="3067586"/>
          </a:xfrm>
          <a:prstGeom prst="rect">
            <a:avLst/>
          </a:prstGeom>
          <a:noFill/>
          <a:ln w="2857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4" name="Google Shape;594;p77"/>
          <p:cNvSpPr/>
          <p:nvPr/>
        </p:nvSpPr>
        <p:spPr>
          <a:xfrm>
            <a:off x="2860305" y="1314633"/>
            <a:ext cx="1038835" cy="3067586"/>
          </a:xfrm>
          <a:prstGeom prst="rect">
            <a:avLst/>
          </a:pr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5" name="Google Shape;595;p77"/>
          <p:cNvSpPr/>
          <p:nvPr/>
        </p:nvSpPr>
        <p:spPr>
          <a:xfrm>
            <a:off x="4685243" y="1277126"/>
            <a:ext cx="548700" cy="3105093"/>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6" name="Google Shape;596;p77"/>
          <p:cNvSpPr/>
          <p:nvPr/>
        </p:nvSpPr>
        <p:spPr>
          <a:xfrm>
            <a:off x="4362051" y="937954"/>
            <a:ext cx="1360690" cy="232000"/>
          </a:xfrm>
          <a:prstGeom prst="rect">
            <a:avLst/>
          </a:prstGeom>
          <a:noFill/>
          <a:ln w="2857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7" name="Google Shape;597;p77"/>
          <p:cNvSpPr/>
          <p:nvPr/>
        </p:nvSpPr>
        <p:spPr>
          <a:xfrm>
            <a:off x="5950803" y="937954"/>
            <a:ext cx="657031" cy="232000"/>
          </a:xfrm>
          <a:prstGeom prst="rect">
            <a:avLst/>
          </a:prstGeom>
          <a:no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8" name="Google Shape;598;p77"/>
          <p:cNvSpPr/>
          <p:nvPr/>
        </p:nvSpPr>
        <p:spPr>
          <a:xfrm>
            <a:off x="7063959" y="926089"/>
            <a:ext cx="2218063" cy="273258"/>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99" name="Google Shape;599;p77"/>
          <p:cNvSpPr txBox="1"/>
          <p:nvPr/>
        </p:nvSpPr>
        <p:spPr>
          <a:xfrm>
            <a:off x="5941533" y="2137195"/>
            <a:ext cx="6020400" cy="1600398"/>
          </a:xfrm>
          <a:prstGeom prst="rect">
            <a:avLst/>
          </a:prstGeom>
          <a:solidFill>
            <a:schemeClr val="accent5"/>
          </a:solidFill>
          <a:ln w="28575" cap="flat" cmpd="sng">
            <a:solidFill>
              <a:schemeClr val="accent3"/>
            </a:solidFill>
            <a:prstDash val="solid"/>
            <a:round/>
            <a:headEnd type="none" w="sm" len="sm"/>
            <a:tailEnd type="none" w="sm" len="sm"/>
          </a:ln>
        </p:spPr>
        <p:txBody>
          <a:bodyPr spcFirstLastPara="1" wrap="square" lIns="91433" tIns="45700" rIns="91433" bIns="45700" anchor="t" anchorCtr="0">
            <a:spAutoFit/>
          </a:bodyPr>
          <a:lstStyle/>
          <a:p>
            <a:r>
              <a:rPr lang="en" sz="1400" dirty="0">
                <a:solidFill>
                  <a:schemeClr val="dk1"/>
                </a:solidFill>
                <a:latin typeface="Avenir Next LT Pro" panose="020B0504020202020204" pitchFamily="34" charset="0"/>
                <a:ea typeface="Avenir"/>
                <a:cs typeface="Avenir"/>
                <a:sym typeface="Avenir"/>
              </a:rPr>
              <a:t>The value of the local maxima and the seed are most relevant.  </a:t>
            </a:r>
            <a:endParaRPr sz="1400" dirty="0">
              <a:solidFill>
                <a:schemeClr val="dk1"/>
              </a:solidFill>
              <a:latin typeface="Avenir Next LT Pro" panose="020B0504020202020204" pitchFamily="34" charset="0"/>
              <a:ea typeface="Avenir"/>
              <a:cs typeface="Avenir"/>
              <a:sym typeface="Avenir"/>
            </a:endParaRPr>
          </a:p>
          <a:p>
            <a:endParaRPr sz="1400" dirty="0">
              <a:solidFill>
                <a:schemeClr val="dk1"/>
              </a:solidFill>
              <a:latin typeface="Avenir Next LT Pro" panose="020B0504020202020204" pitchFamily="34" charset="0"/>
              <a:ea typeface="Avenir"/>
              <a:cs typeface="Avenir"/>
              <a:sym typeface="Avenir"/>
            </a:endParaRPr>
          </a:p>
          <a:p>
            <a:r>
              <a:rPr lang="en" sz="1400" dirty="0">
                <a:solidFill>
                  <a:schemeClr val="dk1"/>
                </a:solidFill>
                <a:latin typeface="Avenir Next LT Pro" panose="020B0504020202020204" pitchFamily="34" charset="0"/>
                <a:ea typeface="Avenir"/>
                <a:cs typeface="Avenir"/>
                <a:sym typeface="Avenir"/>
              </a:rPr>
              <a:t>How you can interpret this:  The random seed of 544048 lead to a likelihood value of -121464.387.</a:t>
            </a:r>
            <a:endParaRPr sz="1400" dirty="0">
              <a:solidFill>
                <a:schemeClr val="dk1"/>
              </a:solidFill>
              <a:latin typeface="Avenir Next LT Pro" panose="020B0504020202020204" pitchFamily="34" charset="0"/>
              <a:ea typeface="Avenir"/>
              <a:cs typeface="Avenir"/>
              <a:sym typeface="Avenir"/>
            </a:endParaRPr>
          </a:p>
          <a:p>
            <a:endParaRPr sz="1400" dirty="0">
              <a:solidFill>
                <a:schemeClr val="dk1"/>
              </a:solidFill>
              <a:latin typeface="Avenir Next LT Pro" panose="020B0504020202020204" pitchFamily="34" charset="0"/>
              <a:ea typeface="Avenir"/>
              <a:cs typeface="Avenir"/>
              <a:sym typeface="Avenir"/>
            </a:endParaRPr>
          </a:p>
          <a:p>
            <a:r>
              <a:rPr lang="en" sz="1400" dirty="0">
                <a:solidFill>
                  <a:schemeClr val="dk1"/>
                </a:solidFill>
                <a:latin typeface="Avenir Next LT Pro" panose="020B0504020202020204" pitchFamily="34" charset="0"/>
                <a:ea typeface="Avenir"/>
                <a:cs typeface="Avenir"/>
                <a:sym typeface="Avenir"/>
              </a:rPr>
              <a:t>The random seed of 153942 also lead to a likelihood value of -121464.387…. </a:t>
            </a:r>
            <a:endParaRPr sz="1400" dirty="0">
              <a:solidFill>
                <a:schemeClr val="dk1"/>
              </a:solidFill>
              <a:latin typeface="Avenir Next LT Pro" panose="020B0504020202020204" pitchFamily="34" charset="0"/>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78"/>
          <p:cNvPicPr preferRelativeResize="0"/>
          <p:nvPr/>
        </p:nvPicPr>
        <p:blipFill rotWithShape="1">
          <a:blip r:embed="rId3">
            <a:alphaModFix/>
          </a:blip>
          <a:srcRect l="-644"/>
          <a:stretch/>
        </p:blipFill>
        <p:spPr>
          <a:xfrm>
            <a:off x="1" y="414068"/>
            <a:ext cx="11585274" cy="5771071"/>
          </a:xfrm>
          <a:prstGeom prst="rect">
            <a:avLst/>
          </a:prstGeom>
          <a:noFill/>
          <a:ln>
            <a:noFill/>
          </a:ln>
        </p:spPr>
      </p:pic>
      <p:sp>
        <p:nvSpPr>
          <p:cNvPr id="605" name="Google Shape;605;p78"/>
          <p:cNvSpPr txBox="1"/>
          <p:nvPr/>
        </p:nvSpPr>
        <p:spPr>
          <a:xfrm>
            <a:off x="6435937" y="1431184"/>
            <a:ext cx="4864659" cy="2308284"/>
          </a:xfrm>
          <a:prstGeom prst="rect">
            <a:avLst/>
          </a:prstGeom>
          <a:solidFill>
            <a:schemeClr val="accent5"/>
          </a:solidFill>
          <a:ln w="28575" cap="flat" cmpd="sng">
            <a:solidFill>
              <a:schemeClr val="accent3"/>
            </a:solidFill>
            <a:prstDash val="solid"/>
            <a:round/>
            <a:headEnd type="none" w="sm" len="sm"/>
            <a:tailEnd type="none" w="sm" len="sm"/>
          </a:ln>
        </p:spPr>
        <p:txBody>
          <a:bodyPr spcFirstLastPara="1" wrap="square" lIns="91433" tIns="45700" rIns="91433" bIns="45700" anchor="t" anchorCtr="0">
            <a:spAutoFit/>
          </a:bodyPr>
          <a:lstStyle/>
          <a:p>
            <a:r>
              <a:rPr lang="en" dirty="0">
                <a:solidFill>
                  <a:schemeClr val="dk1"/>
                </a:solidFill>
                <a:latin typeface="Avenir Next LT Pro" panose="020B0504020202020204" pitchFamily="34" charset="0"/>
                <a:ea typeface="Avenir"/>
                <a:cs typeface="Avenir"/>
                <a:sym typeface="Avenir"/>
              </a:rPr>
              <a:t>Studying the likelihood values, we see that the same likelihood value is repeated for all the 16 models that converged.  That is, 16 different random seeds lead to the same solution. This helps us feel confident that the estimated model parameters reported in this output is from a global maximum, not a local one.</a:t>
            </a:r>
            <a:endParaRPr sz="1600" dirty="0">
              <a:solidFill>
                <a:schemeClr val="dk1"/>
              </a:solidFill>
              <a:latin typeface="Avenir Next LT Pro" panose="020B0504020202020204" pitchFamily="34" charset="0"/>
              <a:ea typeface="Avenir"/>
              <a:cs typeface="Avenir"/>
              <a:sym typeface="Avenir"/>
            </a:endParaRPr>
          </a:p>
        </p:txBody>
      </p:sp>
      <p:sp>
        <p:nvSpPr>
          <p:cNvPr id="606" name="Google Shape;606;p78"/>
          <p:cNvSpPr/>
          <p:nvPr/>
        </p:nvSpPr>
        <p:spPr>
          <a:xfrm>
            <a:off x="1112330" y="1189299"/>
            <a:ext cx="2303729" cy="3330943"/>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pic>
        <p:nvPicPr>
          <p:cNvPr id="607" name="Google Shape;607;p78" title="Thumbs Up Vector Art image - Free stock photo - Public Domain ..."/>
          <p:cNvPicPr preferRelativeResize="0"/>
          <p:nvPr/>
        </p:nvPicPr>
        <p:blipFill>
          <a:blip r:embed="rId4">
            <a:alphaModFix/>
          </a:blip>
          <a:stretch>
            <a:fillRect/>
          </a:stretch>
        </p:blipFill>
        <p:spPr>
          <a:xfrm>
            <a:off x="7884143" y="3890557"/>
            <a:ext cx="1202803" cy="1259369"/>
          </a:xfrm>
          <a:prstGeom prst="rect">
            <a:avLst/>
          </a:prstGeom>
          <a:noFill/>
          <a:ln w="28575" cap="flat" cmpd="sng">
            <a:solidFill>
              <a:schemeClr val="lt1"/>
            </a:solidFill>
            <a:prstDash val="solid"/>
            <a:round/>
            <a:headEnd type="none" w="sm" len="sm"/>
            <a:tailEnd type="none" w="sm" len="sm"/>
          </a:ln>
        </p:spPr>
      </p:pic>
      <p:sp>
        <p:nvSpPr>
          <p:cNvPr id="608" name="Google Shape;608;p78"/>
          <p:cNvSpPr/>
          <p:nvPr/>
        </p:nvSpPr>
        <p:spPr>
          <a:xfrm>
            <a:off x="3416059" y="2451467"/>
            <a:ext cx="2735200" cy="5020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9"/>
          <p:cNvSpPr txBox="1"/>
          <p:nvPr/>
        </p:nvSpPr>
        <p:spPr>
          <a:xfrm>
            <a:off x="3332771" y="2725687"/>
            <a:ext cx="5023600" cy="1241582"/>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33" tIns="45700" rIns="91433" bIns="45700" anchor="t" anchorCtr="0">
            <a:spAutoFit/>
          </a:bodyPr>
          <a:lstStyle/>
          <a:p>
            <a:r>
              <a:rPr lang="en" sz="1867" b="1">
                <a:solidFill>
                  <a:srgbClr val="0000FF"/>
                </a:solidFill>
                <a:latin typeface="Courier New"/>
                <a:ea typeface="Courier New"/>
                <a:cs typeface="Courier New"/>
                <a:sym typeface="Courier New"/>
              </a:rPr>
              <a:t>Analysis:  </a:t>
            </a:r>
            <a:endParaRPr sz="1467"/>
          </a:p>
          <a:p>
            <a:r>
              <a:rPr lang="en" sz="1867">
                <a:solidFill>
                  <a:schemeClr val="dk1"/>
                </a:solidFill>
                <a:latin typeface="Courier New"/>
                <a:ea typeface="Courier New"/>
                <a:cs typeface="Courier New"/>
                <a:sym typeface="Courier New"/>
              </a:rPr>
              <a:t>  type = mixture;  </a:t>
            </a:r>
            <a:endParaRPr sz="1467"/>
          </a:p>
          <a:p>
            <a:r>
              <a:rPr lang="en" sz="1867">
                <a:solidFill>
                  <a:schemeClr val="dk1"/>
                </a:solidFill>
                <a:latin typeface="Courier New"/>
                <a:ea typeface="Courier New"/>
                <a:cs typeface="Courier New"/>
                <a:sym typeface="Courier New"/>
              </a:rPr>
              <a:t>  starts = 500 100;  </a:t>
            </a:r>
            <a:endParaRPr sz="1467"/>
          </a:p>
          <a:p>
            <a:endParaRPr sz="1867">
              <a:solidFill>
                <a:schemeClr val="dk1"/>
              </a:solidFill>
              <a:latin typeface="Calibri"/>
              <a:ea typeface="Calibri"/>
              <a:cs typeface="Calibri"/>
              <a:sym typeface="Calibri"/>
            </a:endParaRPr>
          </a:p>
        </p:txBody>
      </p:sp>
      <p:sp>
        <p:nvSpPr>
          <p:cNvPr id="614" name="Google Shape;614;p79"/>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15</a:t>
            </a:fld>
            <a:endParaRPr/>
          </a:p>
        </p:txBody>
      </p:sp>
      <p:sp>
        <p:nvSpPr>
          <p:cNvPr id="615" name="Google Shape;615;p79"/>
          <p:cNvSpPr txBox="1">
            <a:spLocks noGrp="1"/>
          </p:cNvSpPr>
          <p:nvPr>
            <p:ph type="title"/>
          </p:nvPr>
        </p:nvSpPr>
        <p:spPr>
          <a:xfrm>
            <a:off x="513933" y="369300"/>
            <a:ext cx="8370400" cy="594400"/>
          </a:xfrm>
          <a:prstGeom prst="rect">
            <a:avLst/>
          </a:prstGeom>
        </p:spPr>
        <p:txBody>
          <a:bodyPr spcFirstLastPara="1" vert="horz" wrap="square" lIns="91433" tIns="45700" rIns="91433" bIns="45700" rtlCol="0" anchor="t" anchorCtr="0">
            <a:noAutofit/>
          </a:bodyPr>
          <a:lstStyle/>
          <a:p>
            <a:pPr>
              <a:spcBef>
                <a:spcPts val="0"/>
              </a:spcBef>
            </a:pPr>
            <a:r>
              <a:rPr lang="en"/>
              <a:t>A different example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620" name="Google Shape;620;p80"/>
          <p:cNvPicPr preferRelativeResize="0"/>
          <p:nvPr/>
        </p:nvPicPr>
        <p:blipFill rotWithShape="1">
          <a:blip r:embed="rId3">
            <a:alphaModFix/>
          </a:blip>
          <a:srcRect b="3279"/>
          <a:stretch/>
        </p:blipFill>
        <p:spPr>
          <a:xfrm>
            <a:off x="1" y="0"/>
            <a:ext cx="12191999" cy="7036800"/>
          </a:xfrm>
          <a:prstGeom prst="rect">
            <a:avLst/>
          </a:prstGeom>
          <a:noFill/>
          <a:ln>
            <a:noFill/>
          </a:ln>
        </p:spPr>
      </p:pic>
      <p:sp>
        <p:nvSpPr>
          <p:cNvPr id="621" name="Google Shape;621;p80"/>
          <p:cNvSpPr/>
          <p:nvPr/>
        </p:nvSpPr>
        <p:spPr>
          <a:xfrm>
            <a:off x="1552233" y="845867"/>
            <a:ext cx="4045600" cy="395600"/>
          </a:xfrm>
          <a:prstGeom prst="rect">
            <a:avLst/>
          </a:prstGeom>
          <a:noFill/>
          <a:ln w="12700"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2" name="Google Shape;622;p80"/>
          <p:cNvSpPr/>
          <p:nvPr/>
        </p:nvSpPr>
        <p:spPr>
          <a:xfrm>
            <a:off x="1552233" y="1241467"/>
            <a:ext cx="4045600" cy="3956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3" name="Google Shape;623;p80"/>
          <p:cNvSpPr/>
          <p:nvPr/>
        </p:nvSpPr>
        <p:spPr>
          <a:xfrm>
            <a:off x="1552233" y="1637067"/>
            <a:ext cx="4045600" cy="9940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4" name="Google Shape;624;p80"/>
          <p:cNvSpPr/>
          <p:nvPr/>
        </p:nvSpPr>
        <p:spPr>
          <a:xfrm>
            <a:off x="1552233" y="2631067"/>
            <a:ext cx="4045600" cy="12256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5" name="Google Shape;625;p80"/>
          <p:cNvSpPr/>
          <p:nvPr/>
        </p:nvSpPr>
        <p:spPr>
          <a:xfrm>
            <a:off x="1552233" y="3856667"/>
            <a:ext cx="4045600" cy="2360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6" name="Google Shape;626;p80"/>
          <p:cNvSpPr/>
          <p:nvPr/>
        </p:nvSpPr>
        <p:spPr>
          <a:xfrm>
            <a:off x="1552233" y="4488267"/>
            <a:ext cx="4045600" cy="20368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27" name="Google Shape;627;p80"/>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16</a:t>
            </a:fld>
            <a:endParaRPr/>
          </a:p>
        </p:txBody>
      </p:sp>
      <p:sp>
        <p:nvSpPr>
          <p:cNvPr id="628" name="Google Shape;628;p80"/>
          <p:cNvSpPr/>
          <p:nvPr/>
        </p:nvSpPr>
        <p:spPr>
          <a:xfrm>
            <a:off x="1552233" y="4092669"/>
            <a:ext cx="4045600" cy="3956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p81"/>
          <p:cNvPicPr preferRelativeResize="0"/>
          <p:nvPr/>
        </p:nvPicPr>
        <p:blipFill rotWithShape="1">
          <a:blip r:embed="rId3">
            <a:alphaModFix/>
          </a:blip>
          <a:srcRect b="3278"/>
          <a:stretch/>
        </p:blipFill>
        <p:spPr>
          <a:xfrm>
            <a:off x="3" y="75234"/>
            <a:ext cx="10666765" cy="5790500"/>
          </a:xfrm>
          <a:prstGeom prst="rect">
            <a:avLst/>
          </a:prstGeom>
          <a:noFill/>
          <a:ln>
            <a:noFill/>
          </a:ln>
        </p:spPr>
      </p:pic>
      <p:sp>
        <p:nvSpPr>
          <p:cNvPr id="636" name="Google Shape;636;p81"/>
          <p:cNvSpPr/>
          <p:nvPr/>
        </p:nvSpPr>
        <p:spPr>
          <a:xfrm>
            <a:off x="1142876" y="762000"/>
            <a:ext cx="3838400" cy="3084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37" name="Google Shape;637;p81"/>
          <p:cNvSpPr/>
          <p:nvPr/>
        </p:nvSpPr>
        <p:spPr>
          <a:xfrm>
            <a:off x="1136897" y="1099617"/>
            <a:ext cx="3844400" cy="3084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38" name="Google Shape;638;p81"/>
          <p:cNvSpPr/>
          <p:nvPr/>
        </p:nvSpPr>
        <p:spPr>
          <a:xfrm>
            <a:off x="1136896" y="1437236"/>
            <a:ext cx="3844400" cy="7792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39" name="Google Shape;639;p81"/>
          <p:cNvSpPr/>
          <p:nvPr/>
        </p:nvSpPr>
        <p:spPr>
          <a:xfrm>
            <a:off x="1136896" y="2269379"/>
            <a:ext cx="3844400" cy="11416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40" name="Google Shape;640;p81"/>
          <p:cNvSpPr/>
          <p:nvPr/>
        </p:nvSpPr>
        <p:spPr>
          <a:xfrm>
            <a:off x="1136896" y="3462731"/>
            <a:ext cx="3844400" cy="3060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41" name="Google Shape;641;p81"/>
          <p:cNvSpPr/>
          <p:nvPr/>
        </p:nvSpPr>
        <p:spPr>
          <a:xfrm>
            <a:off x="1128900" y="3795399"/>
            <a:ext cx="3844400" cy="16488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42" name="Google Shape;642;p81"/>
          <p:cNvSpPr txBox="1"/>
          <p:nvPr/>
        </p:nvSpPr>
        <p:spPr>
          <a:xfrm>
            <a:off x="6096000" y="824900"/>
            <a:ext cx="5480800" cy="1610722"/>
          </a:xfrm>
          <a:prstGeom prst="rect">
            <a:avLst/>
          </a:prstGeom>
          <a:solidFill>
            <a:schemeClr val="lt1"/>
          </a:solidFill>
          <a:ln w="1905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dirty="0">
                <a:solidFill>
                  <a:schemeClr val="dk1"/>
                </a:solidFill>
                <a:latin typeface="Avenir Next LT Pro" panose="020B0504020202020204" pitchFamily="34" charset="0"/>
                <a:ea typeface="Avenir"/>
                <a:cs typeface="Avenir"/>
                <a:sym typeface="Avenir"/>
              </a:rPr>
              <a:t>In this situation, there are a lot of random seeds that converged on likelihood values that are very similar. This is not ideal.</a:t>
            </a:r>
            <a:endParaRPr sz="1600" dirty="0">
              <a:latin typeface="Avenir Next LT Pro" panose="020B0504020202020204" pitchFamily="34" charset="0"/>
              <a:ea typeface="Avenir"/>
              <a:cs typeface="Avenir"/>
              <a:sym typeface="Avenir"/>
            </a:endParaRPr>
          </a:p>
          <a:p>
            <a:endParaRPr sz="1600" dirty="0">
              <a:solidFill>
                <a:schemeClr val="dk1"/>
              </a:solidFill>
              <a:latin typeface="Avenir Next LT Pro" panose="020B0504020202020204" pitchFamily="34" charset="0"/>
              <a:ea typeface="Avenir"/>
              <a:cs typeface="Avenir"/>
              <a:sym typeface="Avenir"/>
            </a:endParaRPr>
          </a:p>
          <a:p>
            <a:r>
              <a:rPr lang="en" sz="1600" dirty="0">
                <a:solidFill>
                  <a:schemeClr val="dk1"/>
                </a:solidFill>
                <a:latin typeface="Avenir Next LT Pro" panose="020B0504020202020204" pitchFamily="34" charset="0"/>
                <a:ea typeface="Avenir"/>
                <a:cs typeface="Avenir"/>
                <a:sym typeface="Avenir"/>
              </a:rPr>
              <a:t>Need to rerun with more random starts… perhaps, starts = 2000 500</a:t>
            </a:r>
            <a:r>
              <a:rPr lang="en" sz="1867" dirty="0">
                <a:solidFill>
                  <a:schemeClr val="dk1"/>
                </a:solidFill>
                <a:latin typeface="Avenir"/>
                <a:ea typeface="Avenir"/>
                <a:cs typeface="Avenir"/>
                <a:sym typeface="Avenir"/>
              </a:rPr>
              <a:t>;</a:t>
            </a:r>
            <a:endParaRPr sz="1867" dirty="0">
              <a:solidFill>
                <a:schemeClr val="dk1"/>
              </a:solidFill>
              <a:latin typeface="Calibri"/>
              <a:ea typeface="Calibri"/>
              <a:cs typeface="Calibri"/>
              <a:sym typeface="Calibri"/>
            </a:endParaRPr>
          </a:p>
        </p:txBody>
      </p:sp>
      <p:sp>
        <p:nvSpPr>
          <p:cNvPr id="643" name="Google Shape;643;p81"/>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17</a:t>
            </a:fld>
            <a:endParaRPr/>
          </a:p>
        </p:txBody>
      </p:sp>
      <p:pic>
        <p:nvPicPr>
          <p:cNvPr id="644" name="Google Shape;644;p81"/>
          <p:cNvPicPr preferRelativeResize="0"/>
          <p:nvPr/>
        </p:nvPicPr>
        <p:blipFill rotWithShape="1">
          <a:blip r:embed="rId4">
            <a:alphaModFix/>
          </a:blip>
          <a:srcRect/>
          <a:stretch/>
        </p:blipFill>
        <p:spPr>
          <a:xfrm>
            <a:off x="6553201" y="4195424"/>
            <a:ext cx="2496361" cy="1746752"/>
          </a:xfrm>
          <a:prstGeom prst="rect">
            <a:avLst/>
          </a:prstGeom>
          <a:noFill/>
          <a:ln>
            <a:noFill/>
          </a:ln>
        </p:spPr>
      </p:pic>
      <p:sp>
        <p:nvSpPr>
          <p:cNvPr id="645" name="Google Shape;645;p81"/>
          <p:cNvSpPr txBox="1"/>
          <p:nvPr/>
        </p:nvSpPr>
        <p:spPr>
          <a:xfrm>
            <a:off x="7501600" y="2725301"/>
            <a:ext cx="3436400" cy="1241582"/>
          </a:xfrm>
          <a:prstGeom prst="rect">
            <a:avLst/>
          </a:prstGeom>
          <a:solidFill>
            <a:srgbClr val="FFFFFF">
              <a:alpha val="69800"/>
            </a:srgbClr>
          </a:solidFill>
          <a:ln>
            <a:noFill/>
          </a:ln>
        </p:spPr>
        <p:txBody>
          <a:bodyPr spcFirstLastPara="1" wrap="square" lIns="91433" tIns="45700" rIns="91433" bIns="45700" anchor="t" anchorCtr="0">
            <a:spAutoFit/>
          </a:bodyPr>
          <a:lstStyle/>
          <a:p>
            <a:r>
              <a:rPr lang="en" sz="1867" b="1">
                <a:solidFill>
                  <a:srgbClr val="0000FF"/>
                </a:solidFill>
                <a:latin typeface="Courier New"/>
                <a:ea typeface="Courier New"/>
                <a:cs typeface="Courier New"/>
                <a:sym typeface="Courier New"/>
              </a:rPr>
              <a:t>Analysis:</a:t>
            </a:r>
            <a:r>
              <a:rPr lang="en" sz="1867">
                <a:solidFill>
                  <a:schemeClr val="dk1"/>
                </a:solidFill>
                <a:latin typeface="Courier New"/>
                <a:ea typeface="Courier New"/>
                <a:cs typeface="Courier New"/>
                <a:sym typeface="Courier New"/>
              </a:rPr>
              <a:t>  </a:t>
            </a:r>
            <a:endParaRPr sz="1467"/>
          </a:p>
          <a:p>
            <a:r>
              <a:rPr lang="en" sz="1867">
                <a:solidFill>
                  <a:schemeClr val="dk1"/>
                </a:solidFill>
                <a:latin typeface="Courier New"/>
                <a:ea typeface="Courier New"/>
                <a:cs typeface="Courier New"/>
                <a:sym typeface="Courier New"/>
              </a:rPr>
              <a:t>  type = mixture;  </a:t>
            </a:r>
            <a:endParaRPr sz="1467"/>
          </a:p>
          <a:p>
            <a:r>
              <a:rPr lang="en" sz="1867">
                <a:solidFill>
                  <a:schemeClr val="dk1"/>
                </a:solidFill>
                <a:latin typeface="Courier New"/>
                <a:ea typeface="Courier New"/>
                <a:cs typeface="Courier New"/>
                <a:sym typeface="Courier New"/>
              </a:rPr>
              <a:t>  starts = 0;  </a:t>
            </a:r>
            <a:endParaRPr sz="1467"/>
          </a:p>
          <a:p>
            <a:r>
              <a:rPr lang="en" sz="1867">
                <a:solidFill>
                  <a:schemeClr val="dk1"/>
                </a:solidFill>
                <a:latin typeface="Courier New"/>
                <a:ea typeface="Courier New"/>
                <a:cs typeface="Courier New"/>
                <a:sym typeface="Courier New"/>
              </a:rPr>
              <a:t>  optseed = 399380; </a:t>
            </a:r>
            <a:endParaRPr sz="1867">
              <a:solidFill>
                <a:schemeClr val="dk1"/>
              </a:solidFill>
              <a:latin typeface="Century Gothic"/>
              <a:ea typeface="Century Gothic"/>
              <a:cs typeface="Century Gothic"/>
              <a:sym typeface="Century Gothic"/>
            </a:endParaRPr>
          </a:p>
        </p:txBody>
      </p:sp>
      <p:pic>
        <p:nvPicPr>
          <p:cNvPr id="646" name="Google Shape;646;p81" title="Thumbs Up Vector Art image - Free stock photo - Public Domain ..."/>
          <p:cNvPicPr preferRelativeResize="0"/>
          <p:nvPr/>
        </p:nvPicPr>
        <p:blipFill>
          <a:blip r:embed="rId5">
            <a:alphaModFix/>
          </a:blip>
          <a:stretch>
            <a:fillRect/>
          </a:stretch>
        </p:blipFill>
        <p:spPr>
          <a:xfrm rot="10800000">
            <a:off x="5537767" y="3152434"/>
            <a:ext cx="1202803" cy="1259369"/>
          </a:xfrm>
          <a:prstGeom prst="rect">
            <a:avLst/>
          </a:prstGeom>
          <a:noFill/>
          <a:ln w="28575" cap="flat" cmpd="sng">
            <a:solidFill>
              <a:schemeClr val="lt1"/>
            </a:solidFill>
            <a:prstDash val="solid"/>
            <a:round/>
            <a:headEnd type="none" w="sm" len="sm"/>
            <a:tailEnd type="none" w="sm" len="sm"/>
          </a:ln>
        </p:spPr>
      </p:pic>
      <p:sp>
        <p:nvSpPr>
          <p:cNvPr id="647" name="Google Shape;647;p81"/>
          <p:cNvSpPr txBox="1"/>
          <p:nvPr/>
        </p:nvSpPr>
        <p:spPr>
          <a:xfrm>
            <a:off x="6479400" y="6194119"/>
            <a:ext cx="5480800" cy="584735"/>
          </a:xfrm>
          <a:prstGeom prst="rect">
            <a:avLst/>
          </a:prstGeom>
          <a:solidFill>
            <a:schemeClr val="lt1"/>
          </a:solidFill>
          <a:ln w="1905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dirty="0">
                <a:solidFill>
                  <a:schemeClr val="dk1"/>
                </a:solidFill>
                <a:latin typeface="Avenir Next LT Pro" panose="020B0504020202020204" pitchFamily="34" charset="0"/>
                <a:ea typeface="Avenir"/>
                <a:cs typeface="Avenir"/>
                <a:sym typeface="Avenir"/>
              </a:rPr>
              <a:t>We don’t know if these solutions are from the distribution on the left or the right. </a:t>
            </a:r>
            <a:endParaRPr sz="1400" dirty="0">
              <a:solidFill>
                <a:schemeClr val="dk1"/>
              </a:solidFill>
              <a:latin typeface="Avenir Next LT Pro" panose="020B0504020202020204" pitchFamily="34" charset="0"/>
              <a:ea typeface="Calibri"/>
              <a:cs typeface="Calibri"/>
              <a:sym typeface="Calibri"/>
            </a:endParaRPr>
          </a:p>
        </p:txBody>
      </p:sp>
      <p:pic>
        <p:nvPicPr>
          <p:cNvPr id="648" name="Google Shape;648;p81"/>
          <p:cNvPicPr preferRelativeResize="0"/>
          <p:nvPr/>
        </p:nvPicPr>
        <p:blipFill>
          <a:blip r:embed="rId6">
            <a:alphaModFix/>
          </a:blip>
          <a:stretch>
            <a:fillRect/>
          </a:stretch>
        </p:blipFill>
        <p:spPr>
          <a:xfrm>
            <a:off x="9049568" y="4067333"/>
            <a:ext cx="2724585" cy="18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3" name="Google Shape;653;p82"/>
          <p:cNvPicPr preferRelativeResize="0"/>
          <p:nvPr/>
        </p:nvPicPr>
        <p:blipFill rotWithShape="1">
          <a:blip r:embed="rId3">
            <a:alphaModFix/>
          </a:blip>
          <a:srcRect b="3278"/>
          <a:stretch/>
        </p:blipFill>
        <p:spPr>
          <a:xfrm>
            <a:off x="3" y="75234"/>
            <a:ext cx="10666765" cy="5790500"/>
          </a:xfrm>
          <a:prstGeom prst="rect">
            <a:avLst/>
          </a:prstGeom>
          <a:noFill/>
          <a:ln>
            <a:noFill/>
          </a:ln>
        </p:spPr>
      </p:pic>
      <p:pic>
        <p:nvPicPr>
          <p:cNvPr id="654" name="Google Shape;654;p82"/>
          <p:cNvPicPr preferRelativeResize="0"/>
          <p:nvPr/>
        </p:nvPicPr>
        <p:blipFill rotWithShape="1">
          <a:blip r:embed="rId4">
            <a:alphaModFix/>
          </a:blip>
          <a:srcRect/>
          <a:stretch/>
        </p:blipFill>
        <p:spPr>
          <a:xfrm>
            <a:off x="1675160" y="6032987"/>
            <a:ext cx="6981161" cy="363669"/>
          </a:xfrm>
          <a:prstGeom prst="rect">
            <a:avLst/>
          </a:prstGeom>
          <a:noFill/>
          <a:ln>
            <a:noFill/>
          </a:ln>
        </p:spPr>
      </p:pic>
      <p:sp>
        <p:nvSpPr>
          <p:cNvPr id="655" name="Google Shape;655;p82"/>
          <p:cNvSpPr/>
          <p:nvPr/>
        </p:nvSpPr>
        <p:spPr>
          <a:xfrm>
            <a:off x="1219200" y="762000"/>
            <a:ext cx="3657600" cy="3084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56" name="Google Shape;656;p82"/>
          <p:cNvSpPr/>
          <p:nvPr/>
        </p:nvSpPr>
        <p:spPr>
          <a:xfrm>
            <a:off x="1213503" y="1099617"/>
            <a:ext cx="3663200" cy="3084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57" name="Google Shape;657;p82"/>
          <p:cNvSpPr/>
          <p:nvPr/>
        </p:nvSpPr>
        <p:spPr>
          <a:xfrm>
            <a:off x="1213501" y="1437235"/>
            <a:ext cx="3663200" cy="7792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58" name="Google Shape;658;p82"/>
          <p:cNvSpPr/>
          <p:nvPr/>
        </p:nvSpPr>
        <p:spPr>
          <a:xfrm>
            <a:off x="1213501" y="2269375"/>
            <a:ext cx="3663200" cy="11416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59" name="Google Shape;659;p82"/>
          <p:cNvSpPr/>
          <p:nvPr/>
        </p:nvSpPr>
        <p:spPr>
          <a:xfrm>
            <a:off x="1213501" y="3462723"/>
            <a:ext cx="3663200" cy="3060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60" name="Google Shape;660;p82"/>
          <p:cNvSpPr/>
          <p:nvPr/>
        </p:nvSpPr>
        <p:spPr>
          <a:xfrm>
            <a:off x="1205881" y="3795391"/>
            <a:ext cx="3663200" cy="1648800"/>
          </a:xfrm>
          <a:prstGeom prst="rect">
            <a:avLst/>
          </a:prstGeom>
          <a:no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661" name="Google Shape;661;p82"/>
          <p:cNvSpPr txBox="1"/>
          <p:nvPr/>
        </p:nvSpPr>
        <p:spPr>
          <a:xfrm>
            <a:off x="7124737" y="1070387"/>
            <a:ext cx="5023600" cy="1077178"/>
          </a:xfrm>
          <a:prstGeom prst="rect">
            <a:avLst/>
          </a:prstGeom>
          <a:solidFill>
            <a:schemeClr val="accent5"/>
          </a:solidFill>
          <a:ln w="1270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dirty="0">
                <a:solidFill>
                  <a:schemeClr val="dk1"/>
                </a:solidFill>
                <a:latin typeface="Avenir Next LT Pro" panose="020B0504020202020204" pitchFamily="34" charset="0"/>
                <a:ea typeface="Avenir"/>
                <a:cs typeface="Avenir"/>
                <a:sym typeface="Avenir"/>
              </a:rPr>
              <a:t>You could also dig deeper to see if the two best solution were the same.  To do this, you can estimate the model with the second best solution and compare parameter estimates.</a:t>
            </a:r>
            <a:endParaRPr sz="1600" dirty="0">
              <a:solidFill>
                <a:schemeClr val="dk1"/>
              </a:solidFill>
              <a:latin typeface="Avenir Next LT Pro" panose="020B0504020202020204" pitchFamily="34" charset="0"/>
              <a:ea typeface="Calibri"/>
              <a:cs typeface="Calibri"/>
              <a:sym typeface="Calibri"/>
            </a:endParaRPr>
          </a:p>
        </p:txBody>
      </p:sp>
      <p:sp>
        <p:nvSpPr>
          <p:cNvPr id="662" name="Google Shape;662;p82"/>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18</a:t>
            </a:fld>
            <a:endParaRPr/>
          </a:p>
        </p:txBody>
      </p:sp>
      <p:pic>
        <p:nvPicPr>
          <p:cNvPr id="663" name="Google Shape;663;p82"/>
          <p:cNvPicPr preferRelativeResize="0"/>
          <p:nvPr/>
        </p:nvPicPr>
        <p:blipFill rotWithShape="1">
          <a:blip r:embed="rId5">
            <a:alphaModFix/>
          </a:blip>
          <a:srcRect/>
          <a:stretch/>
        </p:blipFill>
        <p:spPr>
          <a:xfrm>
            <a:off x="6858001" y="2569824"/>
            <a:ext cx="2496361" cy="1746752"/>
          </a:xfrm>
          <a:prstGeom prst="rect">
            <a:avLst/>
          </a:prstGeom>
          <a:noFill/>
          <a:ln>
            <a:noFill/>
          </a:ln>
        </p:spPr>
      </p:pic>
      <p:pic>
        <p:nvPicPr>
          <p:cNvPr id="664" name="Google Shape;664;p82"/>
          <p:cNvPicPr preferRelativeResize="0"/>
          <p:nvPr/>
        </p:nvPicPr>
        <p:blipFill rotWithShape="1">
          <a:blip r:embed="rId6">
            <a:alphaModFix/>
          </a:blip>
          <a:srcRect/>
          <a:stretch/>
        </p:blipFill>
        <p:spPr>
          <a:xfrm>
            <a:off x="9621777" y="2569823"/>
            <a:ext cx="2496361" cy="1746752"/>
          </a:xfrm>
          <a:prstGeom prst="rect">
            <a:avLst/>
          </a:prstGeom>
          <a:noFill/>
          <a:ln>
            <a:noFill/>
          </a:ln>
        </p:spPr>
      </p:pic>
      <p:sp>
        <p:nvSpPr>
          <p:cNvPr id="665" name="Google Shape;665;p82"/>
          <p:cNvSpPr txBox="1"/>
          <p:nvPr/>
        </p:nvSpPr>
        <p:spPr>
          <a:xfrm>
            <a:off x="3447551" y="4609185"/>
            <a:ext cx="3436400" cy="1241582"/>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33" tIns="45700" rIns="91433" bIns="45700" anchor="t" anchorCtr="0">
            <a:spAutoFit/>
          </a:bodyPr>
          <a:lstStyle/>
          <a:p>
            <a:r>
              <a:rPr lang="en" sz="1867" b="1">
                <a:solidFill>
                  <a:srgbClr val="0000FF"/>
                </a:solidFill>
                <a:latin typeface="Courier New"/>
                <a:ea typeface="Courier New"/>
                <a:cs typeface="Courier New"/>
                <a:sym typeface="Courier New"/>
              </a:rPr>
              <a:t>Analysis:</a:t>
            </a:r>
            <a:r>
              <a:rPr lang="en" sz="1867">
                <a:solidFill>
                  <a:schemeClr val="dk1"/>
                </a:solidFill>
                <a:latin typeface="Courier New"/>
                <a:ea typeface="Courier New"/>
                <a:cs typeface="Courier New"/>
                <a:sym typeface="Courier New"/>
              </a:rPr>
              <a:t>  </a:t>
            </a:r>
            <a:endParaRPr sz="1467"/>
          </a:p>
          <a:p>
            <a:r>
              <a:rPr lang="en" sz="1867">
                <a:solidFill>
                  <a:schemeClr val="dk1"/>
                </a:solidFill>
                <a:latin typeface="Courier New"/>
                <a:ea typeface="Courier New"/>
                <a:cs typeface="Courier New"/>
                <a:sym typeface="Courier New"/>
              </a:rPr>
              <a:t>  type = mixture;  </a:t>
            </a:r>
            <a:endParaRPr sz="1467"/>
          </a:p>
          <a:p>
            <a:r>
              <a:rPr lang="en" sz="1867">
                <a:solidFill>
                  <a:schemeClr val="dk1"/>
                </a:solidFill>
                <a:latin typeface="Courier New"/>
                <a:ea typeface="Courier New"/>
                <a:cs typeface="Courier New"/>
                <a:sym typeface="Courier New"/>
              </a:rPr>
              <a:t>  starts = 0;  </a:t>
            </a:r>
            <a:endParaRPr sz="1467"/>
          </a:p>
          <a:p>
            <a:r>
              <a:rPr lang="en" sz="1867">
                <a:solidFill>
                  <a:schemeClr val="dk1"/>
                </a:solidFill>
                <a:latin typeface="Courier New"/>
                <a:ea typeface="Courier New"/>
                <a:cs typeface="Courier New"/>
                <a:sym typeface="Courier New"/>
              </a:rPr>
              <a:t>  optseed = 399380; </a:t>
            </a:r>
            <a:endParaRPr sz="1867">
              <a:solidFill>
                <a:schemeClr val="dk1"/>
              </a:solidFill>
              <a:latin typeface="Century Gothic"/>
              <a:ea typeface="Century Gothic"/>
              <a:cs typeface="Century Gothic"/>
              <a:sym typeface="Century Gothic"/>
            </a:endParaRPr>
          </a:p>
        </p:txBody>
      </p:sp>
      <p:cxnSp>
        <p:nvCxnSpPr>
          <p:cNvPr id="666" name="Google Shape;666;p82"/>
          <p:cNvCxnSpPr>
            <a:endCxn id="656" idx="3"/>
          </p:cNvCxnSpPr>
          <p:nvPr/>
        </p:nvCxnSpPr>
        <p:spPr>
          <a:xfrm rot="10800000">
            <a:off x="4876703" y="1253817"/>
            <a:ext cx="2496000" cy="1977600"/>
          </a:xfrm>
          <a:prstGeom prst="straightConnector1">
            <a:avLst/>
          </a:prstGeom>
          <a:noFill/>
          <a:ln w="19050" cap="flat" cmpd="sng">
            <a:solidFill>
              <a:schemeClr val="dk2"/>
            </a:solidFill>
            <a:prstDash val="solid"/>
            <a:round/>
            <a:headEnd type="stealth" w="med" len="med"/>
            <a:tailEnd type="stealth" w="med" len="med"/>
          </a:ln>
        </p:spPr>
      </p:cxnSp>
      <p:sp>
        <p:nvSpPr>
          <p:cNvPr id="667" name="Google Shape;667;p82"/>
          <p:cNvSpPr txBox="1"/>
          <p:nvPr/>
        </p:nvSpPr>
        <p:spPr>
          <a:xfrm>
            <a:off x="7124737" y="4427687"/>
            <a:ext cx="5023600" cy="1569620"/>
          </a:xfrm>
          <a:prstGeom prst="rect">
            <a:avLst/>
          </a:prstGeom>
          <a:solidFill>
            <a:schemeClr val="accent5"/>
          </a:solidFill>
          <a:ln w="1270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dirty="0">
                <a:solidFill>
                  <a:schemeClr val="dk1"/>
                </a:solidFill>
                <a:latin typeface="Avenir Next LT Pro" panose="020B0504020202020204" pitchFamily="34" charset="0"/>
                <a:ea typeface="Avenir"/>
                <a:cs typeface="Avenir"/>
                <a:sym typeface="Avenir"/>
              </a:rPr>
              <a:t>Specify a model where you turn off random starts (starts=0) and then tell Mplus with seed to use (optseed =399380;)</a:t>
            </a:r>
            <a:endParaRPr sz="1600" dirty="0">
              <a:solidFill>
                <a:schemeClr val="dk1"/>
              </a:solidFill>
              <a:latin typeface="Avenir Next LT Pro" panose="020B0504020202020204" pitchFamily="34" charset="0"/>
              <a:ea typeface="Avenir"/>
              <a:cs typeface="Avenir"/>
              <a:sym typeface="Avenir"/>
            </a:endParaRPr>
          </a:p>
          <a:p>
            <a:endParaRPr sz="1600" dirty="0">
              <a:solidFill>
                <a:schemeClr val="dk1"/>
              </a:solidFill>
              <a:latin typeface="Avenir Next LT Pro" panose="020B0504020202020204" pitchFamily="34" charset="0"/>
              <a:ea typeface="Avenir"/>
              <a:cs typeface="Avenir"/>
              <a:sym typeface="Avenir"/>
            </a:endParaRPr>
          </a:p>
          <a:p>
            <a:r>
              <a:rPr lang="en" sz="1600" dirty="0">
                <a:solidFill>
                  <a:schemeClr val="dk1"/>
                </a:solidFill>
                <a:latin typeface="Avenir Next LT Pro" panose="020B0504020202020204" pitchFamily="34" charset="0"/>
                <a:ea typeface="Avenir"/>
                <a:cs typeface="Avenir"/>
                <a:sym typeface="Avenir"/>
              </a:rPr>
              <a:t>Then compare model parameters of this model to the previous one.</a:t>
            </a:r>
            <a:endParaRPr sz="1600" dirty="0">
              <a:solidFill>
                <a:schemeClr val="dk1"/>
              </a:solidFill>
              <a:latin typeface="Avenir Next LT Pro" panose="020B0504020202020204" pitchFamily="34" charset="0"/>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3"/>
          <p:cNvSpPr txBox="1">
            <a:spLocks noGrp="1"/>
          </p:cNvSpPr>
          <p:nvPr>
            <p:ph type="body" idx="4294967295"/>
          </p:nvPr>
        </p:nvSpPr>
        <p:spPr>
          <a:xfrm>
            <a:off x="717533" y="5468967"/>
            <a:ext cx="10386400" cy="708000"/>
          </a:xfrm>
          <a:prstGeom prst="rect">
            <a:avLst/>
          </a:prstGeom>
          <a:noFill/>
          <a:ln>
            <a:noFill/>
          </a:ln>
        </p:spPr>
        <p:txBody>
          <a:bodyPr spcFirstLastPara="1" vert="horz" wrap="square" lIns="91433" tIns="45700" rIns="91433" bIns="45700" rtlCol="0" anchor="t" anchorCtr="0">
            <a:normAutofit/>
          </a:bodyPr>
          <a:lstStyle/>
          <a:p>
            <a:pPr marL="0" indent="0">
              <a:spcBef>
                <a:spcPts val="0"/>
              </a:spcBef>
              <a:buSzPts val="2100"/>
              <a:buNone/>
            </a:pPr>
            <a:r>
              <a:rPr lang="en" sz="1600" dirty="0"/>
              <a:t>Note: LL replication is </a:t>
            </a:r>
            <a:r>
              <a:rPr lang="en" sz="1600" i="1" dirty="0"/>
              <a:t>neither</a:t>
            </a:r>
            <a:r>
              <a:rPr lang="en" sz="1600" dirty="0"/>
              <a:t> necessary or sufficient for a given solution to be the global maximum.</a:t>
            </a:r>
            <a:endParaRPr sz="1600" dirty="0"/>
          </a:p>
        </p:txBody>
      </p:sp>
      <p:pic>
        <p:nvPicPr>
          <p:cNvPr id="673" name="Google Shape;673;p83"/>
          <p:cNvPicPr preferRelativeResize="0"/>
          <p:nvPr/>
        </p:nvPicPr>
        <p:blipFill rotWithShape="1">
          <a:blip r:embed="rId3">
            <a:alphaModFix/>
          </a:blip>
          <a:srcRect/>
          <a:stretch/>
        </p:blipFill>
        <p:spPr>
          <a:xfrm>
            <a:off x="1331767" y="10501"/>
            <a:ext cx="8800333" cy="5507601"/>
          </a:xfrm>
          <a:prstGeom prst="rect">
            <a:avLst/>
          </a:prstGeom>
          <a:noFill/>
          <a:ln>
            <a:noFill/>
          </a:ln>
        </p:spPr>
      </p:pic>
      <p:sp>
        <p:nvSpPr>
          <p:cNvPr id="674" name="Google Shape;674;p83"/>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19</a:t>
            </a:fld>
            <a:endParaRPr/>
          </a:p>
        </p:txBody>
      </p:sp>
      <p:sp>
        <p:nvSpPr>
          <p:cNvPr id="675" name="Google Shape;675;p83"/>
          <p:cNvSpPr txBox="1"/>
          <p:nvPr/>
        </p:nvSpPr>
        <p:spPr>
          <a:xfrm>
            <a:off x="9692232" y="187300"/>
            <a:ext cx="2180400" cy="1077178"/>
          </a:xfrm>
          <a:prstGeom prst="rect">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spAutoFit/>
          </a:bodyPr>
          <a:lstStyle/>
          <a:p>
            <a:r>
              <a:rPr lang="en" sz="1600">
                <a:solidFill>
                  <a:schemeClr val="dk1"/>
                </a:solidFill>
                <a:latin typeface="Avenir Next LT Pro" panose="020B0504020202020204" pitchFamily="34" charset="0"/>
                <a:ea typeface="Avenir"/>
                <a:cs typeface="Avenir"/>
                <a:sym typeface="Avenir"/>
              </a:rPr>
              <a:t>This likelihood was the most frequent one, but is far from the best.</a:t>
            </a:r>
            <a:endParaRPr sz="1600">
              <a:solidFill>
                <a:schemeClr val="dk1"/>
              </a:solidFill>
              <a:latin typeface="Avenir Next LT Pro" panose="020B0504020202020204" pitchFamily="34" charset="0"/>
              <a:ea typeface="Calibri"/>
              <a:cs typeface="Calibri"/>
              <a:sym typeface="Calibri"/>
            </a:endParaRPr>
          </a:p>
        </p:txBody>
      </p:sp>
      <p:sp>
        <p:nvSpPr>
          <p:cNvPr id="676" name="Google Shape;676;p83"/>
          <p:cNvSpPr/>
          <p:nvPr/>
        </p:nvSpPr>
        <p:spPr>
          <a:xfrm rot="8098069">
            <a:off x="8945789" y="531618"/>
            <a:ext cx="1006920" cy="503460"/>
          </a:xfrm>
          <a:prstGeom prst="right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677" name="Google Shape;677;p83"/>
          <p:cNvSpPr txBox="1"/>
          <p:nvPr/>
        </p:nvSpPr>
        <p:spPr>
          <a:xfrm>
            <a:off x="1331768" y="2016301"/>
            <a:ext cx="2368400" cy="830956"/>
          </a:xfrm>
          <a:prstGeom prst="rect">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spAutoFit/>
          </a:bodyPr>
          <a:lstStyle/>
          <a:p>
            <a:r>
              <a:rPr lang="en" sz="1600" dirty="0">
                <a:solidFill>
                  <a:schemeClr val="dk1"/>
                </a:solidFill>
                <a:latin typeface="Avenir Next LT Pro" panose="020B0504020202020204" pitchFamily="34" charset="0"/>
                <a:ea typeface="Avenir"/>
                <a:cs typeface="Avenir"/>
                <a:sym typeface="Avenir"/>
              </a:rPr>
              <a:t>This likelihood was the not the most frequent but is the best.</a:t>
            </a:r>
            <a:endParaRPr sz="1600" dirty="0">
              <a:solidFill>
                <a:schemeClr val="dk1"/>
              </a:solidFill>
              <a:latin typeface="Avenir Next LT Pro" panose="020B0504020202020204" pitchFamily="34" charset="0"/>
              <a:ea typeface="Calibri"/>
              <a:cs typeface="Calibri"/>
              <a:sym typeface="Calibri"/>
            </a:endParaRPr>
          </a:p>
        </p:txBody>
      </p:sp>
      <p:sp>
        <p:nvSpPr>
          <p:cNvPr id="678" name="Google Shape;678;p83"/>
          <p:cNvSpPr/>
          <p:nvPr/>
        </p:nvSpPr>
        <p:spPr>
          <a:xfrm rot="5400000">
            <a:off x="2012577" y="3428835"/>
            <a:ext cx="1006800" cy="503600"/>
          </a:xfrm>
          <a:prstGeom prst="right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679" name="Google Shape;679;p83"/>
          <p:cNvSpPr txBox="1"/>
          <p:nvPr/>
        </p:nvSpPr>
        <p:spPr>
          <a:xfrm>
            <a:off x="2138567" y="325234"/>
            <a:ext cx="6262800" cy="461624"/>
          </a:xfrm>
          <a:prstGeom prst="rect">
            <a:avLst/>
          </a:prstGeom>
          <a:solidFill>
            <a:schemeClr val="accent5"/>
          </a:solidFill>
          <a:ln w="12700" cap="flat" cmpd="sng">
            <a:solidFill>
              <a:schemeClr val="accent5"/>
            </a:solidFill>
            <a:prstDash val="solid"/>
            <a:miter lim="800000"/>
            <a:headEnd type="none" w="sm" len="sm"/>
            <a:tailEnd type="none" w="sm" len="sm"/>
          </a:ln>
        </p:spPr>
        <p:txBody>
          <a:bodyPr spcFirstLastPara="1" wrap="square" lIns="91433" tIns="45700" rIns="91433" bIns="45700" anchor="t" anchorCtr="0">
            <a:spAutoFit/>
          </a:bodyPr>
          <a:lstStyle/>
          <a:p>
            <a:r>
              <a:rPr lang="en" sz="2400" dirty="0">
                <a:solidFill>
                  <a:schemeClr val="lt1"/>
                </a:solidFill>
                <a:latin typeface="Avenir Next LT Pro" panose="020B0504020202020204" pitchFamily="34" charset="0"/>
                <a:ea typeface="Avenir"/>
                <a:cs typeface="Avenir"/>
                <a:sym typeface="Avenir"/>
              </a:rPr>
              <a:t>Most frequent log likelihood ≠ best solution</a:t>
            </a:r>
            <a:endParaRPr sz="2400" dirty="0">
              <a:solidFill>
                <a:schemeClr val="lt1"/>
              </a:solidFill>
              <a:latin typeface="Avenir Next LT Pro" panose="020B0504020202020204" pitchFamily="34" charset="0"/>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1E5-E625-43DA-8240-891F6A3C1A38}"/>
              </a:ext>
            </a:extLst>
          </p:cNvPr>
          <p:cNvSpPr>
            <a:spLocks noGrp="1"/>
          </p:cNvSpPr>
          <p:nvPr>
            <p:ph type="title"/>
          </p:nvPr>
        </p:nvSpPr>
        <p:spPr>
          <a:xfrm>
            <a:off x="504121" y="351146"/>
            <a:ext cx="8330183" cy="466281"/>
          </a:xfrm>
        </p:spPr>
        <p:txBody>
          <a:bodyPr/>
          <a:lstStyle/>
          <a:p>
            <a:r>
              <a:rPr lang="en-US" dirty="0"/>
              <a:t>Visit our Github!</a:t>
            </a:r>
          </a:p>
        </p:txBody>
      </p:sp>
      <p:sp>
        <p:nvSpPr>
          <p:cNvPr id="3" name="Content Placeholder 2">
            <a:extLst>
              <a:ext uri="{FF2B5EF4-FFF2-40B4-BE49-F238E27FC236}">
                <a16:creationId xmlns:a16="http://schemas.microsoft.com/office/drawing/2014/main" id="{77D86A72-077B-477F-B572-EA1C0F821BA5}"/>
              </a:ext>
            </a:extLst>
          </p:cNvPr>
          <p:cNvSpPr>
            <a:spLocks noGrp="1"/>
          </p:cNvSpPr>
          <p:nvPr>
            <p:ph idx="1"/>
          </p:nvPr>
        </p:nvSpPr>
        <p:spPr>
          <a:xfrm>
            <a:off x="579850" y="1333920"/>
            <a:ext cx="11091690" cy="4351338"/>
          </a:xfrm>
        </p:spPr>
        <p:txBody>
          <a:bodyPr/>
          <a:lstStyle/>
          <a:p>
            <a:r>
              <a:rPr lang="en-US" dirty="0">
                <a:latin typeface="Avenir Next LT Pro" panose="020B0504020202020204" pitchFamily="34" charset="0"/>
              </a:rPr>
              <a:t>Please visit our GitHub to access all the materials you need for our tutorials:	</a:t>
            </a:r>
          </a:p>
          <a:p>
            <a:pPr lvl="1"/>
            <a:endParaRPr lang="en-US" dirty="0">
              <a:latin typeface="Avenir Next LT Pro" panose="020B0504020202020204" pitchFamily="34" charset="0"/>
            </a:endParaRPr>
          </a:p>
          <a:p>
            <a:pPr lvl="1"/>
            <a:r>
              <a:rPr lang="en-US" sz="2000" dirty="0">
                <a:latin typeface="Avenir Next LT Pro" panose="020B0504020202020204" pitchFamily="34" charset="0"/>
                <a:hlinkClick r:id="rId2"/>
              </a:rPr>
              <a:t>https://github.com/immerse-ucsb</a:t>
            </a:r>
            <a:r>
              <a:rPr lang="en-US" sz="2000" dirty="0">
                <a:latin typeface="Avenir Next LT Pro" panose="020B0504020202020204" pitchFamily="34" charset="0"/>
              </a:rPr>
              <a:t> </a:t>
            </a:r>
          </a:p>
        </p:txBody>
      </p:sp>
    </p:spTree>
    <p:extLst>
      <p:ext uri="{BB962C8B-B14F-4D97-AF65-F5344CB8AC3E}">
        <p14:creationId xmlns:p14="http://schemas.microsoft.com/office/powerpoint/2010/main" val="139351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84" descr="Animal Footprints Images - Free Download on Freepik"/>
          <p:cNvPicPr preferRelativeResize="0"/>
          <p:nvPr/>
        </p:nvPicPr>
        <p:blipFill rotWithShape="1">
          <a:blip r:embed="rId3">
            <a:alphaModFix/>
          </a:blip>
          <a:srcRect t="22222" b="34445"/>
          <a:stretch/>
        </p:blipFill>
        <p:spPr>
          <a:xfrm>
            <a:off x="7115101" y="-239633"/>
            <a:ext cx="5486399" cy="2377439"/>
          </a:xfrm>
          <a:prstGeom prst="rect">
            <a:avLst/>
          </a:prstGeom>
          <a:noFill/>
          <a:ln>
            <a:noFill/>
          </a:ln>
        </p:spPr>
      </p:pic>
      <p:sp>
        <p:nvSpPr>
          <p:cNvPr id="685" name="Google Shape;685;p84"/>
          <p:cNvSpPr txBox="1">
            <a:spLocks noGrp="1"/>
          </p:cNvSpPr>
          <p:nvPr>
            <p:ph type="title"/>
          </p:nvPr>
        </p:nvSpPr>
        <p:spPr>
          <a:xfrm>
            <a:off x="526471" y="365125"/>
            <a:ext cx="11139200" cy="5944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2"/>
              </a:buClr>
              <a:buSzPts val="2700"/>
            </a:pPr>
            <a:r>
              <a:rPr lang="en" sz="3200">
                <a:solidFill>
                  <a:schemeClr val="dk2"/>
                </a:solidFill>
              </a:rPr>
              <a:t>Model Estimation Tracking</a:t>
            </a:r>
            <a:endParaRPr sz="3200">
              <a:solidFill>
                <a:schemeClr val="dk2"/>
              </a:solidFill>
            </a:endParaRPr>
          </a:p>
        </p:txBody>
      </p:sp>
      <p:graphicFrame>
        <p:nvGraphicFramePr>
          <p:cNvPr id="686" name="Google Shape;686;p84"/>
          <p:cNvGraphicFramePr/>
          <p:nvPr/>
        </p:nvGraphicFramePr>
        <p:xfrm>
          <a:off x="765463" y="1905001"/>
          <a:ext cx="10660966" cy="2156700"/>
        </p:xfrm>
        <a:graphic>
          <a:graphicData uri="http://schemas.openxmlformats.org/drawingml/2006/table">
            <a:tbl>
              <a:tblPr firstRow="1" bandRow="1">
                <a:noFill/>
              </a:tblPr>
              <a:tblGrid>
                <a:gridCol w="883633">
                  <a:extLst>
                    <a:ext uri="{9D8B030D-6E8A-4147-A177-3AD203B41FA5}">
                      <a16:colId xmlns:a16="http://schemas.microsoft.com/office/drawing/2014/main" val="20000"/>
                    </a:ext>
                  </a:extLst>
                </a:gridCol>
                <a:gridCol w="435600">
                  <a:extLst>
                    <a:ext uri="{9D8B030D-6E8A-4147-A177-3AD203B41FA5}">
                      <a16:colId xmlns:a16="http://schemas.microsoft.com/office/drawing/2014/main" val="20001"/>
                    </a:ext>
                  </a:extLst>
                </a:gridCol>
                <a:gridCol w="987867">
                  <a:extLst>
                    <a:ext uri="{9D8B030D-6E8A-4147-A177-3AD203B41FA5}">
                      <a16:colId xmlns:a16="http://schemas.microsoft.com/office/drawing/2014/main" val="20002"/>
                    </a:ext>
                  </a:extLst>
                </a:gridCol>
                <a:gridCol w="611133">
                  <a:extLst>
                    <a:ext uri="{9D8B030D-6E8A-4147-A177-3AD203B41FA5}">
                      <a16:colId xmlns:a16="http://schemas.microsoft.com/office/drawing/2014/main" val="20003"/>
                    </a:ext>
                  </a:extLst>
                </a:gridCol>
                <a:gridCol w="656700">
                  <a:extLst>
                    <a:ext uri="{9D8B030D-6E8A-4147-A177-3AD203B41FA5}">
                      <a16:colId xmlns:a16="http://schemas.microsoft.com/office/drawing/2014/main" val="20004"/>
                    </a:ext>
                  </a:extLst>
                </a:gridCol>
                <a:gridCol w="656700">
                  <a:extLst>
                    <a:ext uri="{9D8B030D-6E8A-4147-A177-3AD203B41FA5}">
                      <a16:colId xmlns:a16="http://schemas.microsoft.com/office/drawing/2014/main" val="20005"/>
                    </a:ext>
                  </a:extLst>
                </a:gridCol>
                <a:gridCol w="954767">
                  <a:extLst>
                    <a:ext uri="{9D8B030D-6E8A-4147-A177-3AD203B41FA5}">
                      <a16:colId xmlns:a16="http://schemas.microsoft.com/office/drawing/2014/main" val="20006"/>
                    </a:ext>
                  </a:extLst>
                </a:gridCol>
                <a:gridCol w="1163233">
                  <a:extLst>
                    <a:ext uri="{9D8B030D-6E8A-4147-A177-3AD203B41FA5}">
                      <a16:colId xmlns:a16="http://schemas.microsoft.com/office/drawing/2014/main" val="20007"/>
                    </a:ext>
                  </a:extLst>
                </a:gridCol>
                <a:gridCol w="597233">
                  <a:extLst>
                    <a:ext uri="{9D8B030D-6E8A-4147-A177-3AD203B41FA5}">
                      <a16:colId xmlns:a16="http://schemas.microsoft.com/office/drawing/2014/main" val="20008"/>
                    </a:ext>
                  </a:extLst>
                </a:gridCol>
                <a:gridCol w="935567">
                  <a:extLst>
                    <a:ext uri="{9D8B030D-6E8A-4147-A177-3AD203B41FA5}">
                      <a16:colId xmlns:a16="http://schemas.microsoft.com/office/drawing/2014/main" val="20009"/>
                    </a:ext>
                  </a:extLst>
                </a:gridCol>
                <a:gridCol w="779200">
                  <a:extLst>
                    <a:ext uri="{9D8B030D-6E8A-4147-A177-3AD203B41FA5}">
                      <a16:colId xmlns:a16="http://schemas.microsoft.com/office/drawing/2014/main" val="20010"/>
                    </a:ext>
                  </a:extLst>
                </a:gridCol>
                <a:gridCol w="857833">
                  <a:extLst>
                    <a:ext uri="{9D8B030D-6E8A-4147-A177-3AD203B41FA5}">
                      <a16:colId xmlns:a16="http://schemas.microsoft.com/office/drawing/2014/main" val="20011"/>
                    </a:ext>
                  </a:extLst>
                </a:gridCol>
                <a:gridCol w="1141500">
                  <a:extLst>
                    <a:ext uri="{9D8B030D-6E8A-4147-A177-3AD203B41FA5}">
                      <a16:colId xmlns:a16="http://schemas.microsoft.com/office/drawing/2014/main" val="20012"/>
                    </a:ext>
                  </a:extLst>
                </a:gridCol>
              </a:tblGrid>
              <a:tr h="609400">
                <a:tc>
                  <a:txBody>
                    <a:bodyPr/>
                    <a:lstStyle/>
                    <a:p>
                      <a:pPr marL="0" marR="0" lvl="0" indent="0" algn="ctr" rtl="0">
                        <a:spcBef>
                          <a:spcPts val="0"/>
                        </a:spcBef>
                        <a:spcAft>
                          <a:spcPts val="0"/>
                        </a:spcAft>
                        <a:buNone/>
                      </a:pPr>
                      <a:r>
                        <a:rPr lang="en" sz="1900" b="0" u="none" strike="noStrike" cap="none"/>
                        <a:t>n=</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dirty="0">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gridSpan="2">
                  <a:txBody>
                    <a:bodyPr/>
                    <a:lstStyle/>
                    <a:p>
                      <a:pPr marL="0" marR="0" lvl="0" indent="0" algn="ctr" rtl="0">
                        <a:spcBef>
                          <a:spcPts val="0"/>
                        </a:spcBef>
                        <a:spcAft>
                          <a:spcPts val="0"/>
                        </a:spcAft>
                        <a:buNone/>
                      </a:pPr>
                      <a:r>
                        <a:rPr lang="en" sz="1900" b="0" u="none" strike="noStrike" cap="none"/>
                        <a:t># response patterns =</a:t>
                      </a:r>
                      <a:endParaRPr sz="1900" b="0"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extLst>
                  <a:ext uri="{0D108BD9-81ED-4DB2-BD59-A6C34878D82A}">
                    <a16:rowId xmlns:a16="http://schemas.microsoft.com/office/drawing/2014/main" val="10000"/>
                  </a:ext>
                </a:extLst>
              </a:tr>
              <a:tr h="609400">
                <a:tc>
                  <a:txBody>
                    <a:bodyPr/>
                    <a:lstStyle/>
                    <a:p>
                      <a:pPr marL="0" marR="0" lvl="0" indent="0" algn="ctr" rtl="0">
                        <a:spcBef>
                          <a:spcPts val="0"/>
                        </a:spcBef>
                        <a:spcAft>
                          <a:spcPts val="0"/>
                        </a:spcAft>
                        <a:buNone/>
                      </a:pPr>
                      <a:r>
                        <a:rPr lang="en" sz="1900" u="none" strike="noStrike" cap="none"/>
                        <a:t>1338</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tc gridSpan="2">
                  <a:txBody>
                    <a:bodyPr/>
                    <a:lstStyle/>
                    <a:p>
                      <a:pPr marL="0" marR="0" lvl="0" indent="0" algn="ctr" rtl="0">
                        <a:spcBef>
                          <a:spcPts val="0"/>
                        </a:spcBef>
                        <a:spcAft>
                          <a:spcPts val="0"/>
                        </a:spcAft>
                        <a:buNone/>
                      </a:pPr>
                      <a:r>
                        <a:rPr lang="en" sz="1900" u="none" strike="noStrike" cap="none"/>
                        <a:t>32</a:t>
                      </a:r>
                      <a:endParaRPr sz="1900" b="0"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gridSpan="2">
                  <a:txBody>
                    <a:bodyPr/>
                    <a:lstStyle/>
                    <a:p>
                      <a:pPr marL="0" marR="0" lvl="0" indent="0" algn="ctr" rtl="0">
                        <a:spcBef>
                          <a:spcPts val="0"/>
                        </a:spcBef>
                        <a:spcAft>
                          <a:spcPts val="0"/>
                        </a:spcAft>
                        <a:buNone/>
                      </a:pPr>
                      <a:r>
                        <a:rPr lang="en" sz="1900" u="none" strike="noStrike" cap="none"/>
                        <a:t>Final starting value sets converging</a:t>
                      </a:r>
                      <a:endParaRPr sz="1900" b="0"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gridSpan="2">
                  <a:txBody>
                    <a:bodyPr/>
                    <a:lstStyle/>
                    <a:p>
                      <a:pPr marL="0" marR="0" lvl="0" indent="0" algn="ctr" rtl="0">
                        <a:spcBef>
                          <a:spcPts val="0"/>
                        </a:spcBef>
                        <a:spcAft>
                          <a:spcPts val="0"/>
                        </a:spcAft>
                        <a:buNone/>
                      </a:pPr>
                      <a:r>
                        <a:rPr lang="en" sz="1900" u="none" strike="noStrike" cap="none"/>
                        <a:t>LL replication</a:t>
                      </a:r>
                      <a:endParaRPr sz="1900" b="0"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gridSpan="2">
                  <a:txBody>
                    <a:bodyPr/>
                    <a:lstStyle/>
                    <a:p>
                      <a:pPr marL="0" marR="0" lvl="0" indent="0" algn="ctr" rtl="0">
                        <a:spcBef>
                          <a:spcPts val="0"/>
                        </a:spcBef>
                        <a:spcAft>
                          <a:spcPts val="0"/>
                        </a:spcAft>
                        <a:buNone/>
                      </a:pPr>
                      <a:r>
                        <a:rPr lang="en" sz="1900" u="none" strike="noStrike" cap="none"/>
                        <a:t>Smallest class</a:t>
                      </a:r>
                      <a:endParaRPr sz="1900" b="0"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a:txBody>
                    <a:bodyPr/>
                    <a:lstStyle/>
                    <a:p>
                      <a:pPr marL="0" marR="0" lvl="0" indent="0" algn="ctr" rtl="0">
                        <a:spcBef>
                          <a:spcPts val="0"/>
                        </a:spcBef>
                        <a:spcAft>
                          <a:spcPts val="0"/>
                        </a:spcAft>
                        <a:buNone/>
                      </a:pPr>
                      <a:endParaRPr sz="1900" b="0" i="0" u="none" strike="noStrike" cap="none">
                        <a:solidFill>
                          <a:srgbClr val="000000"/>
                        </a:solidFill>
                        <a:latin typeface="Calibri"/>
                        <a:ea typeface="Calibri"/>
                        <a:cs typeface="Calibri"/>
                        <a:sym typeface="Calibri"/>
                      </a:endParaRPr>
                    </a:p>
                  </a:txBody>
                  <a:tcPr marL="5467" marR="5467" marT="5467" marB="0" anchor="ctr"/>
                </a:tc>
                <a:extLst>
                  <a:ext uri="{0D108BD9-81ED-4DB2-BD59-A6C34878D82A}">
                    <a16:rowId xmlns:a16="http://schemas.microsoft.com/office/drawing/2014/main" val="10001"/>
                  </a:ext>
                </a:extLst>
              </a:tr>
              <a:tr h="609400">
                <a:tc>
                  <a:txBody>
                    <a:bodyPr/>
                    <a:lstStyle/>
                    <a:p>
                      <a:pPr marL="0" marR="0" lvl="0" indent="0" algn="ctr" rtl="0">
                        <a:spcBef>
                          <a:spcPts val="0"/>
                        </a:spcBef>
                        <a:spcAft>
                          <a:spcPts val="0"/>
                        </a:spcAft>
                        <a:buNone/>
                      </a:pPr>
                      <a:r>
                        <a:rPr lang="en" sz="1900" b="1" u="none" strike="noStrike" cap="none"/>
                        <a:t>Model</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K=</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solidFill>
                            <a:srgbClr val="000000"/>
                          </a:solidFill>
                        </a:rPr>
                        <a:t>Best LL</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npar</a:t>
                      </a:r>
                      <a:endParaRPr sz="1900" b="1" i="0" u="none" strike="noStrike" cap="none">
                        <a:solidFill>
                          <a:srgbClr val="000000"/>
                        </a:solidFill>
                        <a:latin typeface="Calibri"/>
                        <a:ea typeface="Calibri"/>
                        <a:cs typeface="Calibri"/>
                        <a:sym typeface="Calibri"/>
                      </a:endParaRPr>
                    </a:p>
                  </a:txBody>
                  <a:tcPr marL="5467" marR="5467" marT="5467" marB="0" anchor="ctr"/>
                </a:tc>
                <a:tc gridSpan="2">
                  <a:txBody>
                    <a:bodyPr/>
                    <a:lstStyle/>
                    <a:p>
                      <a:pPr marL="0" marR="0" lvl="0" indent="0" algn="ctr" rtl="0">
                        <a:spcBef>
                          <a:spcPts val="0"/>
                        </a:spcBef>
                        <a:spcAft>
                          <a:spcPts val="0"/>
                        </a:spcAft>
                        <a:buNone/>
                      </a:pPr>
                      <a:r>
                        <a:rPr lang="en" sz="1900" b="1" u="none" strike="noStrike" cap="none"/>
                        <a:t>Starts = </a:t>
                      </a:r>
                      <a:endParaRPr sz="1900" b="1" i="0" u="none" strike="noStrike" cap="none">
                        <a:solidFill>
                          <a:srgbClr val="000000"/>
                        </a:solidFill>
                        <a:latin typeface="Calibri"/>
                        <a:ea typeface="Calibri"/>
                        <a:cs typeface="Calibri"/>
                        <a:sym typeface="Calibri"/>
                      </a:endParaRPr>
                    </a:p>
                  </a:txBody>
                  <a:tcPr marL="5467" marR="5467" marT="5467" marB="0" anchor="ctr"/>
                </a:tc>
                <a:tc hMerge="1">
                  <a:txBody>
                    <a:bodyPr/>
                    <a:lstStyle/>
                    <a:p>
                      <a:endParaRPr lang="en-US"/>
                    </a:p>
                  </a:txBody>
                  <a:tcPr/>
                </a:tc>
                <a:tc>
                  <a:txBody>
                    <a:bodyPr/>
                    <a:lstStyle/>
                    <a:p>
                      <a:pPr marL="0" marR="0" lvl="0" indent="0" algn="ctr" rtl="0">
                        <a:spcBef>
                          <a:spcPts val="0"/>
                        </a:spcBef>
                        <a:spcAft>
                          <a:spcPts val="0"/>
                        </a:spcAft>
                        <a:buNone/>
                      </a:pPr>
                      <a:r>
                        <a:rPr lang="en" sz="1900" b="1" u="none" strike="noStrike" cap="none"/>
                        <a:t>f</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f</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f</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a:t>
                      </a:r>
                      <a:endParaRPr sz="1900" b="1"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1" u="none" strike="noStrike" cap="none"/>
                        <a:t>Condition Number</a:t>
                      </a:r>
                      <a:endParaRPr sz="1900" b="1" i="0" u="none" strike="noStrike" cap="none">
                        <a:solidFill>
                          <a:srgbClr val="000000"/>
                        </a:solidFill>
                        <a:latin typeface="Calibri"/>
                        <a:ea typeface="Calibri"/>
                        <a:cs typeface="Calibri"/>
                        <a:sym typeface="Calibri"/>
                      </a:endParaRPr>
                    </a:p>
                  </a:txBody>
                  <a:tcPr marL="5467" marR="5467" marT="5467" marB="0" anchor="ctr"/>
                </a:tc>
                <a:extLst>
                  <a:ext uri="{0D108BD9-81ED-4DB2-BD59-A6C34878D82A}">
                    <a16:rowId xmlns:a16="http://schemas.microsoft.com/office/drawing/2014/main" val="10002"/>
                  </a:ext>
                </a:extLst>
              </a:tr>
              <a:tr h="328500">
                <a:tc>
                  <a:txBody>
                    <a:bodyPr/>
                    <a:lstStyle/>
                    <a:p>
                      <a:pPr marL="0" marR="0" lvl="0" indent="0" algn="ctr" rtl="0">
                        <a:spcBef>
                          <a:spcPts val="0"/>
                        </a:spcBef>
                        <a:spcAft>
                          <a:spcPts val="0"/>
                        </a:spcAft>
                        <a:buNone/>
                      </a:pPr>
                      <a:r>
                        <a:rPr lang="en" sz="1900" u="none" strike="noStrike" cap="none"/>
                        <a:t>1-class</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b="0" u="none" strike="noStrike" cap="none">
                          <a:solidFill>
                            <a:srgbClr val="000000"/>
                          </a:solidFill>
                        </a:rPr>
                        <a:t>-4102.59</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5</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100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50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50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100%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50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100%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1338</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a:t>100%</a:t>
                      </a:r>
                      <a:endParaRPr sz="1900" b="0" i="0" u="none" strike="noStrike" cap="none">
                        <a:solidFill>
                          <a:srgbClr val="000000"/>
                        </a:solidFill>
                        <a:latin typeface="Calibri"/>
                        <a:ea typeface="Calibri"/>
                        <a:cs typeface="Calibri"/>
                        <a:sym typeface="Calibri"/>
                      </a:endParaRPr>
                    </a:p>
                  </a:txBody>
                  <a:tcPr marL="5467" marR="5467" marT="5467" marB="0" anchor="ctr"/>
                </a:tc>
                <a:tc>
                  <a:txBody>
                    <a:bodyPr/>
                    <a:lstStyle/>
                    <a:p>
                      <a:pPr marL="0" marR="0" lvl="0" indent="0" algn="ctr" rtl="0">
                        <a:spcBef>
                          <a:spcPts val="0"/>
                        </a:spcBef>
                        <a:spcAft>
                          <a:spcPts val="0"/>
                        </a:spcAft>
                        <a:buNone/>
                      </a:pPr>
                      <a:r>
                        <a:rPr lang="en" sz="1900" u="none" strike="noStrike" cap="none" dirty="0"/>
                        <a:t>2.00E-01</a:t>
                      </a:r>
                      <a:endParaRPr sz="1900" b="0" i="0" u="none" strike="noStrike" cap="none" dirty="0">
                        <a:solidFill>
                          <a:srgbClr val="000000"/>
                        </a:solidFill>
                        <a:latin typeface="Calibri"/>
                        <a:ea typeface="Calibri"/>
                        <a:cs typeface="Calibri"/>
                        <a:sym typeface="Calibri"/>
                      </a:endParaRPr>
                    </a:p>
                  </a:txBody>
                  <a:tcPr marL="5467" marR="5467" marT="5467" marB="0" anchor="ctr"/>
                </a:tc>
                <a:extLst>
                  <a:ext uri="{0D108BD9-81ED-4DB2-BD59-A6C34878D82A}">
                    <a16:rowId xmlns:a16="http://schemas.microsoft.com/office/drawing/2014/main" val="10003"/>
                  </a:ext>
                </a:extLst>
              </a:tr>
            </a:tbl>
          </a:graphicData>
        </a:graphic>
      </p:graphicFrame>
      <p:sp>
        <p:nvSpPr>
          <p:cNvPr id="687" name="Google Shape;687;p84"/>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20</a:t>
            </a:fld>
            <a:endParaRPr/>
          </a:p>
        </p:txBody>
      </p:sp>
      <p:sp>
        <p:nvSpPr>
          <p:cNvPr id="688" name="Google Shape;688;p84"/>
          <p:cNvSpPr txBox="1"/>
          <p:nvPr/>
        </p:nvSpPr>
        <p:spPr>
          <a:xfrm>
            <a:off x="2925820" y="4549034"/>
            <a:ext cx="2212000" cy="1077178"/>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33" tIns="45700" rIns="91433" bIns="45700" anchor="t" anchorCtr="0">
            <a:spAutoFit/>
          </a:bodyPr>
          <a:lstStyle/>
          <a:p>
            <a:r>
              <a:rPr lang="en" sz="1600">
                <a:solidFill>
                  <a:schemeClr val="lt1"/>
                </a:solidFill>
                <a:latin typeface="Avenir Next LT Pro" panose="020B0504020202020204" pitchFamily="34" charset="0"/>
                <a:ea typeface="Avenir"/>
                <a:cs typeface="Avenir"/>
                <a:sym typeface="Avenir"/>
              </a:rPr>
              <a:t>Of the 50 second stage start values specific, 50 (100%) converged</a:t>
            </a:r>
            <a:endParaRPr sz="1600">
              <a:solidFill>
                <a:schemeClr val="lt1"/>
              </a:solidFill>
              <a:latin typeface="Avenir Next LT Pro" panose="020B0504020202020204" pitchFamily="34" charset="0"/>
              <a:ea typeface="Avenir"/>
              <a:cs typeface="Avenir"/>
              <a:sym typeface="Avenir"/>
            </a:endParaRPr>
          </a:p>
        </p:txBody>
      </p:sp>
      <p:sp>
        <p:nvSpPr>
          <p:cNvPr id="689" name="Google Shape;689;p84"/>
          <p:cNvSpPr/>
          <p:nvPr/>
        </p:nvSpPr>
        <p:spPr>
          <a:xfrm>
            <a:off x="4898567" y="2344600"/>
            <a:ext cx="2149200" cy="1870000"/>
          </a:xfrm>
          <a:prstGeom prst="rect">
            <a:avLst/>
          </a:prstGeom>
          <a:noFill/>
          <a:ln w="381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690" name="Google Shape;690;p84"/>
          <p:cNvSpPr/>
          <p:nvPr/>
        </p:nvSpPr>
        <p:spPr>
          <a:xfrm>
            <a:off x="7115100" y="2344600"/>
            <a:ext cx="1532800" cy="1870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691" name="Google Shape;691;p84"/>
          <p:cNvSpPr txBox="1"/>
          <p:nvPr/>
        </p:nvSpPr>
        <p:spPr>
          <a:xfrm>
            <a:off x="6338053" y="4491167"/>
            <a:ext cx="2212000" cy="1323399"/>
          </a:xfrm>
          <a:prstGeom prst="rect">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a:solidFill>
                  <a:schemeClr val="lt1"/>
                </a:solidFill>
                <a:latin typeface="Avenir Next LT Pro" panose="020B0504020202020204" pitchFamily="34" charset="0"/>
                <a:ea typeface="Avenir"/>
                <a:cs typeface="Avenir"/>
                <a:sym typeface="Avenir"/>
              </a:rPr>
              <a:t>Of the 50 that converged, 50 of them (100%) replicated the best log likelihood value</a:t>
            </a:r>
            <a:endParaRPr sz="1600">
              <a:solidFill>
                <a:schemeClr val="lt1"/>
              </a:solidFill>
              <a:latin typeface="Avenir Next LT Pro" panose="020B0504020202020204" pitchFamily="34" charset="0"/>
              <a:ea typeface="Avenir"/>
              <a:cs typeface="Avenir"/>
              <a:sym typeface="Avenir"/>
            </a:endParaRPr>
          </a:p>
        </p:txBody>
      </p:sp>
      <p:cxnSp>
        <p:nvCxnSpPr>
          <p:cNvPr id="692" name="Google Shape;692;p84"/>
          <p:cNvCxnSpPr>
            <a:stCxn id="688" idx="0"/>
          </p:cNvCxnSpPr>
          <p:nvPr/>
        </p:nvCxnSpPr>
        <p:spPr>
          <a:xfrm flipV="1">
            <a:off x="4031820" y="4214633"/>
            <a:ext cx="1415200" cy="334401"/>
          </a:xfrm>
          <a:prstGeom prst="straightConnector1">
            <a:avLst/>
          </a:prstGeom>
          <a:noFill/>
          <a:ln w="19050" cap="flat" cmpd="sng">
            <a:solidFill>
              <a:schemeClr val="accent2"/>
            </a:solidFill>
            <a:prstDash val="solid"/>
            <a:round/>
            <a:headEnd type="none" w="med" len="med"/>
            <a:tailEnd type="triangle" w="med" len="med"/>
          </a:ln>
        </p:spPr>
      </p:cxnSp>
      <p:cxnSp>
        <p:nvCxnSpPr>
          <p:cNvPr id="693" name="Google Shape;693;p84"/>
          <p:cNvCxnSpPr>
            <a:stCxn id="691" idx="0"/>
            <a:endCxn id="690" idx="2"/>
          </p:cNvCxnSpPr>
          <p:nvPr/>
        </p:nvCxnSpPr>
        <p:spPr>
          <a:xfrm flipV="1">
            <a:off x="7444053" y="4214600"/>
            <a:ext cx="437447" cy="276567"/>
          </a:xfrm>
          <a:prstGeom prst="straightConnector1">
            <a:avLst/>
          </a:prstGeom>
          <a:noFill/>
          <a:ln w="19050" cap="flat" cmpd="sng">
            <a:solidFill>
              <a:schemeClr val="accent3"/>
            </a:solidFill>
            <a:prstDash val="solid"/>
            <a:round/>
            <a:headEnd type="none" w="med" len="med"/>
            <a:tailEnd type="triangle" w="med" len="med"/>
          </a:ln>
        </p:spPr>
      </p:cxnSp>
      <p:sp>
        <p:nvSpPr>
          <p:cNvPr id="694" name="Google Shape;694;p84"/>
          <p:cNvSpPr/>
          <p:nvPr/>
        </p:nvSpPr>
        <p:spPr>
          <a:xfrm>
            <a:off x="8715233" y="2344600"/>
            <a:ext cx="1532800" cy="1870000"/>
          </a:xfrm>
          <a:prstGeom prst="rect">
            <a:avLst/>
          </a:prstGeom>
          <a:noFill/>
          <a:ln w="381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695" name="Google Shape;695;p84"/>
          <p:cNvSpPr txBox="1"/>
          <p:nvPr/>
        </p:nvSpPr>
        <p:spPr>
          <a:xfrm>
            <a:off x="8843987" y="4549033"/>
            <a:ext cx="2212000" cy="1323399"/>
          </a:xfrm>
          <a:prstGeom prst="rect">
            <a:avLst/>
          </a:prstGeom>
          <a:solidFill>
            <a:schemeClr val="accent4"/>
          </a:solidFill>
          <a:ln w="12700" cap="flat" cmpd="sng">
            <a:solidFill>
              <a:schemeClr val="accent3"/>
            </a:solidFill>
            <a:prstDash val="solid"/>
            <a:miter lim="800000"/>
            <a:headEnd type="none" w="sm" len="sm"/>
            <a:tailEnd type="none" w="sm" len="sm"/>
          </a:ln>
        </p:spPr>
        <p:txBody>
          <a:bodyPr spcFirstLastPara="1" wrap="square" lIns="91433" tIns="45700" rIns="91433" bIns="45700" anchor="t" anchorCtr="0">
            <a:spAutoFit/>
          </a:bodyPr>
          <a:lstStyle/>
          <a:p>
            <a:r>
              <a:rPr lang="en" sz="1600">
                <a:solidFill>
                  <a:schemeClr val="lt1"/>
                </a:solidFill>
                <a:latin typeface="Avenir Next LT Pro" panose="020B0504020202020204" pitchFamily="34" charset="0"/>
                <a:ea typeface="Avenir"/>
                <a:cs typeface="Avenir"/>
                <a:sym typeface="Avenir"/>
              </a:rPr>
              <a:t>This is the size of the smallest class, which is just helpful to report as a glimpse into the solutoin</a:t>
            </a:r>
            <a:endParaRPr sz="1600">
              <a:solidFill>
                <a:schemeClr val="lt1"/>
              </a:solidFill>
              <a:latin typeface="Avenir Next LT Pro" panose="020B0504020202020204" pitchFamily="34" charset="0"/>
              <a:ea typeface="Avenir"/>
              <a:cs typeface="Avenir"/>
              <a:sym typeface="Avenir"/>
            </a:endParaRPr>
          </a:p>
        </p:txBody>
      </p:sp>
      <p:cxnSp>
        <p:nvCxnSpPr>
          <p:cNvPr id="696" name="Google Shape;696;p84"/>
          <p:cNvCxnSpPr>
            <a:stCxn id="695" idx="0"/>
            <a:endCxn id="694" idx="2"/>
          </p:cNvCxnSpPr>
          <p:nvPr/>
        </p:nvCxnSpPr>
        <p:spPr>
          <a:xfrm flipH="1" flipV="1">
            <a:off x="9481633" y="4214600"/>
            <a:ext cx="468354" cy="334433"/>
          </a:xfrm>
          <a:prstGeom prst="straightConnector1">
            <a:avLst/>
          </a:prstGeom>
          <a:noFill/>
          <a:ln w="19050" cap="flat" cmpd="sng">
            <a:solidFill>
              <a:schemeClr val="accent4"/>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5718E-AC8C-7ED1-938B-7A9657483EE3}"/>
              </a:ext>
            </a:extLst>
          </p:cNvPr>
          <p:cNvSpPr>
            <a:spLocks noGrp="1"/>
          </p:cNvSpPr>
          <p:nvPr>
            <p:ph type="title"/>
          </p:nvPr>
        </p:nvSpPr>
        <p:spPr/>
        <p:txBody>
          <a:bodyPr/>
          <a:lstStyle/>
          <a:p>
            <a:r>
              <a:rPr lang="en-US" dirty="0"/>
              <a:t>What are random starts in LCA?</a:t>
            </a:r>
          </a:p>
        </p:txBody>
      </p:sp>
      <p:sp>
        <p:nvSpPr>
          <p:cNvPr id="5" name="Content Placeholder 4">
            <a:extLst>
              <a:ext uri="{FF2B5EF4-FFF2-40B4-BE49-F238E27FC236}">
                <a16:creationId xmlns:a16="http://schemas.microsoft.com/office/drawing/2014/main" id="{7AF264E4-534A-203F-E540-B18C7F16A433}"/>
              </a:ext>
            </a:extLst>
          </p:cNvPr>
          <p:cNvSpPr>
            <a:spLocks noGrp="1"/>
          </p:cNvSpPr>
          <p:nvPr>
            <p:ph idx="1"/>
          </p:nvPr>
        </p:nvSpPr>
        <p:spPr>
          <a:xfrm>
            <a:off x="662683" y="1253331"/>
            <a:ext cx="10870834" cy="4351338"/>
          </a:xfrm>
        </p:spPr>
        <p:txBody>
          <a:bodyPr/>
          <a:lstStyle/>
          <a:p>
            <a:r>
              <a:rPr lang="en-US" dirty="0">
                <a:latin typeface="Avenir Next LT Pro" panose="020B0504020202020204" pitchFamily="34" charset="0"/>
              </a:rPr>
              <a:t>Mplus uses an expectation-maximization (EM) algorithm </a:t>
            </a:r>
          </a:p>
          <a:p>
            <a:pPr lvl="1"/>
            <a:r>
              <a:rPr lang="en-US" dirty="0">
                <a:latin typeface="Avenir Next LT Pro" panose="020B0504020202020204" pitchFamily="34" charset="0"/>
              </a:rPr>
              <a:t>Iterative method to find the local maximum likelihood estimates of parameters in statistical models</a:t>
            </a:r>
          </a:p>
          <a:p>
            <a:pPr lvl="2"/>
            <a:r>
              <a:rPr lang="en-US" dirty="0">
                <a:latin typeface="Avenir Next LT Pro" panose="020B0504020202020204" pitchFamily="34" charset="0"/>
              </a:rPr>
              <a:t>Default in Mplus</a:t>
            </a:r>
          </a:p>
          <a:p>
            <a:r>
              <a:rPr lang="en-US" dirty="0">
                <a:latin typeface="Avenir Next LT Pro" panose="020B0504020202020204" pitchFamily="34" charset="0"/>
              </a:rPr>
              <a:t>Challenge of EM:</a:t>
            </a:r>
          </a:p>
          <a:p>
            <a:pPr lvl="1"/>
            <a:r>
              <a:rPr lang="en-US" dirty="0">
                <a:latin typeface="Avenir Next LT Pro" panose="020B0504020202020204" pitchFamily="34" charset="0"/>
              </a:rPr>
              <a:t>The estimation may fail to converge even if the model is theoretically identified</a:t>
            </a:r>
          </a:p>
          <a:p>
            <a:pPr lvl="1"/>
            <a:r>
              <a:rPr lang="en-US" dirty="0">
                <a:latin typeface="Avenir Next LT Pro" panose="020B0504020202020204" pitchFamily="34" charset="0"/>
              </a:rPr>
              <a:t>If the estimation algorithm does converge, since the log likelihood surface for mixtures if often multimodal, there is no way to prove the solution is a global rather than local maximum</a:t>
            </a:r>
          </a:p>
          <a:p>
            <a:pPr lvl="1"/>
            <a:r>
              <a:rPr lang="en-US" dirty="0">
                <a:latin typeface="Avenir Next LT Pro" panose="020B0504020202020204" pitchFamily="34" charset="0"/>
              </a:rPr>
              <a:t>Due to the potential for multiple local maxima in the likelihood surface, the algorithm's convergence can depend heavily on the initial </a:t>
            </a:r>
            <a:r>
              <a:rPr lang="en-US" b="1" dirty="0">
                <a:latin typeface="Avenir Next LT Pro" panose="020B0504020202020204" pitchFamily="34" charset="0"/>
              </a:rPr>
              <a:t>starting values </a:t>
            </a:r>
            <a:r>
              <a:rPr lang="en-US" dirty="0">
                <a:latin typeface="Avenir Next LT Pro" panose="020B0504020202020204" pitchFamily="34" charset="0"/>
              </a:rPr>
              <a:t>of the parameters.</a:t>
            </a:r>
          </a:p>
          <a:p>
            <a:pPr lvl="1"/>
            <a:endParaRPr lang="en-US" dirty="0"/>
          </a:p>
          <a:p>
            <a:pPr lvl="1"/>
            <a:endParaRPr lang="en-US" dirty="0"/>
          </a:p>
        </p:txBody>
      </p:sp>
    </p:spTree>
    <p:extLst>
      <p:ext uri="{BB962C8B-B14F-4D97-AF65-F5344CB8AC3E}">
        <p14:creationId xmlns:p14="http://schemas.microsoft.com/office/powerpoint/2010/main" val="168021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20F71F-7311-4000-9A86-7AE079B38C91}"/>
              </a:ext>
            </a:extLst>
          </p:cNvPr>
          <p:cNvSpPr>
            <a:spLocks noGrp="1"/>
          </p:cNvSpPr>
          <p:nvPr>
            <p:ph type="title"/>
          </p:nvPr>
        </p:nvSpPr>
        <p:spPr/>
        <p:txBody>
          <a:bodyPr/>
          <a:lstStyle/>
          <a:p>
            <a:r>
              <a:rPr lang="en-US" dirty="0"/>
              <a:t>What are random starts in LCA? Continued…</a:t>
            </a:r>
          </a:p>
        </p:txBody>
      </p:sp>
      <p:sp>
        <p:nvSpPr>
          <p:cNvPr id="5" name="Text Placeholder 4">
            <a:extLst>
              <a:ext uri="{FF2B5EF4-FFF2-40B4-BE49-F238E27FC236}">
                <a16:creationId xmlns:a16="http://schemas.microsoft.com/office/drawing/2014/main" id="{B273C78C-99B2-4E2C-B4E0-56B64C9388C0}"/>
              </a:ext>
            </a:extLst>
          </p:cNvPr>
          <p:cNvSpPr>
            <a:spLocks noGrp="1"/>
          </p:cNvSpPr>
          <p:nvPr>
            <p:ph idx="1"/>
          </p:nvPr>
        </p:nvSpPr>
        <p:spPr>
          <a:xfrm>
            <a:off x="526470" y="1480568"/>
            <a:ext cx="10661069" cy="4351338"/>
          </a:xfrm>
        </p:spPr>
        <p:txBody>
          <a:bodyPr>
            <a:normAutofit/>
          </a:bodyPr>
          <a:lstStyle/>
          <a:p>
            <a:r>
              <a:rPr lang="en-US" dirty="0">
                <a:latin typeface="Avenir Next LT Pro" panose="020B0504020202020204" pitchFamily="34" charset="0"/>
              </a:rPr>
              <a:t>Use multiple random sets of (initialization) starting values with the estimation algorithm—it is recommended that a minimum of 50 to 100sets of extensively, randomly varied starting values are used (</a:t>
            </a:r>
            <a:r>
              <a:rPr lang="en-US" dirty="0" err="1">
                <a:latin typeface="Avenir Next LT Pro" panose="020B0504020202020204" pitchFamily="34" charset="0"/>
              </a:rPr>
              <a:t>Hipp</a:t>
            </a:r>
            <a:r>
              <a:rPr lang="en-US" dirty="0">
                <a:latin typeface="Avenir Next LT Pro" panose="020B0504020202020204" pitchFamily="34" charset="0"/>
              </a:rPr>
              <a:t> &amp; Bauer, 2006) but more may be necessary to observe satisfactory replication of the best maximum log likelihood value, particularly as you increase the number of classes.</a:t>
            </a:r>
          </a:p>
          <a:p>
            <a:r>
              <a:rPr lang="en-US" dirty="0">
                <a:latin typeface="Avenir Next LT Pro" panose="020B0504020202020204" pitchFamily="34" charset="0"/>
              </a:rPr>
              <a:t>Recommendations for a more thorough investigation of multiple solutions when there are more than two classes:</a:t>
            </a:r>
          </a:p>
          <a:p>
            <a:pPr lvl="1"/>
            <a:r>
              <a:rPr lang="en-US" dirty="0">
                <a:latin typeface="Avenir Next LT Pro" panose="020B0504020202020204" pitchFamily="34" charset="0"/>
              </a:rPr>
              <a:t>ANALYSIS: Starts = 100 20;</a:t>
            </a:r>
          </a:p>
          <a:p>
            <a:pPr marL="342900" lvl="1" indent="0">
              <a:buNone/>
            </a:pPr>
            <a:r>
              <a:rPr lang="en-US" dirty="0">
                <a:latin typeface="Avenir Next LT Pro" panose="020B0504020202020204" pitchFamily="34" charset="0"/>
              </a:rPr>
              <a:t>or with many classes</a:t>
            </a:r>
          </a:p>
          <a:p>
            <a:pPr lvl="1"/>
            <a:r>
              <a:rPr lang="en-US" dirty="0">
                <a:latin typeface="Avenir Next LT Pro" panose="020B0504020202020204" pitchFamily="34" charset="0"/>
              </a:rPr>
              <a:t>ANALYSIS: Starts = 500 100;</a:t>
            </a:r>
          </a:p>
          <a:p>
            <a:r>
              <a:rPr lang="en-US" dirty="0">
                <a:latin typeface="Avenir Next LT Pro" panose="020B0504020202020204" pitchFamily="34" charset="0"/>
              </a:rPr>
              <a:t>`STARTS` specifies that Mplus should begin with 100 random sets of starting values (initial starts) and then use the best 20 solutions for more detailed final optimization.</a:t>
            </a:r>
          </a:p>
        </p:txBody>
      </p:sp>
    </p:spTree>
    <p:extLst>
      <p:ext uri="{BB962C8B-B14F-4D97-AF65-F5344CB8AC3E}">
        <p14:creationId xmlns:p14="http://schemas.microsoft.com/office/powerpoint/2010/main" val="371196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t>5</a:t>
            </a:fld>
            <a:endParaRPr/>
          </a:p>
        </p:txBody>
      </p:sp>
      <p:pic>
        <p:nvPicPr>
          <p:cNvPr id="514" name="Google Shape;514;p70"/>
          <p:cNvPicPr preferRelativeResize="0"/>
          <p:nvPr/>
        </p:nvPicPr>
        <p:blipFill rotWithShape="1">
          <a:blip r:embed="rId3">
            <a:alphaModFix/>
          </a:blip>
          <a:srcRect/>
          <a:stretch/>
        </p:blipFill>
        <p:spPr>
          <a:xfrm>
            <a:off x="1951166" y="514470"/>
            <a:ext cx="7640901" cy="5273967"/>
          </a:xfrm>
          <a:prstGeom prst="rect">
            <a:avLst/>
          </a:prstGeom>
          <a:noFill/>
          <a:ln>
            <a:noFill/>
          </a:ln>
        </p:spPr>
      </p:pic>
      <p:sp>
        <p:nvSpPr>
          <p:cNvPr id="515" name="Google Shape;515;p70"/>
          <p:cNvSpPr/>
          <p:nvPr/>
        </p:nvSpPr>
        <p:spPr>
          <a:xfrm>
            <a:off x="7120100" y="5789033"/>
            <a:ext cx="2409200" cy="3040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16" name="Google Shape;516;p70"/>
          <p:cNvSpPr/>
          <p:nvPr/>
        </p:nvSpPr>
        <p:spPr>
          <a:xfrm rot="-10797944">
            <a:off x="2390959" y="5789033"/>
            <a:ext cx="2006800" cy="3040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17" name="Google Shape;517;p70"/>
          <p:cNvSpPr txBox="1"/>
          <p:nvPr/>
        </p:nvSpPr>
        <p:spPr>
          <a:xfrm>
            <a:off x="4789100" y="5643506"/>
            <a:ext cx="2778800" cy="595059"/>
          </a:xfrm>
          <a:prstGeom prst="rect">
            <a:avLst/>
          </a:prstGeom>
          <a:noFill/>
          <a:ln>
            <a:noFill/>
          </a:ln>
        </p:spPr>
        <p:txBody>
          <a:bodyPr spcFirstLastPara="1" wrap="square" lIns="121900" tIns="121900" rIns="121900" bIns="121900" anchor="t" anchorCtr="0">
            <a:spAutoFit/>
          </a:bodyPr>
          <a:lstStyle/>
          <a:p>
            <a:r>
              <a:rPr lang="en" sz="2267" dirty="0">
                <a:solidFill>
                  <a:schemeClr val="accent3"/>
                </a:solidFill>
                <a:latin typeface="Avenir Next LT Pro" panose="020B0504020202020204" pitchFamily="34" charset="0"/>
                <a:ea typeface="Avenir"/>
                <a:cs typeface="Avenir"/>
                <a:sym typeface="Avenir"/>
              </a:rPr>
              <a:t>Parameter set</a:t>
            </a:r>
            <a:endParaRPr sz="2267" dirty="0">
              <a:solidFill>
                <a:schemeClr val="accent3"/>
              </a:solidFill>
              <a:latin typeface="Avenir Next LT Pro" panose="020B0504020202020204" pitchFamily="34" charset="0"/>
              <a:ea typeface="Avenir"/>
              <a:cs typeface="Avenir"/>
              <a:sym typeface="Avenir"/>
            </a:endParaRPr>
          </a:p>
        </p:txBody>
      </p:sp>
      <p:sp>
        <p:nvSpPr>
          <p:cNvPr id="518" name="Google Shape;518;p70"/>
          <p:cNvSpPr txBox="1"/>
          <p:nvPr/>
        </p:nvSpPr>
        <p:spPr>
          <a:xfrm rot="-5400000">
            <a:off x="341705" y="2153522"/>
            <a:ext cx="2778800" cy="595059"/>
          </a:xfrm>
          <a:prstGeom prst="rect">
            <a:avLst/>
          </a:prstGeom>
          <a:noFill/>
          <a:ln>
            <a:noFill/>
          </a:ln>
        </p:spPr>
        <p:txBody>
          <a:bodyPr spcFirstLastPara="1" wrap="square" lIns="121900" tIns="121900" rIns="121900" bIns="121900" anchor="t" anchorCtr="0">
            <a:spAutoFit/>
          </a:bodyPr>
          <a:lstStyle/>
          <a:p>
            <a:r>
              <a:rPr lang="en" sz="2267" dirty="0">
                <a:solidFill>
                  <a:schemeClr val="accent4"/>
                </a:solidFill>
                <a:latin typeface="Avenir Next LT Pro" panose="020B0504020202020204" pitchFamily="34" charset="0"/>
                <a:ea typeface="Avenir"/>
                <a:cs typeface="Avenir"/>
                <a:sym typeface="Avenir"/>
              </a:rPr>
              <a:t>Likelihood Value</a:t>
            </a:r>
            <a:endParaRPr sz="2267" dirty="0">
              <a:solidFill>
                <a:schemeClr val="accent4"/>
              </a:solidFill>
              <a:latin typeface="Avenir Next LT Pro" panose="020B0504020202020204" pitchFamily="34" charset="0"/>
              <a:ea typeface="Avenir"/>
              <a:cs typeface="Avenir"/>
              <a:sym typeface="Avenir"/>
            </a:endParaRPr>
          </a:p>
        </p:txBody>
      </p:sp>
      <p:sp>
        <p:nvSpPr>
          <p:cNvPr id="519" name="Google Shape;519;p70"/>
          <p:cNvSpPr/>
          <p:nvPr/>
        </p:nvSpPr>
        <p:spPr>
          <a:xfrm rot="-5400000">
            <a:off x="1322367" y="839268"/>
            <a:ext cx="953600" cy="3040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20" name="Google Shape;520;p70"/>
          <p:cNvSpPr/>
          <p:nvPr/>
        </p:nvSpPr>
        <p:spPr>
          <a:xfrm rot="5402132">
            <a:off x="1154700" y="4341433"/>
            <a:ext cx="1290000" cy="3040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21" name="Google Shape;521;p70"/>
          <p:cNvSpPr txBox="1"/>
          <p:nvPr/>
        </p:nvSpPr>
        <p:spPr>
          <a:xfrm>
            <a:off x="7959067" y="415667"/>
            <a:ext cx="3964000" cy="2831504"/>
          </a:xfrm>
          <a:prstGeom prst="rect">
            <a:avLst/>
          </a:prstGeom>
          <a:noFill/>
          <a:ln>
            <a:noFill/>
          </a:ln>
        </p:spPr>
        <p:txBody>
          <a:bodyPr spcFirstLastPara="1" wrap="square" lIns="121900" tIns="121900" rIns="121900" bIns="121900" anchor="t" anchorCtr="0">
            <a:spAutoFit/>
          </a:bodyPr>
          <a:lstStyle/>
          <a:p>
            <a:r>
              <a:rPr lang="en" sz="2400">
                <a:solidFill>
                  <a:schemeClr val="dk2"/>
                </a:solidFill>
                <a:latin typeface="Avenir"/>
                <a:ea typeface="Avenir"/>
                <a:cs typeface="Avenir"/>
                <a:sym typeface="Avenir"/>
              </a:rPr>
              <a:t>Each value ϴ</a:t>
            </a:r>
            <a:r>
              <a:rPr lang="en" sz="2400" i="1" baseline="-25000">
                <a:solidFill>
                  <a:schemeClr val="dk2"/>
                </a:solidFill>
                <a:latin typeface="Avenir"/>
                <a:ea typeface="Avenir"/>
                <a:cs typeface="Avenir"/>
                <a:sym typeface="Avenir"/>
              </a:rPr>
              <a:t>i</a:t>
            </a:r>
            <a:r>
              <a:rPr lang="en" sz="2400">
                <a:solidFill>
                  <a:schemeClr val="dk2"/>
                </a:solidFill>
                <a:latin typeface="Avenir"/>
                <a:ea typeface="Avenir"/>
                <a:cs typeface="Avenir"/>
                <a:sym typeface="Avenir"/>
              </a:rPr>
              <a:t> implies a specific set of parameters (e.g., conditional item probabilities, etc.)</a:t>
            </a:r>
            <a:endParaRPr sz="2400">
              <a:solidFill>
                <a:schemeClr val="dk2"/>
              </a:solidFill>
              <a:latin typeface="Avenir"/>
              <a:ea typeface="Avenir"/>
              <a:cs typeface="Avenir"/>
              <a:sym typeface="Avenir"/>
            </a:endParaRPr>
          </a:p>
          <a:p>
            <a:endParaRPr sz="2400">
              <a:solidFill>
                <a:schemeClr val="dk2"/>
              </a:solidFill>
              <a:latin typeface="Avenir"/>
              <a:ea typeface="Avenir"/>
              <a:cs typeface="Avenir"/>
              <a:sym typeface="Avenir"/>
            </a:endParaRPr>
          </a:p>
          <a:p>
            <a:r>
              <a:rPr lang="en" sz="2400">
                <a:solidFill>
                  <a:schemeClr val="dk2"/>
                </a:solidFill>
                <a:latin typeface="Avenir"/>
                <a:ea typeface="Avenir"/>
                <a:cs typeface="Avenir"/>
                <a:sym typeface="Avenir"/>
              </a:rPr>
              <a:t>Goal: pick a ϴ</a:t>
            </a:r>
            <a:r>
              <a:rPr lang="en" sz="2400" i="1" baseline="-25000">
                <a:solidFill>
                  <a:schemeClr val="dk2"/>
                </a:solidFill>
                <a:latin typeface="Avenir"/>
                <a:ea typeface="Avenir"/>
                <a:cs typeface="Avenir"/>
                <a:sym typeface="Avenir"/>
              </a:rPr>
              <a:t>i</a:t>
            </a:r>
            <a:r>
              <a:rPr lang="en" sz="2400">
                <a:solidFill>
                  <a:schemeClr val="dk2"/>
                </a:solidFill>
                <a:latin typeface="Avenir"/>
                <a:ea typeface="Avenir"/>
                <a:cs typeface="Avenir"/>
                <a:sym typeface="Avenir"/>
              </a:rPr>
              <a:t> that maximized the likelihood</a:t>
            </a:r>
            <a:endParaRPr sz="2400">
              <a:solidFill>
                <a:schemeClr val="dk2"/>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6</a:t>
            </a:fld>
            <a:endParaRPr/>
          </a:p>
        </p:txBody>
      </p:sp>
      <p:pic>
        <p:nvPicPr>
          <p:cNvPr id="514" name="Google Shape;514;p70"/>
          <p:cNvPicPr preferRelativeResize="0"/>
          <p:nvPr/>
        </p:nvPicPr>
        <p:blipFill rotWithShape="1">
          <a:blip r:embed="rId3">
            <a:alphaModFix/>
          </a:blip>
          <a:srcRect/>
          <a:stretch/>
        </p:blipFill>
        <p:spPr>
          <a:xfrm>
            <a:off x="1966705" y="514470"/>
            <a:ext cx="7640901" cy="5273967"/>
          </a:xfrm>
          <a:prstGeom prst="rect">
            <a:avLst/>
          </a:prstGeom>
          <a:noFill/>
          <a:ln>
            <a:noFill/>
          </a:ln>
        </p:spPr>
      </p:pic>
      <p:sp>
        <p:nvSpPr>
          <p:cNvPr id="521" name="Google Shape;521;p70"/>
          <p:cNvSpPr txBox="1"/>
          <p:nvPr/>
        </p:nvSpPr>
        <p:spPr>
          <a:xfrm>
            <a:off x="7959067" y="415667"/>
            <a:ext cx="3964000" cy="2831504"/>
          </a:xfrm>
          <a:prstGeom prst="rect">
            <a:avLst/>
          </a:prstGeom>
          <a:noFill/>
          <a:ln>
            <a:noFill/>
          </a:ln>
        </p:spPr>
        <p:txBody>
          <a:bodyPr spcFirstLastPara="1" wrap="square" lIns="121900" tIns="121900" rIns="121900" bIns="121900" anchor="t" anchorCtr="0">
            <a:spAutoFit/>
          </a:bodyPr>
          <a:lstStyle/>
          <a:p>
            <a:r>
              <a:rPr lang="en" sz="2400">
                <a:solidFill>
                  <a:schemeClr val="dk2"/>
                </a:solidFill>
                <a:latin typeface="Avenir"/>
                <a:ea typeface="Avenir"/>
                <a:cs typeface="Avenir"/>
                <a:sym typeface="Avenir"/>
              </a:rPr>
              <a:t>Each value ϴ</a:t>
            </a:r>
            <a:r>
              <a:rPr lang="en" sz="2400" i="1" baseline="-25000">
                <a:solidFill>
                  <a:schemeClr val="dk2"/>
                </a:solidFill>
                <a:latin typeface="Avenir"/>
                <a:ea typeface="Avenir"/>
                <a:cs typeface="Avenir"/>
                <a:sym typeface="Avenir"/>
              </a:rPr>
              <a:t>i</a:t>
            </a:r>
            <a:r>
              <a:rPr lang="en" sz="2400">
                <a:solidFill>
                  <a:schemeClr val="dk2"/>
                </a:solidFill>
                <a:latin typeface="Avenir"/>
                <a:ea typeface="Avenir"/>
                <a:cs typeface="Avenir"/>
                <a:sym typeface="Avenir"/>
              </a:rPr>
              <a:t> implies a specific set of parameters (e.g., conditional item probabilities, etc.)</a:t>
            </a:r>
            <a:endParaRPr sz="2400">
              <a:solidFill>
                <a:schemeClr val="dk2"/>
              </a:solidFill>
              <a:latin typeface="Avenir"/>
              <a:ea typeface="Avenir"/>
              <a:cs typeface="Avenir"/>
              <a:sym typeface="Avenir"/>
            </a:endParaRPr>
          </a:p>
          <a:p>
            <a:endParaRPr sz="2400">
              <a:solidFill>
                <a:schemeClr val="dk2"/>
              </a:solidFill>
              <a:latin typeface="Avenir"/>
              <a:ea typeface="Avenir"/>
              <a:cs typeface="Avenir"/>
              <a:sym typeface="Avenir"/>
            </a:endParaRPr>
          </a:p>
          <a:p>
            <a:r>
              <a:rPr lang="en" sz="2400">
                <a:solidFill>
                  <a:schemeClr val="dk2"/>
                </a:solidFill>
                <a:latin typeface="Avenir"/>
                <a:ea typeface="Avenir"/>
                <a:cs typeface="Avenir"/>
                <a:sym typeface="Avenir"/>
              </a:rPr>
              <a:t>Goal: pick a ϴ</a:t>
            </a:r>
            <a:r>
              <a:rPr lang="en" sz="2400" i="1" baseline="-25000">
                <a:solidFill>
                  <a:schemeClr val="dk2"/>
                </a:solidFill>
                <a:latin typeface="Avenir"/>
                <a:ea typeface="Avenir"/>
                <a:cs typeface="Avenir"/>
                <a:sym typeface="Avenir"/>
              </a:rPr>
              <a:t>i</a:t>
            </a:r>
            <a:r>
              <a:rPr lang="en" sz="2400">
                <a:solidFill>
                  <a:schemeClr val="dk2"/>
                </a:solidFill>
                <a:latin typeface="Avenir"/>
                <a:ea typeface="Avenir"/>
                <a:cs typeface="Avenir"/>
                <a:sym typeface="Avenir"/>
              </a:rPr>
              <a:t> that maximized the likelihood</a:t>
            </a:r>
            <a:endParaRPr sz="2400">
              <a:solidFill>
                <a:schemeClr val="dk2"/>
              </a:solidFill>
              <a:latin typeface="Avenir"/>
              <a:ea typeface="Avenir"/>
              <a:cs typeface="Avenir"/>
              <a:sym typeface="Avenir"/>
            </a:endParaRPr>
          </a:p>
        </p:txBody>
      </p:sp>
      <p:cxnSp>
        <p:nvCxnSpPr>
          <p:cNvPr id="2" name="Google Shape;531;p71">
            <a:extLst>
              <a:ext uri="{FF2B5EF4-FFF2-40B4-BE49-F238E27FC236}">
                <a16:creationId xmlns:a16="http://schemas.microsoft.com/office/drawing/2014/main" id="{C95189D9-23B0-BAB2-DFC3-43F8597A2753}"/>
              </a:ext>
            </a:extLst>
          </p:cNvPr>
          <p:cNvCxnSpPr>
            <a:cxnSpLocks/>
          </p:cNvCxnSpPr>
          <p:nvPr/>
        </p:nvCxnSpPr>
        <p:spPr>
          <a:xfrm flipH="1">
            <a:off x="2380891" y="798019"/>
            <a:ext cx="3406265" cy="1"/>
          </a:xfrm>
          <a:prstGeom prst="straightConnector1">
            <a:avLst/>
          </a:prstGeom>
          <a:noFill/>
          <a:ln w="38100" cap="flat" cmpd="sng">
            <a:solidFill>
              <a:schemeClr val="accent4"/>
            </a:solidFill>
            <a:prstDash val="solid"/>
            <a:round/>
            <a:headEnd type="none" w="med" len="med"/>
            <a:tailEnd type="triangle" w="med" len="med"/>
          </a:ln>
        </p:spPr>
      </p:cxnSp>
      <p:cxnSp>
        <p:nvCxnSpPr>
          <p:cNvPr id="3" name="Google Shape;532;p71">
            <a:extLst>
              <a:ext uri="{FF2B5EF4-FFF2-40B4-BE49-F238E27FC236}">
                <a16:creationId xmlns:a16="http://schemas.microsoft.com/office/drawing/2014/main" id="{8D8EDC67-3D5D-063E-6B88-86EE327C54B1}"/>
              </a:ext>
            </a:extLst>
          </p:cNvPr>
          <p:cNvCxnSpPr>
            <a:cxnSpLocks/>
          </p:cNvCxnSpPr>
          <p:nvPr/>
        </p:nvCxnSpPr>
        <p:spPr>
          <a:xfrm flipH="1" flipV="1">
            <a:off x="2380891" y="2456313"/>
            <a:ext cx="2462868" cy="14400"/>
          </a:xfrm>
          <a:prstGeom prst="straightConnector1">
            <a:avLst/>
          </a:prstGeom>
          <a:noFill/>
          <a:ln w="38100" cap="flat" cmpd="sng">
            <a:solidFill>
              <a:schemeClr val="accent4"/>
            </a:solidFill>
            <a:prstDash val="solid"/>
            <a:round/>
            <a:headEnd type="none" w="med" len="med"/>
            <a:tailEnd type="triangle" w="med" len="med"/>
          </a:ln>
        </p:spPr>
      </p:cxnSp>
    </p:spTree>
    <p:extLst>
      <p:ext uri="{BB962C8B-B14F-4D97-AF65-F5344CB8AC3E}">
        <p14:creationId xmlns:p14="http://schemas.microsoft.com/office/powerpoint/2010/main" val="265384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grpSp>
        <p:nvGrpSpPr>
          <p:cNvPr id="526" name="Google Shape;526;p71"/>
          <p:cNvGrpSpPr/>
          <p:nvPr/>
        </p:nvGrpSpPr>
        <p:grpSpPr>
          <a:xfrm>
            <a:off x="304740" y="986232"/>
            <a:ext cx="11565693" cy="3858333"/>
            <a:chOff x="425768" y="667226"/>
            <a:chExt cx="4727896" cy="1200627"/>
          </a:xfrm>
        </p:grpSpPr>
        <p:pic>
          <p:nvPicPr>
            <p:cNvPr id="527" name="Google Shape;527;p71"/>
            <p:cNvPicPr preferRelativeResize="0"/>
            <p:nvPr/>
          </p:nvPicPr>
          <p:blipFill rotWithShape="1">
            <a:blip r:embed="rId3">
              <a:alphaModFix/>
            </a:blip>
            <a:srcRect/>
            <a:stretch/>
          </p:blipFill>
          <p:spPr>
            <a:xfrm>
              <a:off x="2709858" y="667704"/>
              <a:ext cx="2443806" cy="1200149"/>
            </a:xfrm>
            <a:prstGeom prst="rect">
              <a:avLst/>
            </a:prstGeom>
            <a:noFill/>
            <a:ln>
              <a:noFill/>
            </a:ln>
          </p:spPr>
        </p:pic>
        <p:pic>
          <p:nvPicPr>
            <p:cNvPr id="528" name="Google Shape;528;p71"/>
            <p:cNvPicPr preferRelativeResize="0"/>
            <p:nvPr/>
          </p:nvPicPr>
          <p:blipFill rotWithShape="1">
            <a:blip r:embed="rId4">
              <a:alphaModFix/>
            </a:blip>
            <a:srcRect/>
            <a:stretch/>
          </p:blipFill>
          <p:spPr>
            <a:xfrm>
              <a:off x="425768" y="667226"/>
              <a:ext cx="2029777" cy="1200150"/>
            </a:xfrm>
            <a:prstGeom prst="rect">
              <a:avLst/>
            </a:prstGeom>
            <a:noFill/>
            <a:ln>
              <a:noFill/>
            </a:ln>
          </p:spPr>
        </p:pic>
      </p:grpSp>
      <p:sp>
        <p:nvSpPr>
          <p:cNvPr id="529" name="Google Shape;529;p71"/>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7</a:t>
            </a:fld>
            <a:endParaRPr/>
          </a:p>
        </p:txBody>
      </p:sp>
      <p:pic>
        <p:nvPicPr>
          <p:cNvPr id="530" name="Google Shape;530;p71" descr="Blindfolded Businesswoman Balances On Mountain Top Stock Photo - Download  Image Now - Businesswoman, 30-34 Years, Adult - iStock"/>
          <p:cNvPicPr preferRelativeResize="0"/>
          <p:nvPr/>
        </p:nvPicPr>
        <p:blipFill rotWithShape="1">
          <a:blip r:embed="rId5">
            <a:alphaModFix/>
          </a:blip>
          <a:srcRect/>
          <a:stretch/>
        </p:blipFill>
        <p:spPr>
          <a:xfrm>
            <a:off x="4141550" y="177068"/>
            <a:ext cx="1659867" cy="2054300"/>
          </a:xfrm>
          <a:prstGeom prst="rect">
            <a:avLst/>
          </a:prstGeom>
          <a:noFill/>
          <a:ln>
            <a:noFill/>
          </a:ln>
        </p:spPr>
      </p:pic>
      <p:cxnSp>
        <p:nvCxnSpPr>
          <p:cNvPr id="531" name="Google Shape;531;p71"/>
          <p:cNvCxnSpPr/>
          <p:nvPr/>
        </p:nvCxnSpPr>
        <p:spPr>
          <a:xfrm rot="10800000">
            <a:off x="6218333" y="2359400"/>
            <a:ext cx="1216400" cy="0"/>
          </a:xfrm>
          <a:prstGeom prst="straightConnector1">
            <a:avLst/>
          </a:prstGeom>
          <a:noFill/>
          <a:ln w="9525" cap="flat" cmpd="sng">
            <a:solidFill>
              <a:schemeClr val="accent4"/>
            </a:solidFill>
            <a:prstDash val="solid"/>
            <a:round/>
            <a:headEnd type="none" w="med" len="med"/>
            <a:tailEnd type="triangle" w="med" len="med"/>
          </a:ln>
        </p:spPr>
      </p:cxnSp>
      <p:cxnSp>
        <p:nvCxnSpPr>
          <p:cNvPr id="532" name="Google Shape;532;p71"/>
          <p:cNvCxnSpPr/>
          <p:nvPr/>
        </p:nvCxnSpPr>
        <p:spPr>
          <a:xfrm rot="10800000">
            <a:off x="6239300" y="2695000"/>
            <a:ext cx="2101200" cy="14400"/>
          </a:xfrm>
          <a:prstGeom prst="straightConnector1">
            <a:avLst/>
          </a:prstGeom>
          <a:noFill/>
          <a:ln w="9525" cap="flat" cmpd="sng">
            <a:solidFill>
              <a:schemeClr val="accent4"/>
            </a:solidFill>
            <a:prstDash val="solid"/>
            <a:round/>
            <a:headEnd type="none" w="med" len="med"/>
            <a:tailEnd type="triangle" w="med" len="med"/>
          </a:ln>
        </p:spPr>
      </p:cxnSp>
      <p:cxnSp>
        <p:nvCxnSpPr>
          <p:cNvPr id="533" name="Google Shape;533;p71"/>
          <p:cNvCxnSpPr/>
          <p:nvPr/>
        </p:nvCxnSpPr>
        <p:spPr>
          <a:xfrm rot="10800000">
            <a:off x="6260267" y="1174617"/>
            <a:ext cx="3132800" cy="29600"/>
          </a:xfrm>
          <a:prstGeom prst="straightConnector1">
            <a:avLst/>
          </a:prstGeom>
          <a:noFill/>
          <a:ln w="9525" cap="flat" cmpd="sng">
            <a:solidFill>
              <a:schemeClr val="accent4"/>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2"/>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8</a:t>
            </a:fld>
            <a:endParaRPr/>
          </a:p>
        </p:txBody>
      </p:sp>
      <p:pic>
        <p:nvPicPr>
          <p:cNvPr id="540" name="Google Shape;540;p72"/>
          <p:cNvPicPr preferRelativeResize="0"/>
          <p:nvPr/>
        </p:nvPicPr>
        <p:blipFill rotWithShape="1">
          <a:blip r:embed="rId3">
            <a:alphaModFix/>
          </a:blip>
          <a:srcRect/>
          <a:stretch/>
        </p:blipFill>
        <p:spPr>
          <a:xfrm>
            <a:off x="6532065" y="1407700"/>
            <a:ext cx="5001568" cy="3499859"/>
          </a:xfrm>
          <a:prstGeom prst="rect">
            <a:avLst/>
          </a:prstGeom>
          <a:noFill/>
          <a:ln>
            <a:noFill/>
          </a:ln>
        </p:spPr>
      </p:pic>
      <p:cxnSp>
        <p:nvCxnSpPr>
          <p:cNvPr id="541" name="Google Shape;541;p72"/>
          <p:cNvCxnSpPr/>
          <p:nvPr/>
        </p:nvCxnSpPr>
        <p:spPr>
          <a:xfrm rot="10800000">
            <a:off x="6854341" y="1628509"/>
            <a:ext cx="2088800" cy="10800"/>
          </a:xfrm>
          <a:prstGeom prst="straightConnector1">
            <a:avLst/>
          </a:prstGeom>
          <a:noFill/>
          <a:ln w="9525" cap="flat" cmpd="sng">
            <a:solidFill>
              <a:schemeClr val="accent4"/>
            </a:solidFill>
            <a:prstDash val="solid"/>
            <a:round/>
            <a:headEnd type="none" w="med" len="med"/>
            <a:tailEnd type="stealth" w="med" len="med"/>
          </a:ln>
        </p:spPr>
      </p:cxnSp>
      <p:pic>
        <p:nvPicPr>
          <p:cNvPr id="542" name="Google Shape;542;p72"/>
          <p:cNvPicPr preferRelativeResize="0"/>
          <p:nvPr/>
        </p:nvPicPr>
        <p:blipFill rotWithShape="1">
          <a:blip r:embed="rId4">
            <a:alphaModFix/>
          </a:blip>
          <a:srcRect/>
          <a:stretch/>
        </p:blipFill>
        <p:spPr>
          <a:xfrm>
            <a:off x="566100" y="1407708"/>
            <a:ext cx="5001568" cy="3499859"/>
          </a:xfrm>
          <a:prstGeom prst="rect">
            <a:avLst/>
          </a:prstGeom>
          <a:noFill/>
          <a:ln>
            <a:noFill/>
          </a:ln>
        </p:spPr>
      </p:pic>
      <p:cxnSp>
        <p:nvCxnSpPr>
          <p:cNvPr id="543" name="Google Shape;543;p72"/>
          <p:cNvCxnSpPr/>
          <p:nvPr/>
        </p:nvCxnSpPr>
        <p:spPr>
          <a:xfrm rot="10800000">
            <a:off x="870500" y="1604968"/>
            <a:ext cx="1191600" cy="0"/>
          </a:xfrm>
          <a:prstGeom prst="straightConnector1">
            <a:avLst/>
          </a:prstGeom>
          <a:noFill/>
          <a:ln w="9525" cap="flat" cmpd="sng">
            <a:solidFill>
              <a:schemeClr val="accent4"/>
            </a:solidFill>
            <a:prstDash val="solid"/>
            <a:round/>
            <a:headEnd type="none" w="med" len="med"/>
            <a:tailEnd type="stealth" w="med" len="med"/>
          </a:ln>
        </p:spPr>
      </p:cxnSp>
      <p:cxnSp>
        <p:nvCxnSpPr>
          <p:cNvPr id="544" name="Google Shape;544;p72"/>
          <p:cNvCxnSpPr/>
          <p:nvPr/>
        </p:nvCxnSpPr>
        <p:spPr>
          <a:xfrm rot="10800000">
            <a:off x="849567" y="1681557"/>
            <a:ext cx="3659600" cy="0"/>
          </a:xfrm>
          <a:prstGeom prst="straightConnector1">
            <a:avLst/>
          </a:prstGeom>
          <a:noFill/>
          <a:ln w="9525" cap="flat" cmpd="sng">
            <a:solidFill>
              <a:schemeClr val="accent4"/>
            </a:solidFill>
            <a:prstDash val="solid"/>
            <a:round/>
            <a:headEnd type="none" w="med" len="med"/>
            <a:tailEnd type="stealth" w="med" len="med"/>
          </a:ln>
        </p:spPr>
      </p:cxnSp>
      <p:cxnSp>
        <p:nvCxnSpPr>
          <p:cNvPr id="545" name="Google Shape;545;p72"/>
          <p:cNvCxnSpPr/>
          <p:nvPr/>
        </p:nvCxnSpPr>
        <p:spPr>
          <a:xfrm flipH="1">
            <a:off x="6849167" y="1601708"/>
            <a:ext cx="2456800" cy="400"/>
          </a:xfrm>
          <a:prstGeom prst="straightConnector1">
            <a:avLst/>
          </a:prstGeom>
          <a:noFill/>
          <a:ln w="9525" cap="flat" cmpd="sng">
            <a:solidFill>
              <a:schemeClr val="accent4"/>
            </a:solidFill>
            <a:prstDash val="solid"/>
            <a:round/>
            <a:headEnd type="none" w="med" len="med"/>
            <a:tailEnd type="stealth" w="med" len="med"/>
          </a:ln>
        </p:spPr>
      </p:cxnSp>
      <p:sp>
        <p:nvSpPr>
          <p:cNvPr id="546" name="Google Shape;546;p72"/>
          <p:cNvSpPr/>
          <p:nvPr/>
        </p:nvSpPr>
        <p:spPr>
          <a:xfrm rot="-5400000">
            <a:off x="3164667" y="3737167"/>
            <a:ext cx="167600" cy="2508400"/>
          </a:xfrm>
          <a:prstGeom prst="leftBrace">
            <a:avLst>
              <a:gd name="adj1" fmla="val 50000"/>
              <a:gd name="adj2"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47" name="Google Shape;547;p72"/>
          <p:cNvSpPr/>
          <p:nvPr/>
        </p:nvSpPr>
        <p:spPr>
          <a:xfrm rot="-5400000">
            <a:off x="9037533" y="4858933"/>
            <a:ext cx="167600" cy="356400"/>
          </a:xfrm>
          <a:prstGeom prst="leftBrace">
            <a:avLst>
              <a:gd name="adj1" fmla="val 50000"/>
              <a:gd name="adj2"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Avenir"/>
              <a:ea typeface="Avenir"/>
              <a:cs typeface="Avenir"/>
              <a:sym typeface="Avenir"/>
            </a:endParaRPr>
          </a:p>
        </p:txBody>
      </p:sp>
      <p:sp>
        <p:nvSpPr>
          <p:cNvPr id="548" name="Google Shape;548;p72"/>
          <p:cNvSpPr txBox="1"/>
          <p:nvPr/>
        </p:nvSpPr>
        <p:spPr>
          <a:xfrm>
            <a:off x="381000" y="209934"/>
            <a:ext cx="11136000" cy="1107955"/>
          </a:xfrm>
          <a:prstGeom prst="rect">
            <a:avLst/>
          </a:prstGeom>
          <a:solidFill>
            <a:schemeClr val="accent5"/>
          </a:solidFill>
          <a:ln>
            <a:noFill/>
          </a:ln>
        </p:spPr>
        <p:txBody>
          <a:bodyPr spcFirstLastPara="1" wrap="square" lIns="121900" tIns="121900" rIns="121900" bIns="121900" anchor="t" anchorCtr="0">
            <a:spAutoFit/>
          </a:bodyPr>
          <a:lstStyle/>
          <a:p>
            <a:r>
              <a:rPr lang="en" sz="2800">
                <a:solidFill>
                  <a:schemeClr val="dk2"/>
                </a:solidFill>
                <a:latin typeface="Avenir"/>
                <a:ea typeface="Avenir"/>
                <a:cs typeface="Avenir"/>
                <a:sym typeface="Avenir"/>
              </a:rPr>
              <a:t>Example of to sets of parameter values ( </a:t>
            </a:r>
            <a:r>
              <a:rPr lang="en" sz="2400">
                <a:solidFill>
                  <a:schemeClr val="dk2"/>
                </a:solidFill>
                <a:latin typeface="Avenir"/>
                <a:ea typeface="Avenir"/>
                <a:cs typeface="Avenir"/>
                <a:sym typeface="Avenir"/>
              </a:rPr>
              <a:t>ϴ’</a:t>
            </a:r>
            <a:r>
              <a:rPr lang="en" sz="2533">
                <a:solidFill>
                  <a:schemeClr val="dk2"/>
                </a:solidFill>
                <a:latin typeface="Avenir"/>
                <a:ea typeface="Avenir"/>
                <a:cs typeface="Avenir"/>
                <a:sym typeface="Avenir"/>
              </a:rPr>
              <a:t>s)</a:t>
            </a:r>
            <a:r>
              <a:rPr lang="en" sz="2400">
                <a:solidFill>
                  <a:schemeClr val="dk2"/>
                </a:solidFill>
                <a:latin typeface="Avenir"/>
                <a:ea typeface="Avenir"/>
                <a:cs typeface="Avenir"/>
                <a:sym typeface="Avenir"/>
              </a:rPr>
              <a:t> </a:t>
            </a:r>
            <a:r>
              <a:rPr lang="en" sz="2800">
                <a:solidFill>
                  <a:schemeClr val="dk2"/>
                </a:solidFill>
                <a:latin typeface="Avenir"/>
                <a:ea typeface="Avenir"/>
                <a:cs typeface="Avenir"/>
                <a:sym typeface="Avenir"/>
              </a:rPr>
              <a:t>that lead to very similar likelihood values</a:t>
            </a:r>
            <a:endParaRPr sz="2800">
              <a:solidFill>
                <a:schemeClr val="dk2"/>
              </a:solidFill>
              <a:latin typeface="Avenir"/>
              <a:ea typeface="Avenir"/>
              <a:cs typeface="Avenir"/>
              <a:sym typeface="Avenir"/>
            </a:endParaRPr>
          </a:p>
        </p:txBody>
      </p:sp>
      <p:sp>
        <p:nvSpPr>
          <p:cNvPr id="549" name="Google Shape;549;p72"/>
          <p:cNvSpPr txBox="1"/>
          <p:nvPr/>
        </p:nvSpPr>
        <p:spPr>
          <a:xfrm>
            <a:off x="1601667" y="5186101"/>
            <a:ext cx="3293600" cy="902643"/>
          </a:xfrm>
          <a:prstGeom prst="rect">
            <a:avLst/>
          </a:prstGeom>
          <a:solidFill>
            <a:schemeClr val="accent6"/>
          </a:solidFill>
          <a:ln>
            <a:noFill/>
          </a:ln>
        </p:spPr>
        <p:txBody>
          <a:bodyPr spcFirstLastPara="1" wrap="square" lIns="121900" tIns="121900" rIns="121900" bIns="121900" anchor="t" anchorCtr="0">
            <a:spAutoFit/>
          </a:bodyPr>
          <a:lstStyle/>
          <a:p>
            <a:pPr algn="ctr"/>
            <a:r>
              <a:rPr lang="en" sz="2133" b="1">
                <a:solidFill>
                  <a:schemeClr val="dk2"/>
                </a:solidFill>
                <a:latin typeface="Avenir"/>
                <a:ea typeface="Avenir"/>
                <a:cs typeface="Avenir"/>
                <a:sym typeface="Avenir"/>
              </a:rPr>
              <a:t>These parameter values are far apart.</a:t>
            </a:r>
            <a:endParaRPr sz="2133" b="1">
              <a:solidFill>
                <a:schemeClr val="dk2"/>
              </a:solidFill>
              <a:latin typeface="Avenir"/>
              <a:ea typeface="Avenir"/>
              <a:cs typeface="Avenir"/>
              <a:sym typeface="Avenir"/>
            </a:endParaRPr>
          </a:p>
        </p:txBody>
      </p:sp>
      <p:sp>
        <p:nvSpPr>
          <p:cNvPr id="550" name="Google Shape;550;p72"/>
          <p:cNvSpPr txBox="1"/>
          <p:nvPr/>
        </p:nvSpPr>
        <p:spPr>
          <a:xfrm>
            <a:off x="7474533" y="5166701"/>
            <a:ext cx="3293600" cy="902643"/>
          </a:xfrm>
          <a:prstGeom prst="rect">
            <a:avLst/>
          </a:prstGeom>
          <a:solidFill>
            <a:schemeClr val="accent6"/>
          </a:solidFill>
          <a:ln>
            <a:noFill/>
          </a:ln>
        </p:spPr>
        <p:txBody>
          <a:bodyPr spcFirstLastPara="1" wrap="square" lIns="121900" tIns="121900" rIns="121900" bIns="121900" anchor="t" anchorCtr="0">
            <a:spAutoFit/>
          </a:bodyPr>
          <a:lstStyle/>
          <a:p>
            <a:pPr algn="ctr"/>
            <a:r>
              <a:rPr lang="en" sz="2133" b="1">
                <a:solidFill>
                  <a:schemeClr val="dk2"/>
                </a:solidFill>
                <a:latin typeface="Avenir"/>
                <a:ea typeface="Avenir"/>
                <a:cs typeface="Avenir"/>
                <a:sym typeface="Avenir"/>
              </a:rPr>
              <a:t>These parameter values are close</a:t>
            </a:r>
            <a:endParaRPr sz="2133" b="1">
              <a:solidFill>
                <a:schemeClr val="dk2"/>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3"/>
          <p:cNvSpPr txBox="1">
            <a:spLocks noGrp="1"/>
          </p:cNvSpPr>
          <p:nvPr>
            <p:ph type="title"/>
          </p:nvPr>
        </p:nvSpPr>
        <p:spPr>
          <a:xfrm>
            <a:off x="526471" y="365125"/>
            <a:ext cx="11139200" cy="594400"/>
          </a:xfrm>
          <a:prstGeom prst="rect">
            <a:avLst/>
          </a:prstGeom>
        </p:spPr>
        <p:txBody>
          <a:bodyPr spcFirstLastPara="1" vert="horz" wrap="square" lIns="91433" tIns="45700" rIns="91433" bIns="45700" rtlCol="0" anchor="t" anchorCtr="0">
            <a:noAutofit/>
          </a:bodyPr>
          <a:lstStyle/>
          <a:p>
            <a:pPr>
              <a:spcBef>
                <a:spcPts val="0"/>
              </a:spcBef>
            </a:pPr>
            <a:endParaRPr/>
          </a:p>
        </p:txBody>
      </p:sp>
      <p:sp>
        <p:nvSpPr>
          <p:cNvPr id="556" name="Google Shape;556;p73"/>
          <p:cNvSpPr txBox="1">
            <a:spLocks noGrp="1"/>
          </p:cNvSpPr>
          <p:nvPr>
            <p:ph type="sldNum" idx="12"/>
          </p:nvPr>
        </p:nvSpPr>
        <p:spPr>
          <a:xfrm>
            <a:off x="4295059" y="4632726"/>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1pPr>
            <a:lvl2pPr marR="0" lvl="1"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2pPr>
            <a:lvl3pPr marR="0" lvl="2"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3pPr>
            <a:lvl4pPr marR="0" lvl="3"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4pPr>
            <a:lvl5pPr marR="0" lvl="4"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5pPr>
            <a:lvl6pPr marR="0" lvl="5"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6pPr>
            <a:lvl7pPr marR="0" lvl="6"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7pPr>
            <a:lvl8pPr marR="0" lvl="7"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8pPr>
            <a:lvl9pPr marR="0" lvl="8" algn="r" rtl="0">
              <a:lnSpc>
                <a:spcPct val="100000"/>
              </a:lnSpc>
              <a:spcBef>
                <a:spcPts val="0"/>
              </a:spcBef>
              <a:spcAft>
                <a:spcPts val="0"/>
              </a:spcAft>
              <a:buClr>
                <a:srgbClr val="000000"/>
              </a:buClr>
              <a:buFont typeface="Arial"/>
              <a:buNone/>
              <a:defRPr sz="1300" b="0" i="0" u="none" strike="noStrike" cap="none">
                <a:solidFill>
                  <a:schemeClr val="dk2"/>
                </a:solidFill>
                <a:latin typeface="Avenir"/>
                <a:ea typeface="Avenir"/>
                <a:cs typeface="Avenir"/>
                <a:sym typeface="Avenir"/>
              </a:defRPr>
            </a:lvl9pPr>
          </a:lstStyle>
          <a:p>
            <a:pPr algn="r"/>
            <a:fld id="{00000000-1234-1234-1234-123412341234}" type="slidenum">
              <a:rPr lang="en" smtClean="0"/>
              <a:pPr algn="r"/>
              <a:t>9</a:t>
            </a:fld>
            <a:endParaRPr/>
          </a:p>
        </p:txBody>
      </p:sp>
      <p:pic>
        <p:nvPicPr>
          <p:cNvPr id="557" name="Google Shape;557;p73"/>
          <p:cNvPicPr preferRelativeResize="0"/>
          <p:nvPr/>
        </p:nvPicPr>
        <p:blipFill>
          <a:blip r:embed="rId3">
            <a:alphaModFix/>
          </a:blip>
          <a:stretch>
            <a:fillRect/>
          </a:stretch>
        </p:blipFill>
        <p:spPr>
          <a:xfrm>
            <a:off x="1710467" y="1218560"/>
            <a:ext cx="8028280" cy="481104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ts val="2160"/>
          </a:lnSpc>
          <a:defRPr sz="1800" dirty="0">
            <a:latin typeface="Century Gothic" panose="020B0502020202020204" pitchFamily="34" charset="0"/>
          </a:defRPr>
        </a:defPPr>
      </a:lstStyle>
    </a:txDef>
  </a:objectDefaults>
  <a:extraClrSchemeLst/>
  <a:extLst>
    <a:ext uri="{05A4C25C-085E-4340-85A3-A5531E510DB2}">
      <thm15:themeFamily xmlns:thm15="http://schemas.microsoft.com/office/thememl/2012/main" name="Presentation2" id="{7F23714A-36D0-C044-92E7-4DA7B1BC0D35}" vid="{9FF7AE44-73DE-224F-B4C7-65176B654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UC-Santa-Barbara-Powerpoint-Standard</Template>
  <TotalTime>795</TotalTime>
  <Words>1082</Words>
  <Application>Microsoft Office PowerPoint</Application>
  <PresentationFormat>Widescreen</PresentationFormat>
  <Paragraphs>140</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vt:lpstr>
      <vt:lpstr>Avenir Next LT Pro</vt:lpstr>
      <vt:lpstr>Calibri</vt:lpstr>
      <vt:lpstr>Century Gothic</vt:lpstr>
      <vt:lpstr>Courier New</vt:lpstr>
      <vt:lpstr>Office Theme</vt:lpstr>
      <vt:lpstr>Random Starts using Mplus</vt:lpstr>
      <vt:lpstr>Visit our Github!</vt:lpstr>
      <vt:lpstr>What are random starts in LCA?</vt:lpstr>
      <vt:lpstr>What are random starts in LCA? Continued…</vt:lpstr>
      <vt:lpstr>PowerPoint Presentation</vt:lpstr>
      <vt:lpstr>PowerPoint Presentation</vt:lpstr>
      <vt:lpstr>PowerPoint Presentation</vt:lpstr>
      <vt:lpstr>PowerPoint Presentation</vt:lpstr>
      <vt:lpstr>PowerPoint Presentation</vt:lpstr>
      <vt:lpstr>Random Start Values (EM Step 1)</vt:lpstr>
      <vt:lpstr>Consider this analysis example</vt:lpstr>
      <vt:lpstr>PowerPoint Presentation</vt:lpstr>
      <vt:lpstr>PowerPoint Presentation</vt:lpstr>
      <vt:lpstr>PowerPoint Presentation</vt:lpstr>
      <vt:lpstr>A different example</vt:lpstr>
      <vt:lpstr>PowerPoint Presentation</vt:lpstr>
      <vt:lpstr>PowerPoint Presentation</vt:lpstr>
      <vt:lpstr>PowerPoint Presentation</vt:lpstr>
      <vt:lpstr>PowerPoint Presentation</vt:lpstr>
      <vt:lpstr>Model Estimation 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Dina Arch</dc:creator>
  <cp:lastModifiedBy>Karen Gibson</cp:lastModifiedBy>
  <cp:revision>15</cp:revision>
  <dcterms:created xsi:type="dcterms:W3CDTF">2022-11-14T17:33:51Z</dcterms:created>
  <dcterms:modified xsi:type="dcterms:W3CDTF">2024-09-16T23:53:21Z</dcterms:modified>
</cp:coreProperties>
</file>