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6" r:id="rId3"/>
    <p:sldId id="262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2182" autoAdjust="0"/>
  </p:normalViewPr>
  <p:slideViewPr>
    <p:cSldViewPr snapToGrid="0" snapToObjects="1">
      <p:cViewPr varScale="1">
        <p:scale>
          <a:sx n="159" d="100"/>
          <a:sy n="159" d="100"/>
        </p:scale>
        <p:origin x="190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6" d="100"/>
          <a:sy n="86" d="100"/>
        </p:scale>
        <p:origin x="38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43741E8-06C1-8048-958A-FB3B73EC94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02272-16EE-BE4F-8FF1-6889301F09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0EE9FF-F2B1-154F-84DE-42B535D99C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3FBEF-7AFF-6048-81CD-A2A0127DF5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2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994AF-D40F-C049-8F53-8999E12B5AB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30526B-4D11-5B47-ABB8-EA6BDB014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22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0BD438E-54C3-1542-AD4D-7C03686E93D3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29C91-D1E5-C148-B8F1-D5C38B745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809" y="1539061"/>
            <a:ext cx="8452118" cy="922626"/>
          </a:xfrm>
        </p:spPr>
        <p:txBody>
          <a:bodyPr anchor="b" anchorCtr="0">
            <a:normAutofit/>
          </a:bodyPr>
          <a:lstStyle>
            <a:lvl1pPr algn="l"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5F596-65D0-A341-9573-4D5B53D50F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809" y="2553763"/>
            <a:ext cx="8452118" cy="894506"/>
          </a:xfrm>
        </p:spPr>
        <p:txBody>
          <a:bodyPr>
            <a:normAutofit/>
          </a:bodyPr>
          <a:lstStyle>
            <a:lvl1pPr marL="0" indent="0" algn="l">
              <a:buNone/>
              <a:defRPr sz="225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3A0EC5-DDFC-8549-8138-32583BD9BB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0147" y="6455664"/>
            <a:ext cx="2576623" cy="19168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92E38-076C-EB41-8603-A55427D676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7809" y="320040"/>
            <a:ext cx="806631" cy="274991"/>
          </a:xfrm>
        </p:spPr>
        <p:txBody>
          <a:bodyPr>
            <a:no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900">
                <a:solidFill>
                  <a:schemeClr val="bg1"/>
                </a:solidFill>
              </a:defRPr>
            </a:lvl2pPr>
            <a:lvl3pPr marL="685800" indent="0">
              <a:buNone/>
              <a:defRPr sz="900">
                <a:solidFill>
                  <a:schemeClr val="bg1"/>
                </a:solidFill>
              </a:defRPr>
            </a:lvl3pPr>
            <a:lvl4pPr marL="1028700" indent="0">
              <a:buNone/>
              <a:defRPr sz="900">
                <a:solidFill>
                  <a:schemeClr val="bg1"/>
                </a:solidFill>
              </a:defRPr>
            </a:lvl4pPr>
            <a:lvl5pPr marL="1371600" indent="0">
              <a:buNone/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MM/DD/YY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C4349C-0BCF-8045-9796-523469306F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7238" y="6455664"/>
            <a:ext cx="4404762" cy="25674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000" b="1">
                <a:solidFill>
                  <a:schemeClr val="bg1"/>
                </a:solidFill>
              </a:defRPr>
            </a:lvl1pPr>
            <a:lvl2pPr marL="342900" indent="0">
              <a:buNone/>
              <a:defRPr b="1">
                <a:solidFill>
                  <a:schemeClr val="bg1"/>
                </a:solidFill>
              </a:defRPr>
            </a:lvl2pPr>
            <a:lvl3pPr marL="685800" indent="0">
              <a:buNone/>
              <a:defRPr b="1">
                <a:solidFill>
                  <a:schemeClr val="bg1"/>
                </a:solidFill>
              </a:defRPr>
            </a:lvl3pPr>
            <a:lvl4pPr marL="1028700" indent="0">
              <a:buNone/>
              <a:defRPr b="1">
                <a:solidFill>
                  <a:schemeClr val="bg1"/>
                </a:solidFill>
              </a:defRPr>
            </a:lvl4pPr>
            <a:lvl5pPr marL="1371600" indent="0">
              <a:buNone/>
              <a:defRPr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z="1000" dirty="0"/>
              <a:t>Office/Department/Division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19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Aqu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4A97A8-43D7-F94A-804D-F2509E2A5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9096781-2EAB-AA41-A18B-BE5F99DCF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50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Mos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F876699-58AE-B843-BF2C-CDF9111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978750-9265-2F42-B1FE-2C5F098F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6551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ea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644280-2B94-1F43-9F9D-0057510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3B9B106-9A81-3A4E-91A5-71CBBB636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4769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oral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2ADD1F-C4BC-934B-9603-A2E4E0DE9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0149829-E60C-E548-BAF8-EC7F8D7B4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0976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o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5FD081-AA49-494B-8BF7-8841DD035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919967-9EDC-654B-8BBC-D55887E7A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1662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406F1E-85A4-E549-8CCC-F44CAE24C63C}"/>
              </a:ext>
            </a:extLst>
          </p:cNvPr>
          <p:cNvSpPr/>
          <p:nvPr userDrawn="1"/>
        </p:nvSpPr>
        <p:spPr>
          <a:xfrm>
            <a:off x="0" y="6165274"/>
            <a:ext cx="9144000" cy="69272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864544-3AA1-364C-851D-9AF1C0790C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7673" y="3139438"/>
            <a:ext cx="6628653" cy="49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3A9-1A8A-E64F-9D05-95B9CCF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EB4E-BB72-914E-8B6C-9B81EF8D8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825625"/>
            <a:ext cx="79958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14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4527-BD31-454E-9107-69E39D6B9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3" y="365125"/>
            <a:ext cx="8330183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E3AB4-4EDC-2F4E-9329-91A2FE36ED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1500" y="1264044"/>
            <a:ext cx="7995802" cy="1289969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tx1"/>
                </a:solidFill>
              </a:defRPr>
            </a:lvl2pPr>
            <a:lvl3pPr marL="685800" indent="0">
              <a:buNone/>
              <a:defRPr sz="1800">
                <a:solidFill>
                  <a:schemeClr val="tx1"/>
                </a:solidFill>
              </a:defRPr>
            </a:lvl3pPr>
            <a:lvl4pPr marL="1028700" indent="0">
              <a:buNone/>
              <a:defRPr sz="1800">
                <a:solidFill>
                  <a:schemeClr val="tx1"/>
                </a:solidFill>
              </a:defRPr>
            </a:lvl4pPr>
            <a:lvl5pPr marL="1371600" indent="0"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. </a:t>
            </a:r>
          </a:p>
          <a:p>
            <a:pPr lvl="0"/>
            <a:endParaRPr lang="en-US" dirty="0"/>
          </a:p>
          <a:p>
            <a:pPr lvl="4"/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8D8CD89-FCB8-EC44-88B7-A7D2288BDF7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500" y="3096694"/>
            <a:ext cx="7995802" cy="281622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6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825625"/>
            <a:ext cx="39243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C6B5A-63BB-4E4D-BC5F-3E79E1ADE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91910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991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Blocks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5C16FF6-B5DF-0C42-A500-F2E8C80DF7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65805" y="1825625"/>
            <a:ext cx="38862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82FA-781A-C548-9707-B4EA67FB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95C43-266B-B24A-8AEC-05D656EB3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2284267"/>
            <a:ext cx="392430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DDFAD5-F047-3041-8386-E66D01BC113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1500" y="4365770"/>
            <a:ext cx="392430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C7C1AA-6F23-AA49-9026-A28AE8D9CD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1500" y="3906838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2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D1EAAD0-5A62-CC4B-BC05-BC5CBEDF654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1500" y="1825480"/>
            <a:ext cx="392430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EBD32F5-35B3-D748-8BC3-8E9E25E502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77640" y="2284122"/>
            <a:ext cx="3867150" cy="14780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B267FC4-B2EF-DA47-AA11-5BF6913B672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677640" y="4365625"/>
            <a:ext cx="3867150" cy="181119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03B3A9A-9264-7E49-A031-4581AFA215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7640" y="3906693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4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3E58B0F-56D2-8D46-B63E-37D8C16EED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640" y="1825335"/>
            <a:ext cx="3867150" cy="458787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>
              <a:defRPr b="1"/>
            </a:lvl2pPr>
            <a:lvl3pPr>
              <a:defRPr b="1"/>
            </a:lvl3pPr>
            <a:lvl4pPr>
              <a:defRPr b="1"/>
            </a:lvl4pPr>
            <a:lvl5pPr>
              <a:defRPr b="1"/>
            </a:lvl5pPr>
          </a:lstStyle>
          <a:p>
            <a:pPr lvl="0"/>
            <a:r>
              <a:rPr lang="en-US" dirty="0"/>
              <a:t>Edit Bulleted List Title 3</a:t>
            </a:r>
          </a:p>
        </p:txBody>
      </p:sp>
    </p:spTree>
    <p:extLst>
      <p:ext uri="{BB962C8B-B14F-4D97-AF65-F5344CB8AC3E}">
        <p14:creationId xmlns:p14="http://schemas.microsoft.com/office/powerpoint/2010/main" val="3144330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FE5BE-4DA3-0040-85D4-10ED4DE04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500" y="1681163"/>
            <a:ext cx="3927475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DA9CA-B66B-E34F-B1B6-BC9931475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500" y="2505075"/>
            <a:ext cx="3927475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D562A-BDA8-6946-ADE8-8AD6EF0CF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938152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5DDEE-EBF8-934D-9120-77750C4EA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938152" cy="368458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1A12BF7-2D7E-BD40-997F-1E0233E1E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243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68F591-06BA-094E-829F-34CD10B83CFA}"/>
              </a:ext>
            </a:extLst>
          </p:cNvPr>
          <p:cNvSpPr/>
          <p:nvPr userDrawn="1"/>
        </p:nvSpPr>
        <p:spPr>
          <a:xfrm>
            <a:off x="0" y="5624946"/>
            <a:ext cx="9144000" cy="123305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0015E5-05D3-9748-926A-64DD9D88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4094023"/>
            <a:ext cx="7886700" cy="1154257"/>
          </a:xfrm>
        </p:spPr>
        <p:txBody>
          <a:bodyPr anchor="b"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1770C-BA65-584A-919E-FFBBDCA8F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5275268"/>
            <a:ext cx="7886700" cy="1035483"/>
          </a:xfrm>
        </p:spPr>
        <p:txBody>
          <a:bodyPr>
            <a:normAutofit/>
          </a:bodyPr>
          <a:lstStyle>
            <a:lvl1pPr marL="0" indent="0">
              <a:buNone/>
              <a:defRPr sz="225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92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4852" y="432599"/>
            <a:ext cx="8334734" cy="4663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853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F95A2-3638-6A4C-8595-132A7E066E98}"/>
              </a:ext>
            </a:extLst>
          </p:cNvPr>
          <p:cNvSpPr txBox="1"/>
          <p:nvPr userDrawn="1"/>
        </p:nvSpPr>
        <p:spPr>
          <a:xfrm>
            <a:off x="188260" y="6459142"/>
            <a:ext cx="44047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entury Gothic" panose="020B0502020202020204" pitchFamily="34" charset="0"/>
              </a:rPr>
              <a:t>IMMERSE Project– IES funded Training Grant (</a:t>
            </a:r>
            <a:r>
              <a:rPr lang="en-US" sz="1000" b="1" i="0" dirty="0">
                <a:solidFill>
                  <a:srgbClr val="000000"/>
                </a:solidFill>
                <a:effectLst/>
                <a:latin typeface="Century Gothic" panose="020B0502020202020204" pitchFamily="34" charset="0"/>
              </a:rPr>
              <a:t>R305B220021)</a:t>
            </a:r>
            <a:endParaRPr lang="en-US" sz="1000" b="1" dirty="0">
              <a:latin typeface="Century Gothic" panose="020B0502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3FF736-D0C6-3B4D-AD8F-F459C7F6B9D7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6350147" y="6459142"/>
            <a:ext cx="2576623" cy="18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53" r:id="rId3"/>
    <p:sldLayoutId id="2147483661" r:id="rId4"/>
    <p:sldLayoutId id="2147483668" r:id="rId5"/>
    <p:sldLayoutId id="2147483669" r:id="rId6"/>
    <p:sldLayoutId id="2147483662" r:id="rId7"/>
    <p:sldLayoutId id="2147483650" r:id="rId8"/>
    <p:sldLayoutId id="2147483660" r:id="rId9"/>
    <p:sldLayoutId id="2147483667" r:id="rId10"/>
    <p:sldLayoutId id="2147483663" r:id="rId11"/>
    <p:sldLayoutId id="2147483664" r:id="rId12"/>
    <p:sldLayoutId id="2147483666" r:id="rId13"/>
    <p:sldLayoutId id="2147483665" r:id="rId14"/>
    <p:sldLayoutId id="2147483656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kern="1200">
          <a:solidFill>
            <a:schemeClr val="tx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merse-ucs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2B1A-D252-6946-B849-0A271A80BD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Latent Class Analysis with Polytomous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998DB1-FA48-1E40-9FB4-26D238984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Dina 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F99438-C78E-BA44-9DDC-6BF05FED57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1/11/2024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257D1-9494-204D-B488-30174245C0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IMMERSE Project – IES Funded Training Program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A03F93A9-4548-41D6-99B2-7C420A049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67" y="4654522"/>
            <a:ext cx="1657949" cy="165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92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C1E5-E625-43DA-8240-891F6A3C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852" y="365126"/>
            <a:ext cx="8330183" cy="466281"/>
          </a:xfrm>
        </p:spPr>
        <p:txBody>
          <a:bodyPr/>
          <a:lstStyle/>
          <a:p>
            <a:r>
              <a:rPr lang="en-US" dirty="0"/>
              <a:t>Visit our Github!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86A72-077B-477F-B572-EA1C0F821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9" y="1825625"/>
            <a:ext cx="7995802" cy="4351338"/>
          </a:xfrm>
        </p:spPr>
        <p:txBody>
          <a:bodyPr/>
          <a:lstStyle/>
          <a:p>
            <a:r>
              <a:rPr lang="en-US" dirty="0"/>
              <a:t>Please visit our GitHub to access all the materials you need for our tutorials:	</a:t>
            </a:r>
          </a:p>
          <a:p>
            <a:pPr lvl="1"/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https://github.com/immerse-ucsb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351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ts val="2160"/>
          </a:lnSpc>
          <a:defRPr sz="1800" dirty="0">
            <a:latin typeface="Century Gothic" panose="020B0502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7F23714A-36D0-C044-92E7-4DA7B1BC0D35}" vid="{9FF7AE44-73DE-224F-B4C7-65176B6544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UC-Santa-Barbara-Powerpoint-Standard</Template>
  <TotalTime>428</TotalTime>
  <Words>43</Words>
  <Application>Microsoft Office PowerPoint</Application>
  <PresentationFormat>On-screen Show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Office Theme</vt:lpstr>
      <vt:lpstr>Latent Class Analysis with Polytomous Items</vt:lpstr>
      <vt:lpstr>Visit our Github!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Dina Arch</dc:creator>
  <cp:lastModifiedBy>Dina Naji</cp:lastModifiedBy>
  <cp:revision>16</cp:revision>
  <dcterms:created xsi:type="dcterms:W3CDTF">2022-11-14T17:33:51Z</dcterms:created>
  <dcterms:modified xsi:type="dcterms:W3CDTF">2025-01-21T07:59:52Z</dcterms:modified>
</cp:coreProperties>
</file>