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45" r:id="rId2"/>
  </p:sldMasterIdLst>
  <p:notesMasterIdLst>
    <p:notesMasterId r:id="rId26"/>
  </p:notesMasterIdLst>
  <p:handoutMasterIdLst>
    <p:handoutMasterId r:id="rId27"/>
  </p:handoutMasterIdLst>
  <p:sldIdLst>
    <p:sldId id="256" r:id="rId3"/>
    <p:sldId id="460" r:id="rId4"/>
    <p:sldId id="448" r:id="rId5"/>
    <p:sldId id="443" r:id="rId6"/>
    <p:sldId id="461" r:id="rId7"/>
    <p:sldId id="466" r:id="rId8"/>
    <p:sldId id="462" r:id="rId9"/>
    <p:sldId id="445" r:id="rId10"/>
    <p:sldId id="463" r:id="rId11"/>
    <p:sldId id="464" r:id="rId12"/>
    <p:sldId id="465" r:id="rId13"/>
    <p:sldId id="467" r:id="rId14"/>
    <p:sldId id="481" r:id="rId15"/>
    <p:sldId id="480" r:id="rId16"/>
    <p:sldId id="468" r:id="rId17"/>
    <p:sldId id="469" r:id="rId18"/>
    <p:sldId id="470" r:id="rId19"/>
    <p:sldId id="483" r:id="rId20"/>
    <p:sldId id="472" r:id="rId21"/>
    <p:sldId id="473" r:id="rId22"/>
    <p:sldId id="474" r:id="rId23"/>
    <p:sldId id="475" r:id="rId24"/>
    <p:sldId id="476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0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701" autoAdjust="0"/>
  </p:normalViewPr>
  <p:slideViewPr>
    <p:cSldViewPr>
      <p:cViewPr varScale="1">
        <p:scale>
          <a:sx n="106" d="100"/>
          <a:sy n="106" d="100"/>
        </p:scale>
        <p:origin x="177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86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E3E43CB-4442-4B50-B2AD-F0DD575423D7}" type="datetimeFigureOut">
              <a:rPr lang="ko-KR" altLang="en-US"/>
              <a:pPr>
                <a:defRPr/>
              </a:pPr>
              <a:t>2020-09-05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8134B1F-3C4B-4177-AB04-EB05602BB5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7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122E9A-F0D7-4590-A23A-0A10478D9B54}" type="datetimeFigureOut">
              <a:rPr lang="ko-KR" altLang="en-US"/>
              <a:pPr>
                <a:defRPr/>
              </a:pPr>
              <a:t>2020-09-05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1D7F9E-71E8-4DB3-9A93-3BCE0A3E11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8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바람지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D7F9E-71E8-4DB3-9A93-3BCE0A3E11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9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D7F9E-71E8-4DB3-9A93-3BCE0A3E11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D7F9E-71E8-4DB3-9A93-3BCE0A3E11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0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white">
          <a:xfrm>
            <a:off x="0" y="0"/>
            <a:ext cx="9144000" cy="215900"/>
          </a:xfrm>
          <a:prstGeom prst="rect">
            <a:avLst/>
          </a:prstGeom>
          <a:solidFill>
            <a:srgbClr val="84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kumimoji="0"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white">
          <a:xfrm>
            <a:off x="0" y="188913"/>
            <a:ext cx="9144000" cy="1079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kumimoji="0"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white">
          <a:xfrm>
            <a:off x="0" y="6642100"/>
            <a:ext cx="9144000" cy="215900"/>
          </a:xfrm>
          <a:prstGeom prst="rect">
            <a:avLst/>
          </a:prstGeom>
          <a:solidFill>
            <a:srgbClr val="84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kumimoji="0"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white">
          <a:xfrm>
            <a:off x="0" y="6538913"/>
            <a:ext cx="9144000" cy="1079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kumimoji="0"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white">
          <a:xfrm>
            <a:off x="0" y="2349500"/>
            <a:ext cx="9144000" cy="1295400"/>
          </a:xfrm>
          <a:prstGeom prst="rect">
            <a:avLst/>
          </a:prstGeom>
          <a:solidFill>
            <a:srgbClr val="C6C3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kumimoji="0" lang="ko-KR" alt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71663" y="4311650"/>
            <a:ext cx="5399087" cy="971550"/>
          </a:xfrm>
          <a:prstGeom prst="roundRect">
            <a:avLst>
              <a:gd name="adj" fmla="val 27125"/>
            </a:avLst>
          </a:prstGeom>
          <a:solidFill>
            <a:srgbClr val="C6C3AD">
              <a:alpha val="50000"/>
            </a:srgbClr>
          </a:solidFill>
          <a:ln w="25400">
            <a:round/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300" b="0"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ko-KR"/>
          </a:p>
        </p:txBody>
      </p:sp>
      <p:sp>
        <p:nvSpPr>
          <p:cNvPr id="1435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2373313"/>
            <a:ext cx="7772400" cy="1258887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 sz="35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5267718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813D-E87D-4262-9357-4B6E64210A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042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358775"/>
            <a:ext cx="2160587" cy="58404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358775"/>
            <a:ext cx="6329363" cy="58404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4662-950E-407C-9F78-F873974881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9683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400050"/>
            <a:ext cx="8642350" cy="10080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250825" y="1484313"/>
            <a:ext cx="8642350" cy="491807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99400" y="6475413"/>
            <a:ext cx="1184275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B56ED-AAEC-420F-8000-3A8FC9C9EB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18477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41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6C491-A8C6-49D3-BE70-984B9EE9F79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994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C7A86-3A57-40A0-A18D-F2433AF5FFC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32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5C482-9CA6-4876-8694-D3881F503B95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473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CACB2-7C0C-4DCF-A3A2-10DBB816CD1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680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CD7CB-1346-40B0-B992-33EA04C3B3E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26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905AC-28B1-4524-9721-7EACBD266FC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327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6C491-A8C6-49D3-BE70-984B9EE9F7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6753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A6623-8FBF-4F17-A05C-7CE482C5D6A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707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1585D-E105-4E19-B1F0-651722AB128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581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3A58-703E-42ED-9318-AB31C0434F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37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3A58-703E-42ED-9318-AB31C0434F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192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3A58-703E-42ED-9318-AB31C0434F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4541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3A58-703E-42ED-9318-AB31C0434F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48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3A58-703E-42ED-9318-AB31C0434F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07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3A58-703E-42ED-9318-AB31C0434F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739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6813D-E87D-4262-9357-4B6E64210A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484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94662-950E-407C-9F78-F8739748814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138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7A86-3A57-40A0-A18D-F2433AF5FF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4215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00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00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5C482-9CA6-4876-8694-D3881F503B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7708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CACB2-7C0C-4DCF-A3A2-10DBB816CD1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131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CD7CB-1346-40B0-B992-33EA04C3B3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117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05AC-28B1-4524-9721-7EACBD266F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379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A6623-8FBF-4F17-A05C-7CE482C5D6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9219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585D-E105-4E19-B1F0-651722AB12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3386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white">
            <a:xfrm>
              <a:off x="0" y="0"/>
              <a:ext cx="5760" cy="136"/>
            </a:xfrm>
            <a:prstGeom prst="rect">
              <a:avLst/>
            </a:prstGeom>
            <a:solidFill>
              <a:srgbClr val="84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/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white">
            <a:xfrm>
              <a:off x="0" y="119"/>
              <a:ext cx="5760" cy="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white">
            <a:xfrm>
              <a:off x="0" y="4184"/>
              <a:ext cx="5760" cy="136"/>
            </a:xfrm>
            <a:prstGeom prst="rect">
              <a:avLst/>
            </a:prstGeom>
            <a:solidFill>
              <a:srgbClr val="84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white">
            <a:xfrm>
              <a:off x="0" y="4119"/>
              <a:ext cx="5760" cy="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/>
            </a:p>
          </p:txBody>
        </p:sp>
      </p:grpSp>
      <p:sp>
        <p:nvSpPr>
          <p:cNvPr id="1027" name="Rectangle 8"/>
          <p:cNvSpPr>
            <a:spLocks noChangeArrowheads="1"/>
          </p:cNvSpPr>
          <p:nvPr/>
        </p:nvSpPr>
        <p:spPr bwMode="white">
          <a:xfrm>
            <a:off x="0" y="303213"/>
            <a:ext cx="9144000" cy="827087"/>
          </a:xfrm>
          <a:prstGeom prst="rect">
            <a:avLst/>
          </a:prstGeom>
          <a:solidFill>
            <a:srgbClr val="C6C3A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kumimoji="0" lang="ko-KR" altLang="en-US"/>
          </a:p>
        </p:txBody>
      </p:sp>
      <p:sp>
        <p:nvSpPr>
          <p:cNvPr id="1028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642350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 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8775"/>
            <a:ext cx="8642350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3351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24625"/>
            <a:ext cx="1184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4D9B3A58-703E-42ED-9318-AB31C0434F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6" r:id="rId12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r"/>
        <a:defRPr kumimoji="1" sz="25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¦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새굴림" pitchFamily="18" charset="-127"/>
        <a:buChar char="−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새굴림" pitchFamily="18" charset="-127"/>
        <a:buChar char="−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새굴림" pitchFamily="18" charset="-127"/>
        <a:buChar char="−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새굴림" pitchFamily="18" charset="-127"/>
        <a:buChar char="−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새굴림" pitchFamily="18" charset="-127"/>
        <a:buChar char="−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9B3A58-703E-42ED-9318-AB31C0434F0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55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665998" cy="234123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6000" dirty="0" smtClean="0"/>
              <a:t>  </a:t>
            </a:r>
            <a:r>
              <a:rPr lang="en-US" altLang="ko-KR" sz="6000" dirty="0" smtClean="0"/>
              <a:t>Live Response</a:t>
            </a:r>
            <a:br>
              <a:rPr lang="en-US" altLang="ko-KR" sz="6000" dirty="0" smtClean="0"/>
            </a:br>
            <a:r>
              <a:rPr lang="en-US" altLang="ko-KR" sz="6000" dirty="0" smtClean="0"/>
              <a:t>or</a:t>
            </a:r>
            <a:r>
              <a:rPr lang="ko-KR" altLang="en-US" sz="6000" dirty="0" smtClean="0"/>
              <a:t>  </a:t>
            </a:r>
            <a:r>
              <a:rPr lang="en-US" altLang="ko-KR" sz="6000" dirty="0" smtClean="0"/>
              <a:t>Live Forensic</a:t>
            </a:r>
            <a:endParaRPr lang="ko-KR" altLang="en-US" sz="6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42586"/>
              </p:ext>
            </p:extLst>
          </p:nvPr>
        </p:nvGraphicFramePr>
        <p:xfrm>
          <a:off x="971600" y="1844824"/>
          <a:ext cx="5341620" cy="3840480"/>
        </p:xfrm>
        <a:graphic>
          <a:graphicData uri="http://schemas.openxmlformats.org/drawingml/2006/table">
            <a:tbl>
              <a:tblPr/>
              <a:tblGrid>
                <a:gridCol w="291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실전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윈도우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포렌식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RFC 3227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물리적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메모리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레지스터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캐시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네트워크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연결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정보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라우팅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테이블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</a:rPr>
                        <a:t>, ARP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캐시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프로세스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정보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프로세스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정보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열린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파일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목록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물리적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메모리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로그온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사용자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세션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임시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파일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시스템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열린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TCP/UDP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포트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정보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디스크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프로세스와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포트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맵핑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원격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로그온과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모니터링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데이터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라우팅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테이블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물리적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설정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네트워크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토폴로지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82600" indent="-228600">
                        <a:spcAft>
                          <a:spcPts val="0"/>
                        </a:spcAft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네트워크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인터페이스</a:t>
                      </a:r>
                      <a:endParaRPr lang="ko-KR" alt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482600" indent="-228600" algn="l">
                        <a:spcAft>
                          <a:spcPts val="0"/>
                        </a:spcAft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기타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저장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굴림"/>
                        </a:rPr>
                        <a:t>장치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휘발성</a:t>
            </a:r>
            <a:r>
              <a:rPr lang="ko-KR" altLang="en-US" b="1" dirty="0" smtClean="0"/>
              <a:t> 정보의 수집 순서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31766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400" b="1" dirty="0">
                <a:latin typeface="+mj-lt"/>
              </a:rPr>
              <a:t>휘발성 정보의 수집 목록</a:t>
            </a:r>
          </a:p>
          <a:p>
            <a:pPr lvl="1"/>
            <a:r>
              <a:rPr lang="en-US" altLang="ko-KR" sz="2000" dirty="0" smtClean="0">
                <a:latin typeface="+mj-lt"/>
              </a:rPr>
              <a:t>OS</a:t>
            </a:r>
            <a:r>
              <a:rPr lang="ko-KR" altLang="en-US" sz="2000" dirty="0" err="1" smtClean="0">
                <a:latin typeface="+mj-lt"/>
              </a:rPr>
              <a:t>셸</a:t>
            </a:r>
            <a:r>
              <a:rPr lang="ko-KR" altLang="en-US" sz="2000" dirty="0" smtClean="0">
                <a:latin typeface="+mj-lt"/>
              </a:rPr>
              <a:t> 및 권한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물리적 메모리 덤프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시스템 시간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네트워크 연결 정보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프로세스 목록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핸들 정보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smtClean="0">
                <a:latin typeface="+mj-lt"/>
              </a:rPr>
              <a:t>DLL </a:t>
            </a:r>
            <a:r>
              <a:rPr lang="ko-KR" altLang="en-US" sz="2000" dirty="0" smtClean="0">
                <a:latin typeface="+mj-lt"/>
              </a:rPr>
              <a:t>목록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로그온 사용자 정보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열린 파일 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열린 포트와 프로세스 </a:t>
            </a:r>
            <a:r>
              <a:rPr lang="ko-KR" altLang="en-US" sz="2000" dirty="0" err="1" smtClean="0">
                <a:latin typeface="+mj-lt"/>
              </a:rPr>
              <a:t>매핑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커맨드 </a:t>
            </a:r>
            <a:r>
              <a:rPr lang="ko-KR" altLang="en-US" sz="2000" dirty="0" err="1" smtClean="0">
                <a:latin typeface="+mj-lt"/>
              </a:rPr>
              <a:t>히스토리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서비스 목록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err="1" smtClean="0">
                <a:latin typeface="+mj-lt"/>
              </a:rPr>
              <a:t>라우팅</a:t>
            </a:r>
            <a:r>
              <a:rPr lang="ko-KR" altLang="en-US" sz="2000" dirty="0" smtClean="0">
                <a:latin typeface="+mj-lt"/>
              </a:rPr>
              <a:t> 테이블 정보</a:t>
            </a:r>
            <a:endParaRPr lang="en-US" altLang="ko-KR" sz="2000" dirty="0" smtClean="0">
              <a:latin typeface="+mj-lt"/>
            </a:endParaRPr>
          </a:p>
          <a:p>
            <a:pPr lvl="1"/>
            <a:endParaRPr lang="ko-KR" altLang="en-US" sz="2000" dirty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2103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+mj-lt"/>
              </a:rPr>
              <a:t>OS </a:t>
            </a:r>
            <a:r>
              <a:rPr lang="ko-KR" altLang="en-US" sz="2400" b="1" dirty="0" err="1" smtClean="0">
                <a:latin typeface="+mj-lt"/>
              </a:rPr>
              <a:t>셸</a:t>
            </a:r>
            <a:r>
              <a:rPr lang="ko-KR" altLang="en-US" sz="2400" b="1" dirty="0" smtClean="0">
                <a:latin typeface="+mj-lt"/>
              </a:rPr>
              <a:t> 및 권한</a:t>
            </a:r>
            <a:endParaRPr lang="en-US" altLang="ko-KR" sz="2400" b="1" dirty="0" smtClean="0">
              <a:latin typeface="+mj-lt"/>
            </a:endParaRPr>
          </a:p>
          <a:p>
            <a:pPr lvl="1"/>
            <a:endParaRPr lang="ko-KR" altLang="en-US" sz="20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라이브 </a:t>
            </a:r>
            <a:r>
              <a:rPr lang="ko-KR" altLang="en-US" sz="2000" dirty="0" err="1" smtClean="0">
                <a:latin typeface="+mj-lt"/>
              </a:rPr>
              <a:t>리스폰스</a:t>
            </a:r>
            <a:r>
              <a:rPr lang="ko-KR" altLang="en-US" sz="2000" dirty="0" smtClean="0">
                <a:latin typeface="+mj-lt"/>
              </a:rPr>
              <a:t> 도구는 대부분 </a:t>
            </a:r>
            <a:r>
              <a:rPr lang="en-US" altLang="ko-KR" sz="2000" dirty="0" smtClean="0">
                <a:latin typeface="+mj-lt"/>
              </a:rPr>
              <a:t>CLI </a:t>
            </a:r>
            <a:r>
              <a:rPr lang="ko-KR" altLang="en-US" sz="2000" dirty="0" smtClean="0">
                <a:latin typeface="+mj-lt"/>
              </a:rPr>
              <a:t>기반 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라이브 </a:t>
            </a:r>
            <a:r>
              <a:rPr lang="ko-KR" altLang="en-US" sz="2000" dirty="0" err="1" smtClean="0">
                <a:latin typeface="+mj-lt"/>
              </a:rPr>
              <a:t>리스폰스의</a:t>
            </a:r>
            <a:r>
              <a:rPr lang="ko-KR" altLang="en-US" sz="2000" dirty="0" smtClean="0">
                <a:latin typeface="+mj-lt"/>
              </a:rPr>
              <a:t> 첫 번째 단계는 믿을 수 있는 사용자 </a:t>
            </a:r>
            <a:r>
              <a:rPr lang="ko-KR" altLang="en-US" sz="2000" dirty="0" err="1" smtClean="0">
                <a:latin typeface="+mj-lt"/>
              </a:rPr>
              <a:t>셸</a:t>
            </a:r>
            <a:r>
              <a:rPr lang="ko-KR" altLang="en-US" sz="2000" dirty="0" smtClean="0">
                <a:latin typeface="+mj-lt"/>
              </a:rPr>
              <a:t> 확보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err="1" smtClean="0">
                <a:latin typeface="+mj-lt"/>
              </a:rPr>
              <a:t>리눅스에서는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err="1" smtClean="0">
                <a:latin typeface="+mj-lt"/>
              </a:rPr>
              <a:t>su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윈도우에서는 </a:t>
            </a:r>
            <a:r>
              <a:rPr lang="en-US" altLang="ko-KR" sz="2000" dirty="0" err="1" smtClean="0">
                <a:latin typeface="+mj-lt"/>
              </a:rPr>
              <a:t>Runas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ko-KR" altLang="en-US" sz="1800" dirty="0" smtClean="0">
                <a:latin typeface="+mj-lt"/>
              </a:rPr>
              <a:t>예</a:t>
            </a:r>
            <a:r>
              <a:rPr lang="en-US" altLang="ko-KR" sz="1800" dirty="0" smtClean="0">
                <a:latin typeface="+mj-lt"/>
              </a:rPr>
              <a:t>) </a:t>
            </a:r>
            <a:r>
              <a:rPr lang="en-US" altLang="ko-KR" sz="1800" dirty="0" err="1" smtClean="0">
                <a:latin typeface="+mj-lt"/>
              </a:rPr>
              <a:t>runas</a:t>
            </a:r>
            <a:r>
              <a:rPr lang="en-US" altLang="ko-KR" sz="1800" dirty="0" smtClean="0">
                <a:latin typeface="+mj-lt"/>
              </a:rPr>
              <a:t> /</a:t>
            </a:r>
            <a:r>
              <a:rPr lang="en-US" altLang="ko-KR" sz="1800" dirty="0" err="1" smtClean="0">
                <a:latin typeface="+mj-lt"/>
              </a:rPr>
              <a:t>user:administrator</a:t>
            </a:r>
            <a:r>
              <a:rPr lang="en-US" altLang="ko-KR" sz="1800" dirty="0" smtClean="0">
                <a:latin typeface="+mj-lt"/>
              </a:rPr>
              <a:t> “f:\live </a:t>
            </a:r>
            <a:r>
              <a:rPr lang="en-US" altLang="ko-KR" sz="1800" dirty="0" smtClean="0">
                <a:latin typeface="+mj-lt"/>
              </a:rPr>
              <a:t>response\trust_cmd.exe”</a:t>
            </a:r>
            <a:endParaRPr lang="ko-KR" altLang="en-US" sz="1800" dirty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2733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+mj-lt"/>
              </a:rPr>
              <a:t>물리적 메모리 덤프</a:t>
            </a:r>
            <a:endParaRPr lang="en-US" altLang="ko-KR" sz="2400" b="1" dirty="0" smtClean="0">
              <a:latin typeface="+mj-lt"/>
            </a:endParaRPr>
          </a:p>
          <a:p>
            <a:pPr lvl="1"/>
            <a:endParaRPr lang="ko-KR" altLang="en-US" sz="20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하드웨어를 이용한 메모리 덤프 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소프트웨어를 이용한 메모리 덤프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1800" dirty="0" err="1" smtClean="0">
                <a:latin typeface="+mj-lt"/>
              </a:rPr>
              <a:t>Windd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en-US" altLang="ko-KR" sz="1800" dirty="0" err="1" smtClean="0">
                <a:latin typeface="+mj-lt"/>
              </a:rPr>
              <a:t>Dumpit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en-US" altLang="ko-KR" sz="1800" dirty="0" smtClean="0">
                <a:latin typeface="+mj-lt"/>
              </a:rPr>
              <a:t>DD</a:t>
            </a:r>
          </a:p>
          <a:p>
            <a:pPr lvl="2"/>
            <a:r>
              <a:rPr lang="en-US" altLang="ko-KR" sz="1800" dirty="0" err="1" smtClean="0">
                <a:latin typeface="+mj-lt"/>
              </a:rPr>
              <a:t>Kntdd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en-US" altLang="ko-KR" sz="1800" dirty="0" smtClean="0">
                <a:latin typeface="+mj-lt"/>
              </a:rPr>
              <a:t>MDD</a:t>
            </a:r>
            <a:endParaRPr lang="ko-KR" altLang="en-US" sz="1800" dirty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045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9460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b="1" dirty="0" smtClean="0">
                <a:latin typeface="+mj-lt"/>
              </a:rPr>
              <a:t>시스템 시간</a:t>
            </a:r>
            <a:endParaRPr lang="en-US" altLang="ko-KR" sz="2400" b="1" dirty="0" smtClean="0">
              <a:latin typeface="+mj-lt"/>
            </a:endParaRPr>
          </a:p>
          <a:p>
            <a:pPr lvl="1"/>
            <a:endParaRPr lang="ko-KR" altLang="en-US" sz="20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시스템 시간 정보는 직관적이면서 가장 중요한 정보의 하나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각각의 휘발성 정보 수집에 소요된 시간 기록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컴퓨터가 꺼져 있다면 </a:t>
            </a:r>
            <a:r>
              <a:rPr lang="en-US" altLang="ko-KR" sz="2000" dirty="0" smtClean="0">
                <a:latin typeface="+mj-lt"/>
              </a:rPr>
              <a:t>CMOS</a:t>
            </a:r>
            <a:r>
              <a:rPr lang="ko-KR" altLang="en-US" sz="2000" dirty="0" smtClean="0">
                <a:latin typeface="+mj-lt"/>
              </a:rPr>
              <a:t>에서 시스템 시간 확인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켜져 있다면 오른쪽 하단의 시스템 시간 확인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명령 프롬프트에서 날짜 및 시간 확인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경우에 따라 시스템 로그 파일을 분석하는 것이 유일한 선택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4143380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C:\date /t</a:t>
            </a:r>
          </a:p>
          <a:p>
            <a:r>
              <a:rPr lang="en-US" altLang="ko-KR" dirty="0" smtClean="0"/>
              <a:t>2017-09-13</a:t>
            </a:r>
          </a:p>
          <a:p>
            <a:r>
              <a:rPr lang="en-US" altLang="ko-KR" dirty="0" smtClean="0"/>
              <a:t>C:\time /t</a:t>
            </a:r>
          </a:p>
          <a:p>
            <a:r>
              <a:rPr lang="ko-KR" altLang="en-US" dirty="0" smtClean="0"/>
              <a:t>오후 </a:t>
            </a:r>
            <a:r>
              <a:rPr lang="en-US" altLang="ko-KR" dirty="0" smtClean="0"/>
              <a:t>03:55</a:t>
            </a:r>
          </a:p>
          <a:p>
            <a:r>
              <a:rPr lang="en-US" altLang="ko-KR" dirty="0" smtClean="0"/>
              <a:t>C:\date /t &amp; time /t</a:t>
            </a:r>
          </a:p>
          <a:p>
            <a:r>
              <a:rPr lang="en-US" altLang="ko-KR" dirty="0" smtClean="0"/>
              <a:t>2017-09-13</a:t>
            </a:r>
          </a:p>
          <a:p>
            <a:r>
              <a:rPr lang="ko-KR" altLang="en-US" dirty="0" smtClean="0"/>
              <a:t>오후 </a:t>
            </a:r>
            <a:r>
              <a:rPr lang="en-US" altLang="ko-KR" dirty="0" smtClean="0"/>
              <a:t>03:55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83980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b="1" dirty="0" smtClean="0">
                <a:latin typeface="+mj-lt"/>
              </a:rPr>
              <a:t>네트워크 연결 정보</a:t>
            </a:r>
            <a:endParaRPr lang="en-US" altLang="ko-KR" sz="2400" b="1" dirty="0" smtClean="0">
              <a:latin typeface="+mj-lt"/>
            </a:endParaRPr>
          </a:p>
          <a:p>
            <a:pPr lvl="1"/>
            <a:endParaRPr lang="ko-KR" altLang="en-US" sz="20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네트워크 </a:t>
            </a:r>
            <a:r>
              <a:rPr lang="ko-KR" altLang="en-US" sz="2000" dirty="0" smtClean="0">
                <a:latin typeface="+mj-lt"/>
              </a:rPr>
              <a:t>연결은 전원이 </a:t>
            </a:r>
            <a:r>
              <a:rPr lang="ko-KR" altLang="en-US" sz="2000" dirty="0" smtClean="0">
                <a:latin typeface="+mj-lt"/>
              </a:rPr>
              <a:t>끊어지면 바로 사라지므로 가장 신속히 수집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방화벽 등의 외부 보안장비와 연결된 컴퓨터라면 방화벽 로그에 정확한 기록이 남음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메모리 상의 네트워크 연결 정보는 </a:t>
            </a:r>
            <a:r>
              <a:rPr lang="ko-KR" altLang="en-US" sz="2000" dirty="0" err="1" smtClean="0">
                <a:latin typeface="+mj-lt"/>
              </a:rPr>
              <a:t>루트킷과</a:t>
            </a:r>
            <a:r>
              <a:rPr lang="ko-KR" altLang="en-US" sz="2000" dirty="0" smtClean="0">
                <a:latin typeface="+mj-lt"/>
              </a:rPr>
              <a:t> 같은 악성 프로그램에 의해 변조되었을 가능성 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err="1" smtClean="0">
                <a:latin typeface="+mj-lt"/>
              </a:rPr>
              <a:t>커널</a:t>
            </a:r>
            <a:r>
              <a:rPr lang="ko-KR" altLang="en-US" sz="2000" dirty="0" smtClean="0">
                <a:latin typeface="+mj-lt"/>
              </a:rPr>
              <a:t> 레벨 </a:t>
            </a:r>
            <a:r>
              <a:rPr lang="ko-KR" altLang="en-US" sz="2000" dirty="0" err="1" smtClean="0">
                <a:latin typeface="+mj-lt"/>
              </a:rPr>
              <a:t>루트킷이</a:t>
            </a:r>
            <a:r>
              <a:rPr lang="ko-KR" altLang="en-US" sz="2000" dirty="0" smtClean="0">
                <a:latin typeface="+mj-lt"/>
              </a:rPr>
              <a:t> 발견되었다면 방화벽의 로그도 신뢰할 수 없음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네트워크 연결 정보 수집 도구 </a:t>
            </a:r>
            <a:r>
              <a:rPr lang="en-US" altLang="ko-KR" sz="2000" dirty="0" smtClean="0">
                <a:latin typeface="+mj-lt"/>
              </a:rPr>
              <a:t>: </a:t>
            </a:r>
            <a:r>
              <a:rPr lang="en-US" altLang="ko-KR" sz="2000" dirty="0" err="1" smtClean="0">
                <a:latin typeface="+mj-lt"/>
              </a:rPr>
              <a:t>netstat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열린 포트를 통해 로컬 컴퓨터의 상태 파악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smtClean="0">
                <a:latin typeface="+mj-lt"/>
              </a:rPr>
              <a:t>80</a:t>
            </a:r>
            <a:r>
              <a:rPr lang="ko-KR" altLang="en-US" sz="2000" dirty="0" smtClean="0">
                <a:latin typeface="+mj-lt"/>
              </a:rPr>
              <a:t>번 포트를 가장 많이 악용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서버가 아님에도 </a:t>
            </a:r>
            <a:r>
              <a:rPr lang="ko-KR" altLang="en-US" sz="2000" dirty="0" err="1" smtClean="0">
                <a:latin typeface="+mj-lt"/>
              </a:rPr>
              <a:t>리모트</a:t>
            </a:r>
            <a:r>
              <a:rPr lang="ko-KR" altLang="en-US" sz="2000" dirty="0" smtClean="0">
                <a:latin typeface="+mj-lt"/>
              </a:rPr>
              <a:t> 컴퓨터와의 연결이 비정상적으로 많은 경우 해킹 의심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0326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 smtClean="0">
                <a:latin typeface="+mj-lt"/>
              </a:rPr>
              <a:t>프로세스 목록</a:t>
            </a:r>
            <a:endParaRPr lang="en-US" altLang="ko-KR" sz="2400" b="1" dirty="0" smtClean="0">
              <a:latin typeface="+mj-lt"/>
            </a:endParaRPr>
          </a:p>
          <a:p>
            <a:pPr lvl="1"/>
            <a:endParaRPr lang="ko-KR" altLang="en-US" sz="20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해커나 악성 프로그램으로 인해 생성된 프로세스 분석 중요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프로세스 생성 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ko-KR" altLang="en-US" sz="1800" dirty="0" err="1" smtClean="0">
                <a:latin typeface="+mj-lt"/>
              </a:rPr>
              <a:t>커널</a:t>
            </a:r>
            <a:r>
              <a:rPr lang="ko-KR" altLang="en-US" sz="1800" dirty="0" smtClean="0">
                <a:latin typeface="+mj-lt"/>
              </a:rPr>
              <a:t> 오브젝트 생성 및 시스템 테이블 갱신 등 시스템에 영향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ko-KR" altLang="en-US" sz="1800" dirty="0" smtClean="0">
                <a:latin typeface="+mj-lt"/>
              </a:rPr>
              <a:t>휘발성 증거로 남음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en-US" altLang="ko-KR" sz="2000" dirty="0" err="1" smtClean="0"/>
              <a:t>Svchost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실행파일의 수 및 위치가 정상적인지 확인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latin typeface="+mj-lt"/>
              </a:rPr>
              <a:t>프로세스 정보 수집 도구인 </a:t>
            </a:r>
            <a:r>
              <a:rPr lang="en-US" altLang="ko-KR" sz="2000" dirty="0" err="1" smtClean="0">
                <a:latin typeface="+mj-lt"/>
              </a:rPr>
              <a:t>Tasklist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dirty="0" err="1" smtClean="0">
                <a:latin typeface="+mj-lt"/>
              </a:rPr>
              <a:t>Pslist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dirty="0" err="1" smtClean="0">
                <a:latin typeface="+mj-lt"/>
              </a:rPr>
              <a:t>Tlist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비교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1800" dirty="0" smtClean="0">
                <a:latin typeface="+mj-lt"/>
              </a:rPr>
              <a:t>Svchost.exe, smss.exe, lsass.exe, wininit.exe </a:t>
            </a:r>
            <a:r>
              <a:rPr lang="ko-KR" altLang="en-US" sz="1800" dirty="0" smtClean="0">
                <a:latin typeface="+mj-lt"/>
              </a:rPr>
              <a:t>등은 </a:t>
            </a:r>
            <a:r>
              <a:rPr lang="en-US" altLang="ko-KR" sz="1800" dirty="0" smtClean="0">
                <a:latin typeface="+mj-lt"/>
              </a:rPr>
              <a:t>/Windows/system32 </a:t>
            </a:r>
            <a:r>
              <a:rPr lang="ko-KR" altLang="en-US" sz="1800" dirty="0" smtClean="0">
                <a:latin typeface="+mj-lt"/>
              </a:rPr>
              <a:t>폴더 아래에 있는 것이 정상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프로세스의 실행 옵션 확인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1800" dirty="0" smtClean="0">
                <a:latin typeface="+mj-lt"/>
              </a:rPr>
              <a:t>Media.exe –v –p 7777</a:t>
            </a:r>
          </a:p>
          <a:p>
            <a:pPr lvl="1"/>
            <a:r>
              <a:rPr lang="ko-KR" altLang="en-US" sz="2000" dirty="0" smtClean="0">
                <a:latin typeface="+mj-lt"/>
              </a:rPr>
              <a:t>프로세스 사이의 부모</a:t>
            </a:r>
            <a:r>
              <a:rPr lang="en-US" altLang="ko-KR" sz="2000" dirty="0" smtClean="0">
                <a:latin typeface="+mj-lt"/>
              </a:rPr>
              <a:t>/</a:t>
            </a:r>
            <a:r>
              <a:rPr lang="ko-KR" altLang="en-US" sz="2000" dirty="0" smtClean="0">
                <a:latin typeface="+mj-lt"/>
              </a:rPr>
              <a:t>자식 상관관계 파악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1800" dirty="0" smtClean="0">
                <a:latin typeface="+mj-lt"/>
              </a:rPr>
              <a:t>Lsass.exe : </a:t>
            </a:r>
            <a:r>
              <a:rPr lang="ko-KR" altLang="en-US" sz="1800" dirty="0" smtClean="0">
                <a:latin typeface="+mj-lt"/>
              </a:rPr>
              <a:t>사용자 계정</a:t>
            </a:r>
            <a:r>
              <a:rPr lang="en-US" altLang="ko-KR" sz="1800" dirty="0" smtClean="0">
                <a:latin typeface="+mj-lt"/>
              </a:rPr>
              <a:t>/</a:t>
            </a:r>
            <a:r>
              <a:rPr lang="ko-KR" altLang="en-US" sz="1800" dirty="0" smtClean="0">
                <a:latin typeface="+mj-lt"/>
              </a:rPr>
              <a:t>그룹 접근 권한 통제하는 독립적 프로세스</a:t>
            </a:r>
            <a:endParaRPr lang="en-US" altLang="ko-KR" sz="1800" dirty="0" smtClean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5614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b="1" dirty="0" smtClean="0">
                <a:latin typeface="+mj-lt"/>
              </a:rPr>
              <a:t>핸들 정보</a:t>
            </a:r>
            <a:endParaRPr lang="en-US" altLang="ko-KR" sz="2400" b="1" dirty="0" smtClean="0">
              <a:latin typeface="+mj-lt"/>
            </a:endParaRPr>
          </a:p>
          <a:p>
            <a:pPr lvl="1"/>
            <a:endParaRPr lang="ko-KR" altLang="en-US" sz="20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핸들</a:t>
            </a:r>
            <a:r>
              <a:rPr lang="en-US" altLang="ko-KR" sz="2000" dirty="0" smtClean="0">
                <a:latin typeface="+mj-lt"/>
              </a:rPr>
              <a:t>(Handle)</a:t>
            </a:r>
            <a:r>
              <a:rPr lang="ko-KR" altLang="en-US" sz="2000" dirty="0" smtClean="0">
                <a:latin typeface="+mj-lt"/>
              </a:rPr>
              <a:t>은 프로세스 정보 중 하나로 </a:t>
            </a:r>
            <a:r>
              <a:rPr lang="ko-KR" altLang="en-US" sz="2000" dirty="0" err="1" smtClean="0">
                <a:latin typeface="+mj-lt"/>
              </a:rPr>
              <a:t>커널이</a:t>
            </a:r>
            <a:r>
              <a:rPr lang="ko-KR" altLang="en-US" sz="2000" dirty="0" smtClean="0">
                <a:latin typeface="+mj-lt"/>
              </a:rPr>
              <a:t> 관리하는 자원들에 할당되는 유일한 값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프로세스가 생성되면서 필요한 자원</a:t>
            </a:r>
            <a:r>
              <a:rPr lang="en-US" altLang="ko-KR" sz="2000" dirty="0" smtClean="0">
                <a:latin typeface="+mj-lt"/>
              </a:rPr>
              <a:t>(</a:t>
            </a:r>
            <a:r>
              <a:rPr lang="ko-KR" altLang="en-US" sz="2000" dirty="0" smtClean="0">
                <a:latin typeface="+mj-lt"/>
              </a:rPr>
              <a:t>파일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디렉터리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포트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err="1" smtClean="0">
                <a:latin typeface="+mj-lt"/>
              </a:rPr>
              <a:t>스레드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err="1" smtClean="0">
                <a:latin typeface="+mj-lt"/>
              </a:rPr>
              <a:t>세마포어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등</a:t>
            </a:r>
            <a:r>
              <a:rPr lang="en-US" altLang="ko-KR" sz="2000" dirty="0" smtClean="0">
                <a:latin typeface="+mj-lt"/>
              </a:rPr>
              <a:t>)</a:t>
            </a:r>
            <a:r>
              <a:rPr lang="ko-KR" altLang="en-US" sz="2000" dirty="0" smtClean="0">
                <a:latin typeface="+mj-lt"/>
              </a:rPr>
              <a:t>을 구별하는 값 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핸들을 살펴보면 프로세스의 성격과 다른 시스템 요소들에 대해 파악할 수 있음 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smtClean="0">
                <a:latin typeface="+mj-lt"/>
              </a:rPr>
              <a:t>Handle.exe</a:t>
            </a:r>
          </a:p>
          <a:p>
            <a:pPr lvl="1"/>
            <a:endParaRPr lang="en-US" altLang="ko-KR" sz="2000" dirty="0" smtClean="0">
              <a:latin typeface="+mj-lt"/>
            </a:endParaRPr>
          </a:p>
          <a:p>
            <a:r>
              <a:rPr lang="en-US" altLang="ko-KR" sz="2400" b="1" dirty="0"/>
              <a:t>DLL </a:t>
            </a:r>
            <a:r>
              <a:rPr lang="ko-KR" altLang="en-US" sz="2400" b="1" dirty="0"/>
              <a:t>목록</a:t>
            </a:r>
            <a:endParaRPr lang="en-US" altLang="ko-KR" sz="2400" b="1" dirty="0"/>
          </a:p>
          <a:p>
            <a:pPr lvl="1"/>
            <a:r>
              <a:rPr lang="en-US" altLang="ko-KR" sz="2000" dirty="0" smtClean="0">
                <a:latin typeface="+mj-lt"/>
              </a:rPr>
              <a:t>ListDlls.exe</a:t>
            </a:r>
          </a:p>
          <a:p>
            <a:pPr lvl="2"/>
            <a:r>
              <a:rPr lang="ko-KR" altLang="en-US" sz="1800" dirty="0" smtClean="0">
                <a:latin typeface="+mj-lt"/>
              </a:rPr>
              <a:t>실행 파일의 전체 경로</a:t>
            </a:r>
            <a:r>
              <a:rPr lang="en-US" altLang="ko-KR" sz="1800" dirty="0" smtClean="0">
                <a:latin typeface="+mj-lt"/>
              </a:rPr>
              <a:t>, </a:t>
            </a:r>
            <a:r>
              <a:rPr lang="ko-KR" altLang="en-US" sz="1800" dirty="0" smtClean="0">
                <a:latin typeface="+mj-lt"/>
              </a:rPr>
              <a:t>실행 시 사용한 옵션</a:t>
            </a:r>
            <a:r>
              <a:rPr lang="en-US" altLang="ko-KR" sz="1800" dirty="0" smtClean="0">
                <a:latin typeface="+mj-lt"/>
              </a:rPr>
              <a:t>, DLL</a:t>
            </a:r>
            <a:r>
              <a:rPr lang="ko-KR" altLang="en-US" sz="1800" dirty="0" smtClean="0">
                <a:latin typeface="+mj-lt"/>
              </a:rPr>
              <a:t>파일 이름 및 경로 등</a:t>
            </a:r>
            <a:endParaRPr lang="en-US" altLang="ko-KR" sz="1800" dirty="0" smtClean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8254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lnSpcReduction="10000"/>
          </a:bodyPr>
          <a:lstStyle/>
          <a:p>
            <a:pPr lvl="1"/>
            <a:endParaRPr lang="en-US" altLang="ko-KR" sz="2000" dirty="0" smtClean="0">
              <a:latin typeface="+mj-lt"/>
            </a:endParaRPr>
          </a:p>
          <a:p>
            <a:r>
              <a:rPr lang="en-US" altLang="ko-KR" sz="2400" b="1" dirty="0"/>
              <a:t>DLL </a:t>
            </a:r>
            <a:r>
              <a:rPr lang="ko-KR" altLang="en-US" sz="2400" b="1" dirty="0" smtClean="0"/>
              <a:t>목록</a:t>
            </a:r>
            <a:endParaRPr lang="en-US" altLang="ko-KR" sz="2400" b="1" dirty="0" smtClean="0"/>
          </a:p>
          <a:p>
            <a:pPr marL="457207" lvl="1" indent="0">
              <a:buNone/>
            </a:pPr>
            <a:r>
              <a:rPr lang="en-US" altLang="ko-KR" sz="1800" dirty="0" smtClean="0">
                <a:latin typeface="+mj-lt"/>
              </a:rPr>
              <a:t>DLL </a:t>
            </a:r>
            <a:r>
              <a:rPr lang="ko-KR" altLang="en-US" sz="1800" dirty="0" err="1" smtClean="0">
                <a:latin typeface="+mj-lt"/>
              </a:rPr>
              <a:t>인젝션</a:t>
            </a:r>
            <a:r>
              <a:rPr lang="ko-KR" altLang="en-US" sz="1800" dirty="0" smtClean="0">
                <a:latin typeface="+mj-lt"/>
              </a:rPr>
              <a:t> 해킹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en-US" altLang="ko-KR" sz="1800" dirty="0" smtClean="0">
                <a:latin typeface="+mj-lt"/>
              </a:rPr>
              <a:t>DLL </a:t>
            </a:r>
            <a:r>
              <a:rPr lang="ko-KR" altLang="en-US" sz="1800" dirty="0" smtClean="0">
                <a:latin typeface="+mj-lt"/>
              </a:rPr>
              <a:t>파일을 이용한 대표적 공격 유형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ko-KR" altLang="en-US" sz="1800" dirty="0" smtClean="0">
                <a:latin typeface="+mj-lt"/>
              </a:rPr>
              <a:t>정상적인 프로세스가 악의적인 코드를 담고 있는 </a:t>
            </a:r>
            <a:r>
              <a:rPr lang="en-US" altLang="ko-KR" sz="1800" dirty="0" smtClean="0">
                <a:latin typeface="+mj-lt"/>
              </a:rPr>
              <a:t>DLL</a:t>
            </a:r>
            <a:r>
              <a:rPr lang="ko-KR" altLang="en-US" sz="1800" dirty="0" smtClean="0">
                <a:latin typeface="+mj-lt"/>
              </a:rPr>
              <a:t>파일을 메모리에 로드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ko-KR" altLang="en-US" sz="1800" dirty="0" smtClean="0">
                <a:latin typeface="+mj-lt"/>
              </a:rPr>
              <a:t>정상 프로세스가 의도하지 않은 행동을 수행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ko-KR" altLang="en-US" sz="1800" dirty="0" smtClean="0">
                <a:latin typeface="+mj-lt"/>
              </a:rPr>
              <a:t>정상적인 프로세스가 사용하고 있는 비정상적인 </a:t>
            </a:r>
            <a:r>
              <a:rPr lang="en-US" altLang="ko-KR" sz="1800" dirty="0" smtClean="0">
                <a:latin typeface="+mj-lt"/>
              </a:rPr>
              <a:t>DLL </a:t>
            </a:r>
            <a:r>
              <a:rPr lang="ko-KR" altLang="en-US" sz="1800" dirty="0" smtClean="0">
                <a:latin typeface="+mj-lt"/>
              </a:rPr>
              <a:t>파일 </a:t>
            </a:r>
            <a:r>
              <a:rPr lang="ko-KR" altLang="en-US" sz="1800" dirty="0" smtClean="0">
                <a:latin typeface="+mj-lt"/>
              </a:rPr>
              <a:t>분석</a:t>
            </a:r>
            <a:endParaRPr lang="en-US" altLang="ko-KR" sz="1800" dirty="0"/>
          </a:p>
          <a:p>
            <a:pPr lvl="2"/>
            <a:endParaRPr lang="en-US" altLang="ko-KR" sz="2000" dirty="0" smtClean="0"/>
          </a:p>
          <a:p>
            <a:pPr fontAlgn="base"/>
            <a:r>
              <a:rPr lang="en-US" altLang="ko-KR" b="1" dirty="0"/>
              <a:t>Listdlls.exe </a:t>
            </a:r>
            <a:r>
              <a:rPr lang="ko-KR" altLang="en-US" b="1" dirty="0"/>
              <a:t>를 실행하면 현재 </a:t>
            </a:r>
            <a:r>
              <a:rPr lang="en-US" altLang="ko-KR" b="1" dirty="0"/>
              <a:t>Load </a:t>
            </a:r>
            <a:r>
              <a:rPr lang="ko-KR" altLang="en-US" b="1" dirty="0"/>
              <a:t>된 </a:t>
            </a:r>
            <a:r>
              <a:rPr lang="en-US" altLang="ko-KR" b="1" dirty="0"/>
              <a:t>DLL </a:t>
            </a:r>
            <a:r>
              <a:rPr lang="ko-KR" altLang="en-US" b="1" dirty="0"/>
              <a:t>파일 모두 확인</a:t>
            </a:r>
            <a:endParaRPr lang="ko-KR" altLang="en-US" sz="1400" dirty="0"/>
          </a:p>
          <a:p>
            <a:pPr fontAlgn="base"/>
            <a:r>
              <a:rPr lang="ko-KR" altLang="en-US" b="1" dirty="0"/>
              <a:t>특정 </a:t>
            </a:r>
            <a:r>
              <a:rPr lang="en-US" altLang="ko-KR" b="1" dirty="0"/>
              <a:t>Process</a:t>
            </a:r>
            <a:r>
              <a:rPr lang="ko-KR" altLang="en-US" b="1" dirty="0"/>
              <a:t>가 사용하는 </a:t>
            </a:r>
            <a:r>
              <a:rPr lang="en-US" altLang="ko-KR" b="1" dirty="0"/>
              <a:t>DLL</a:t>
            </a:r>
            <a:r>
              <a:rPr lang="ko-KR" altLang="en-US" b="1" dirty="0"/>
              <a:t>파일은 작업관리자에서 </a:t>
            </a:r>
            <a:r>
              <a:rPr lang="en-US" altLang="ko-KR" b="1" dirty="0"/>
              <a:t>PID</a:t>
            </a:r>
            <a:r>
              <a:rPr lang="ko-KR" altLang="en-US" b="1" dirty="0"/>
              <a:t>를 통해 확인</a:t>
            </a:r>
            <a:endParaRPr lang="ko-KR" altLang="en-US" sz="1400" dirty="0"/>
          </a:p>
          <a:p>
            <a:pPr lvl="1"/>
            <a:endParaRPr lang="en-US" altLang="ko-KR" sz="2000" dirty="0" smtClean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8254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dirty="0" smtClean="0">
                <a:latin typeface="+mj-lt"/>
              </a:rPr>
              <a:t>로그온 사용자 정보</a:t>
            </a:r>
            <a:endParaRPr lang="en-US" altLang="ko-KR" sz="2400" b="1" dirty="0" smtClean="0">
              <a:latin typeface="+mj-lt"/>
            </a:endParaRPr>
          </a:p>
          <a:p>
            <a:pPr lvl="1"/>
            <a:endParaRPr lang="ko-KR" altLang="en-US" sz="20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파일 및 프린터 공유 서비스를 통해 외부 사용자의 로그온 허용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외부 사용자가 언제 어디서 어떤 세션을 사용하여 어떤 파일을 열고 어떤 프로그램을 실행 중에 있는지 확인이 매우 중요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smtClean="0">
                <a:latin typeface="+mj-lt"/>
              </a:rPr>
              <a:t>Net Session : </a:t>
            </a:r>
            <a:r>
              <a:rPr lang="ko-KR" altLang="en-US" sz="2000" dirty="0" smtClean="0">
                <a:latin typeface="+mj-lt"/>
              </a:rPr>
              <a:t>로컬 접소 사용자 정보는 </a:t>
            </a:r>
            <a:r>
              <a:rPr lang="ko-KR" altLang="en-US" sz="2000" dirty="0"/>
              <a:t>안</a:t>
            </a:r>
            <a:r>
              <a:rPr lang="ko-KR" altLang="en-US" sz="2000" dirty="0" smtClean="0">
                <a:latin typeface="+mj-lt"/>
              </a:rPr>
              <a:t>보임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err="1" smtClean="0">
                <a:latin typeface="+mj-lt"/>
              </a:rPr>
              <a:t>Psloggedon</a:t>
            </a:r>
            <a:r>
              <a:rPr lang="en-US" altLang="ko-KR" sz="2000" dirty="0" smtClean="0">
                <a:latin typeface="+mj-lt"/>
              </a:rPr>
              <a:t> : </a:t>
            </a:r>
            <a:r>
              <a:rPr lang="ko-KR" altLang="en-US" sz="2000" dirty="0" smtClean="0">
                <a:latin typeface="+mj-lt"/>
              </a:rPr>
              <a:t>원격 및 로컬 접속 사용자 목록 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err="1" smtClean="0">
                <a:latin typeface="+mj-lt"/>
              </a:rPr>
              <a:t>Logonsession</a:t>
            </a:r>
            <a:r>
              <a:rPr lang="en-US" altLang="ko-KR" sz="2000" dirty="0" smtClean="0">
                <a:latin typeface="+mj-lt"/>
              </a:rPr>
              <a:t> : </a:t>
            </a:r>
            <a:r>
              <a:rPr lang="ko-KR" altLang="en-US" sz="2000" dirty="0" smtClean="0">
                <a:latin typeface="+mj-lt"/>
              </a:rPr>
              <a:t>매우 자세한 접속 사용자 접속 정보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위 세가지 도구 모두 </a:t>
            </a:r>
            <a:r>
              <a:rPr lang="ko-KR" altLang="en-US" sz="2000" dirty="0" err="1" smtClean="0">
                <a:latin typeface="+mj-lt"/>
              </a:rPr>
              <a:t>백도어</a:t>
            </a:r>
            <a:r>
              <a:rPr lang="en-US" altLang="ko-KR" sz="2000" dirty="0" smtClean="0">
                <a:latin typeface="+mj-lt"/>
              </a:rPr>
              <a:t>(Back door)</a:t>
            </a:r>
            <a:r>
              <a:rPr lang="ko-KR" altLang="en-US" sz="2000" dirty="0" smtClean="0">
                <a:latin typeface="+mj-lt"/>
              </a:rPr>
              <a:t>를 통한 사용자에 대해서는 속수무책</a:t>
            </a:r>
            <a:r>
              <a:rPr lang="en-US" altLang="ko-KR" sz="2000" dirty="0" smtClean="0">
                <a:latin typeface="+mj-lt"/>
              </a:rPr>
              <a:t> :</a:t>
            </a:r>
            <a:r>
              <a:rPr lang="ko-KR" altLang="en-US" sz="2000" dirty="0" smtClean="0">
                <a:latin typeface="+mj-lt"/>
              </a:rPr>
              <a:t>윈도우의 인증시스템</a:t>
            </a:r>
            <a:r>
              <a:rPr lang="en-US" altLang="ko-KR" sz="2000" dirty="0" smtClean="0">
                <a:latin typeface="+mj-lt"/>
              </a:rPr>
              <a:t>(lsass.exe)</a:t>
            </a:r>
            <a:r>
              <a:rPr lang="ko-KR" altLang="en-US" sz="2000" dirty="0" smtClean="0">
                <a:latin typeface="+mj-lt"/>
              </a:rPr>
              <a:t>을 우회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비정상적인 네트워크 연결 조사 및 연결된 포트와 프로세스 </a:t>
            </a:r>
            <a:r>
              <a:rPr lang="ko-KR" altLang="en-US" sz="2000" dirty="0" err="1" smtClean="0">
                <a:latin typeface="+mj-lt"/>
              </a:rPr>
              <a:t>매핑</a:t>
            </a:r>
            <a:r>
              <a:rPr lang="ko-KR" altLang="en-US" sz="2000" dirty="0" smtClean="0">
                <a:latin typeface="+mj-lt"/>
              </a:rPr>
              <a:t> 방법 분석 필요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7907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3099800"/>
          </a:xfrm>
        </p:spPr>
        <p:txBody>
          <a:bodyPr/>
          <a:lstStyle/>
          <a:p>
            <a:pPr lvl="1"/>
            <a:r>
              <a:rPr lang="en-US" altLang="ko-KR" dirty="0" smtClean="0"/>
              <a:t>Live Response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Live Response</a:t>
            </a:r>
            <a:r>
              <a:rPr lang="ko-KR" altLang="en-US" dirty="0"/>
              <a:t>가</a:t>
            </a:r>
            <a:r>
              <a:rPr lang="ko-KR" altLang="en-US" dirty="0" smtClean="0"/>
              <a:t> 왜 중요한가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Live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는 언제 수행해야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Live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의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 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미디어 및 데이터 수집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휘발성 정보의 수집</a:t>
            </a:r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E1DADDF-E2C6-4281-9C88-031C1EE1B776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b="1" dirty="0" smtClean="0">
                <a:latin typeface="+mj-lt"/>
              </a:rPr>
              <a:t>열린 파일</a:t>
            </a:r>
            <a:endParaRPr lang="ko-KR" altLang="en-US" sz="24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특정 세션이 필요에 의해 열고 있는 모든 파일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외부에서 들어온 사용자의 관심사</a:t>
            </a:r>
            <a:endParaRPr lang="en-US" altLang="ko-KR" sz="2000" dirty="0">
              <a:latin typeface="+mj-lt"/>
            </a:endParaRPr>
          </a:p>
          <a:p>
            <a:pPr lvl="2"/>
            <a:r>
              <a:rPr lang="ko-KR" altLang="en-US" sz="1800" dirty="0" smtClean="0">
                <a:latin typeface="+mj-lt"/>
              </a:rPr>
              <a:t>특정 파일이나 명령 수행 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ko-KR" altLang="en-US" sz="1800" dirty="0" smtClean="0">
                <a:latin typeface="+mj-lt"/>
              </a:rPr>
              <a:t>특정 파일을 복사 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en-US" altLang="ko-KR" sz="2000" dirty="0" smtClean="0">
                <a:latin typeface="+mj-lt"/>
              </a:rPr>
              <a:t>Net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file</a:t>
            </a:r>
          </a:p>
          <a:p>
            <a:pPr lvl="1"/>
            <a:endParaRPr lang="en-US" altLang="ko-KR" sz="2000" dirty="0" smtClean="0">
              <a:latin typeface="+mj-lt"/>
            </a:endParaRPr>
          </a:p>
          <a:p>
            <a:pPr lvl="1"/>
            <a:endParaRPr lang="en-US" altLang="ko-KR" sz="2000" dirty="0" smtClean="0">
              <a:latin typeface="+mj-lt"/>
            </a:endParaRPr>
          </a:p>
          <a:p>
            <a:pPr lvl="1"/>
            <a:endParaRPr lang="en-US" altLang="ko-KR" sz="2000" dirty="0" smtClean="0">
              <a:latin typeface="+mj-lt"/>
            </a:endParaRPr>
          </a:p>
          <a:p>
            <a:pPr lvl="1"/>
            <a:endParaRPr lang="en-US" altLang="ko-KR" sz="2000" dirty="0" smtClean="0">
              <a:latin typeface="+mj-lt"/>
            </a:endParaRPr>
          </a:p>
          <a:p>
            <a:pPr lvl="1">
              <a:buNone/>
            </a:pP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err="1" smtClean="0">
                <a:latin typeface="+mj-lt"/>
              </a:rPr>
              <a:t>Psfile</a:t>
            </a:r>
            <a:endParaRPr lang="en-US" altLang="ko-KR" sz="2000" dirty="0" smtClean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305" y="3699293"/>
            <a:ext cx="5684520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9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+mj-lt"/>
              </a:rPr>
              <a:t>열린 포트와 프로세스 </a:t>
            </a:r>
            <a:r>
              <a:rPr lang="ko-KR" altLang="en-US" sz="2400" b="1" dirty="0" err="1" smtClean="0">
                <a:latin typeface="+mj-lt"/>
              </a:rPr>
              <a:t>매핑</a:t>
            </a:r>
            <a:endParaRPr lang="en-US" altLang="ko-KR" sz="2400" b="1" dirty="0" smtClean="0">
              <a:latin typeface="+mj-lt"/>
            </a:endParaRPr>
          </a:p>
          <a:p>
            <a:endParaRPr lang="en-US" altLang="ko-KR" sz="2400" b="1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열려 있는 포트가 실제로 어떤 프로세스에 의해 사용되고 있는지 확인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err="1" smtClean="0">
                <a:latin typeface="+mj-lt"/>
              </a:rPr>
              <a:t>Netstat</a:t>
            </a:r>
            <a:r>
              <a:rPr lang="en-US" altLang="ko-KR" sz="2000" dirty="0" smtClean="0">
                <a:latin typeface="+mj-lt"/>
              </a:rPr>
              <a:t> : </a:t>
            </a:r>
            <a:r>
              <a:rPr lang="ko-KR" altLang="en-US" sz="2000" dirty="0" smtClean="0">
                <a:latin typeface="+mj-lt"/>
              </a:rPr>
              <a:t>실행 파일의 이름만 표시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전체 경로는 생략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err="1" smtClean="0">
                <a:latin typeface="+mj-lt"/>
              </a:rPr>
              <a:t>Fport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err="1" smtClean="0">
                <a:latin typeface="+mj-lt"/>
              </a:rPr>
              <a:t>Openports</a:t>
            </a:r>
            <a:r>
              <a:rPr lang="en-US" altLang="ko-KR" sz="2000" dirty="0" smtClean="0">
                <a:latin typeface="+mj-lt"/>
              </a:rPr>
              <a:t> : </a:t>
            </a:r>
            <a:r>
              <a:rPr lang="ko-KR" altLang="en-US" sz="2000" dirty="0" smtClean="0">
                <a:latin typeface="+mj-lt"/>
              </a:rPr>
              <a:t>가장 추천할 만한 도구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2245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b="1" dirty="0" smtClean="0">
                <a:latin typeface="+mj-lt"/>
              </a:rPr>
              <a:t>커맨드 </a:t>
            </a:r>
            <a:r>
              <a:rPr lang="ko-KR" altLang="en-US" sz="2400" b="1" dirty="0" err="1" smtClean="0">
                <a:latin typeface="+mj-lt"/>
              </a:rPr>
              <a:t>히스토리</a:t>
            </a:r>
            <a:endParaRPr lang="en-US" altLang="ko-KR" sz="2400" b="1" dirty="0" smtClean="0">
              <a:latin typeface="+mj-lt"/>
            </a:endParaRPr>
          </a:p>
          <a:p>
            <a:endParaRPr lang="en-US" altLang="ko-KR" sz="2400" b="1" dirty="0" smtClean="0">
              <a:latin typeface="+mj-lt"/>
            </a:endParaRPr>
          </a:p>
          <a:p>
            <a:pPr lvl="1"/>
            <a:r>
              <a:rPr lang="en-US" altLang="ko-KR" sz="2000" dirty="0" err="1" smtClean="0">
                <a:latin typeface="+mj-lt"/>
              </a:rPr>
              <a:t>Doskey</a:t>
            </a:r>
            <a:r>
              <a:rPr lang="en-US" altLang="ko-KR" sz="2000" dirty="0" smtClean="0">
                <a:latin typeface="+mj-lt"/>
              </a:rPr>
              <a:t>/history</a:t>
            </a:r>
          </a:p>
          <a:p>
            <a:pPr lvl="1"/>
            <a:r>
              <a:rPr lang="en-US" altLang="ko-KR" sz="2000" dirty="0" smtClean="0">
                <a:latin typeface="+mj-lt"/>
              </a:rPr>
              <a:t>F7 </a:t>
            </a:r>
            <a:r>
              <a:rPr lang="ko-KR" altLang="en-US" sz="2000" dirty="0" smtClean="0">
                <a:latin typeface="+mj-lt"/>
              </a:rPr>
              <a:t>키</a:t>
            </a:r>
            <a:endParaRPr lang="en-US" altLang="ko-KR" sz="2000" dirty="0" smtClean="0">
              <a:latin typeface="+mj-lt"/>
            </a:endParaRPr>
          </a:p>
          <a:p>
            <a:pPr lvl="1"/>
            <a:endParaRPr lang="en-US" altLang="ko-KR" sz="2000" dirty="0">
              <a:latin typeface="+mj-lt"/>
            </a:endParaRPr>
          </a:p>
          <a:p>
            <a:r>
              <a:rPr lang="ko-KR" altLang="en-US" sz="2400" b="1" dirty="0" smtClean="0">
                <a:latin typeface="+mj-lt"/>
              </a:rPr>
              <a:t>서비스 목록</a:t>
            </a:r>
            <a:endParaRPr lang="en-US" altLang="ko-KR" sz="2400" b="1" dirty="0" smtClean="0">
              <a:latin typeface="+mj-lt"/>
            </a:endParaRPr>
          </a:p>
          <a:p>
            <a:endParaRPr lang="en-US" altLang="ko-KR" sz="2400" b="1" dirty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많은 악성 프로그램들이 자신들을 서비스 목록에 올려 자동 실행되도록 함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1800" dirty="0" err="1" smtClean="0">
                <a:latin typeface="+mj-lt"/>
              </a:rPr>
              <a:t>Psservice</a:t>
            </a:r>
            <a:endParaRPr lang="en-US" altLang="ko-KR" sz="1800" dirty="0" smtClean="0">
              <a:latin typeface="+mj-lt"/>
            </a:endParaRPr>
          </a:p>
          <a:p>
            <a:pPr lvl="2"/>
            <a:r>
              <a:rPr lang="ko-KR" altLang="en-US" sz="1600" dirty="0" smtClean="0">
                <a:latin typeface="+mj-lt"/>
              </a:rPr>
              <a:t>로컬 컴퓨터에 등록되어 있는 모든 서비스의 목록과 세부 정보 표시</a:t>
            </a:r>
            <a:endParaRPr lang="en-US" altLang="ko-KR" sz="1600" dirty="0" smtClean="0">
              <a:latin typeface="+mj-lt"/>
            </a:endParaRPr>
          </a:p>
          <a:p>
            <a:pPr lvl="2"/>
            <a:r>
              <a:rPr lang="ko-KR" altLang="en-US" sz="1600" dirty="0" smtClean="0">
                <a:latin typeface="+mj-lt"/>
              </a:rPr>
              <a:t>설명 항목이 </a:t>
            </a:r>
            <a:r>
              <a:rPr lang="en-US" altLang="ko-KR" sz="1600" dirty="0" smtClean="0">
                <a:latin typeface="+mj-lt"/>
              </a:rPr>
              <a:t>NULL</a:t>
            </a:r>
            <a:r>
              <a:rPr lang="ko-KR" altLang="en-US" sz="1600" dirty="0" smtClean="0">
                <a:latin typeface="+mj-lt"/>
              </a:rPr>
              <a:t>로 나오면 악성 프로그램 의심</a:t>
            </a:r>
            <a:endParaRPr lang="en-US" altLang="ko-KR" sz="1600" dirty="0" smtClean="0">
              <a:latin typeface="+mj-lt"/>
            </a:endParaRPr>
          </a:p>
          <a:p>
            <a:pPr lvl="1"/>
            <a:endParaRPr lang="ko-KR" altLang="en-US" sz="1800" dirty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841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ko-KR" altLang="en-US" sz="4000" b="1" dirty="0" smtClean="0"/>
              <a:t>휘발성 정보의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400" b="1" dirty="0" smtClean="0">
                <a:latin typeface="+mj-lt"/>
              </a:rPr>
              <a:t>시작점</a:t>
            </a:r>
            <a:endParaRPr lang="en-US" altLang="ko-KR" sz="2400" b="1" dirty="0" smtClean="0">
              <a:latin typeface="+mj-lt"/>
            </a:endParaRPr>
          </a:p>
          <a:p>
            <a:pPr lvl="1"/>
            <a:r>
              <a:rPr lang="ko-KR" altLang="en-US" sz="2000" dirty="0" smtClean="0">
                <a:latin typeface="+mj-lt"/>
              </a:rPr>
              <a:t>컴퓨터가 부팅되면 자동으로 실행되는 프로그램 목록</a:t>
            </a:r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000" dirty="0" smtClean="0">
                <a:latin typeface="+mj-lt"/>
              </a:rPr>
              <a:t>Autorunsc.exe : </a:t>
            </a:r>
            <a:r>
              <a:rPr lang="ko-KR" altLang="en-US" sz="2000" dirty="0" smtClean="0">
                <a:latin typeface="+mj-lt"/>
              </a:rPr>
              <a:t>모든 시작점들에 대한 정보 출력</a:t>
            </a:r>
            <a:endParaRPr lang="en-US" altLang="ko-KR" sz="2000" dirty="0" smtClean="0">
              <a:latin typeface="+mj-lt"/>
            </a:endParaRPr>
          </a:p>
          <a:p>
            <a:pPr lvl="1"/>
            <a:endParaRPr lang="en-US" altLang="ko-KR" sz="2000" dirty="0" smtClean="0">
              <a:latin typeface="+mj-lt"/>
            </a:endParaRPr>
          </a:p>
          <a:p>
            <a:r>
              <a:rPr lang="ko-KR" altLang="en-US" sz="2400" b="1" dirty="0" smtClean="0"/>
              <a:t>내부 </a:t>
            </a:r>
            <a:r>
              <a:rPr lang="ko-KR" altLang="en-US" sz="2400" b="1" dirty="0" err="1" smtClean="0"/>
              <a:t>라우팅</a:t>
            </a:r>
            <a:r>
              <a:rPr lang="ko-KR" altLang="en-US" sz="2400" b="1" dirty="0" smtClean="0"/>
              <a:t> 테이블</a:t>
            </a:r>
            <a:endParaRPr lang="en-US" altLang="ko-KR" sz="2400" b="1" dirty="0" smtClean="0"/>
          </a:p>
          <a:p>
            <a:pPr lvl="1"/>
            <a:r>
              <a:rPr lang="ko-KR" altLang="en-US" sz="2000" b="1" dirty="0" err="1" smtClean="0"/>
              <a:t>라우팅</a:t>
            </a:r>
            <a:r>
              <a:rPr lang="ko-KR" altLang="en-US" sz="2000" b="1" dirty="0" smtClean="0"/>
              <a:t> 테이블 표시</a:t>
            </a:r>
            <a:endParaRPr lang="en-US" altLang="ko-KR" sz="2000" b="1" dirty="0" smtClean="0"/>
          </a:p>
          <a:p>
            <a:pPr lvl="2"/>
            <a:r>
              <a:rPr lang="en-US" altLang="ko-KR" sz="1800" dirty="0" err="1" smtClean="0"/>
              <a:t>Netstat</a:t>
            </a:r>
            <a:r>
              <a:rPr lang="en-US" altLang="ko-KR" sz="1800" dirty="0" smtClean="0"/>
              <a:t> –r</a:t>
            </a:r>
          </a:p>
          <a:p>
            <a:pPr lvl="2"/>
            <a:r>
              <a:rPr lang="en-US" altLang="ko-KR" sz="1800" dirty="0" smtClean="0"/>
              <a:t>Route print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400" b="1" dirty="0" smtClean="0"/>
              <a:t>네트워크 인터페이스 정보</a:t>
            </a:r>
            <a:endParaRPr lang="en-US" altLang="ko-KR" sz="2400" b="1" dirty="0" smtClean="0"/>
          </a:p>
          <a:p>
            <a:pPr lvl="1"/>
            <a:r>
              <a:rPr lang="en-US" altLang="ko-KR" sz="1800" dirty="0" err="1" smtClean="0"/>
              <a:t>Ipconfig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ko-KR" altLang="en-US" sz="1600" dirty="0" err="1" smtClean="0"/>
              <a:t>어뎁터</a:t>
            </a:r>
            <a:r>
              <a:rPr lang="ko-KR" altLang="en-US" sz="1600" dirty="0" smtClean="0"/>
              <a:t> 명</a:t>
            </a:r>
            <a:r>
              <a:rPr lang="en-US" altLang="ko-KR" sz="1600" dirty="0" smtClean="0"/>
              <a:t>, DNS, IP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서브넷</a:t>
            </a:r>
            <a:r>
              <a:rPr lang="ko-KR" altLang="en-US" sz="1600" dirty="0" smtClean="0"/>
              <a:t> 마스크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게이트웨이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등의 정보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PromiscDetect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Promiscuous  </a:t>
            </a:r>
            <a:r>
              <a:rPr lang="ko-KR" altLang="en-US" sz="1600" dirty="0" smtClean="0"/>
              <a:t>모드로 동작한 네트워크 인터페이스 탐지</a:t>
            </a:r>
            <a:endParaRPr lang="en-US" altLang="ko-KR" sz="1600" dirty="0" smtClean="0"/>
          </a:p>
          <a:p>
            <a:pPr lvl="1"/>
            <a:endParaRPr lang="en-US" altLang="ko-KR" sz="2000" dirty="0" smtClean="0">
              <a:latin typeface="+mj-lt"/>
            </a:endParaRPr>
          </a:p>
          <a:p>
            <a:pPr lvl="2"/>
            <a:endParaRPr lang="en-US" altLang="ko-KR" sz="1600" dirty="0" smtClean="0">
              <a:latin typeface="+mj-lt"/>
            </a:endParaRP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6511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Live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의 정의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구동 중인 </a:t>
            </a:r>
            <a:r>
              <a:rPr lang="ko-KR" altLang="en-US" dirty="0"/>
              <a:t>시스템을 대상으로 이루어지는 일련의 컴퓨터 </a:t>
            </a:r>
            <a:r>
              <a:rPr lang="ko-KR" altLang="en-US" dirty="0" err="1"/>
              <a:t>포렌식</a:t>
            </a:r>
            <a:r>
              <a:rPr lang="ko-KR" altLang="en-US" dirty="0"/>
              <a:t> </a:t>
            </a:r>
            <a:r>
              <a:rPr lang="ko-KR" altLang="en-US" dirty="0" smtClean="0"/>
              <a:t>조사 과정</a:t>
            </a:r>
            <a:endParaRPr lang="en-US" altLang="ko-KR" dirty="0" smtClean="0"/>
          </a:p>
          <a:p>
            <a:r>
              <a:rPr lang="ko-KR" altLang="en-US" dirty="0" smtClean="0"/>
              <a:t>동작하고 있는 컴퓨터로부터 휘발성 정보들을 수집하고 분석하는 것을 목적으로 함</a:t>
            </a:r>
            <a:endParaRPr lang="en-US" altLang="ko-KR" dirty="0" smtClean="0"/>
          </a:p>
          <a:p>
            <a:r>
              <a:rPr lang="ko-KR" altLang="en-US" dirty="0" smtClean="0"/>
              <a:t>휘발성 정보</a:t>
            </a:r>
            <a:endParaRPr lang="en-US" altLang="ko-KR" dirty="0" smtClean="0"/>
          </a:p>
          <a:p>
            <a:pPr marL="457207" lvl="1" indent="0">
              <a:buNone/>
            </a:pPr>
            <a:r>
              <a:rPr lang="ko-KR" altLang="en-US" dirty="0"/>
              <a:t>► 시스템 </a:t>
            </a:r>
            <a:r>
              <a:rPr lang="ko-KR" altLang="en-US" dirty="0" smtClean="0"/>
              <a:t>시간                ►</a:t>
            </a:r>
            <a:r>
              <a:rPr lang="ko-KR" altLang="en-US" dirty="0" smtClean="0"/>
              <a:t>열려있는 파일 목록</a:t>
            </a:r>
            <a:endParaRPr lang="en-US" altLang="ko-KR" dirty="0" smtClean="0"/>
          </a:p>
          <a:p>
            <a:pPr marL="457207" lvl="1" indent="0">
              <a:buNone/>
            </a:pPr>
            <a:r>
              <a:rPr lang="ko-KR" altLang="en-US" dirty="0"/>
              <a:t>► 네트워크 </a:t>
            </a:r>
            <a:r>
              <a:rPr lang="ko-KR" altLang="en-US" dirty="0" err="1" smtClean="0"/>
              <a:t>연결정보</a:t>
            </a:r>
            <a:r>
              <a:rPr lang="ko-KR" altLang="en-US" dirty="0"/>
              <a:t> </a:t>
            </a:r>
            <a:r>
              <a:rPr lang="ko-KR" altLang="en-US" dirty="0" smtClean="0"/>
              <a:t>    ►클립보드</a:t>
            </a:r>
            <a:endParaRPr lang="en-US" altLang="ko-KR" dirty="0" smtClean="0"/>
          </a:p>
          <a:p>
            <a:pPr marL="457207" lvl="1" indent="0">
              <a:buNone/>
            </a:pPr>
            <a:r>
              <a:rPr lang="ko-KR" altLang="en-US" dirty="0"/>
              <a:t>► 로그온 </a:t>
            </a:r>
            <a:r>
              <a:rPr lang="ko-KR" altLang="en-US" dirty="0" smtClean="0"/>
              <a:t>사용자 </a:t>
            </a:r>
            <a:r>
              <a:rPr lang="ko-KR" altLang="en-US" dirty="0"/>
              <a:t>정보 </a:t>
            </a:r>
            <a:r>
              <a:rPr lang="ko-KR" altLang="en-US" dirty="0" smtClean="0"/>
              <a:t>   ►임시 파일</a:t>
            </a:r>
            <a:endParaRPr lang="en-US" altLang="ko-KR" dirty="0" smtClean="0"/>
          </a:p>
          <a:p>
            <a:pPr marL="457207" lvl="1" indent="0">
              <a:buNone/>
            </a:pPr>
            <a:r>
              <a:rPr lang="ko-KR" altLang="en-US" dirty="0"/>
              <a:t>► 실행 </a:t>
            </a:r>
            <a:r>
              <a:rPr lang="ko-KR" altLang="en-US" dirty="0" smtClean="0"/>
              <a:t>중인 프로세스 정보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4000" b="1" dirty="0" smtClean="0">
                <a:latin typeface="+mj-lt"/>
              </a:rPr>
              <a:t>Live Response</a:t>
            </a:r>
            <a:r>
              <a:rPr lang="ko-KR" altLang="en-US" sz="4000" b="1" dirty="0" smtClean="0">
                <a:latin typeface="+mj-lt"/>
              </a:rPr>
              <a:t>가 왜 중요한가</a:t>
            </a:r>
            <a:r>
              <a:rPr lang="en-US" altLang="ko-KR" sz="4000" b="1" dirty="0" smtClean="0">
                <a:latin typeface="+mj-lt"/>
              </a:rPr>
              <a:t>?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휘발성 정보에서만 찾을 수 있는 정보의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 중인 프로세스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열려있는 파일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연결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클립보드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임시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복호화된</a:t>
            </a:r>
            <a:r>
              <a:rPr lang="ko-KR" altLang="en-US" dirty="0" smtClean="0"/>
              <a:t> 데이터 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수집한 휘발성 정보를 우선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시스템의 대략적인 상태 파악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세부 조사 방향을 결정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24</a:t>
            </a:r>
            <a:r>
              <a:rPr lang="ko-KR" altLang="en-US" dirty="0" smtClean="0"/>
              <a:t>시간 서버 컴퓨터 운영 기관에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</a:t>
            </a:r>
            <a:r>
              <a:rPr lang="en-US" altLang="ko-KR" dirty="0" smtClean="0"/>
              <a:t>: Live Acquisition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4000" b="1" dirty="0" smtClean="0">
                <a:latin typeface="+mj-lt"/>
              </a:rPr>
              <a:t>언제 수행해야 할까</a:t>
            </a:r>
            <a:r>
              <a:rPr lang="en-US" altLang="ko-KR" sz="4000" b="1" dirty="0" smtClean="0">
                <a:latin typeface="+mj-lt"/>
              </a:rPr>
              <a:t>?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수행해서는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범죄 해커나 악성코드 등에 의해 시스템에 존재하는 파일이 삭제되고 있는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상황에 따라 네트워크 연결 정보 및 메모리 덤프를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 수집 후 컴퓨터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검증되지 않은 도구일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공개용 도구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1F910E2A-DC21-4713-B201-BB3ED2010007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3200" b="1" dirty="0" err="1" smtClean="0">
                <a:latin typeface="+mj-lt"/>
              </a:rPr>
              <a:t>라이브포렌식</a:t>
            </a:r>
            <a:r>
              <a:rPr lang="ko-KR" altLang="en-US" sz="3200" b="1" dirty="0" smtClean="0">
                <a:latin typeface="+mj-lt"/>
              </a:rPr>
              <a:t> 수행 시 고려 사항</a:t>
            </a:r>
            <a:endParaRPr lang="en-US" altLang="ko-KR" sz="3200" b="1" dirty="0" smtClean="0">
              <a:latin typeface="+mj-lt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1400" b="1" dirty="0"/>
              <a:t>첫 </a:t>
            </a:r>
            <a:r>
              <a:rPr lang="ko-KR" altLang="en-US" sz="1400" b="1" dirty="0" smtClean="0"/>
              <a:t>번째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활성 </a:t>
            </a:r>
            <a:r>
              <a:rPr lang="ko-KR" altLang="en-US" sz="1400" dirty="0"/>
              <a:t>데이터는 공개되고 검증된 </a:t>
            </a:r>
            <a:r>
              <a:rPr lang="en-US" altLang="ko-KR" sz="1400" dirty="0"/>
              <a:t>CLI </a:t>
            </a:r>
            <a:r>
              <a:rPr lang="ko-KR" altLang="en-US" sz="1400" dirty="0"/>
              <a:t>도구를 사용해 </a:t>
            </a:r>
            <a:r>
              <a:rPr lang="ko-KR" altLang="en-US" sz="1400" dirty="0" smtClean="0"/>
              <a:t>수집</a:t>
            </a:r>
            <a:r>
              <a:rPr lang="en-US" altLang="ko-KR" sz="1400" dirty="0" smtClean="0"/>
              <a:t> </a:t>
            </a:r>
            <a:endParaRPr lang="en-US" altLang="ko-KR" sz="1400" b="1" dirty="0"/>
          </a:p>
          <a:p>
            <a:r>
              <a:rPr lang="ko-KR" altLang="en-US" sz="1400" b="1" dirty="0" smtClean="0"/>
              <a:t>두 번째</a:t>
            </a:r>
            <a:r>
              <a:rPr lang="en-US" altLang="ko-KR" sz="1400" dirty="0" smtClean="0"/>
              <a:t> </a:t>
            </a:r>
          </a:p>
          <a:p>
            <a:pPr lvl="1"/>
            <a:r>
              <a:rPr lang="ko-KR" altLang="en-US" sz="1400" dirty="0" smtClean="0"/>
              <a:t>단일 </a:t>
            </a:r>
            <a:r>
              <a:rPr lang="ko-KR" altLang="en-US" sz="1400" dirty="0"/>
              <a:t>도구만 사용하기 보다는 도구의 장단점이 존재하기 때문에 여러 도구로 중복 </a:t>
            </a:r>
            <a:r>
              <a:rPr lang="ko-KR" altLang="en-US" sz="1400" dirty="0" smtClean="0"/>
              <a:t>수집</a:t>
            </a:r>
            <a:r>
              <a:rPr lang="en-US" altLang="ko-KR" sz="1400" dirty="0" smtClean="0"/>
              <a:t> </a:t>
            </a:r>
          </a:p>
          <a:p>
            <a:pPr lvl="1"/>
            <a:r>
              <a:rPr lang="ko-KR" altLang="en-US" sz="1400" dirty="0" smtClean="0"/>
              <a:t>각 </a:t>
            </a:r>
            <a:r>
              <a:rPr lang="ko-KR" altLang="en-US" sz="1400" dirty="0"/>
              <a:t>도구마다 정보를 가져오는 방식과 출력 형식이 </a:t>
            </a:r>
            <a:r>
              <a:rPr lang="ko-KR" altLang="en-US" sz="1400" dirty="0" smtClean="0"/>
              <a:t>다르므로 여러 </a:t>
            </a:r>
            <a:r>
              <a:rPr lang="ko-KR" altLang="en-US" sz="1400" dirty="0"/>
              <a:t>도구를 사용해 서로의 단점을 </a:t>
            </a:r>
            <a:r>
              <a:rPr lang="ko-KR" altLang="en-US" sz="1400" dirty="0" smtClean="0"/>
              <a:t>보완</a:t>
            </a:r>
            <a:endParaRPr lang="en-US" altLang="ko-KR" sz="1400" dirty="0"/>
          </a:p>
          <a:p>
            <a:r>
              <a:rPr lang="ko-KR" altLang="en-US" sz="1400" b="1" dirty="0"/>
              <a:t>세 </a:t>
            </a:r>
            <a:r>
              <a:rPr lang="ko-KR" altLang="en-US" sz="1400" b="1" dirty="0" smtClean="0"/>
              <a:t>번째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모든 </a:t>
            </a:r>
            <a:r>
              <a:rPr lang="ko-KR" altLang="en-US" sz="1400" dirty="0"/>
              <a:t>명령어는 독립적으로 실행되어야 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 </a:t>
            </a:r>
            <a:r>
              <a:rPr lang="ko-KR" altLang="en-US" sz="1400" dirty="0"/>
              <a:t>시스템에 있는 기본 명령이나 라이브러리는 악성코드에 의해 감염되어 있을 수도 있으므로 반드시 미리 정적으로 </a:t>
            </a:r>
            <a:r>
              <a:rPr lang="ko-KR" altLang="en-US" sz="1400" dirty="0" err="1"/>
              <a:t>컴파일한</a:t>
            </a:r>
            <a:r>
              <a:rPr lang="ko-KR" altLang="en-US" sz="1400" dirty="0"/>
              <a:t> 직접 가져간 명령을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b="1" dirty="0" smtClean="0"/>
              <a:t>네 번째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수집한 </a:t>
            </a:r>
            <a:r>
              <a:rPr lang="ko-KR" altLang="en-US" sz="1400" dirty="0"/>
              <a:t>활성 데이터와 </a:t>
            </a:r>
            <a:r>
              <a:rPr lang="ko-KR" altLang="en-US" sz="1400" dirty="0" err="1"/>
              <a:t>덤프한</a:t>
            </a:r>
            <a:r>
              <a:rPr lang="ko-KR" altLang="en-US" sz="1400" dirty="0"/>
              <a:t> 물리메모리를 </a:t>
            </a:r>
            <a:r>
              <a:rPr lang="ko-KR" altLang="en-US" sz="1400" dirty="0" smtClean="0"/>
              <a:t>반드시 비교</a:t>
            </a:r>
            <a:r>
              <a:rPr lang="en-US" altLang="ko-KR" sz="1400" dirty="0" smtClean="0"/>
              <a:t> </a:t>
            </a:r>
          </a:p>
          <a:p>
            <a:pPr lvl="1"/>
            <a:r>
              <a:rPr lang="ko-KR" altLang="en-US" sz="1400" dirty="0" err="1" smtClean="0"/>
              <a:t>루트킷이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설치되어 있는 경우 활성 데이터 수집 도구로 수집한 결과가 </a:t>
            </a:r>
            <a:r>
              <a:rPr lang="ko-KR" altLang="en-US" sz="1400" dirty="0" smtClean="0"/>
              <a:t>올바르지 않을 수 있음</a:t>
            </a:r>
            <a:endParaRPr lang="en-US" altLang="ko-KR" sz="1400" dirty="0" smtClean="0"/>
          </a:p>
          <a:p>
            <a:r>
              <a:rPr lang="ko-KR" altLang="en-US" sz="1400" b="1" dirty="0" err="1" smtClean="0"/>
              <a:t>다섯번</a:t>
            </a:r>
            <a:r>
              <a:rPr lang="ko-KR" altLang="en-US" sz="1400" b="1" dirty="0" smtClean="0"/>
              <a:t> 째</a:t>
            </a:r>
            <a:endParaRPr lang="en-US" altLang="ko-KR" sz="1400" b="1" dirty="0" smtClean="0"/>
          </a:p>
          <a:p>
            <a:pPr lvl="1"/>
            <a:r>
              <a:rPr lang="ko-KR" altLang="en-US" sz="1400" dirty="0" smtClean="0"/>
              <a:t>수집 </a:t>
            </a:r>
            <a:r>
              <a:rPr lang="ko-KR" altLang="en-US" sz="1400" dirty="0"/>
              <a:t>명령은 운영체제에서 기본으로 지원하는 인터프리터를 이용하는 것이 </a:t>
            </a:r>
            <a:r>
              <a:rPr lang="ko-KR" altLang="en-US" sz="1400" dirty="0" err="1" smtClean="0"/>
              <a:t>바람직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유닉스 </a:t>
            </a:r>
            <a:r>
              <a:rPr lang="ko-KR" altLang="en-US" sz="1400" dirty="0"/>
              <a:t>기반 운영체제는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스크립트를 이용하고 윈도우는 배치 스크립트를 </a:t>
            </a:r>
            <a:r>
              <a:rPr lang="ko-KR" altLang="en-US" sz="1400" dirty="0" smtClean="0"/>
              <a:t>이용</a:t>
            </a:r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1F910E2A-DC21-4713-B201-BB3ED2010007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9270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4000" b="1" dirty="0" smtClean="0">
                <a:latin typeface="+mj-lt"/>
              </a:rPr>
              <a:t>Live Response</a:t>
            </a:r>
            <a:r>
              <a:rPr lang="ko-KR" altLang="en-US" sz="4000" b="1" dirty="0" smtClean="0">
                <a:latin typeface="+mj-lt"/>
              </a:rPr>
              <a:t>의 원칙</a:t>
            </a:r>
            <a:endParaRPr lang="en-US" altLang="ko-KR" sz="4000" b="1" dirty="0" smtClean="0">
              <a:latin typeface="+mj-lt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 smtClean="0"/>
              <a:t>로카르드의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교환 법칙</a:t>
            </a:r>
            <a:endParaRPr lang="en-US" altLang="ko-KR" sz="2400" b="1" dirty="0" smtClean="0"/>
          </a:p>
          <a:p>
            <a:pPr lvl="1"/>
            <a:r>
              <a:rPr lang="ko-KR" altLang="en-US" dirty="0" smtClean="0"/>
              <a:t>접촉하는 </a:t>
            </a:r>
            <a:r>
              <a:rPr lang="ko-KR" altLang="en-US" dirty="0" smtClean="0"/>
              <a:t>두 물체 사이에는 반드시 교환이 일어난다</a:t>
            </a:r>
            <a:r>
              <a:rPr lang="en-US" altLang="ko-KR" dirty="0" smtClean="0"/>
              <a:t>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ko-KR" sz="2400" b="1" dirty="0"/>
              <a:t>Live </a:t>
            </a:r>
            <a:r>
              <a:rPr lang="en-US" altLang="ko-KR" sz="2400" b="1" dirty="0" smtClean="0"/>
              <a:t>Response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단계에서 영향을 받는 시스템 구성 요소 </a:t>
            </a:r>
            <a:endParaRPr lang="en-US" altLang="ko-KR" sz="2400" b="1" dirty="0" smtClean="0"/>
          </a:p>
          <a:p>
            <a:pPr lvl="1"/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</a:t>
            </a:r>
            <a:endParaRPr lang="en-US" altLang="ko-KR" dirty="0"/>
          </a:p>
          <a:p>
            <a:pPr lvl="1"/>
            <a:r>
              <a:rPr lang="ko-KR" altLang="en-US" dirty="0" err="1" smtClean="0"/>
              <a:t>프리패치</a:t>
            </a:r>
            <a:r>
              <a:rPr lang="ko-KR" altLang="en-US" dirty="0" smtClean="0"/>
              <a:t> 파일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레지스트리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DLL</a:t>
            </a:r>
          </a:p>
          <a:p>
            <a:pPr lvl="1"/>
            <a:r>
              <a:rPr lang="ko-KR" altLang="en-US" dirty="0" smtClean="0"/>
              <a:t>로그 파일</a:t>
            </a:r>
          </a:p>
          <a:p>
            <a:endParaRPr lang="ko-KR" altLang="en-US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3862BAFA-08ED-4C7C-8A74-E4F4121DD842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준비</a:t>
            </a:r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683568" y="1340769"/>
            <a:ext cx="8229600" cy="36004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도구 선택 단계</a:t>
            </a:r>
            <a:endParaRPr lang="en-US" altLang="ko-KR" dirty="0" smtClean="0"/>
          </a:p>
          <a:p>
            <a:r>
              <a:rPr lang="ko-KR" altLang="en-US" dirty="0" smtClean="0"/>
              <a:t>도구 테스트 단계</a:t>
            </a:r>
            <a:endParaRPr lang="en-US" altLang="ko-KR" dirty="0" smtClean="0"/>
          </a:p>
          <a:p>
            <a:r>
              <a:rPr lang="ko-KR" altLang="en-US" dirty="0" smtClean="0"/>
              <a:t>문서화 단계</a:t>
            </a:r>
            <a:endParaRPr lang="en-US" altLang="ko-KR" dirty="0" smtClean="0"/>
          </a:p>
          <a:p>
            <a:r>
              <a:rPr lang="ko-KR" altLang="en-US" dirty="0" smtClean="0"/>
              <a:t>사전 훈련 단계</a:t>
            </a:r>
            <a:endParaRPr lang="en-US" altLang="ko-KR" dirty="0" smtClean="0"/>
          </a:p>
          <a:p>
            <a:r>
              <a:rPr lang="ko-KR" altLang="en-US" dirty="0"/>
              <a:t>모니터링과 </a:t>
            </a:r>
            <a:r>
              <a:rPr lang="ko-KR" altLang="en-US" dirty="0" smtClean="0"/>
              <a:t>문서화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로드되는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레지스트리</a:t>
            </a:r>
            <a:r>
              <a:rPr lang="ko-KR" altLang="en-US" dirty="0" smtClean="0"/>
              <a:t> 접근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수정 및 생성하는 파일 목록</a:t>
            </a:r>
            <a:endParaRPr lang="ko-KR" altLang="en-US" dirty="0"/>
          </a:p>
          <a:p>
            <a:r>
              <a:rPr lang="ko-KR" altLang="en-US" dirty="0"/>
              <a:t>시스템 </a:t>
            </a:r>
            <a:r>
              <a:rPr lang="en-US" altLang="ko-KR" dirty="0"/>
              <a:t>DLL </a:t>
            </a:r>
            <a:r>
              <a:rPr lang="ko-KR" altLang="en-US" dirty="0"/>
              <a:t>파일 사용하지 않기</a:t>
            </a:r>
          </a:p>
          <a:p>
            <a:r>
              <a:rPr lang="ko-KR" altLang="en-US" dirty="0"/>
              <a:t>파일 이름 변경</a:t>
            </a:r>
          </a:p>
          <a:p>
            <a:endParaRPr lang="ko-KR" altLang="en-US" dirty="0" smtClean="0"/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FF3141CD-7D9E-4153-8BD7-B59A804824D1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4000" b="1" dirty="0" smtClean="0">
                <a:latin typeface="+mj-lt"/>
              </a:rPr>
              <a:t>미디어 및 데이터 수집 기법</a:t>
            </a:r>
            <a:endParaRPr lang="en-US" altLang="ko-KR" sz="4000" b="1" dirty="0" smtClean="0">
              <a:latin typeface="+mj-lt"/>
            </a:endParaRPr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683568" y="1916832"/>
            <a:ext cx="8229600" cy="36553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드라이브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네트워크를 이용한 데이터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조사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해커나 악성 프로그램에 의한 변조 염려 없음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nc</a:t>
            </a:r>
            <a:r>
              <a:rPr lang="en-US" altLang="ko-KR" dirty="0" smtClean="0"/>
              <a:t>) </a:t>
            </a:r>
          </a:p>
          <a:p>
            <a:pPr lvl="2"/>
            <a:r>
              <a:rPr lang="en-US" altLang="ko-KR" dirty="0" smtClean="0"/>
              <a:t>C:\nc –v –l –p 7777 &gt; report.txt</a:t>
            </a:r>
          </a:p>
          <a:p>
            <a:pPr lvl="1"/>
            <a:endParaRPr lang="en-US" altLang="ko-KR" dirty="0" smtClean="0"/>
          </a:p>
          <a:p>
            <a:pPr marL="109728" indent="0">
              <a:buNone/>
            </a:pPr>
            <a:endParaRPr lang="ko-KR" altLang="en-US" dirty="0" smtClean="0"/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Wingdings" pitchFamily="2" charset="2"/>
              <a:buChar char="r"/>
              <a:defRPr kumimoji="1" sz="2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¦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새굴림" pitchFamily="18" charset="-127"/>
              <a:buChar char="−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FF3141CD-7D9E-4153-8BD7-B59A804824D1}" type="slidenum">
              <a:rPr kumimoji="0" lang="ko-KR" altLang="en-US" sz="1600" b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kumimoji="0" lang="ko-KR" altLang="en-US" sz="1600" b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8046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840029"/>
      </a:hlink>
      <a:folHlink>
        <a:srgbClr val="009900"/>
      </a:folHlink>
    </a:clrScheme>
    <a:fontScheme name="default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0073A0"/>
        </a:accent1>
        <a:accent2>
          <a:srgbClr val="4F57FF"/>
        </a:accent2>
        <a:accent3>
          <a:srgbClr val="AAAAB8"/>
        </a:accent3>
        <a:accent4>
          <a:srgbClr val="DADADA"/>
        </a:accent4>
        <a:accent5>
          <a:srgbClr val="AABCCD"/>
        </a:accent5>
        <a:accent6>
          <a:srgbClr val="474EE7"/>
        </a:accent6>
        <a:hlink>
          <a:srgbClr val="00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840029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9303723</TotalTime>
  <Words>1150</Words>
  <Application>Microsoft Office PowerPoint</Application>
  <PresentationFormat>화면 슬라이드 쇼(4:3)</PresentationFormat>
  <Paragraphs>276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HY견고딕</vt:lpstr>
      <vt:lpstr>굴림</vt:lpstr>
      <vt:lpstr>맑은 고딕</vt:lpstr>
      <vt:lpstr>새굴림</vt:lpstr>
      <vt:lpstr>Arial</vt:lpstr>
      <vt:lpstr>Century Gothic</vt:lpstr>
      <vt:lpstr>Times New Roman</vt:lpstr>
      <vt:lpstr>Wingdings</vt:lpstr>
      <vt:lpstr>Wingdings 3</vt:lpstr>
      <vt:lpstr>default</vt:lpstr>
      <vt:lpstr>이온</vt:lpstr>
      <vt:lpstr>     Live Response or  Live Forensic</vt:lpstr>
      <vt:lpstr>목차</vt:lpstr>
      <vt:lpstr>Live Response의 정의</vt:lpstr>
      <vt:lpstr>Live Response가 왜 중요한가?</vt:lpstr>
      <vt:lpstr>언제 수행해야 할까?</vt:lpstr>
      <vt:lpstr>라이브포렌식 수행 시 고려 사항</vt:lpstr>
      <vt:lpstr>Live Response의 원칙</vt:lpstr>
      <vt:lpstr>사전 준비</vt:lpstr>
      <vt:lpstr>미디어 및 데이터 수집 기법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  <vt:lpstr>휘발성 정보의 수집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포렌식</dc:title>
  <dc:creator>사용자</dc:creator>
  <cp:lastModifiedBy>김윤</cp:lastModifiedBy>
  <cp:revision>217</cp:revision>
  <dcterms:created xsi:type="dcterms:W3CDTF">2008-05-08T07:32:23Z</dcterms:created>
  <dcterms:modified xsi:type="dcterms:W3CDTF">2020-09-06T10:58:45Z</dcterms:modified>
</cp:coreProperties>
</file>