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FE0"/>
          </a:solidFill>
        </a:fill>
      </a:tcStyle>
    </a:wholeTbl>
    <a:band2H>
      <a:tcTxStyle/>
      <a:tcStyle>
        <a:tcBdr/>
        <a:fill>
          <a:solidFill>
            <a:srgbClr val="F4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FE9"/>
          </a:solidFill>
        </a:fill>
      </a:tcStyle>
    </a:wholeTbl>
    <a:band2H>
      <a:tcTxStyle/>
      <a:tcStyle>
        <a:tcBdr/>
        <a:fill>
          <a:solidFill>
            <a:srgbClr val="EC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EE4"/>
          </a:solidFill>
        </a:fill>
      </a:tcStyle>
    </a:wholeTbl>
    <a:band2H>
      <a:tcTxStyle/>
      <a:tcStyle>
        <a:tcBdr/>
        <a:fill>
          <a:solidFill>
            <a:srgbClr val="E7EF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>
      <p:cViewPr>
        <p:scale>
          <a:sx n="66" d="100"/>
          <a:sy n="66" d="100"/>
        </p:scale>
        <p:origin x="2328" y="10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Grandview"/>
      </a:defRPr>
    </a:lvl1pPr>
    <a:lvl2pPr indent="228600" latinLnBrk="0">
      <a:defRPr sz="1200">
        <a:latin typeface="+mj-lt"/>
        <a:ea typeface="+mj-ea"/>
        <a:cs typeface="+mj-cs"/>
        <a:sym typeface="Grandview"/>
      </a:defRPr>
    </a:lvl2pPr>
    <a:lvl3pPr indent="457200" latinLnBrk="0">
      <a:defRPr sz="1200">
        <a:latin typeface="+mj-lt"/>
        <a:ea typeface="+mj-ea"/>
        <a:cs typeface="+mj-cs"/>
        <a:sym typeface="Grandview"/>
      </a:defRPr>
    </a:lvl3pPr>
    <a:lvl4pPr indent="685800" latinLnBrk="0">
      <a:defRPr sz="1200">
        <a:latin typeface="+mj-lt"/>
        <a:ea typeface="+mj-ea"/>
        <a:cs typeface="+mj-cs"/>
        <a:sym typeface="Grandview"/>
      </a:defRPr>
    </a:lvl4pPr>
    <a:lvl5pPr indent="914400" latinLnBrk="0">
      <a:defRPr sz="1200">
        <a:latin typeface="+mj-lt"/>
        <a:ea typeface="+mj-ea"/>
        <a:cs typeface="+mj-cs"/>
        <a:sym typeface="Grandview"/>
      </a:defRPr>
    </a:lvl5pPr>
    <a:lvl6pPr indent="1143000" latinLnBrk="0">
      <a:defRPr sz="1200">
        <a:latin typeface="+mj-lt"/>
        <a:ea typeface="+mj-ea"/>
        <a:cs typeface="+mj-cs"/>
        <a:sym typeface="Grandview"/>
      </a:defRPr>
    </a:lvl6pPr>
    <a:lvl7pPr indent="1371600" latinLnBrk="0">
      <a:defRPr sz="1200">
        <a:latin typeface="+mj-lt"/>
        <a:ea typeface="+mj-ea"/>
        <a:cs typeface="+mj-cs"/>
        <a:sym typeface="Grandview"/>
      </a:defRPr>
    </a:lvl7pPr>
    <a:lvl8pPr indent="1600200" latinLnBrk="0">
      <a:defRPr sz="1200">
        <a:latin typeface="+mj-lt"/>
        <a:ea typeface="+mj-ea"/>
        <a:cs typeface="+mj-cs"/>
        <a:sym typeface="Grandview"/>
      </a:defRPr>
    </a:lvl8pPr>
    <a:lvl9pPr indent="1828800" latinLnBrk="0">
      <a:defRPr sz="1200">
        <a:latin typeface="+mj-lt"/>
        <a:ea typeface="+mj-ea"/>
        <a:cs typeface="+mj-cs"/>
        <a:sym typeface="Grandview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30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7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44" name="Straight Connector 7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traight Connector 8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traight Connector 9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traight Connector 10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11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traight Connector 12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traight Connector 13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Connector 14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Connector 15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traight Connector 16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traight Connector 17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traight Connector 18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traight Connector 19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traight Connector 20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traight Connector 21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traight Connector 22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traight Connector 23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traight Connector 24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25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traight Connector 26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traight Connector 27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traight Connector 28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Straight Connector 29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30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traight Connector 31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traight Connector 32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Straight Connector 33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traight Connector 34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Straight Connector 35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Straight Connector 36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Straight Connector 37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495905" cy="246077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1078" y="3428996"/>
            <a:ext cx="10495905" cy="230664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Right Triangle 38"/>
          <p:cNvSpPr/>
          <p:nvPr/>
        </p:nvSpPr>
        <p:spPr>
          <a:xfrm rot="13500000">
            <a:off x="-281093" y="2607907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691078" y="725950"/>
            <a:ext cx="10325001" cy="144246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691078" y="2340130"/>
            <a:ext cx="10325001" cy="356443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6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95" name="Straight Connector 7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Straight Connector 8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Straight Connector 9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Straight Connector 10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Straight Connector 11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traight Connector 12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Straight Connector 13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Straight Connector 14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Straight Connector 15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Straight Connector 16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traight Connector 17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Straight Connector 18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Straight Connector 19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traight Connector 20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traight Connector 21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Straight Connector 22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traight Connector 23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traight Connector 24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traight Connector 25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Straight Connector 26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traight Connector 27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Straight Connector 28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Straight Connector 29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traight Connector 30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Straight Connector 31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traight Connector 32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Straight Connector 33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Straight Connector 34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traight Connector 35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traight Connector 36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traight Connector 37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691078" y="718114"/>
            <a:ext cx="10312572" cy="278150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1078" y="3753349"/>
            <a:ext cx="10312572" cy="199157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Right Triangle 38"/>
          <p:cNvSpPr/>
          <p:nvPr/>
        </p:nvSpPr>
        <p:spPr>
          <a:xfrm rot="13500000">
            <a:off x="-281093" y="2607907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312572" cy="13548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1078" y="2345843"/>
            <a:ext cx="5009585" cy="32743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691078" y="722900"/>
            <a:ext cx="10320063" cy="140750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1078" y="2331480"/>
            <a:ext cx="4963444" cy="54007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i="1"/>
            </a:lvl1pPr>
            <a:lvl2pPr marL="0" indent="457200">
              <a:buClrTx/>
              <a:buSzTx/>
              <a:buNone/>
              <a:defRPr sz="2400" i="1"/>
            </a:lvl2pPr>
            <a:lvl3pPr marL="0" indent="914400">
              <a:buClrTx/>
              <a:buSzTx/>
              <a:buNone/>
              <a:defRPr sz="2400" i="1"/>
            </a:lvl3pPr>
            <a:lvl4pPr marL="0" indent="1371600">
              <a:buClrTx/>
              <a:buSzTx/>
              <a:buNone/>
              <a:defRPr sz="2400" i="1"/>
            </a:lvl4pPr>
            <a:lvl5pPr marL="0" indent="1828800">
              <a:buClrTx/>
              <a:buSzTx/>
              <a:buNone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03351" y="2331480"/>
            <a:ext cx="4900299" cy="54007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 i="1"/>
            </a:pPr>
            <a:endParaRPr/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4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164" name="Straight Connector 5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traight Connector 6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Straight Connector 7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Straight Connector 8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Straight Connector 9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traight Connector 10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Straight Connector 11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traight Connector 12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traight Connector 13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traight Connector 14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Straight Connector 15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traight Connector 16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Straight Connector 17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Straight Connector 18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Straight Connector 19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Straight Connector 20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traight Connector 21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traight Connector 22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Straight Connector 23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Straight Connector 24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traight Connector 25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traight Connector 26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traight Connector 27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Straight Connector 28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Straight Connector 29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traight Connector 30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traight Connector 31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Straight Connector 32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Straight Connector 33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traight Connector 34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traight Connector 35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ight Triangle 39"/>
          <p:cNvSpPr/>
          <p:nvPr/>
        </p:nvSpPr>
        <p:spPr>
          <a:xfrm rot="13500000">
            <a:off x="-281092" y="3144857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683587" y="713676"/>
            <a:ext cx="4499915" cy="299658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98671" y="708101"/>
            <a:ext cx="5656717" cy="543064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89857" indent="-261257">
              <a:defRPr sz="3200"/>
            </a:lvl2pPr>
            <a:lvl3pPr marL="762000" indent="-304800">
              <a:defRPr sz="3200"/>
            </a:lvl3pPr>
            <a:lvl4pPr marL="1051560" indent="-365760">
              <a:defRPr sz="3200"/>
            </a:lvl4pPr>
            <a:lvl5pPr marL="12801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586" y="3976544"/>
            <a:ext cx="4499916" cy="21622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400" i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8" name="Group 7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207" name="Straight Connector 8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Straight Connector 9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Straight Connector 10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Straight Connector 11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traight Connector 12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traight Connector 13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traight Connector 14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traight Connector 15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traight Connector 16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traight Connector 17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traight Connector 18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traight Connector 19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traight Connector 20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traight Connector 21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traight Connector 22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Straight Connector 23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traight Connector 24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traight Connector 25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Straight Connector 26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Straight Connector 27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traight Connector 28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traight Connector 29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Straight Connector 30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traight Connector 31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traight Connector 32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traight Connector 33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traight Connector 34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Straight Connector 35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traight Connector 36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traight Connector 37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Straight Connector 38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7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246" name="Straight Connector 8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Straight Connector 9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traight Connector 10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traight Connector 11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Straight Connector 12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Straight Connector 13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Straight Connector 14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Straight Connector 15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Straight Connector 16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traight Connector 17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Straight Connector 18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traight Connector 19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traight Connector 20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traight Connector 21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traight Connector 22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traight Connector 23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traight Connector 24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traight Connector 25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traight Connector 26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traight Connector 27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Connector 28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Straight Connector 29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Straight Connector 30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Straight Connector 31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Straight Connector 32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Straight Connector 33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Straight Connector 34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traight Connector 35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Straight Connector 36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Straight Connector 37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traight Connector 38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8" name="Title Text"/>
          <p:cNvSpPr txBox="1">
            <a:spLocks noGrp="1"/>
          </p:cNvSpPr>
          <p:nvPr>
            <p:ph type="title"/>
          </p:nvPr>
        </p:nvSpPr>
        <p:spPr>
          <a:xfrm>
            <a:off x="683587" y="713676"/>
            <a:ext cx="4434824" cy="302052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7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698671" y="713676"/>
            <a:ext cx="5304978" cy="54306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Right Triangle 39"/>
          <p:cNvSpPr/>
          <p:nvPr/>
        </p:nvSpPr>
        <p:spPr>
          <a:xfrm rot="13500000">
            <a:off x="-281093" y="3143304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87" y="3970330"/>
            <a:ext cx="4434824" cy="217399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 i="1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None/>
              <a:defRPr sz="2400" i="1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None/>
              <a:defRPr sz="2400" i="1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None/>
              <a:defRPr sz="2400" i="1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None/>
              <a:defRPr sz="2400" i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8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2" name="Straight Connector 39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40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traight Connector 41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Straight Connector 42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Straight Connector 43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traight Connector 44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traight Connector 47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Straight Connector 48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traight Connector 49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traight Connector 50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traight Connector 51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traight Connector 52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traight Connector 53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traight Connector 54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55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traight Connector 56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traight Connector 57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traight Connector 58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traight Connector 59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traight Connector 60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traight Connector 61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62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63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traight Connector 64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traight Connector 65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Straight Connector 66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traight Connector 67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traight Connector 68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traight Connector 69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traight Connector 70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traight Connector 71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" name="Right Triangle 6"/>
          <p:cNvSpPr/>
          <p:nvPr/>
        </p:nvSpPr>
        <p:spPr>
          <a:xfrm rot="13500000">
            <a:off x="-281095" y="1516214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501177" cy="140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7586" y="6308862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75000"/>
        <a:buFontTx/>
        <a:buChar char="▪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1pPr>
      <a:lvl2pPr marL="482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75000"/>
        <a:buFontTx/>
        <a:buChar char="▪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2pPr>
      <a:lvl3pPr marL="742950" marR="0" indent="-28575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75000"/>
        <a:buFontTx/>
        <a:buChar char="▪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3pPr>
      <a:lvl4pPr marL="10123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75000"/>
        <a:buFontTx/>
        <a:buChar char="▪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4pPr>
      <a:lvl5pPr marL="12409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75000"/>
        <a:buFontTx/>
        <a:buChar char="▪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rgbClr val="74A2B1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1B2B30"/>
          </a:solidFill>
          <a:uFillTx/>
          <a:latin typeface="+mj-lt"/>
          <a:ea typeface="+mj-ea"/>
          <a:cs typeface="+mj-cs"/>
          <a:sym typeface="Grandview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ndvie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sketchfab.com/3d-models/fantasy-sky-background-15c79bb2fc1147128039fe4ff90fd5a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ICCV_2019/papers/Cui_Fast_and_Practical_Neural_Architecture_Search_ICCV_2019_paper.pd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80000hours.org/career-guide/top-careers/profiles/artificial-intelligence-risk-resear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7.10396.pd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80000hours.org/career-guide/top-careers/profiles/artificial-intelligence-risk-researc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50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3" name="Group 52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292" name="Straight Connector 53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traight Connector 54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Straight Connector 55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Straight Connector 56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Straight Connector 57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Straight Connector 58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Straight Connector 59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traight Connector 60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traight Connector 61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Straight Connector 62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Straight Connector 63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traight Connector 64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traight Connector 65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traight Connector 66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Straight Connector 67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Straight Connector 68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traight Connector 69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Straight Connector 70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Straight Connector 71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traight Connector 72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Straight Connector 73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Straight Connector 74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Straight Connector 75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Straight Connector 76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Straight Connector 77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Straight Connector 78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Straight Connector 79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Straight Connector 80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Straight Connector 81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Straight Connector 82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Straight Connector 83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4" name="Freeform: Shape 85"/>
          <p:cNvSpPr/>
          <p:nvPr/>
        </p:nvSpPr>
        <p:spPr>
          <a:xfrm rot="16200000">
            <a:off x="2133265" y="-2152220"/>
            <a:ext cx="6858001" cy="11162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14" extrusionOk="0">
                <a:moveTo>
                  <a:pt x="21600" y="0"/>
                </a:moveTo>
                <a:lnTo>
                  <a:pt x="21600" y="13103"/>
                </a:lnTo>
                <a:lnTo>
                  <a:pt x="21600" y="13103"/>
                </a:lnTo>
                <a:lnTo>
                  <a:pt x="21600" y="19094"/>
                </a:lnTo>
                <a:cubicBezTo>
                  <a:pt x="10800" y="19094"/>
                  <a:pt x="10800" y="21600"/>
                  <a:pt x="0" y="2017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5" name="Picture 3" descr="Picture 3"/>
          <p:cNvPicPr>
            <a:picLocks noChangeAspect="1"/>
          </p:cNvPicPr>
          <p:nvPr/>
        </p:nvPicPr>
        <p:blipFill>
          <a:blip r:embed="rId3">
            <a:alphaModFix amt="60000"/>
          </a:blip>
          <a:srcRect t="3477" b="3474"/>
          <a:stretch>
            <a:fillRect/>
          </a:stretch>
        </p:blipFill>
        <p:spPr>
          <a:xfrm>
            <a:off x="-18957" y="9"/>
            <a:ext cx="1116724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1600" extrusionOk="0">
                <a:moveTo>
                  <a:pt x="0" y="0"/>
                </a:moveTo>
                <a:lnTo>
                  <a:pt x="0" y="21600"/>
                </a:lnTo>
                <a:lnTo>
                  <a:pt x="12829" y="21600"/>
                </a:lnTo>
                <a:lnTo>
                  <a:pt x="12829" y="21589"/>
                </a:lnTo>
                <a:lnTo>
                  <a:pt x="20224" y="21589"/>
                </a:lnTo>
                <a:cubicBezTo>
                  <a:pt x="21600" y="11126"/>
                  <a:pt x="19297" y="10800"/>
                  <a:pt x="19152" y="971"/>
                </a:cubicBezTo>
                <a:lnTo>
                  <a:pt x="19144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26" name="Title 1"/>
          <p:cNvSpPr txBox="1">
            <a:spLocks noGrp="1"/>
          </p:cNvSpPr>
          <p:nvPr>
            <p:ph type="ctrTitle"/>
          </p:nvPr>
        </p:nvSpPr>
        <p:spPr>
          <a:xfrm>
            <a:off x="684225" y="746840"/>
            <a:ext cx="9339075" cy="26821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Defined-filter-aided NAS (DFA-NAS)</a:t>
            </a:r>
          </a:p>
        </p:txBody>
      </p:sp>
      <p:sp>
        <p:nvSpPr>
          <p:cNvPr id="32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84225" y="3677223"/>
            <a:ext cx="9339075" cy="13802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Truong Nguyen Huy, Vaibhav Jolly, Manmohan Dogra, Harsh Mishra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88"/>
          <p:cNvSpPr/>
          <p:nvPr/>
        </p:nvSpPr>
        <p:spPr>
          <a:xfrm>
            <a:off x="-96442" y="-1"/>
            <a:ext cx="1220861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Freeform: Shape 123"/>
          <p:cNvSpPr/>
          <p:nvPr/>
        </p:nvSpPr>
        <p:spPr>
          <a:xfrm rot="16200000">
            <a:off x="-5133391" y="-2094516"/>
            <a:ext cx="6858001" cy="11162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14" extrusionOk="0">
                <a:moveTo>
                  <a:pt x="21600" y="0"/>
                </a:moveTo>
                <a:lnTo>
                  <a:pt x="21600" y="13103"/>
                </a:lnTo>
                <a:lnTo>
                  <a:pt x="21600" y="13103"/>
                </a:lnTo>
                <a:lnTo>
                  <a:pt x="21600" y="19094"/>
                </a:lnTo>
                <a:cubicBezTo>
                  <a:pt x="10800" y="19094"/>
                  <a:pt x="10800" y="21600"/>
                  <a:pt x="0" y="2017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03" r="4203"/>
          <a:stretch/>
        </p:blipFill>
        <p:spPr>
          <a:xfrm>
            <a:off x="-7260343" y="-57704"/>
            <a:ext cx="11355163" cy="697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1600" extrusionOk="0">
                <a:moveTo>
                  <a:pt x="0" y="0"/>
                </a:moveTo>
                <a:lnTo>
                  <a:pt x="0" y="21600"/>
                </a:lnTo>
                <a:lnTo>
                  <a:pt x="12829" y="21600"/>
                </a:lnTo>
                <a:lnTo>
                  <a:pt x="12829" y="21589"/>
                </a:lnTo>
                <a:lnTo>
                  <a:pt x="20224" y="21589"/>
                </a:lnTo>
                <a:cubicBezTo>
                  <a:pt x="21600" y="11126"/>
                  <a:pt x="19297" y="10800"/>
                  <a:pt x="19152" y="971"/>
                </a:cubicBezTo>
                <a:lnTo>
                  <a:pt x="19144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510" name="Title 1"/>
          <p:cNvSpPr txBox="1">
            <a:spLocks noGrp="1"/>
          </p:cNvSpPr>
          <p:nvPr>
            <p:ph type="title"/>
          </p:nvPr>
        </p:nvSpPr>
        <p:spPr>
          <a:xfrm>
            <a:off x="5008046" y="570358"/>
            <a:ext cx="5513294" cy="5802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Results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14699-08D5-45B1-AE45-4E26E31032FA}"/>
              </a:ext>
            </a:extLst>
          </p:cNvPr>
          <p:cNvSpPr txBox="1"/>
          <p:nvPr/>
        </p:nvSpPr>
        <p:spPr>
          <a:xfrm>
            <a:off x="-23883" y="6858010"/>
            <a:ext cx="11167243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900">
                <a:hlinkClick r:id="rId4" tooltip="https://sketchfab.com/3d-models/fantasy-sky-background-15c79bb2fc1147128039fe4ff90fd5a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3ECCA4-2B65-4313-81CC-4D2842173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645923-3B22-40DB-9C79-4D167222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6686"/>
            <a:ext cx="6037642" cy="35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694E16-2BAA-4B3C-B70E-6C0BF76AA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" y="1386698"/>
            <a:ext cx="5895613" cy="35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871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88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7" name="Group 90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476" name="Straight Connector 91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Straight Connector 92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Straight Connector 93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Straight Connector 94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Straight Connector 95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Straight Connector 96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Straight Connector 97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Straight Connector 98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Straight Connector 99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Straight Connector 100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6" name="Straight Connector 101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7" name="Straight Connector 102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8" name="Straight Connector 103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9" name="Straight Connector 104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0" name="Straight Connector 105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1" name="Straight Connector 106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2" name="Straight Connector 107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Straight Connector 108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Straight Connector 109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5" name="Straight Connector 110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6" name="Straight Connector 111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Straight Connector 112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Straight Connector 113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Straight Connector 114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0" name="Straight Connector 115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1" name="Straight Connector 116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2" name="Straight Connector 117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3" name="Straight Connector 118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4" name="Straight Connector 119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5" name="Straight Connector 120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Straight Connector 121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8" name="Freeform: Shape 123"/>
          <p:cNvSpPr/>
          <p:nvPr/>
        </p:nvSpPr>
        <p:spPr>
          <a:xfrm rot="16200000">
            <a:off x="2133265" y="-2152220"/>
            <a:ext cx="6858001" cy="11162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14" extrusionOk="0">
                <a:moveTo>
                  <a:pt x="21600" y="0"/>
                </a:moveTo>
                <a:lnTo>
                  <a:pt x="21600" y="13103"/>
                </a:lnTo>
                <a:lnTo>
                  <a:pt x="21600" y="13103"/>
                </a:lnTo>
                <a:lnTo>
                  <a:pt x="21600" y="19094"/>
                </a:lnTo>
                <a:cubicBezTo>
                  <a:pt x="10800" y="19094"/>
                  <a:pt x="10800" y="21600"/>
                  <a:pt x="0" y="2017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9" name="Picture 4" descr="Picture 4"/>
          <p:cNvPicPr>
            <a:picLocks noChangeAspect="1"/>
          </p:cNvPicPr>
          <p:nvPr/>
        </p:nvPicPr>
        <p:blipFill>
          <a:blip r:embed="rId2">
            <a:alphaModFix amt="60000"/>
          </a:blip>
          <a:srcRect t="3999" b="3997"/>
          <a:stretch>
            <a:fillRect/>
          </a:stretch>
        </p:blipFill>
        <p:spPr>
          <a:xfrm>
            <a:off x="-23883" y="9"/>
            <a:ext cx="1116724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1600" extrusionOk="0">
                <a:moveTo>
                  <a:pt x="0" y="0"/>
                </a:moveTo>
                <a:lnTo>
                  <a:pt x="0" y="21600"/>
                </a:lnTo>
                <a:lnTo>
                  <a:pt x="12829" y="21600"/>
                </a:lnTo>
                <a:lnTo>
                  <a:pt x="12829" y="21589"/>
                </a:lnTo>
                <a:lnTo>
                  <a:pt x="20224" y="21589"/>
                </a:lnTo>
                <a:cubicBezTo>
                  <a:pt x="21600" y="11126"/>
                  <a:pt x="19297" y="10800"/>
                  <a:pt x="19152" y="971"/>
                </a:cubicBezTo>
                <a:lnTo>
                  <a:pt x="19144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510" name="Title 1"/>
          <p:cNvSpPr txBox="1">
            <a:spLocks noGrp="1"/>
          </p:cNvSpPr>
          <p:nvPr>
            <p:ph type="title"/>
          </p:nvPr>
        </p:nvSpPr>
        <p:spPr>
          <a:xfrm>
            <a:off x="691078" y="725950"/>
            <a:ext cx="8351996" cy="137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Assumptions</a:t>
            </a:r>
          </a:p>
        </p:txBody>
      </p:sp>
      <p:sp>
        <p:nvSpPr>
          <p:cNvPr id="51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91078" y="2340130"/>
            <a:ext cx="6385207" cy="38224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Gray-scaled CIFAR-10 images is analogous in the context of CNN fitting </a:t>
            </a:r>
            <a:r>
              <a:rPr dirty="0" err="1"/>
              <a:t>w.r.t.</a:t>
            </a:r>
            <a:r>
              <a:rPr dirty="0"/>
              <a:t> their RGB format</a:t>
            </a:r>
          </a:p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endParaRPr dirty="0"/>
          </a:p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There exists no performance upper-bound when the complexity of the model is scaled up</a:t>
            </a:r>
          </a:p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endParaRPr dirty="0"/>
          </a:p>
          <a:p>
            <a:pPr>
              <a:lnSpc>
                <a:spcPct val="80000"/>
              </a:lnSpc>
              <a:defRPr sz="1800" i="1">
                <a:solidFill>
                  <a:srgbClr val="FFFFFF"/>
                </a:solidFill>
              </a:defRPr>
            </a:pPr>
            <a:r>
              <a:rPr dirty="0"/>
              <a:t>5 epochs </a:t>
            </a:r>
            <a:r>
              <a:rPr i="0" dirty="0"/>
              <a:t>is enough for DFA-CNNs to express their generalization capabilities</a:t>
            </a:r>
            <a:endParaRPr b="1" dirty="0"/>
          </a:p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endParaRPr b="1" dirty="0"/>
          </a:p>
          <a:p>
            <a:pPr>
              <a:lnSpc>
                <a:spcPct val="8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Instead of yielding the last performance, we average the performance over epochs to inspect the </a:t>
            </a:r>
            <a:r>
              <a:rPr i="1" dirty="0"/>
              <a:t>convergence rate </a:t>
            </a:r>
            <a:r>
              <a:rPr dirty="0"/>
              <a:t>aided by the defined-filters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3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91077" y="1926473"/>
            <a:ext cx="10325001" cy="19832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1400"/>
            </a:pPr>
            <a:endParaRPr sz="1800" dirty="0"/>
          </a:p>
          <a:p>
            <a:pPr>
              <a:lnSpc>
                <a:spcPct val="150000"/>
              </a:lnSpc>
              <a:defRPr sz="1400"/>
            </a:pPr>
            <a:r>
              <a:rPr sz="1800" dirty="0"/>
              <a:t>Object recognition is the technique of identifying the object present in images and videos.</a:t>
            </a:r>
          </a:p>
          <a:p>
            <a:pPr>
              <a:lnSpc>
                <a:spcPct val="150000"/>
              </a:lnSpc>
              <a:defRPr sz="1400"/>
            </a:pPr>
            <a:r>
              <a:rPr sz="1800" dirty="0"/>
              <a:t>Convolution Neural Network (CNN) is one of the most popular ways of doing object recognition.</a:t>
            </a:r>
          </a:p>
          <a:p>
            <a:pPr>
              <a:lnSpc>
                <a:spcPct val="150000"/>
              </a:lnSpc>
              <a:defRPr sz="1400"/>
            </a:pPr>
            <a:r>
              <a:rPr sz="1800" dirty="0"/>
              <a:t>Recently, RL-NAS has been proven to be very effective in designing networks that achieve state-of-the-art accuracy in the object recognition task</a:t>
            </a:r>
          </a:p>
          <a:p>
            <a:pPr>
              <a:lnSpc>
                <a:spcPct val="150000"/>
              </a:lnSpc>
              <a:defRPr sz="1400"/>
            </a:pPr>
            <a:r>
              <a:rPr sz="1800" dirty="0"/>
              <a:t>We propose a relaxation of the RL-NAS model by introducing a finite convolution operation set, which contains predefined image processing operations introduced in CS 415.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8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4" name="Group 10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333" name="Straight Connector 11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traight Connector 12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traight Connector 13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Straight Connector 14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Straight Connector 15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Straight Connector 16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Straight Connector 17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Straight Connector 18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Straight Connector 19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Straight Connector 20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Straight Connector 21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" name="Straight Connector 22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Straight Connector 23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Straight Connector 24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Straight Connector 25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Straight Connector 26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Straight Connector 27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Straight Connector 28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Straight Connector 29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Straight Connector 30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Straight Connector 31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Straight Connector 32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Straight Connector 33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Straight Connector 34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Straight Connector 35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Straight Connector 36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Straight Connector 37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Straight Connector 38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Straight Connector 39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Straight Connector 40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Straight Connector 41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5" name="Right Triangle 43"/>
          <p:cNvSpPr/>
          <p:nvPr/>
        </p:nvSpPr>
        <p:spPr>
          <a:xfrm rot="13500000">
            <a:off x="-279641" y="2064056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/>
          <a:srcRect l="21610" r="30032"/>
          <a:stretch>
            <a:fillRect/>
          </a:stretch>
        </p:blipFill>
        <p:spPr>
          <a:xfrm>
            <a:off x="6309146" y="0"/>
            <a:ext cx="5899316" cy="6862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50" h="21600" extrusionOk="0">
                <a:moveTo>
                  <a:pt x="1046" y="0"/>
                </a:moveTo>
                <a:cubicBezTo>
                  <a:pt x="-2250" y="10462"/>
                  <a:pt x="3268" y="10789"/>
                  <a:pt x="3616" y="20618"/>
                </a:cubicBezTo>
                <a:lnTo>
                  <a:pt x="3633" y="21600"/>
                </a:lnTo>
                <a:lnTo>
                  <a:pt x="19350" y="21600"/>
                </a:lnTo>
                <a:lnTo>
                  <a:pt x="19350" y="0"/>
                </a:lnTo>
                <a:lnTo>
                  <a:pt x="104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67" name="Title 1"/>
          <p:cNvSpPr txBox="1">
            <a:spLocks noGrp="1"/>
          </p:cNvSpPr>
          <p:nvPr>
            <p:ph type="title"/>
          </p:nvPr>
        </p:nvSpPr>
        <p:spPr>
          <a:xfrm>
            <a:off x="691078" y="725951"/>
            <a:ext cx="5047248" cy="144134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t>Deep Reinforcement Learning (Deep RL)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Content Placeholder 2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691079" y="2886116"/>
                <a:ext cx="4927425" cy="3245932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90000"/>
                  </a:lnSpc>
                  <a:defRPr sz="1400"/>
                </a:pPr>
                <a:r>
                  <a:rPr dirty="0"/>
                  <a:t>The RL framework is a problem design where an agent learns to maximize their reward-based objectives</a:t>
                </a:r>
                <a:endParaRPr sz="1800" dirty="0"/>
              </a:p>
              <a:p>
                <a:pPr>
                  <a:lnSpc>
                    <a:spcPct val="90000"/>
                  </a:lnSpc>
                  <a:defRPr sz="1600"/>
                </a:pPr>
                <a:endParaRPr sz="1800" dirty="0"/>
              </a:p>
              <a:p>
                <a:pPr>
                  <a:lnSpc>
                    <a:spcPct val="90000"/>
                  </a:lnSpc>
                  <a:defRPr sz="1400"/>
                </a:pPr>
                <a:r>
                  <a:rPr dirty="0"/>
                  <a:t>Deep RL places the function approximation robustness of ANNs in this optimization problem</a:t>
                </a:r>
                <a:endParaRPr sz="1800" dirty="0"/>
              </a:p>
              <a:p>
                <a:pPr>
                  <a:lnSpc>
                    <a:spcPct val="90000"/>
                  </a:lnSpc>
                  <a:defRPr sz="1600"/>
                </a:pPr>
                <a:endParaRPr sz="1800" dirty="0"/>
              </a:p>
              <a:p>
                <a:pPr>
                  <a:lnSpc>
                    <a:spcPct val="90000"/>
                  </a:lnSpc>
                  <a:defRPr sz="1400"/>
                </a:pPr>
                <a:r>
                  <a:rPr dirty="0"/>
                  <a:t>In the policy gradient method, we want to learn an ANN parameterization that represents an optimal policy</a:t>
                </a:r>
                <a:endParaRPr sz="1800" dirty="0"/>
              </a:p>
              <a:p>
                <a:pPr>
                  <a:lnSpc>
                    <a:spcPct val="90000"/>
                  </a:lnSpc>
                  <a:defRPr sz="1600"/>
                </a:pPr>
                <a:endParaRPr sz="1800" dirty="0"/>
              </a:p>
              <a:p>
                <a:pPr marL="0" indent="0">
                  <a:lnSpc>
                    <a:spcPct val="90000"/>
                  </a:lnSpc>
                  <a:buSzTx/>
                  <a:buFont typeface="Wingdings"/>
                  <a:buNone/>
                  <a:defRPr sz="14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1650" i="1">
                          <a:solidFill>
                            <a:srgbClr val="1B2B3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1B2B3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1B2B3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1B2B3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sz="1650" i="1">
                              <a:solidFill>
                                <a:srgbClr val="1B2B3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68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691079" y="2886116"/>
                <a:ext cx="4927425" cy="3245932"/>
              </a:xfrm>
              <a:prstGeom prst="rect">
                <a:avLst/>
              </a:prstGeom>
              <a:blipFill>
                <a:blip r:embed="rId3"/>
                <a:stretch>
                  <a:fillRect l="-989" t="-938" r="-2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5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IN"/>
          </a:p>
        </p:txBody>
      </p:sp>
      <p:grpSp>
        <p:nvGrpSpPr>
          <p:cNvPr id="402" name="Group 54"/>
          <p:cNvGrpSpPr/>
          <p:nvPr/>
        </p:nvGrpSpPr>
        <p:grpSpPr>
          <a:xfrm>
            <a:off x="-22828" y="-1"/>
            <a:ext cx="12214828" cy="6858001"/>
            <a:chOff x="0" y="0"/>
            <a:chExt cx="12214827" cy="6858000"/>
          </a:xfrm>
        </p:grpSpPr>
        <p:sp>
          <p:nvSpPr>
            <p:cNvPr id="371" name="Straight Connector 55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traight Connector 56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Straight Connector 57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Straight Connector 58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traight Connector 59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traight Connector 60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Straight Connector 61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Straight Connector 62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Straight Connector 63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Straight Connector 64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traight Connector 65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traight Connector 66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3" name="Straight Connector 67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68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Straight Connector 69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Straight Connector 70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7" name="Straight Connector 71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8" name="Straight Connector 72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Straight Connector 73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0" name="Straight Connector 74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" name="Straight Connector 75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Straight Connector 76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Straight Connector 77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4" name="Straight Connector 78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" name="Straight Connector 79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Straight Connector 80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Straight Connector 81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Straight Connector 82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Straight Connector 83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Straight Connector 84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1" name="Straight Connector 85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3" name="Right Triangle 87"/>
          <p:cNvSpPr/>
          <p:nvPr/>
        </p:nvSpPr>
        <p:spPr>
          <a:xfrm rot="13500000">
            <a:off x="-284144" y="3153945"/>
            <a:ext cx="568291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4" name="Title 1"/>
          <p:cNvSpPr txBox="1">
            <a:spLocks noGrp="1"/>
          </p:cNvSpPr>
          <p:nvPr>
            <p:ph type="title"/>
          </p:nvPr>
        </p:nvSpPr>
        <p:spPr>
          <a:xfrm>
            <a:off x="691077" y="725949"/>
            <a:ext cx="3412201" cy="5436632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Neural Architecture Search </a:t>
            </a:r>
            <a:br>
              <a:rPr dirty="0"/>
            </a:br>
            <a:r>
              <a:rPr dirty="0"/>
              <a:t>(NAS)</a:t>
            </a:r>
          </a:p>
        </p:txBody>
      </p:sp>
      <p:grpSp>
        <p:nvGrpSpPr>
          <p:cNvPr id="414" name="Content Placeholder 2"/>
          <p:cNvGrpSpPr/>
          <p:nvPr/>
        </p:nvGrpSpPr>
        <p:grpSpPr>
          <a:xfrm>
            <a:off x="5103281" y="170898"/>
            <a:ext cx="6879519" cy="5971773"/>
            <a:chOff x="0" y="0"/>
            <a:chExt cx="6879517" cy="5971770"/>
          </a:xfrm>
        </p:grpSpPr>
        <p:sp>
          <p:nvSpPr>
            <p:cNvPr id="405" name="Rounded Rectangle"/>
            <p:cNvSpPr/>
            <p:nvPr/>
          </p:nvSpPr>
          <p:spPr>
            <a:xfrm>
              <a:off x="0" y="0"/>
              <a:ext cx="6879518" cy="170622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06" name="Square"/>
            <p:cNvSpPr/>
            <p:nvPr/>
          </p:nvSpPr>
          <p:spPr>
            <a:xfrm>
              <a:off x="516130" y="383898"/>
              <a:ext cx="938423" cy="93842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07" name="ANN architectural topologies, which traditionally require lots of the programmer's involvement, offer great performance differences if designed efficiently"/>
            <p:cNvSpPr txBox="1"/>
            <p:nvPr/>
          </p:nvSpPr>
          <p:spPr>
            <a:xfrm>
              <a:off x="1970683" y="705"/>
              <a:ext cx="4908834" cy="1704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575" tIns="180575" rIns="180575" bIns="180575" numCol="1" anchor="ctr">
              <a:sp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1B2B30"/>
                  </a:solidFill>
                </a:defRPr>
              </a:lvl1pPr>
            </a:lstStyle>
            <a:p>
              <a:r>
                <a:t>ANN architectural topologies, which traditionally require lots of the programmer's involvement, offer great performance differences if designed efficiently</a:t>
              </a:r>
            </a:p>
          </p:txBody>
        </p:sp>
        <p:sp>
          <p:nvSpPr>
            <p:cNvPr id="408" name="Rounded Rectangle"/>
            <p:cNvSpPr/>
            <p:nvPr/>
          </p:nvSpPr>
          <p:spPr>
            <a:xfrm>
              <a:off x="0" y="2132775"/>
              <a:ext cx="6879518" cy="170622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09" name="Square"/>
            <p:cNvSpPr/>
            <p:nvPr/>
          </p:nvSpPr>
          <p:spPr>
            <a:xfrm>
              <a:off x="516130" y="2516675"/>
              <a:ext cx="938423" cy="93842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10" name="RL-NAS frames neural architecture design as an RL task, the problem is reduced to learning a controller ANN that optimally samples child ANNs"/>
            <p:cNvSpPr txBox="1"/>
            <p:nvPr/>
          </p:nvSpPr>
          <p:spPr>
            <a:xfrm>
              <a:off x="1970683" y="2264925"/>
              <a:ext cx="4908834" cy="1441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575" tIns="180575" rIns="180575" bIns="180575" numCol="1" anchor="ctr">
              <a:sp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1B2B30"/>
                  </a:solidFill>
                </a:defRPr>
              </a:lvl1pPr>
            </a:lstStyle>
            <a:p>
              <a:r>
                <a:t>RL-NAS frames neural architecture design as an RL task, the problem is reduced to learning a controller ANN that optimally samples child ANNs</a:t>
              </a:r>
            </a:p>
          </p:txBody>
        </p:sp>
        <p:sp>
          <p:nvSpPr>
            <p:cNvPr id="411" name="Rounded Rectangle"/>
            <p:cNvSpPr/>
            <p:nvPr/>
          </p:nvSpPr>
          <p:spPr>
            <a:xfrm>
              <a:off x="0" y="4265550"/>
              <a:ext cx="6879518" cy="170622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12" name="Square"/>
            <p:cNvSpPr/>
            <p:nvPr/>
          </p:nvSpPr>
          <p:spPr>
            <a:xfrm>
              <a:off x="516130" y="4649449"/>
              <a:ext cx="938423" cy="93842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 sz="2000">
                  <a:solidFill>
                    <a:srgbClr val="1B2B30"/>
                  </a:solidFill>
                </a:defRPr>
              </a:pPr>
              <a:endParaRPr/>
            </a:p>
          </p:txBody>
        </p:sp>
        <p:sp>
          <p:nvSpPr>
            <p:cNvPr id="413" name="These child architectures undergo the traditional loss minimization training process and report an accuracy score that updates the controller's parameters"/>
            <p:cNvSpPr txBox="1"/>
            <p:nvPr/>
          </p:nvSpPr>
          <p:spPr>
            <a:xfrm>
              <a:off x="1970683" y="4397700"/>
              <a:ext cx="4908834" cy="1441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0575" tIns="180575" rIns="180575" bIns="180575" numCol="1" anchor="ctr">
              <a:spAutoFit/>
            </a:bodyPr>
            <a:lstStyle>
              <a:lvl1pPr defTabSz="844550">
                <a:lnSpc>
                  <a:spcPct val="90000"/>
                </a:lnSpc>
                <a:spcBef>
                  <a:spcPts val="700"/>
                </a:spcBef>
                <a:defRPr sz="1900">
                  <a:solidFill>
                    <a:srgbClr val="1B2B30"/>
                  </a:solidFill>
                </a:defRPr>
              </a:lvl1pPr>
            </a:lstStyle>
            <a:p>
              <a:r>
                <a:t>These child architectures undergo the traditional loss minimization training process and report an accuracy score that updates the controller's parameters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397615F-761E-4FC4-A935-F47F864162FE}"/>
              </a:ext>
            </a:extLst>
          </p:cNvPr>
          <p:cNvSpPr txBox="1"/>
          <p:nvPr/>
        </p:nvSpPr>
        <p:spPr>
          <a:xfrm>
            <a:off x="719806" y="5044692"/>
            <a:ext cx="619336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Why DFA-NAS?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"/>
          <p:cNvSpPr txBox="1">
            <a:spLocks noGrp="1"/>
          </p:cNvSpPr>
          <p:nvPr>
            <p:ph type="title"/>
          </p:nvPr>
        </p:nvSpPr>
        <p:spPr>
          <a:xfrm>
            <a:off x="590455" y="0"/>
            <a:ext cx="10325001" cy="10012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Problem Definition</a:t>
            </a:r>
            <a:r>
              <a:rPr dirty="0"/>
              <a:t>!</a:t>
            </a:r>
          </a:p>
        </p:txBody>
      </p:sp>
      <p:sp>
        <p:nvSpPr>
          <p:cNvPr id="4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655" y="1692798"/>
            <a:ext cx="10805678" cy="454713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dirty="0"/>
              <a:t>We hope to see that DFA-NAS can assemble the well-studied Computer Vision (CV) operations</a:t>
            </a:r>
            <a:r>
              <a:rPr lang="en-IN" dirty="0"/>
              <a:t> listed below</a:t>
            </a:r>
            <a:r>
              <a:rPr dirty="0"/>
              <a:t> into DFA-CNNs that perform better than traditional CNNs, which learn its convolution operations from scratch</a:t>
            </a:r>
          </a:p>
          <a:p>
            <a:r>
              <a:rPr dirty="0"/>
              <a:t>We want to see what CV operation combinations that DFA-NAS thinks to be working best together in aiding CNNs in recognizing object patterns in 2D images</a:t>
            </a:r>
            <a:endParaRPr lang="en-IN" dirty="0"/>
          </a:p>
          <a:p>
            <a:r>
              <a:rPr lang="en-IN" dirty="0"/>
              <a:t>Operations: </a:t>
            </a: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XYSobelFiltered</a:t>
            </a:r>
            <a:endParaRPr lang="en-IN" i="1" dirty="0">
              <a:solidFill>
                <a:schemeClr val="tx1"/>
              </a:solidFill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HarrisRMap</a:t>
            </a:r>
            <a:endParaRPr lang="en-IN" i="1" dirty="0">
              <a:solidFill>
                <a:schemeClr val="tx1"/>
              </a:solidFill>
              <a:effectLst/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HalfScaledUp</a:t>
            </a:r>
            <a:endParaRPr lang="en-IN" i="1" dirty="0">
              <a:solidFill>
                <a:schemeClr val="tx1"/>
              </a:solidFill>
              <a:effectLst/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HalfScaledDown</a:t>
            </a:r>
            <a:endParaRPr lang="en-IN" i="1" dirty="0">
              <a:solidFill>
                <a:schemeClr val="tx1"/>
              </a:solidFill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GaussianBlurred</a:t>
            </a:r>
            <a:endParaRPr lang="en-IN" i="1" dirty="0">
              <a:solidFill>
                <a:schemeClr val="tx1"/>
              </a:solidFill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RotateImage</a:t>
            </a:r>
            <a:endParaRPr lang="en-IN" i="1" dirty="0">
              <a:solidFill>
                <a:schemeClr val="tx1"/>
              </a:solidFill>
              <a:latin typeface="Whitney"/>
            </a:endParaRPr>
          </a:p>
          <a:p>
            <a:pPr lvl="1"/>
            <a:r>
              <a:rPr lang="en-IN" i="1" dirty="0" err="1">
                <a:solidFill>
                  <a:schemeClr val="tx1"/>
                </a:solidFill>
                <a:effectLst/>
                <a:latin typeface="Whitney"/>
              </a:rPr>
              <a:t>MedianBlur</a:t>
            </a:r>
            <a:r>
              <a:rPr lang="en-IN" b="0" i="0" dirty="0">
                <a:solidFill>
                  <a:srgbClr val="DCDDDE"/>
                </a:solidFill>
                <a:effectLst/>
                <a:latin typeface="Whitney"/>
              </a:rPr>
              <a:t>	</a:t>
            </a:r>
            <a:endParaRPr lang="en-IN" dirty="0"/>
          </a:p>
          <a:p>
            <a:pPr lvl="1"/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C15B9-FAD2-4E80-A3DF-0C3BB9D856AA}"/>
              </a:ext>
            </a:extLst>
          </p:cNvPr>
          <p:cNvSpPr txBox="1"/>
          <p:nvPr/>
        </p:nvSpPr>
        <p:spPr>
          <a:xfrm>
            <a:off x="640278" y="1162358"/>
            <a:ext cx="61108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What's the goal?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4" descr="Picture 4"/>
          <p:cNvPicPr>
            <a:picLocks noChangeAspect="1"/>
          </p:cNvPicPr>
          <p:nvPr/>
        </p:nvPicPr>
        <p:blipFill>
          <a:blip r:embed="rId2"/>
          <a:srcRect l="17867" r="17872"/>
          <a:stretch>
            <a:fillRect/>
          </a:stretch>
        </p:blipFill>
        <p:spPr>
          <a:xfrm>
            <a:off x="7043037" y="10033"/>
            <a:ext cx="5899316" cy="686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50" h="21600" extrusionOk="0">
                <a:moveTo>
                  <a:pt x="1046" y="0"/>
                </a:moveTo>
                <a:cubicBezTo>
                  <a:pt x="-2250" y="10462"/>
                  <a:pt x="3268" y="10789"/>
                  <a:pt x="3616" y="20618"/>
                </a:cubicBezTo>
                <a:lnTo>
                  <a:pt x="3633" y="21600"/>
                </a:lnTo>
                <a:lnTo>
                  <a:pt x="19350" y="21600"/>
                </a:lnTo>
                <a:lnTo>
                  <a:pt x="19350" y="0"/>
                </a:lnTo>
                <a:lnTo>
                  <a:pt x="104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423" name="Title 1"/>
          <p:cNvSpPr txBox="1">
            <a:spLocks noGrp="1"/>
          </p:cNvSpPr>
          <p:nvPr>
            <p:ph type="title"/>
          </p:nvPr>
        </p:nvSpPr>
        <p:spPr>
          <a:xfrm>
            <a:off x="702888" y="471548"/>
            <a:ext cx="4927425" cy="520167"/>
          </a:xfrm>
          <a:prstGeom prst="rect">
            <a:avLst/>
          </a:prstGeom>
        </p:spPr>
        <p:txBody>
          <a:bodyPr/>
          <a:lstStyle>
            <a:lvl1pPr defTabSz="658368">
              <a:defRPr sz="2808"/>
            </a:lvl1pPr>
          </a:lstStyle>
          <a:p>
            <a:r>
              <a:rPr dirty="0"/>
              <a:t>Previous Studies</a:t>
            </a:r>
          </a:p>
        </p:txBody>
      </p:sp>
      <p:sp>
        <p:nvSpPr>
          <p:cNvPr id="4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72279" y="1210358"/>
            <a:ext cx="5899302" cy="52505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600"/>
            </a:pPr>
            <a:r>
              <a:rPr u="sng" dirty="0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3"/>
              </a:rPr>
              <a:t>Fast and Practical Neural Architecture </a:t>
            </a:r>
            <a:r>
              <a:rPr dirty="0"/>
              <a:t>Search using directed acyclic graph architecture containing for vertex features such as: element-wise addition, </a:t>
            </a:r>
            <a:r>
              <a:rPr dirty="0" err="1"/>
              <a:t>concat</a:t>
            </a:r>
            <a:r>
              <a:rPr dirty="0"/>
              <a:t> operation, split operation, identity mapping, edge operations as convolution. </a:t>
            </a:r>
          </a:p>
        </p:txBody>
      </p:sp>
      <p:sp>
        <p:nvSpPr>
          <p:cNvPr id="425" name="TextBox 3"/>
          <p:cNvSpPr txBox="1"/>
          <p:nvPr/>
        </p:nvSpPr>
        <p:spPr>
          <a:xfrm>
            <a:off x="9878990" y="6657944"/>
            <a:ext cx="2313010" cy="1930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600"/>
              </a:spcBef>
              <a:defRPr sz="700">
                <a:solidFill>
                  <a:srgbClr val="FFFFFF"/>
                </a:solidFill>
              </a:defRPr>
            </a:pPr>
            <a:r>
              <a:rPr u="sng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4"/>
              </a:rPr>
              <a:t>This Photo</a:t>
            </a:r>
            <a:r>
              <a:t> by Unknown Author is licensed under </a:t>
            </a:r>
            <a:r>
              <a:rPr u="sng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5"/>
              </a:rPr>
              <a:t>CC BY</a:t>
            </a:r>
          </a:p>
        </p:txBody>
      </p:sp>
      <p:pic>
        <p:nvPicPr>
          <p:cNvPr id="426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933" y="2646328"/>
            <a:ext cx="2968495" cy="3772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8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60" name="Group 90"/>
          <p:cNvGrpSpPr/>
          <p:nvPr/>
        </p:nvGrpSpPr>
        <p:grpSpPr>
          <a:xfrm>
            <a:off x="-6214" y="-2"/>
            <a:ext cx="12214828" cy="6858001"/>
            <a:chOff x="0" y="0"/>
            <a:chExt cx="12214827" cy="6858000"/>
          </a:xfrm>
        </p:grpSpPr>
        <p:sp>
          <p:nvSpPr>
            <p:cNvPr id="429" name="Straight Connector 91"/>
            <p:cNvSpPr/>
            <p:nvPr/>
          </p:nvSpPr>
          <p:spPr>
            <a:xfrm>
              <a:off x="0" y="6686284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Straight Connector 92"/>
            <p:cNvSpPr/>
            <p:nvPr/>
          </p:nvSpPr>
          <p:spPr>
            <a:xfrm flipH="1">
              <a:off x="6213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Straight Connector 93"/>
            <p:cNvSpPr/>
            <p:nvPr/>
          </p:nvSpPr>
          <p:spPr>
            <a:xfrm flipH="1">
              <a:off x="1199947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2" name="Straight Connector 94"/>
            <p:cNvSpPr/>
            <p:nvPr/>
          </p:nvSpPr>
          <p:spPr>
            <a:xfrm flipH="1">
              <a:off x="198741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3" name="Straight Connector 95"/>
            <p:cNvSpPr/>
            <p:nvPr/>
          </p:nvSpPr>
          <p:spPr>
            <a:xfrm flipH="1">
              <a:off x="1182135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Straight Connector 96"/>
            <p:cNvSpPr/>
            <p:nvPr/>
          </p:nvSpPr>
          <p:spPr>
            <a:xfrm flipH="1">
              <a:off x="216553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Straight Connector 97"/>
            <p:cNvSpPr/>
            <p:nvPr/>
          </p:nvSpPr>
          <p:spPr>
            <a:xfrm flipH="1">
              <a:off x="314892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Straight Connector 98"/>
            <p:cNvSpPr/>
            <p:nvPr/>
          </p:nvSpPr>
          <p:spPr>
            <a:xfrm flipH="1">
              <a:off x="4132318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Straight Connector 99"/>
            <p:cNvSpPr/>
            <p:nvPr/>
          </p:nvSpPr>
          <p:spPr>
            <a:xfrm flipH="1">
              <a:off x="511571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Straight Connector 100"/>
            <p:cNvSpPr/>
            <p:nvPr/>
          </p:nvSpPr>
          <p:spPr>
            <a:xfrm flipH="1">
              <a:off x="609910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Straight Connector 101"/>
            <p:cNvSpPr/>
            <p:nvPr/>
          </p:nvSpPr>
          <p:spPr>
            <a:xfrm flipH="1">
              <a:off x="7082500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Straight Connector 102"/>
            <p:cNvSpPr/>
            <p:nvPr/>
          </p:nvSpPr>
          <p:spPr>
            <a:xfrm flipH="1">
              <a:off x="8065894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Straight Connector 103"/>
            <p:cNvSpPr/>
            <p:nvPr/>
          </p:nvSpPr>
          <p:spPr>
            <a:xfrm flipH="1">
              <a:off x="9049287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Straight Connector 104"/>
            <p:cNvSpPr/>
            <p:nvPr/>
          </p:nvSpPr>
          <p:spPr>
            <a:xfrm flipH="1">
              <a:off x="10032682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Straight Connector 105"/>
            <p:cNvSpPr/>
            <p:nvPr/>
          </p:nvSpPr>
          <p:spPr>
            <a:xfrm flipH="1">
              <a:off x="11016076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" name="Straight Connector 106"/>
            <p:cNvSpPr/>
            <p:nvPr/>
          </p:nvSpPr>
          <p:spPr>
            <a:xfrm flipH="1">
              <a:off x="12191999" y="0"/>
              <a:ext cx="1" cy="685800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Straight Connector 107"/>
            <p:cNvSpPr/>
            <p:nvPr/>
          </p:nvSpPr>
          <p:spPr>
            <a:xfrm>
              <a:off x="6214" y="171716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Straight Connector 108"/>
            <p:cNvSpPr/>
            <p:nvPr/>
          </p:nvSpPr>
          <p:spPr>
            <a:xfrm>
              <a:off x="6214" y="71459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traight Connector 109"/>
            <p:cNvSpPr/>
            <p:nvPr/>
          </p:nvSpPr>
          <p:spPr>
            <a:xfrm>
              <a:off x="6214" y="1257478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Straight Connector 110"/>
            <p:cNvSpPr/>
            <p:nvPr/>
          </p:nvSpPr>
          <p:spPr>
            <a:xfrm>
              <a:off x="6214" y="1800360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Straight Connector 111"/>
            <p:cNvSpPr/>
            <p:nvPr/>
          </p:nvSpPr>
          <p:spPr>
            <a:xfrm>
              <a:off x="6214" y="234324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Straight Connector 112"/>
            <p:cNvSpPr/>
            <p:nvPr/>
          </p:nvSpPr>
          <p:spPr>
            <a:xfrm>
              <a:off x="6214" y="2886121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Straight Connector 113"/>
            <p:cNvSpPr/>
            <p:nvPr/>
          </p:nvSpPr>
          <p:spPr>
            <a:xfrm>
              <a:off x="6214" y="342900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traight Connector 114"/>
            <p:cNvSpPr/>
            <p:nvPr/>
          </p:nvSpPr>
          <p:spPr>
            <a:xfrm>
              <a:off x="6214" y="3971883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traight Connector 115"/>
            <p:cNvSpPr/>
            <p:nvPr/>
          </p:nvSpPr>
          <p:spPr>
            <a:xfrm>
              <a:off x="6214" y="451476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traight Connector 116"/>
            <p:cNvSpPr/>
            <p:nvPr/>
          </p:nvSpPr>
          <p:spPr>
            <a:xfrm>
              <a:off x="6214" y="5057645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traight Connector 117"/>
            <p:cNvSpPr/>
            <p:nvPr/>
          </p:nvSpPr>
          <p:spPr>
            <a:xfrm>
              <a:off x="6214" y="560052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traight Connector 118"/>
            <p:cNvSpPr/>
            <p:nvPr/>
          </p:nvSpPr>
          <p:spPr>
            <a:xfrm>
              <a:off x="6214" y="6858000"/>
              <a:ext cx="12192001" cy="0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traight Connector 119"/>
            <p:cNvSpPr/>
            <p:nvPr/>
          </p:nvSpPr>
          <p:spPr>
            <a:xfrm>
              <a:off x="22827" y="6143407"/>
              <a:ext cx="12192001" cy="1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traight Connector 120"/>
            <p:cNvSpPr/>
            <p:nvPr/>
          </p:nvSpPr>
          <p:spPr>
            <a:xfrm flipH="1">
              <a:off x="690439" y="171717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traight Connector 121"/>
            <p:cNvSpPr/>
            <p:nvPr/>
          </p:nvSpPr>
          <p:spPr>
            <a:xfrm flipH="1">
              <a:off x="11514626" y="173268"/>
              <a:ext cx="1" cy="6511464"/>
            </a:xfrm>
            <a:prstGeom prst="line">
              <a:avLst/>
            </a:prstGeom>
            <a:noFill/>
            <a:ln w="12700" cap="flat">
              <a:solidFill>
                <a:srgbClr val="BCBCBC">
                  <a:alpha val="29804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1" name="Right Triangle 123"/>
          <p:cNvSpPr/>
          <p:nvPr/>
        </p:nvSpPr>
        <p:spPr>
          <a:xfrm rot="13500000">
            <a:off x="-279641" y="2064056"/>
            <a:ext cx="568290" cy="56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62" name="Picture 4" descr="Picture 4"/>
          <p:cNvPicPr>
            <a:picLocks noChangeAspect="1"/>
          </p:cNvPicPr>
          <p:nvPr/>
        </p:nvPicPr>
        <p:blipFill>
          <a:blip r:embed="rId2"/>
          <a:srcRect l="17867" r="17872"/>
          <a:stretch>
            <a:fillRect/>
          </a:stretch>
        </p:blipFill>
        <p:spPr>
          <a:xfrm>
            <a:off x="6642799" y="0"/>
            <a:ext cx="5899316" cy="686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50" h="21600" extrusionOk="0">
                <a:moveTo>
                  <a:pt x="1046" y="0"/>
                </a:moveTo>
                <a:cubicBezTo>
                  <a:pt x="-2250" y="10462"/>
                  <a:pt x="3268" y="10789"/>
                  <a:pt x="3616" y="20618"/>
                </a:cubicBezTo>
                <a:lnTo>
                  <a:pt x="3633" y="21600"/>
                </a:lnTo>
                <a:lnTo>
                  <a:pt x="19350" y="21600"/>
                </a:lnTo>
                <a:lnTo>
                  <a:pt x="19350" y="0"/>
                </a:lnTo>
                <a:lnTo>
                  <a:pt x="104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463" name="Title 1"/>
          <p:cNvSpPr txBox="1">
            <a:spLocks noGrp="1"/>
          </p:cNvSpPr>
          <p:nvPr>
            <p:ph type="title"/>
          </p:nvPr>
        </p:nvSpPr>
        <p:spPr>
          <a:xfrm>
            <a:off x="702888" y="471548"/>
            <a:ext cx="4927425" cy="520167"/>
          </a:xfrm>
          <a:prstGeom prst="rect">
            <a:avLst/>
          </a:prstGeom>
        </p:spPr>
        <p:txBody>
          <a:bodyPr/>
          <a:lstStyle>
            <a:lvl1pPr defTabSz="658368">
              <a:defRPr sz="2808"/>
            </a:lvl1pPr>
          </a:lstStyle>
          <a:p>
            <a:r>
              <a:t>Previous Studies</a:t>
            </a:r>
          </a:p>
        </p:txBody>
      </p:sp>
      <p:sp>
        <p:nvSpPr>
          <p:cNvPr id="46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84845" y="1209432"/>
            <a:ext cx="6170355" cy="52505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600"/>
            </a:pPr>
            <a:r>
              <a:rPr u="sng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3"/>
              </a:rPr>
              <a:t>Surrogate-Assisted Neural Architecture Search </a:t>
            </a:r>
            <a:r>
              <a:t>is used for generating task specific models. Surrogate level and weight level through supernet. NAS is typically treated as a bi-level optimization problem, where an inner optimization loops over the weights of the network for a given architecture, while the outer optimization loops over the network architecture itself.</a:t>
            </a:r>
          </a:p>
        </p:txBody>
      </p:sp>
      <p:sp>
        <p:nvSpPr>
          <p:cNvPr id="465" name="TextBox 3"/>
          <p:cNvSpPr txBox="1"/>
          <p:nvPr/>
        </p:nvSpPr>
        <p:spPr>
          <a:xfrm>
            <a:off x="9878990" y="6657944"/>
            <a:ext cx="2313010" cy="1930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600"/>
              </a:spcBef>
              <a:defRPr sz="700">
                <a:solidFill>
                  <a:srgbClr val="FFFFFF"/>
                </a:solidFill>
              </a:defRPr>
            </a:pPr>
            <a:r>
              <a:rPr u="sng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4"/>
              </a:rPr>
              <a:t>This Photo</a:t>
            </a:r>
            <a:r>
              <a:t> by Unknown Author is licensed under </a:t>
            </a:r>
            <a:r>
              <a:rPr u="sng">
                <a:solidFill>
                  <a:srgbClr val="3F5CBF"/>
                </a:solidFill>
                <a:uFill>
                  <a:solidFill>
                    <a:srgbClr val="3F5CBF"/>
                  </a:solidFill>
                </a:uFill>
                <a:hlinkClick r:id="rId5"/>
              </a:rPr>
              <a:t>CC BY</a:t>
            </a:r>
          </a:p>
        </p:txBody>
      </p:sp>
      <p:pic>
        <p:nvPicPr>
          <p:cNvPr id="466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7" y="3271292"/>
            <a:ext cx="8656275" cy="2893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>
            <a:spLocks noGrp="1"/>
          </p:cNvSpPr>
          <p:nvPr>
            <p:ph type="title"/>
          </p:nvPr>
        </p:nvSpPr>
        <p:spPr>
          <a:xfrm>
            <a:off x="6096000" y="374586"/>
            <a:ext cx="4927425" cy="6363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666"/>
            </a:lvl1pPr>
          </a:lstStyle>
          <a:p>
            <a:r>
              <a:rPr dirty="0"/>
              <a:t>Problem Setups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Content Placeholder 2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6179642" y="1484794"/>
                <a:ext cx="5902291" cy="448843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100000"/>
                  </a:lnSpc>
                  <a:defRPr sz="1600"/>
                </a:pPr>
                <a:r>
                  <a:rPr dirty="0"/>
                  <a:t>Use the CIFAR-10 dataset for training/testing</a:t>
                </a:r>
              </a:p>
              <a:p>
                <a:pPr>
                  <a:lnSpc>
                    <a:spcPct val="100000"/>
                  </a:lnSpc>
                  <a:defRPr sz="1600"/>
                </a:pPr>
                <a:endParaRPr dirty="0"/>
              </a:p>
              <a:p>
                <a:pPr>
                  <a:lnSpc>
                    <a:spcPct val="100000"/>
                  </a:lnSpc>
                  <a:defRPr sz="1600"/>
                </a:pPr>
                <a:r>
                  <a:rPr dirty="0"/>
                  <a:t>Use an operation set of 12 defined-filters studied in class</a:t>
                </a:r>
              </a:p>
              <a:p>
                <a:pPr>
                  <a:lnSpc>
                    <a:spcPct val="100000"/>
                  </a:lnSpc>
                  <a:defRPr sz="1600"/>
                </a:pPr>
                <a:endParaRPr dirty="0"/>
              </a:p>
              <a:p>
                <a:pPr>
                  <a:lnSpc>
                    <a:spcPct val="100000"/>
                  </a:lnSpc>
                  <a:defRPr sz="1600"/>
                </a:pPr>
                <a:r>
                  <a:rPr dirty="0"/>
                  <a:t>Define a “baseline” CNN and collect its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as the control</a:t>
                </a:r>
              </a:p>
              <a:p>
                <a:pPr>
                  <a:lnSpc>
                    <a:spcPct val="100000"/>
                  </a:lnSpc>
                  <a:defRPr sz="1600"/>
                </a:pPr>
                <a:endParaRPr dirty="0"/>
              </a:p>
              <a:p>
                <a:pPr>
                  <a:lnSpc>
                    <a:spcPct val="100000"/>
                  </a:lnSpc>
                  <a:defRPr sz="1600"/>
                </a:pPr>
                <a:r>
                  <a:rPr dirty="0"/>
                  <a:t>Define our Defined-filter NAS and collect a DFA-CNN performance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9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lim>
                        <m:r>
                          <a:rPr sz="19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lim>
                    </m:limUpp>
                  </m:oMath>
                </a14:m>
                <a:r>
                  <a:rPr dirty="0"/>
                  <a:t> at iteration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1B2B3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dirty="0"/>
              </a:p>
              <a:p>
                <a:pPr>
                  <a:lnSpc>
                    <a:spcPct val="100000"/>
                  </a:lnSpc>
                  <a:defRPr sz="1600"/>
                </a:pPr>
                <a:endParaRPr dirty="0"/>
              </a:p>
              <a:p>
                <a:pPr>
                  <a:lnSpc>
                    <a:spcPct val="100000"/>
                  </a:lnSpc>
                  <a:defRPr sz="1600"/>
                </a:pPr>
                <a:r>
                  <a:rPr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9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sz="1950" i="1">
                                <a:solidFill>
                                  <a:srgbClr val="1B2B3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lim>
                        <m:r>
                          <a:rPr sz="19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lim>
                    </m:limUpp>
                  </m:oMath>
                </a14:m>
                <a:r>
                  <a:rPr dirty="0"/>
                  <a:t> as </a:t>
                </a:r>
                <a14:m>
                  <m:oMath xmlns:m="http://schemas.openxmlformats.org/officeDocument/2006/math">
                    <m:r>
                      <a:rPr sz="2000" i="1">
                        <a:solidFill>
                          <a:srgbClr val="1B2B3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2000" i="1">
                        <a:solidFill>
                          <a:srgbClr val="1B2B3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dirty="0"/>
                  <a:t>, and inspect the top optimal 2-combinations of defined-filtering operations</a:t>
                </a:r>
              </a:p>
            </p:txBody>
          </p:sp>
        </mc:Choice>
        <mc:Fallback xmlns="">
          <p:sp>
            <p:nvSpPr>
              <p:cNvPr id="469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79642" y="1484794"/>
                <a:ext cx="5902291" cy="4488439"/>
              </a:xfrm>
              <a:prstGeom prst="rect">
                <a:avLst/>
              </a:prstGeom>
              <a:blipFill>
                <a:blip r:embed="rId2"/>
                <a:stretch>
                  <a:fillRect l="-1033" t="-408" b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0" name="Picture 4" descr="Picture 4"/>
          <p:cNvPicPr>
            <a:picLocks noChangeAspect="1"/>
          </p:cNvPicPr>
          <p:nvPr/>
        </p:nvPicPr>
        <p:blipFill>
          <a:blip r:embed="rId3"/>
          <a:srcRect l="9660" r="33352"/>
          <a:stretch>
            <a:fillRect/>
          </a:stretch>
        </p:blipFill>
        <p:spPr>
          <a:xfrm>
            <a:off x="1" y="10"/>
            <a:ext cx="5854937" cy="68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1" h="21600" extrusionOk="0">
                <a:moveTo>
                  <a:pt x="0" y="0"/>
                </a:moveTo>
                <a:lnTo>
                  <a:pt x="0" y="21600"/>
                </a:lnTo>
                <a:lnTo>
                  <a:pt x="17005" y="21600"/>
                </a:lnTo>
                <a:lnTo>
                  <a:pt x="17017" y="20756"/>
                </a:lnTo>
                <a:cubicBezTo>
                  <a:pt x="17297" y="11131"/>
                  <a:pt x="21600" y="10511"/>
                  <a:pt x="19395" y="885"/>
                </a:cubicBezTo>
                <a:lnTo>
                  <a:pt x="19179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6A0BE-FEB1-4F13-A8FE-810D4188E329}"/>
              </a:ext>
            </a:extLst>
          </p:cNvPr>
          <p:cNvSpPr txBox="1"/>
          <p:nvPr/>
        </p:nvSpPr>
        <p:spPr>
          <a:xfrm>
            <a:off x="6081183" y="928701"/>
            <a:ext cx="61108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How is it different from implemented methods?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>
            <a:spLocks noGrp="1"/>
          </p:cNvSpPr>
          <p:nvPr>
            <p:ph type="title"/>
          </p:nvPr>
        </p:nvSpPr>
        <p:spPr>
          <a:xfrm>
            <a:off x="691078" y="197444"/>
            <a:ext cx="10325001" cy="607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3432"/>
            </a:lvl1pPr>
          </a:lstStyle>
          <a:p>
            <a:r>
              <a:rPr lang="en-IN" dirty="0"/>
              <a:t>Our NAS main process (pseudo-code)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1078" y="1287094"/>
                <a:ext cx="10325001" cy="55709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/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C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</a:t>
                </a:r>
                <a:r>
                  <a:rPr dirty="0"/>
                  <a:t> set of defined-filters</a:t>
                </a:r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RNN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</a:t>
                </a:r>
                <a:r>
                  <a:rPr dirty="0"/>
                  <a:t> random initial parameterization</a:t>
                </a:r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Loop 0 .. t .. T-1</a:t>
                </a:r>
              </a:p>
              <a:p>
                <a:pPr marL="457200" lvl="1" indent="-228600"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A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</a:t>
                </a:r>
                <a:r>
                  <a:rPr dirty="0"/>
                  <a:t> empty list</a:t>
                </a:r>
              </a:p>
              <a:p>
                <a:pPr marL="457200" lvl="1" indent="-228600"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dirty="0">
                    <a:latin typeface="+mj-lt"/>
                    <a:ea typeface="+mj-ea"/>
                    <a:cs typeface="+mj-cs"/>
                    <a:sym typeface="Grandview"/>
                  </a:rPr>
                  <a:t>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</a:t>
                </a:r>
                <a:r>
                  <a:rPr dirty="0">
                    <a:latin typeface="+mj-lt"/>
                    <a:ea typeface="+mj-ea"/>
                    <a:cs typeface="+mj-cs"/>
                    <a:sym typeface="Grandview"/>
                  </a:rPr>
                  <a:t> random noise</a:t>
                </a:r>
              </a:p>
              <a:p>
                <a:pPr marL="457200" lvl="1" indent="-228600"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Loop 1 .. k .. K-1</a:t>
                </a:r>
              </a:p>
              <a:p>
                <a:pPr marL="971550" lvl="2"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A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~ C using RNN(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dirty="0"/>
                  <a:t>)</a:t>
                </a:r>
                <a:endParaRPr sz="1600" dirty="0"/>
              </a:p>
              <a:p>
                <a:pPr marL="431800" lvl="1" indent="-203200">
                  <a:spcBef>
                    <a:spcPts val="0"/>
                  </a:spcBef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18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8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18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latin typeface="Wingdings"/>
                    <a:ea typeface="Wingdings"/>
                    <a:cs typeface="Wingdings"/>
                    <a:sym typeface="Wingdings"/>
                  </a:rPr>
                  <a:t></a:t>
                </a:r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 </a:t>
                </a:r>
                <a:r>
                  <a:rPr b="1"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evaluate</a:t>
                </a:r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(A)</a:t>
                </a:r>
              </a:p>
              <a:p>
                <a:pPr marL="457200" lvl="1" indent="-228600"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Compute log policy loss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and update RNN</a:t>
                </a:r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/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/>
              </a:p>
              <a:p>
                <a:pPr>
                  <a:spcBef>
                    <a:spcPts val="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Function </a:t>
                </a:r>
                <a:r>
                  <a:rPr b="1" dirty="0"/>
                  <a:t>evaluate</a:t>
                </a:r>
                <a:r>
                  <a:rPr dirty="0"/>
                  <a:t>(A) returns performance of DFA-CNN:</a:t>
                </a:r>
              </a:p>
              <a:p>
                <a:pPr marL="457200" lvl="1" indent="-228600">
                  <a:spcBef>
                    <a:spcPts val="0"/>
                  </a:spcBef>
                  <a:defRPr sz="1600">
                    <a:solidFill>
                      <a:srgbClr val="000000"/>
                    </a:solidFill>
                  </a:defRPr>
                </a:pPr>
                <a:r>
                  <a:rPr dirty="0"/>
                  <a:t>DFA-CNN </a:t>
                </a:r>
                <a:r>
                  <a:rPr dirty="0">
                    <a:latin typeface="Wingdings"/>
                    <a:ea typeface="Wingdings"/>
                    <a:cs typeface="Wingdings"/>
                    <a:sym typeface="Wingdings"/>
                  </a:rPr>
                  <a:t> </a:t>
                </a:r>
                <a:r>
                  <a:rPr dirty="0"/>
                  <a:t>[A + a 4-filter-convolution layer + a linear layer for class choosing]</a:t>
                </a:r>
              </a:p>
              <a:p>
                <a:pPr marL="457200" lvl="1" indent="-228600">
                  <a:spcBef>
                    <a:spcPts val="0"/>
                  </a:spcBef>
                  <a:defRPr sz="1600">
                    <a:solidFill>
                      <a:srgbClr val="000000"/>
                    </a:solidFill>
                  </a:defRPr>
                </a:pPr>
                <a:r>
                  <a:rPr dirty="0"/>
                  <a:t>Loop 0 .. e .. Epochs</a:t>
                </a:r>
                <a:endParaRPr sz="1800" dirty="0"/>
              </a:p>
              <a:p>
                <a:pPr marL="742950" lvl="1" indent="-285750">
                  <a:spcBef>
                    <a:spcPts val="0"/>
                  </a:spcBef>
                  <a:defRPr sz="1600">
                    <a:solidFill>
                      <a:srgbClr val="000000"/>
                    </a:solidFill>
                  </a:defRPr>
                </a:pPr>
                <a:r>
                  <a:rPr dirty="0"/>
                  <a:t>Train DFA-CNN with (</a:t>
                </a:r>
                <a:r>
                  <a:rPr dirty="0" err="1"/>
                  <a:t>X_train</a:t>
                </a:r>
                <a:r>
                  <a:rPr dirty="0"/>
                  <a:t>, </a:t>
                </a:r>
                <a:r>
                  <a:rPr dirty="0" err="1"/>
                  <a:t>Y_train</a:t>
                </a:r>
                <a:r>
                  <a:rPr dirty="0"/>
                  <a:t>) from CIFAR-10 dataset using Cross Entropy Loss</a:t>
                </a:r>
                <a:endParaRPr sz="1800" dirty="0"/>
              </a:p>
              <a:p>
                <a:pPr marL="778668" lvl="1" indent="-321468">
                  <a:spcBef>
                    <a:spcPts val="0"/>
                  </a:spcBef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205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latin typeface="Wingdings"/>
                    <a:ea typeface="Wingdings"/>
                    <a:cs typeface="Wingdings"/>
                    <a:sym typeface="Wingdings"/>
                  </a:rPr>
                  <a:t> </a:t>
                </a:r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test DFA-CNN with (</a:t>
                </a:r>
                <a:r>
                  <a:rPr dirty="0" err="1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X_test</a:t>
                </a:r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, </a:t>
                </a:r>
                <a:r>
                  <a:rPr dirty="0" err="1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Y_test</a:t>
                </a:r>
                <a:r>
                  <a:rPr dirty="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Grandview"/>
                  </a:rPr>
                  <a:t>) from CIFAR-10 dataset</a:t>
                </a:r>
              </a:p>
              <a:p>
                <a:pPr marL="457200" lvl="1" indent="-228600">
                  <a:spcBef>
                    <a:spcPts val="0"/>
                  </a:spcBef>
                  <a:defRPr sz="1600">
                    <a:solidFill>
                      <a:srgbClr val="000000"/>
                    </a:solidFill>
                  </a:defRPr>
                </a:pPr>
                <a:r>
                  <a:rPr dirty="0"/>
                  <a:t>Return avg(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1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sz="2100" i="1">
                            <a:solidFill>
                              <a:srgbClr val="1B2B3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dirty="0"/>
                  <a:t> over all epochs)</a:t>
                </a:r>
              </a:p>
            </p:txBody>
          </p:sp>
        </mc:Choice>
        <mc:Fallback xmlns="">
          <p:sp>
            <p:nvSpPr>
              <p:cNvPr id="47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1078" y="1287094"/>
                <a:ext cx="10325001" cy="5570907"/>
              </a:xfrm>
              <a:prstGeom prst="rect">
                <a:avLst/>
              </a:prstGeo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550DD0-FBB1-4824-AC11-0EF796ADBCDF}"/>
              </a:ext>
            </a:extLst>
          </p:cNvPr>
          <p:cNvSpPr txBox="1"/>
          <p:nvPr/>
        </p:nvSpPr>
        <p:spPr>
          <a:xfrm>
            <a:off x="691078" y="742695"/>
            <a:ext cx="61108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How are we going to achieve it?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sineVTI">
  <a:themeElements>
    <a:clrScheme name="Cosine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0000FF"/>
      </a:hlink>
      <a:folHlink>
        <a:srgbClr val="FF00FF"/>
      </a:folHlink>
    </a:clrScheme>
    <a:fontScheme name="CosineVTI">
      <a:majorFont>
        <a:latin typeface="Grandview"/>
        <a:ea typeface="Grandview"/>
        <a:cs typeface="Grandview"/>
      </a:majorFont>
      <a:minorFont>
        <a:latin typeface="Helvetica"/>
        <a:ea typeface="Helvetica"/>
        <a:cs typeface="Helvetica"/>
      </a:minorFont>
    </a:fontScheme>
    <a:fmtScheme name="Cosine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sineVTI">
  <a:themeElements>
    <a:clrScheme name="Cosine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0000FF"/>
      </a:hlink>
      <a:folHlink>
        <a:srgbClr val="FF00FF"/>
      </a:folHlink>
    </a:clrScheme>
    <a:fontScheme name="CosineVTI">
      <a:majorFont>
        <a:latin typeface="Grandview"/>
        <a:ea typeface="Grandview"/>
        <a:cs typeface="Grandview"/>
      </a:majorFont>
      <a:minorFont>
        <a:latin typeface="Helvetica"/>
        <a:ea typeface="Helvetica"/>
        <a:cs typeface="Helvetica"/>
      </a:minorFont>
    </a:fontScheme>
    <a:fmtScheme name="Cosine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722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Grandview</vt:lpstr>
      <vt:lpstr>Whitney</vt:lpstr>
      <vt:lpstr>Wingdings</vt:lpstr>
      <vt:lpstr>CosineVTI</vt:lpstr>
      <vt:lpstr>Defined-filter-aided NAS (DFA-NAS)</vt:lpstr>
      <vt:lpstr>Introduction</vt:lpstr>
      <vt:lpstr>Deep Reinforcement Learning (Deep RL)</vt:lpstr>
      <vt:lpstr>Neural Architecture Search  (NAS)</vt:lpstr>
      <vt:lpstr>Problem Definition!</vt:lpstr>
      <vt:lpstr>Previous Studies</vt:lpstr>
      <vt:lpstr>Previous Studies</vt:lpstr>
      <vt:lpstr>Problem Setups</vt:lpstr>
      <vt:lpstr>Our NAS main process (pseudo-code)</vt:lpstr>
      <vt:lpstr>Results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Defined-filter-aided NAS (DFA-NAS)</dc:title>
  <cp:lastModifiedBy>Dogra, Manmohan</cp:lastModifiedBy>
  <cp:revision>9</cp:revision>
  <dcterms:modified xsi:type="dcterms:W3CDTF">2021-11-22T02:52:27Z</dcterms:modified>
</cp:coreProperties>
</file>