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2" r:id="rId3"/>
    <p:sldId id="257" r:id="rId4"/>
    <p:sldId id="258" r:id="rId5"/>
    <p:sldId id="266" r:id="rId6"/>
    <p:sldId id="265" r:id="rId7"/>
    <p:sldId id="264" r:id="rId8"/>
    <p:sldId id="259" r:id="rId9"/>
    <p:sldId id="263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851662-A16E-4422-AEF5-0FDAF7B898A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FAB4B1F-34D4-4CB9-B796-99506306735D}">
      <dgm:prSet/>
      <dgm:spPr/>
      <dgm:t>
        <a:bodyPr/>
        <a:lstStyle/>
        <a:p>
          <a:r>
            <a:rPr lang="en-US" b="0" i="0"/>
            <a:t>ANN architectural topologies, which traditionally require lots of the programmer's involvement, offer great performance differences if designed efficiently</a:t>
          </a:r>
          <a:endParaRPr lang="en-US"/>
        </a:p>
      </dgm:t>
    </dgm:pt>
    <dgm:pt modelId="{53E4B353-0871-4169-B108-AF5414CC161E}" type="parTrans" cxnId="{45BA43C4-0578-4622-B5DD-A876A9DBFC40}">
      <dgm:prSet/>
      <dgm:spPr/>
      <dgm:t>
        <a:bodyPr/>
        <a:lstStyle/>
        <a:p>
          <a:endParaRPr lang="en-US"/>
        </a:p>
      </dgm:t>
    </dgm:pt>
    <dgm:pt modelId="{B720BA76-756B-4601-938A-649C0A17865A}" type="sibTrans" cxnId="{45BA43C4-0578-4622-B5DD-A876A9DBFC40}">
      <dgm:prSet/>
      <dgm:spPr/>
      <dgm:t>
        <a:bodyPr/>
        <a:lstStyle/>
        <a:p>
          <a:endParaRPr lang="en-US"/>
        </a:p>
      </dgm:t>
    </dgm:pt>
    <dgm:pt modelId="{781E344D-9E8B-4A92-8B99-17B35E385B51}">
      <dgm:prSet/>
      <dgm:spPr/>
      <dgm:t>
        <a:bodyPr/>
        <a:lstStyle/>
        <a:p>
          <a:r>
            <a:rPr lang="en-US" b="0" i="0"/>
            <a:t>RL-NAS frames neural architecture design as an RL task, the problem is reduced to learning a controller ANN that optimally samples child ANNs</a:t>
          </a:r>
          <a:endParaRPr lang="en-US"/>
        </a:p>
      </dgm:t>
    </dgm:pt>
    <dgm:pt modelId="{80638F08-C9C7-4142-9A0A-0955871DE919}" type="parTrans" cxnId="{3D57C766-753B-41F3-98B1-F1743BA1FB6D}">
      <dgm:prSet/>
      <dgm:spPr/>
      <dgm:t>
        <a:bodyPr/>
        <a:lstStyle/>
        <a:p>
          <a:endParaRPr lang="en-US"/>
        </a:p>
      </dgm:t>
    </dgm:pt>
    <dgm:pt modelId="{F9E2F1E8-BA41-4D5E-AC20-3F0704A846A8}" type="sibTrans" cxnId="{3D57C766-753B-41F3-98B1-F1743BA1FB6D}">
      <dgm:prSet/>
      <dgm:spPr/>
      <dgm:t>
        <a:bodyPr/>
        <a:lstStyle/>
        <a:p>
          <a:endParaRPr lang="en-US"/>
        </a:p>
      </dgm:t>
    </dgm:pt>
    <dgm:pt modelId="{213E76A7-AF60-4598-AE30-3F862655A24E}">
      <dgm:prSet/>
      <dgm:spPr/>
      <dgm:t>
        <a:bodyPr/>
        <a:lstStyle/>
        <a:p>
          <a:r>
            <a:rPr lang="en-US" b="0" i="0" dirty="0"/>
            <a:t>These child architectures undergo the traditional loss minimization training process and report an accuracy score that updates the controller's parameters</a:t>
          </a:r>
          <a:endParaRPr lang="en-US" dirty="0"/>
        </a:p>
      </dgm:t>
    </dgm:pt>
    <dgm:pt modelId="{0575A471-B484-4456-92AC-4CF38A24CC42}" type="parTrans" cxnId="{2E1516A9-0DBA-4EF9-A3B4-B2755EEF5BDC}">
      <dgm:prSet/>
      <dgm:spPr/>
      <dgm:t>
        <a:bodyPr/>
        <a:lstStyle/>
        <a:p>
          <a:endParaRPr lang="en-US"/>
        </a:p>
      </dgm:t>
    </dgm:pt>
    <dgm:pt modelId="{1DE0D854-6FD0-4752-A565-759891DBB01D}" type="sibTrans" cxnId="{2E1516A9-0DBA-4EF9-A3B4-B2755EEF5BDC}">
      <dgm:prSet/>
      <dgm:spPr/>
      <dgm:t>
        <a:bodyPr/>
        <a:lstStyle/>
        <a:p>
          <a:endParaRPr lang="en-US"/>
        </a:p>
      </dgm:t>
    </dgm:pt>
    <dgm:pt modelId="{9C5134C7-9349-447B-94F0-02233F4A9A71}" type="pres">
      <dgm:prSet presAssocID="{F2851662-A16E-4422-AEF5-0FDAF7B898AC}" presName="root" presStyleCnt="0">
        <dgm:presLayoutVars>
          <dgm:dir/>
          <dgm:resizeHandles val="exact"/>
        </dgm:presLayoutVars>
      </dgm:prSet>
      <dgm:spPr/>
    </dgm:pt>
    <dgm:pt modelId="{8C8414F3-C6D5-47F8-94BB-ED509AF84B9D}" type="pres">
      <dgm:prSet presAssocID="{6FAB4B1F-34D4-4CB9-B796-99506306735D}" presName="compNode" presStyleCnt="0"/>
      <dgm:spPr/>
    </dgm:pt>
    <dgm:pt modelId="{08B6CD28-3580-4936-8259-DF0ABA07AF89}" type="pres">
      <dgm:prSet presAssocID="{6FAB4B1F-34D4-4CB9-B796-99506306735D}" presName="bgRect" presStyleLbl="bgShp" presStyleIdx="0" presStyleCnt="3"/>
      <dgm:spPr/>
    </dgm:pt>
    <dgm:pt modelId="{E51F3379-885B-44AA-839F-6D8B61237CED}" type="pres">
      <dgm:prSet presAssocID="{6FAB4B1F-34D4-4CB9-B796-99506306735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0F8374B-C78D-427D-953F-DDE5074AF518}" type="pres">
      <dgm:prSet presAssocID="{6FAB4B1F-34D4-4CB9-B796-99506306735D}" presName="spaceRect" presStyleCnt="0"/>
      <dgm:spPr/>
    </dgm:pt>
    <dgm:pt modelId="{D43B645E-BE49-4382-88A7-18972C08075A}" type="pres">
      <dgm:prSet presAssocID="{6FAB4B1F-34D4-4CB9-B796-99506306735D}" presName="parTx" presStyleLbl="revTx" presStyleIdx="0" presStyleCnt="3">
        <dgm:presLayoutVars>
          <dgm:chMax val="0"/>
          <dgm:chPref val="0"/>
        </dgm:presLayoutVars>
      </dgm:prSet>
      <dgm:spPr/>
    </dgm:pt>
    <dgm:pt modelId="{FE8F9242-FE8A-478E-A8AE-359DBCE0BB56}" type="pres">
      <dgm:prSet presAssocID="{B720BA76-756B-4601-938A-649C0A17865A}" presName="sibTrans" presStyleCnt="0"/>
      <dgm:spPr/>
    </dgm:pt>
    <dgm:pt modelId="{A45D147D-7381-4A77-9962-8A155FF9EA34}" type="pres">
      <dgm:prSet presAssocID="{781E344D-9E8B-4A92-8B99-17B35E385B51}" presName="compNode" presStyleCnt="0"/>
      <dgm:spPr/>
    </dgm:pt>
    <dgm:pt modelId="{BA8106DB-2A53-4D65-A995-BE5866E40CE0}" type="pres">
      <dgm:prSet presAssocID="{781E344D-9E8B-4A92-8B99-17B35E385B51}" presName="bgRect" presStyleLbl="bgShp" presStyleIdx="1" presStyleCnt="3"/>
      <dgm:spPr/>
    </dgm:pt>
    <dgm:pt modelId="{F2E761F7-4CF1-4ED7-93C3-66CE25262592}" type="pres">
      <dgm:prSet presAssocID="{781E344D-9E8B-4A92-8B99-17B35E385B5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D79AD86-3470-482C-913D-6E6630740505}" type="pres">
      <dgm:prSet presAssocID="{781E344D-9E8B-4A92-8B99-17B35E385B51}" presName="spaceRect" presStyleCnt="0"/>
      <dgm:spPr/>
    </dgm:pt>
    <dgm:pt modelId="{501D5B28-9997-4747-B7BA-ABD74D0D3CB4}" type="pres">
      <dgm:prSet presAssocID="{781E344D-9E8B-4A92-8B99-17B35E385B51}" presName="parTx" presStyleLbl="revTx" presStyleIdx="1" presStyleCnt="3">
        <dgm:presLayoutVars>
          <dgm:chMax val="0"/>
          <dgm:chPref val="0"/>
        </dgm:presLayoutVars>
      </dgm:prSet>
      <dgm:spPr/>
    </dgm:pt>
    <dgm:pt modelId="{5417CAA4-C5AF-47F7-B98C-6805F21D921A}" type="pres">
      <dgm:prSet presAssocID="{F9E2F1E8-BA41-4D5E-AC20-3F0704A846A8}" presName="sibTrans" presStyleCnt="0"/>
      <dgm:spPr/>
    </dgm:pt>
    <dgm:pt modelId="{51156361-BD48-49E5-B624-44127367B6D0}" type="pres">
      <dgm:prSet presAssocID="{213E76A7-AF60-4598-AE30-3F862655A24E}" presName="compNode" presStyleCnt="0"/>
      <dgm:spPr/>
    </dgm:pt>
    <dgm:pt modelId="{1264FB94-E334-4274-824F-AE39858A4F97}" type="pres">
      <dgm:prSet presAssocID="{213E76A7-AF60-4598-AE30-3F862655A24E}" presName="bgRect" presStyleLbl="bgShp" presStyleIdx="2" presStyleCnt="3"/>
      <dgm:spPr/>
    </dgm:pt>
    <dgm:pt modelId="{3510923E-4959-4835-BC26-16EFBA5894EF}" type="pres">
      <dgm:prSet presAssocID="{213E76A7-AF60-4598-AE30-3F862655A24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1BAC565A-997B-461B-92D6-045ECBCA6603}" type="pres">
      <dgm:prSet presAssocID="{213E76A7-AF60-4598-AE30-3F862655A24E}" presName="spaceRect" presStyleCnt="0"/>
      <dgm:spPr/>
    </dgm:pt>
    <dgm:pt modelId="{A88CBBF2-BED5-44C2-A849-B4A762483C26}" type="pres">
      <dgm:prSet presAssocID="{213E76A7-AF60-4598-AE30-3F862655A24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D57C766-753B-41F3-98B1-F1743BA1FB6D}" srcId="{F2851662-A16E-4422-AEF5-0FDAF7B898AC}" destId="{781E344D-9E8B-4A92-8B99-17B35E385B51}" srcOrd="1" destOrd="0" parTransId="{80638F08-C9C7-4142-9A0A-0955871DE919}" sibTransId="{F9E2F1E8-BA41-4D5E-AC20-3F0704A846A8}"/>
    <dgm:cxn modelId="{4CF3CB50-52E0-4958-A75C-4362D2427987}" type="presOf" srcId="{213E76A7-AF60-4598-AE30-3F862655A24E}" destId="{A88CBBF2-BED5-44C2-A849-B4A762483C26}" srcOrd="0" destOrd="0" presId="urn:microsoft.com/office/officeart/2018/2/layout/IconVerticalSolidList"/>
    <dgm:cxn modelId="{E19FA984-7058-481D-94AC-DD5C20707CEF}" type="presOf" srcId="{781E344D-9E8B-4A92-8B99-17B35E385B51}" destId="{501D5B28-9997-4747-B7BA-ABD74D0D3CB4}" srcOrd="0" destOrd="0" presId="urn:microsoft.com/office/officeart/2018/2/layout/IconVerticalSolidList"/>
    <dgm:cxn modelId="{3DC9ECA6-D013-4AA2-8CCA-FAC116984836}" type="presOf" srcId="{F2851662-A16E-4422-AEF5-0FDAF7B898AC}" destId="{9C5134C7-9349-447B-94F0-02233F4A9A71}" srcOrd="0" destOrd="0" presId="urn:microsoft.com/office/officeart/2018/2/layout/IconVerticalSolidList"/>
    <dgm:cxn modelId="{2E1516A9-0DBA-4EF9-A3B4-B2755EEF5BDC}" srcId="{F2851662-A16E-4422-AEF5-0FDAF7B898AC}" destId="{213E76A7-AF60-4598-AE30-3F862655A24E}" srcOrd="2" destOrd="0" parTransId="{0575A471-B484-4456-92AC-4CF38A24CC42}" sibTransId="{1DE0D854-6FD0-4752-A565-759891DBB01D}"/>
    <dgm:cxn modelId="{45BA43C4-0578-4622-B5DD-A876A9DBFC40}" srcId="{F2851662-A16E-4422-AEF5-0FDAF7B898AC}" destId="{6FAB4B1F-34D4-4CB9-B796-99506306735D}" srcOrd="0" destOrd="0" parTransId="{53E4B353-0871-4169-B108-AF5414CC161E}" sibTransId="{B720BA76-756B-4601-938A-649C0A17865A}"/>
    <dgm:cxn modelId="{FA8724CD-CE7B-44C1-BCC2-A63D91D33F9A}" type="presOf" srcId="{6FAB4B1F-34D4-4CB9-B796-99506306735D}" destId="{D43B645E-BE49-4382-88A7-18972C08075A}" srcOrd="0" destOrd="0" presId="urn:microsoft.com/office/officeart/2018/2/layout/IconVerticalSolidList"/>
    <dgm:cxn modelId="{86BA9AE9-7BCD-4491-9F28-0839A0FC3700}" type="presParOf" srcId="{9C5134C7-9349-447B-94F0-02233F4A9A71}" destId="{8C8414F3-C6D5-47F8-94BB-ED509AF84B9D}" srcOrd="0" destOrd="0" presId="urn:microsoft.com/office/officeart/2018/2/layout/IconVerticalSolidList"/>
    <dgm:cxn modelId="{1B2C216A-E2B4-4BE8-A78D-2745A00F4CB5}" type="presParOf" srcId="{8C8414F3-C6D5-47F8-94BB-ED509AF84B9D}" destId="{08B6CD28-3580-4936-8259-DF0ABA07AF89}" srcOrd="0" destOrd="0" presId="urn:microsoft.com/office/officeart/2018/2/layout/IconVerticalSolidList"/>
    <dgm:cxn modelId="{6352E65A-A87A-4583-83F3-6118374EAB9C}" type="presParOf" srcId="{8C8414F3-C6D5-47F8-94BB-ED509AF84B9D}" destId="{E51F3379-885B-44AA-839F-6D8B61237CED}" srcOrd="1" destOrd="0" presId="urn:microsoft.com/office/officeart/2018/2/layout/IconVerticalSolidList"/>
    <dgm:cxn modelId="{73E3CD63-0229-4E9D-8AF2-178734DB5D2B}" type="presParOf" srcId="{8C8414F3-C6D5-47F8-94BB-ED509AF84B9D}" destId="{C0F8374B-C78D-427D-953F-DDE5074AF518}" srcOrd="2" destOrd="0" presId="urn:microsoft.com/office/officeart/2018/2/layout/IconVerticalSolidList"/>
    <dgm:cxn modelId="{A8FA333A-7938-4DB1-8C8F-59B0C8B4F7A0}" type="presParOf" srcId="{8C8414F3-C6D5-47F8-94BB-ED509AF84B9D}" destId="{D43B645E-BE49-4382-88A7-18972C08075A}" srcOrd="3" destOrd="0" presId="urn:microsoft.com/office/officeart/2018/2/layout/IconVerticalSolidList"/>
    <dgm:cxn modelId="{C77FDF3A-9C6B-4311-84BE-ED7CE680B1F9}" type="presParOf" srcId="{9C5134C7-9349-447B-94F0-02233F4A9A71}" destId="{FE8F9242-FE8A-478E-A8AE-359DBCE0BB56}" srcOrd="1" destOrd="0" presId="urn:microsoft.com/office/officeart/2018/2/layout/IconVerticalSolidList"/>
    <dgm:cxn modelId="{58887F54-C22B-4BF3-8B9A-1C8DC7CDA3A8}" type="presParOf" srcId="{9C5134C7-9349-447B-94F0-02233F4A9A71}" destId="{A45D147D-7381-4A77-9962-8A155FF9EA34}" srcOrd="2" destOrd="0" presId="urn:microsoft.com/office/officeart/2018/2/layout/IconVerticalSolidList"/>
    <dgm:cxn modelId="{9A934CF8-271C-45F0-93D7-A27E889712F0}" type="presParOf" srcId="{A45D147D-7381-4A77-9962-8A155FF9EA34}" destId="{BA8106DB-2A53-4D65-A995-BE5866E40CE0}" srcOrd="0" destOrd="0" presId="urn:microsoft.com/office/officeart/2018/2/layout/IconVerticalSolidList"/>
    <dgm:cxn modelId="{E7B9E3D2-D298-4679-9515-507879FD0E15}" type="presParOf" srcId="{A45D147D-7381-4A77-9962-8A155FF9EA34}" destId="{F2E761F7-4CF1-4ED7-93C3-66CE25262592}" srcOrd="1" destOrd="0" presId="urn:microsoft.com/office/officeart/2018/2/layout/IconVerticalSolidList"/>
    <dgm:cxn modelId="{286C08BC-303B-404F-9061-303344AA5F84}" type="presParOf" srcId="{A45D147D-7381-4A77-9962-8A155FF9EA34}" destId="{9D79AD86-3470-482C-913D-6E6630740505}" srcOrd="2" destOrd="0" presId="urn:microsoft.com/office/officeart/2018/2/layout/IconVerticalSolidList"/>
    <dgm:cxn modelId="{47E0F102-2A31-4D7C-B11B-7FF6EDF0A3AB}" type="presParOf" srcId="{A45D147D-7381-4A77-9962-8A155FF9EA34}" destId="{501D5B28-9997-4747-B7BA-ABD74D0D3CB4}" srcOrd="3" destOrd="0" presId="urn:microsoft.com/office/officeart/2018/2/layout/IconVerticalSolidList"/>
    <dgm:cxn modelId="{FF207F1D-5B21-4B0A-A786-722FE8519FAB}" type="presParOf" srcId="{9C5134C7-9349-447B-94F0-02233F4A9A71}" destId="{5417CAA4-C5AF-47F7-B98C-6805F21D921A}" srcOrd="3" destOrd="0" presId="urn:microsoft.com/office/officeart/2018/2/layout/IconVerticalSolidList"/>
    <dgm:cxn modelId="{DB13FA87-FDF0-4863-BABF-E8B837D8C7CA}" type="presParOf" srcId="{9C5134C7-9349-447B-94F0-02233F4A9A71}" destId="{51156361-BD48-49E5-B624-44127367B6D0}" srcOrd="4" destOrd="0" presId="urn:microsoft.com/office/officeart/2018/2/layout/IconVerticalSolidList"/>
    <dgm:cxn modelId="{4B109EAE-0788-48ED-AA14-2461ED28C41F}" type="presParOf" srcId="{51156361-BD48-49E5-B624-44127367B6D0}" destId="{1264FB94-E334-4274-824F-AE39858A4F97}" srcOrd="0" destOrd="0" presId="urn:microsoft.com/office/officeart/2018/2/layout/IconVerticalSolidList"/>
    <dgm:cxn modelId="{F0CD88CC-91AF-4146-A5BC-AF120B2F4745}" type="presParOf" srcId="{51156361-BD48-49E5-B624-44127367B6D0}" destId="{3510923E-4959-4835-BC26-16EFBA5894EF}" srcOrd="1" destOrd="0" presId="urn:microsoft.com/office/officeart/2018/2/layout/IconVerticalSolidList"/>
    <dgm:cxn modelId="{4F6ABD31-C167-465A-B3AD-8A76C9C77F29}" type="presParOf" srcId="{51156361-BD48-49E5-B624-44127367B6D0}" destId="{1BAC565A-997B-461B-92D6-045ECBCA6603}" srcOrd="2" destOrd="0" presId="urn:microsoft.com/office/officeart/2018/2/layout/IconVerticalSolidList"/>
    <dgm:cxn modelId="{0F9CA0FA-EF43-429B-A4F7-5D664A1492B5}" type="presParOf" srcId="{51156361-BD48-49E5-B624-44127367B6D0}" destId="{A88CBBF2-BED5-44C2-A849-B4A762483C2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B6CD28-3580-4936-8259-DF0ABA07AF89}">
      <dsp:nvSpPr>
        <dsp:cNvPr id="0" name=""/>
        <dsp:cNvSpPr/>
      </dsp:nvSpPr>
      <dsp:spPr>
        <a:xfrm>
          <a:off x="0" y="729"/>
          <a:ext cx="6879517" cy="17062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1F3379-885B-44AA-839F-6D8B61237CED}">
      <dsp:nvSpPr>
        <dsp:cNvPr id="0" name=""/>
        <dsp:cNvSpPr/>
      </dsp:nvSpPr>
      <dsp:spPr>
        <a:xfrm>
          <a:off x="516131" y="384628"/>
          <a:ext cx="938421" cy="9384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3B645E-BE49-4382-88A7-18972C08075A}">
      <dsp:nvSpPr>
        <dsp:cNvPr id="0" name=""/>
        <dsp:cNvSpPr/>
      </dsp:nvSpPr>
      <dsp:spPr>
        <a:xfrm>
          <a:off x="1970684" y="729"/>
          <a:ext cx="4908832" cy="1706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575" tIns="180575" rIns="180575" bIns="18057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ANN architectural topologies, which traditionally require lots of the programmer's involvement, offer great performance differences if designed efficiently</a:t>
          </a:r>
          <a:endParaRPr lang="en-US" sz="1900" kern="1200"/>
        </a:p>
      </dsp:txBody>
      <dsp:txXfrm>
        <a:off x="1970684" y="729"/>
        <a:ext cx="4908832" cy="1706220"/>
      </dsp:txXfrm>
    </dsp:sp>
    <dsp:sp modelId="{BA8106DB-2A53-4D65-A995-BE5866E40CE0}">
      <dsp:nvSpPr>
        <dsp:cNvPr id="0" name=""/>
        <dsp:cNvSpPr/>
      </dsp:nvSpPr>
      <dsp:spPr>
        <a:xfrm>
          <a:off x="0" y="2133504"/>
          <a:ext cx="6879517" cy="17062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E761F7-4CF1-4ED7-93C3-66CE25262592}">
      <dsp:nvSpPr>
        <dsp:cNvPr id="0" name=""/>
        <dsp:cNvSpPr/>
      </dsp:nvSpPr>
      <dsp:spPr>
        <a:xfrm>
          <a:off x="516131" y="2517404"/>
          <a:ext cx="938421" cy="9384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1D5B28-9997-4747-B7BA-ABD74D0D3CB4}">
      <dsp:nvSpPr>
        <dsp:cNvPr id="0" name=""/>
        <dsp:cNvSpPr/>
      </dsp:nvSpPr>
      <dsp:spPr>
        <a:xfrm>
          <a:off x="1970684" y="2133504"/>
          <a:ext cx="4908832" cy="1706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575" tIns="180575" rIns="180575" bIns="18057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RL-NAS frames neural architecture design as an RL task, the problem is reduced to learning a controller ANN that optimally samples child ANNs</a:t>
          </a:r>
          <a:endParaRPr lang="en-US" sz="1900" kern="1200"/>
        </a:p>
      </dsp:txBody>
      <dsp:txXfrm>
        <a:off x="1970684" y="2133504"/>
        <a:ext cx="4908832" cy="1706220"/>
      </dsp:txXfrm>
    </dsp:sp>
    <dsp:sp modelId="{1264FB94-E334-4274-824F-AE39858A4F97}">
      <dsp:nvSpPr>
        <dsp:cNvPr id="0" name=""/>
        <dsp:cNvSpPr/>
      </dsp:nvSpPr>
      <dsp:spPr>
        <a:xfrm>
          <a:off x="0" y="4266280"/>
          <a:ext cx="6879517" cy="17062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10923E-4959-4835-BC26-16EFBA5894EF}">
      <dsp:nvSpPr>
        <dsp:cNvPr id="0" name=""/>
        <dsp:cNvSpPr/>
      </dsp:nvSpPr>
      <dsp:spPr>
        <a:xfrm>
          <a:off x="516131" y="4650179"/>
          <a:ext cx="938421" cy="9384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8CBBF2-BED5-44C2-A849-B4A762483C26}">
      <dsp:nvSpPr>
        <dsp:cNvPr id="0" name=""/>
        <dsp:cNvSpPr/>
      </dsp:nvSpPr>
      <dsp:spPr>
        <a:xfrm>
          <a:off x="1970684" y="4266280"/>
          <a:ext cx="4908832" cy="1706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575" tIns="180575" rIns="180575" bIns="18057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These child architectures undergo the traditional loss minimization training process and report an accuracy score that updates the controller's parameters</a:t>
          </a:r>
          <a:endParaRPr lang="en-US" sz="1900" kern="1200" dirty="0"/>
        </a:p>
      </dsp:txBody>
      <dsp:txXfrm>
        <a:off x="1970684" y="4266280"/>
        <a:ext cx="4908832" cy="17062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28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3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80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34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08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41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14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06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8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10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11/21/2021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603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80000hours.org/career-guide/top-careers/profiles/artificial-intelligence-risk-research/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openaccess.thecvf.com/content_ICCV_2019/papers/Cui_Fast_and_Practical_Neural_Architecture_Search_ICCV_2019_paper.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80000hours.org/career-guide/top-careers/profiles/artificial-intelligence-risk-research/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arxiv.org/pdf/2007.10396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C099DD-8E7F-4878-A418-76859A85E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DEBDB6E-6E9D-48C5-8C66-EC8D1AC8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B1C1573-D299-448C-8A04-C9E227046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D0AE86A-F86F-4CBE-9CAD-B508CD66D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37F07FB-5D28-409C-BEFF-56E4E0470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F314C2B-7573-4DB8-AD6D-D07CE831E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AB0E5B9-7A69-4C8F-832C-385E34CF9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3EE5250-5184-40BF-9DF2-E25C8ED2F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45F0B04-CD2F-4DFA-BC25-7CD1B4723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120A221-52E9-45D0-A6EA-2E4B7BA9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EF69602-360C-4C8D-A2EC-558B20F58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20FAB78-4165-4488-A328-3396610F0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FECEB49-DD6B-46B0-96F6-9B56A3AA9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9BB7828-91C2-45AB-B2EB-A77E93E5D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58D9842-FFBE-40DA-AD41-4067978A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A9D92EE-93D9-42DE-9645-2C81E20E0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18C150F-1B6F-4BD1-9052-EA20D0294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CCDB6DC-96CE-4D4A-917E-DAC577483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1C4B445-E267-49A6-AB25-07B182211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58BDCEC-CCF4-470A-A624-152E41F98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55D99E0-6D1B-4979-BC1C-0F54F485A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8BFEC78-630A-4A9D-B4BF-92B08A158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DFC065A-13A3-45D2-ACB7-1068F4A69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2551881-1E40-4ABC-A1FC-686D1B2D2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445FBD3-DA73-4FF1-8388-AED59D767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B492AB2-E246-471D-A23E-7A279EDAE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5DDB3BB-3E22-49A4-B920-BBC68FD6D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44814FE-01E1-4C6F-AE3A-46BDA527B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90DA665-0CFA-4ADB-89FF-9F79AC293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249E6A0-5BFC-4622-B59D-F5082F67B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BD83E7E-1DA8-4060-9D1A-803D06542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94C0F59-9A0F-4340-BCD2-20B5BBBE5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A7050958-138C-4DA8-9DF5-1A9D65C19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133265" y="-2152219"/>
            <a:ext cx="6858000" cy="11162439"/>
          </a:xfrm>
          <a:custGeom>
            <a:avLst/>
            <a:gdLst>
              <a:gd name="connsiteX0" fmla="*/ 6858000 w 6858000"/>
              <a:gd name="connsiteY0" fmla="*/ 0 h 11162439"/>
              <a:gd name="connsiteX1" fmla="*/ 6858000 w 6858000"/>
              <a:gd name="connsiteY1" fmla="*/ 7095240 h 11162439"/>
              <a:gd name="connsiteX2" fmla="*/ 6857998 w 6858000"/>
              <a:gd name="connsiteY2" fmla="*/ 7095240 h 11162439"/>
              <a:gd name="connsiteX3" fmla="*/ 6857998 w 6858000"/>
              <a:gd name="connsiteY3" fmla="*/ 10339528 h 11162439"/>
              <a:gd name="connsiteX4" fmla="*/ 0 w 6858000"/>
              <a:gd name="connsiteY4" fmla="*/ 10925458 h 11162439"/>
              <a:gd name="connsiteX5" fmla="*/ 0 w 6858000"/>
              <a:gd name="connsiteY5" fmla="*/ 7095240 h 11162439"/>
              <a:gd name="connsiteX6" fmla="*/ 0 w 6858000"/>
              <a:gd name="connsiteY6" fmla="*/ 6778313 h 11162439"/>
              <a:gd name="connsiteX7" fmla="*/ 0 w 6858000"/>
              <a:gd name="connsiteY7" fmla="*/ 0 h 1116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1162439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496CF1-74E5-40DC-82BD-7E6E6F5594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3477" r="-1" b="3475"/>
          <a:stretch/>
        </p:blipFill>
        <p:spPr>
          <a:xfrm>
            <a:off x="-18956" y="10"/>
            <a:ext cx="11167367" cy="6857990"/>
          </a:xfrm>
          <a:custGeom>
            <a:avLst/>
            <a:gdLst/>
            <a:ahLst/>
            <a:cxnLst/>
            <a:rect l="l" t="t" r="r" b="b"/>
            <a:pathLst>
              <a:path w="12142767" h="6858000">
                <a:moveTo>
                  <a:pt x="0" y="0"/>
                </a:moveTo>
                <a:lnTo>
                  <a:pt x="11251490" y="0"/>
                </a:lnTo>
                <a:lnTo>
                  <a:pt x="11255634" y="308191"/>
                </a:lnTo>
                <a:cubicBezTo>
                  <a:pt x="11341049" y="3428907"/>
                  <a:pt x="12695043" y="3532715"/>
                  <a:pt x="11886084" y="6854559"/>
                </a:cubicBezTo>
                <a:lnTo>
                  <a:pt x="7539784" y="6854559"/>
                </a:lnTo>
                <a:lnTo>
                  <a:pt x="75397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AB39E5-5672-429C-8764-97A69822D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25" y="746841"/>
            <a:ext cx="9339075" cy="26821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Defined-filter-aided NAS (</a:t>
            </a:r>
            <a:r>
              <a:rPr lang="en-US" dirty="0" err="1">
                <a:solidFill>
                  <a:srgbClr val="FFFFFF"/>
                </a:solidFill>
              </a:rPr>
              <a:t>DFA</a:t>
            </a:r>
            <a:r>
              <a:rPr lang="en-US" dirty="0">
                <a:solidFill>
                  <a:srgbClr val="FFFFFF"/>
                </a:solidFill>
              </a:rPr>
              <a:t>-NAS)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BC329F-14D1-4EB0-B4EA-20B3A4757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25" y="3674327"/>
            <a:ext cx="9339075" cy="13802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Truong Nguyen Huy</a:t>
            </a:r>
          </a:p>
        </p:txBody>
      </p:sp>
    </p:spTree>
    <p:extLst>
      <p:ext uri="{BB962C8B-B14F-4D97-AF65-F5344CB8AC3E}">
        <p14:creationId xmlns:p14="http://schemas.microsoft.com/office/powerpoint/2010/main" val="1298806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7A94-F1D7-4014-A868-707D23EBF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197445"/>
            <a:ext cx="10325000" cy="607899"/>
          </a:xfrm>
        </p:spPr>
        <p:txBody>
          <a:bodyPr>
            <a:normAutofit fontScale="90000"/>
          </a:bodyPr>
          <a:lstStyle/>
          <a:p>
            <a:r>
              <a:rPr lang="en-US" dirty="0"/>
              <a:t>Our NAS main process (pseudo-code)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251D93-0F84-4A15-B7CA-FEB434C50E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1079" y="805345"/>
                <a:ext cx="10325000" cy="605265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sz="1800" dirty="0">
                    <a:solidFill>
                      <a:srgbClr val="000000"/>
                    </a:solidFill>
                  </a:rPr>
                  <a:t>C </a:t>
                </a:r>
                <a:r>
                  <a:rPr lang="en-US" sz="1800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</a:t>
                </a:r>
                <a:r>
                  <a:rPr lang="en-US" sz="1800" dirty="0">
                    <a:solidFill>
                      <a:srgbClr val="000000"/>
                    </a:solidFill>
                  </a:rPr>
                  <a:t> set of defined-filters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1800" dirty="0" err="1">
                    <a:solidFill>
                      <a:srgbClr val="000000"/>
                    </a:solidFill>
                  </a:rPr>
                  <a:t>RNN</a:t>
                </a:r>
                <a:r>
                  <a:rPr lang="en-US" sz="1800" dirty="0">
                    <a:solidFill>
                      <a:srgbClr val="000000"/>
                    </a:solidFill>
                  </a:rPr>
                  <a:t> </a:t>
                </a:r>
                <a:r>
                  <a:rPr lang="en-US" sz="1800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</a:t>
                </a:r>
                <a:r>
                  <a:rPr lang="en-US" sz="1800" b="0" u="none" strike="noStrike" dirty="0">
                    <a:solidFill>
                      <a:srgbClr val="000000"/>
                    </a:solidFill>
                    <a:effectLst/>
                  </a:rPr>
                  <a:t> random initial parameterization</a:t>
                </a:r>
                <a:endParaRPr lang="en-US" sz="1800" b="0" dirty="0">
                  <a:effectLst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sz="1800" b="0" u="none" strike="noStrike" dirty="0">
                    <a:solidFill>
                      <a:srgbClr val="000000"/>
                    </a:solidFill>
                    <a:effectLst/>
                  </a:rPr>
                  <a:t>Loop 0 .. </a:t>
                </a:r>
                <a:r>
                  <a:rPr lang="en-US" sz="1800" dirty="0">
                    <a:solidFill>
                      <a:srgbClr val="000000"/>
                    </a:solidFill>
                  </a:rPr>
                  <a:t>t</a:t>
                </a:r>
                <a:r>
                  <a:rPr lang="en-US" sz="1800" b="0" u="none" strike="noStrike" dirty="0">
                    <a:solidFill>
                      <a:srgbClr val="000000"/>
                    </a:solidFill>
                    <a:effectLst/>
                  </a:rPr>
                  <a:t> .. T-1</a:t>
                </a:r>
                <a:endParaRPr lang="en-US" sz="1800" b="0" dirty="0">
                  <a:effectLst/>
                </a:endParaRPr>
              </a:p>
              <a:p>
                <a:pPr lvl="1" fontAlgn="base">
                  <a:spcBef>
                    <a:spcPts val="0"/>
                  </a:spcBef>
                </a:pPr>
                <a:r>
                  <a:rPr lang="en-US" b="0" u="none" strike="noStrike" dirty="0">
                    <a:solidFill>
                      <a:srgbClr val="000000"/>
                    </a:solidFill>
                    <a:effectLst/>
                  </a:rPr>
                  <a:t>A </a:t>
                </a:r>
                <a:r>
                  <a:rPr lang="en-US" b="0" u="none" strike="noStrike" dirty="0">
                    <a:solidFill>
                      <a:srgbClr val="000000"/>
                    </a:solidFill>
                    <a:effectLst/>
                    <a:sym typeface="Wingdings" panose="05000000000000000000" pitchFamily="2" charset="2"/>
                  </a:rPr>
                  <a:t></a:t>
                </a:r>
                <a:r>
                  <a:rPr lang="en-US" b="0" u="none" strike="noStrike" dirty="0">
                    <a:solidFill>
                      <a:srgbClr val="000000"/>
                    </a:solidFill>
                    <a:effectLst/>
                  </a:rPr>
                  <a:t> empty list</a:t>
                </a:r>
              </a:p>
              <a:p>
                <a:pPr lvl="1" fontAlgn="base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b="0" u="none" strike="noStrike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en-US" b="0" u="none" strike="noStrike" dirty="0">
                    <a:solidFill>
                      <a:srgbClr val="000000"/>
                    </a:solidFill>
                    <a:effectLst/>
                    <a:sym typeface="Wingdings" panose="05000000000000000000" pitchFamily="2" charset="2"/>
                  </a:rPr>
                  <a:t></a:t>
                </a:r>
                <a:r>
                  <a:rPr lang="en-US" b="0" u="none" strike="noStrike" dirty="0">
                    <a:solidFill>
                      <a:srgbClr val="000000"/>
                    </a:solidFill>
                    <a:effectLst/>
                  </a:rPr>
                  <a:t> random noise</a:t>
                </a:r>
              </a:p>
              <a:p>
                <a:pPr lvl="1" fontAlgn="base">
                  <a:spcBef>
                    <a:spcPts val="0"/>
                  </a:spcBef>
                </a:pPr>
                <a:r>
                  <a:rPr lang="en-US" b="0" u="none" strike="noStrike" dirty="0">
                    <a:solidFill>
                      <a:srgbClr val="000000"/>
                    </a:solidFill>
                    <a:effectLst/>
                  </a:rPr>
                  <a:t>Loop 1 .. k .. K-1</a:t>
                </a:r>
              </a:p>
              <a:p>
                <a:pPr marL="971550" lvl="2" indent="-285750" fontAlgn="base">
                  <a:spcBef>
                    <a:spcPts val="0"/>
                  </a:spcBef>
                </a:pPr>
                <a:r>
                  <a:rPr lang="en-US" sz="1800" dirty="0">
                    <a:solidFill>
                      <a:srgbClr val="000000"/>
                    </a:solidFill>
                  </a:rPr>
                  <a:t>A </a:t>
                </a:r>
                <a:r>
                  <a:rPr lang="en-US" sz="1800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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b="0" u="none" strike="noStrike" dirty="0">
                    <a:solidFill>
                      <a:srgbClr val="000000"/>
                    </a:solidFill>
                    <a:effectLst/>
                  </a:rPr>
                  <a:t> ~ C using </a:t>
                </a:r>
                <a:r>
                  <a:rPr lang="en-US" sz="1800" b="0" u="none" strike="noStrike" dirty="0" err="1">
                    <a:solidFill>
                      <a:srgbClr val="000000"/>
                    </a:solidFill>
                    <a:effectLst/>
                  </a:rPr>
                  <a:t>RNN</a:t>
                </a:r>
                <a:r>
                  <a:rPr lang="en-US" sz="1800" b="0" u="none" strike="noStrike" dirty="0">
                    <a:solidFill>
                      <a:srgbClr val="000000"/>
                    </a:solidFill>
                    <a:effectLst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800" b="0" u="none" strike="noStrike" dirty="0">
                    <a:solidFill>
                      <a:srgbClr val="000000"/>
                    </a:solidFill>
                    <a:effectLst/>
                  </a:rPr>
                  <a:t>)</a:t>
                </a:r>
              </a:p>
              <a:p>
                <a:pPr lvl="1" fontAlgn="base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b="0" u="none" strike="noStrike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en-US" b="0" u="none" strike="noStrike" dirty="0">
                    <a:solidFill>
                      <a:srgbClr val="000000"/>
                    </a:solidFill>
                    <a:effectLst/>
                    <a:sym typeface="Wingdings" panose="05000000000000000000" pitchFamily="2" charset="2"/>
                  </a:rPr>
                  <a:t></a:t>
                </a:r>
                <a:r>
                  <a:rPr lang="en-US" b="0" u="none" strike="noStrike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en-US" b="1" dirty="0">
                    <a:solidFill>
                      <a:srgbClr val="000000"/>
                    </a:solidFill>
                  </a:rPr>
                  <a:t>e</a:t>
                </a:r>
                <a:r>
                  <a:rPr lang="en-US" b="1" u="none" strike="noStrike" dirty="0">
                    <a:solidFill>
                      <a:srgbClr val="000000"/>
                    </a:solidFill>
                    <a:effectLst/>
                  </a:rPr>
                  <a:t>valuate</a:t>
                </a:r>
                <a:r>
                  <a:rPr lang="en-US" b="0" u="none" strike="noStrike" dirty="0">
                    <a:solidFill>
                      <a:srgbClr val="000000"/>
                    </a:solidFill>
                    <a:effectLst/>
                  </a:rPr>
                  <a:t>(A)</a:t>
                </a:r>
              </a:p>
              <a:p>
                <a:pPr lvl="1" fontAlgn="base">
                  <a:spcBef>
                    <a:spcPts val="0"/>
                  </a:spcBef>
                </a:pPr>
                <a:r>
                  <a:rPr lang="en-US" b="0" u="none" strike="noStrike" dirty="0">
                    <a:solidFill>
                      <a:srgbClr val="000000"/>
                    </a:solidFill>
                    <a:effectLst/>
                  </a:rPr>
                  <a:t>Compute log policy loss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and update </a:t>
                </a:r>
                <a:r>
                  <a:rPr lang="en-US" dirty="0" err="1">
                    <a:solidFill>
                      <a:srgbClr val="000000"/>
                    </a:solidFill>
                  </a:rPr>
                  <a:t>RNN</a:t>
                </a:r>
                <a:endParaRPr lang="en-US" b="0" u="none" strike="noStrike" dirty="0">
                  <a:solidFill>
                    <a:srgbClr val="000000"/>
                  </a:solidFill>
                  <a:effectLst/>
                </a:endParaRPr>
              </a:p>
              <a:p>
                <a:pPr>
                  <a:spcBef>
                    <a:spcPts val="0"/>
                  </a:spcBef>
                </a:pPr>
                <a:endParaRPr lang="en-US" sz="1800" b="0" u="none" strike="noStrike" dirty="0">
                  <a:solidFill>
                    <a:srgbClr val="000000"/>
                  </a:solidFill>
                  <a:effectLst/>
                </a:endParaRPr>
              </a:p>
              <a:p>
                <a:pPr>
                  <a:spcBef>
                    <a:spcPts val="0"/>
                  </a:spcBef>
                </a:pPr>
                <a:endParaRPr lang="en-US" sz="1800" b="0" u="none" strike="noStrike" dirty="0">
                  <a:solidFill>
                    <a:srgbClr val="000000"/>
                  </a:solidFill>
                  <a:effectLst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sz="1800" b="0" u="none" strike="noStrike" dirty="0">
                    <a:solidFill>
                      <a:srgbClr val="000000"/>
                    </a:solidFill>
                    <a:effectLst/>
                  </a:rPr>
                  <a:t>Function </a:t>
                </a:r>
                <a:r>
                  <a:rPr lang="en-US" sz="1800" b="1" dirty="0">
                    <a:solidFill>
                      <a:srgbClr val="000000"/>
                    </a:solidFill>
                  </a:rPr>
                  <a:t>e</a:t>
                </a:r>
                <a:r>
                  <a:rPr lang="en-US" sz="1800" b="1" u="none" strike="noStrike" dirty="0">
                    <a:solidFill>
                      <a:srgbClr val="000000"/>
                    </a:solidFill>
                    <a:effectLst/>
                  </a:rPr>
                  <a:t>valuate</a:t>
                </a:r>
                <a:r>
                  <a:rPr lang="en-US" sz="1800" b="0" u="none" strike="noStrike" dirty="0">
                    <a:solidFill>
                      <a:srgbClr val="000000"/>
                    </a:solidFill>
                    <a:effectLst/>
                  </a:rPr>
                  <a:t>(</a:t>
                </a:r>
                <a:r>
                  <a:rPr lang="en-US" sz="1800" dirty="0">
                    <a:solidFill>
                      <a:srgbClr val="000000"/>
                    </a:solidFill>
                  </a:rPr>
                  <a:t>A</a:t>
                </a:r>
                <a:r>
                  <a:rPr lang="en-US" sz="1800" b="0" u="none" strike="noStrike" dirty="0">
                    <a:solidFill>
                      <a:srgbClr val="000000"/>
                    </a:solidFill>
                    <a:effectLst/>
                  </a:rPr>
                  <a:t>) returns performance of </a:t>
                </a:r>
                <a:r>
                  <a:rPr lang="en-US" sz="1800" b="0" u="none" strike="noStrike" dirty="0" err="1">
                    <a:solidFill>
                      <a:srgbClr val="000000"/>
                    </a:solidFill>
                    <a:effectLst/>
                  </a:rPr>
                  <a:t>DFA</a:t>
                </a:r>
                <a:r>
                  <a:rPr lang="en-US" sz="1800" b="0" u="none" strike="noStrike" dirty="0">
                    <a:solidFill>
                      <a:srgbClr val="000000"/>
                    </a:solidFill>
                    <a:effectLst/>
                  </a:rPr>
                  <a:t>-CNN:</a:t>
                </a:r>
                <a:endParaRPr lang="en-US" sz="1800" dirty="0"/>
              </a:p>
              <a:p>
                <a:pPr lvl="1">
                  <a:spcBef>
                    <a:spcPts val="0"/>
                  </a:spcBef>
                </a:pPr>
                <a:r>
                  <a:rPr lang="en-US" sz="1600" dirty="0" err="1">
                    <a:solidFill>
                      <a:srgbClr val="000000"/>
                    </a:solidFill>
                  </a:rPr>
                  <a:t>DFA</a:t>
                </a:r>
                <a:r>
                  <a:rPr lang="en-US" sz="1600" dirty="0">
                    <a:solidFill>
                      <a:srgbClr val="000000"/>
                    </a:solidFill>
                  </a:rPr>
                  <a:t>-CNN</a:t>
                </a:r>
                <a:r>
                  <a:rPr lang="en-US" sz="1600" b="0" u="none" strike="noStrike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en-US" sz="1600" b="0" u="none" strike="noStrike" dirty="0">
                    <a:solidFill>
                      <a:srgbClr val="000000"/>
                    </a:solidFill>
                    <a:effectLst/>
                    <a:sym typeface="Wingdings" panose="05000000000000000000" pitchFamily="2" charset="2"/>
                  </a:rPr>
                  <a:t> [A + a </a:t>
                </a:r>
                <a:r>
                  <a:rPr lang="en-US" sz="1600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4-filter-</a:t>
                </a:r>
                <a:r>
                  <a:rPr lang="en-US" sz="1600" b="0" u="none" strike="noStrike" dirty="0">
                    <a:solidFill>
                      <a:srgbClr val="000000"/>
                    </a:solidFill>
                    <a:effectLst/>
                    <a:sym typeface="Wingdings" panose="05000000000000000000" pitchFamily="2" charset="2"/>
                  </a:rPr>
                  <a:t>convolution layer + a linear layer for class choosing]</a:t>
                </a:r>
                <a:endParaRPr lang="en-US" sz="1600" b="0" u="none" strike="noStrike" dirty="0">
                  <a:solidFill>
                    <a:srgbClr val="000000"/>
                  </a:solidFill>
                  <a:effectLst/>
                </a:endParaRPr>
              </a:p>
              <a:p>
                <a:pPr lvl="1">
                  <a:spcBef>
                    <a:spcPts val="0"/>
                  </a:spcBef>
                </a:pPr>
                <a:r>
                  <a:rPr lang="en-US" sz="1600" b="0" u="none" strike="noStrike" dirty="0">
                    <a:solidFill>
                      <a:srgbClr val="000000"/>
                    </a:solidFill>
                    <a:effectLst/>
                  </a:rPr>
                  <a:t>Loop 0 .. </a:t>
                </a:r>
                <a:r>
                  <a:rPr lang="en-US" sz="1600" dirty="0">
                    <a:solidFill>
                      <a:srgbClr val="000000"/>
                    </a:solidFill>
                  </a:rPr>
                  <a:t>e</a:t>
                </a:r>
                <a:r>
                  <a:rPr lang="en-US" sz="1600" b="0" u="none" strike="noStrike" dirty="0">
                    <a:solidFill>
                      <a:srgbClr val="000000"/>
                    </a:solidFill>
                    <a:effectLst/>
                  </a:rPr>
                  <a:t> .. Epochs</a:t>
                </a:r>
              </a:p>
              <a:p>
                <a:pPr marL="742950" lvl="1" indent="-285750" fontAlgn="base">
                  <a:spcBef>
                    <a:spcPts val="0"/>
                  </a:spcBef>
                </a:pPr>
                <a:r>
                  <a:rPr lang="en-US" sz="1600" b="0" u="none" strike="noStrike" dirty="0">
                    <a:solidFill>
                      <a:srgbClr val="000000"/>
                    </a:solidFill>
                    <a:effectLst/>
                  </a:rPr>
                  <a:t>Train </a:t>
                </a:r>
                <a:r>
                  <a:rPr lang="en-US" sz="1600" b="0" u="none" strike="noStrike" dirty="0" err="1">
                    <a:solidFill>
                      <a:srgbClr val="000000"/>
                    </a:solidFill>
                    <a:effectLst/>
                  </a:rPr>
                  <a:t>DFA</a:t>
                </a:r>
                <a:r>
                  <a:rPr lang="en-US" sz="1600" b="0" u="none" strike="noStrike" dirty="0">
                    <a:solidFill>
                      <a:srgbClr val="000000"/>
                    </a:solidFill>
                    <a:effectLst/>
                  </a:rPr>
                  <a:t>-CNN with (</a:t>
                </a:r>
                <a:r>
                  <a:rPr lang="en-US" sz="1600" b="0" u="none" strike="noStrike" dirty="0" err="1">
                    <a:solidFill>
                      <a:srgbClr val="000000"/>
                    </a:solidFill>
                    <a:effectLst/>
                  </a:rPr>
                  <a:t>X_train</a:t>
                </a:r>
                <a:r>
                  <a:rPr lang="en-US" sz="1600" b="0" u="none" strike="noStrike" dirty="0">
                    <a:solidFill>
                      <a:srgbClr val="000000"/>
                    </a:solidFill>
                    <a:effectLst/>
                  </a:rPr>
                  <a:t>, </a:t>
                </a:r>
                <a:r>
                  <a:rPr lang="en-US" sz="1600" b="0" u="none" strike="noStrike" dirty="0" err="1">
                    <a:solidFill>
                      <a:srgbClr val="000000"/>
                    </a:solidFill>
                    <a:effectLst/>
                  </a:rPr>
                  <a:t>Y_train</a:t>
                </a:r>
                <a:r>
                  <a:rPr lang="en-US" sz="1600" b="0" u="none" strike="noStrike" dirty="0">
                    <a:solidFill>
                      <a:srgbClr val="000000"/>
                    </a:solidFill>
                    <a:effectLst/>
                  </a:rPr>
                  <a:t>) from </a:t>
                </a:r>
                <a:r>
                  <a:rPr lang="en-US" sz="1600" b="0" u="none" strike="noStrike" dirty="0" err="1">
                    <a:solidFill>
                      <a:srgbClr val="000000"/>
                    </a:solidFill>
                    <a:effectLst/>
                  </a:rPr>
                  <a:t>CIFAR</a:t>
                </a:r>
                <a:r>
                  <a:rPr lang="en-US" sz="1600" b="0" u="none" strike="noStrike" dirty="0">
                    <a:solidFill>
                      <a:srgbClr val="000000"/>
                    </a:solidFill>
                    <a:effectLst/>
                  </a:rPr>
                  <a:t>-10 dataset using Cross Entropy Loss</a:t>
                </a:r>
              </a:p>
              <a:p>
                <a:pPr marL="742950" lvl="1" indent="-285750" fontAlgn="base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600" b="0" u="none" strike="noStrike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en-US" sz="1600" b="0" u="none" strike="noStrike" dirty="0">
                    <a:solidFill>
                      <a:srgbClr val="000000"/>
                    </a:solidFill>
                    <a:effectLst/>
                    <a:sym typeface="Wingdings" panose="05000000000000000000" pitchFamily="2" charset="2"/>
                  </a:rPr>
                  <a:t> </a:t>
                </a:r>
                <a:r>
                  <a:rPr lang="en-US" sz="1600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t</a:t>
                </a:r>
                <a:r>
                  <a:rPr lang="en-US" sz="1600" dirty="0">
                    <a:solidFill>
                      <a:srgbClr val="000000"/>
                    </a:solidFill>
                  </a:rPr>
                  <a:t>est </a:t>
                </a:r>
                <a:r>
                  <a:rPr lang="en-US" sz="1600" dirty="0" err="1">
                    <a:solidFill>
                      <a:srgbClr val="000000"/>
                    </a:solidFill>
                  </a:rPr>
                  <a:t>DFA</a:t>
                </a:r>
                <a:r>
                  <a:rPr lang="en-US" sz="1600" dirty="0">
                    <a:solidFill>
                      <a:srgbClr val="000000"/>
                    </a:solidFill>
                  </a:rPr>
                  <a:t>-CNN with (</a:t>
                </a:r>
                <a:r>
                  <a:rPr lang="en-US" sz="1600" dirty="0" err="1">
                    <a:solidFill>
                      <a:srgbClr val="000000"/>
                    </a:solidFill>
                  </a:rPr>
                  <a:t>X_test</a:t>
                </a:r>
                <a:r>
                  <a:rPr lang="en-US" sz="1600" dirty="0">
                    <a:solidFill>
                      <a:srgbClr val="000000"/>
                    </a:solidFill>
                  </a:rPr>
                  <a:t>, </a:t>
                </a:r>
                <a:r>
                  <a:rPr lang="en-US" sz="1600" dirty="0" err="1">
                    <a:solidFill>
                      <a:srgbClr val="000000"/>
                    </a:solidFill>
                  </a:rPr>
                  <a:t>Y_test</a:t>
                </a:r>
                <a:r>
                  <a:rPr lang="en-US" sz="1600" dirty="0">
                    <a:solidFill>
                      <a:srgbClr val="000000"/>
                    </a:solidFill>
                  </a:rPr>
                  <a:t>) </a:t>
                </a:r>
                <a:r>
                  <a:rPr lang="en-US" sz="1600" b="0" u="none" strike="noStrike" dirty="0">
                    <a:solidFill>
                      <a:srgbClr val="000000"/>
                    </a:solidFill>
                    <a:effectLst/>
                  </a:rPr>
                  <a:t>from </a:t>
                </a:r>
                <a:r>
                  <a:rPr lang="en-US" sz="1600" b="0" u="none" strike="noStrike" dirty="0" err="1">
                    <a:solidFill>
                      <a:srgbClr val="000000"/>
                    </a:solidFill>
                    <a:effectLst/>
                  </a:rPr>
                  <a:t>CIFAR</a:t>
                </a:r>
                <a:r>
                  <a:rPr lang="en-US" sz="1600" b="0" u="none" strike="noStrike" dirty="0">
                    <a:solidFill>
                      <a:srgbClr val="000000"/>
                    </a:solidFill>
                    <a:effectLst/>
                  </a:rPr>
                  <a:t>-10 dataset</a:t>
                </a:r>
                <a:endParaRPr lang="en-US" sz="1600" dirty="0"/>
              </a:p>
              <a:p>
                <a:pPr lvl="1">
                  <a:spcBef>
                    <a:spcPts val="0"/>
                  </a:spcBef>
                </a:pPr>
                <a:r>
                  <a:rPr lang="en-US" sz="1600" b="0" dirty="0">
                    <a:solidFill>
                      <a:srgbClr val="000000"/>
                    </a:solidFill>
                    <a:effectLst/>
                  </a:rPr>
                  <a:t>Return avg(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600" b="0" u="none" strike="noStrike" dirty="0">
                    <a:solidFill>
                      <a:srgbClr val="000000"/>
                    </a:solidFill>
                    <a:effectLst/>
                  </a:rPr>
                  <a:t> over all epochs)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251D93-0F84-4A15-B7CA-FEB434C50E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1079" y="805345"/>
                <a:ext cx="10325000" cy="6052656"/>
              </a:xfrm>
              <a:blipFill>
                <a:blip r:embed="rId2"/>
                <a:stretch>
                  <a:fillRect l="-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0641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6" name="Rectangle 88">
            <a:extLst>
              <a:ext uri="{FF2B5EF4-FFF2-40B4-BE49-F238E27FC236}">
                <a16:creationId xmlns:a16="http://schemas.microsoft.com/office/drawing/2014/main" id="{107134A1-6E23-4417-8A0E-6B7013EE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7" name="Group 90">
            <a:extLst>
              <a:ext uri="{FF2B5EF4-FFF2-40B4-BE49-F238E27FC236}">
                <a16:creationId xmlns:a16="http://schemas.microsoft.com/office/drawing/2014/main" id="{27A2371D-E95E-4E2E-ABB9-D6409A537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20814C69-0E8C-49A3-8452-971CA8350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1E24DB3-D306-4D9D-AD7B-F535197C0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A1B06E0-67DD-4302-8D19-639196972A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FBD0468-E45E-4063-8C2D-BB5557741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842838F-C61E-4F82-8E97-8A10316F4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D2F4E59-35DF-48ED-8513-D9C995716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52710FE-BF9F-4ADD-82DE-7AF0AB1F5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9B014AE-E9E4-4054-BE0F-1BC2F089B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DEA021B-C8B0-48F9-B1CB-A8C2E1B85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49EAB92-8EB1-450F-9DC7-CAFA5FDA9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0A1EBB7-483A-419C-B619-AA3C9184C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1469A02-6DCF-4CBC-8B1F-E0B48A980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46D0931D-7905-4655-B3A8-BD3855872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BF31427-7414-48AC-A250-D356CBC4BA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C8C5AE1-943C-444C-BEEB-756028247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1751FEB-FFE8-484E-AF44-58FB0C2F5F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3BEB40B-97E7-4435-BAE6-0BAC8689D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19CDDE6-0CB4-4518-936D-351D7114F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5CD8E96-63B2-4A76-9FA4-FD574945D9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BA06729F-61CD-43D7-900D-23C5CF828B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A936353-A06F-4862-B713-D8761651C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8CB75089-81A0-414F-880B-613FBC710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984B25A-77CE-42BE-8D5D-3E56ADB36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22C0E8CB-51AD-4D39-860D-95F982066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27B6EA0-1EC1-4EFC-A024-326C5FB6E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A37A491-22B7-497B-B872-FDB00072E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5725797-7F94-4684-9B61-BE6296665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504F75D-D3A8-44BD-970F-4F37060BB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08E41E9-3A9D-4D8E-AF15-A6369C265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2194DC5-C581-452C-B403-012A01F8A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AC414A6B-23ED-46F4-982A-69E5E537A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Freeform: Shape 123">
            <a:extLst>
              <a:ext uri="{FF2B5EF4-FFF2-40B4-BE49-F238E27FC236}">
                <a16:creationId xmlns:a16="http://schemas.microsoft.com/office/drawing/2014/main" id="{4CB47DB7-904B-416E-8C82-41DA194E0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133265" y="-2152219"/>
            <a:ext cx="6858000" cy="11162439"/>
          </a:xfrm>
          <a:custGeom>
            <a:avLst/>
            <a:gdLst>
              <a:gd name="connsiteX0" fmla="*/ 6858000 w 6858000"/>
              <a:gd name="connsiteY0" fmla="*/ 0 h 11162439"/>
              <a:gd name="connsiteX1" fmla="*/ 6858000 w 6858000"/>
              <a:gd name="connsiteY1" fmla="*/ 7095240 h 11162439"/>
              <a:gd name="connsiteX2" fmla="*/ 6857998 w 6858000"/>
              <a:gd name="connsiteY2" fmla="*/ 7095240 h 11162439"/>
              <a:gd name="connsiteX3" fmla="*/ 6857998 w 6858000"/>
              <a:gd name="connsiteY3" fmla="*/ 10339528 h 11162439"/>
              <a:gd name="connsiteX4" fmla="*/ 0 w 6858000"/>
              <a:gd name="connsiteY4" fmla="*/ 10925458 h 11162439"/>
              <a:gd name="connsiteX5" fmla="*/ 0 w 6858000"/>
              <a:gd name="connsiteY5" fmla="*/ 7095240 h 11162439"/>
              <a:gd name="connsiteX6" fmla="*/ 0 w 6858000"/>
              <a:gd name="connsiteY6" fmla="*/ 6778313 h 11162439"/>
              <a:gd name="connsiteX7" fmla="*/ 0 w 6858000"/>
              <a:gd name="connsiteY7" fmla="*/ 0 h 1116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1162439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esk with stethoscope and computer keyboard">
            <a:extLst>
              <a:ext uri="{FF2B5EF4-FFF2-40B4-BE49-F238E27FC236}">
                <a16:creationId xmlns:a16="http://schemas.microsoft.com/office/drawing/2014/main" id="{C858C33D-D6B4-450C-A054-99B2CEA391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3999" r="-1" b="3998"/>
          <a:stretch/>
        </p:blipFill>
        <p:spPr>
          <a:xfrm>
            <a:off x="-23882" y="10"/>
            <a:ext cx="11167367" cy="6857990"/>
          </a:xfrm>
          <a:custGeom>
            <a:avLst/>
            <a:gdLst/>
            <a:ahLst/>
            <a:cxnLst/>
            <a:rect l="l" t="t" r="r" b="b"/>
            <a:pathLst>
              <a:path w="12142767" h="6858000">
                <a:moveTo>
                  <a:pt x="0" y="0"/>
                </a:moveTo>
                <a:lnTo>
                  <a:pt x="11251490" y="0"/>
                </a:lnTo>
                <a:lnTo>
                  <a:pt x="11255634" y="308191"/>
                </a:lnTo>
                <a:cubicBezTo>
                  <a:pt x="11341049" y="3428907"/>
                  <a:pt x="12695043" y="3532715"/>
                  <a:pt x="11886084" y="6854559"/>
                </a:cubicBezTo>
                <a:lnTo>
                  <a:pt x="7539784" y="6854559"/>
                </a:lnTo>
                <a:lnTo>
                  <a:pt x="75397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AB3B04-B698-489D-8969-738DBCD86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8351994" cy="137533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2B729-E0E0-49FF-A1B7-D579495CC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6385206" cy="382245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</a:rPr>
              <a:t>Gray-scaled CIFAR-10 images is analogous in the context of CNN fitting </a:t>
            </a:r>
            <a:r>
              <a:rPr lang="en-US" dirty="0" err="1">
                <a:solidFill>
                  <a:srgbClr val="FFFFFF"/>
                </a:solidFill>
              </a:rPr>
              <a:t>w.r.t.</a:t>
            </a:r>
            <a:r>
              <a:rPr lang="en-US" dirty="0">
                <a:solidFill>
                  <a:srgbClr val="FFFFFF"/>
                </a:solidFill>
              </a:rPr>
              <a:t> their RGB format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</a:rPr>
              <a:t>There exists no performance upper-bound when the complexity of the model is scaled up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i="1" dirty="0">
                <a:solidFill>
                  <a:srgbClr val="FFFFFF"/>
                </a:solidFill>
              </a:rPr>
              <a:t>5 epochs </a:t>
            </a:r>
            <a:r>
              <a:rPr lang="en-US" dirty="0">
                <a:solidFill>
                  <a:srgbClr val="FFFFFF"/>
                </a:solidFill>
              </a:rPr>
              <a:t>is enough for DFA-CNNs to express their generalization capabilities</a:t>
            </a:r>
            <a:endParaRPr lang="en-US" b="1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</a:rPr>
              <a:t>Instead of yielding the last performance, we average the performance over epochs to inspect the </a:t>
            </a:r>
            <a:r>
              <a:rPr lang="en-US" i="1" dirty="0">
                <a:solidFill>
                  <a:srgbClr val="FFFFFF"/>
                </a:solidFill>
              </a:rPr>
              <a:t>convergence rate </a:t>
            </a:r>
            <a:r>
              <a:rPr lang="en-US" dirty="0">
                <a:solidFill>
                  <a:srgbClr val="FFFFFF"/>
                </a:solidFill>
              </a:rPr>
              <a:t>aided by the defined-filters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897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DBD6D-E1B3-4316-AEC6-AC1B00932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23F95-8AD5-43A1-86D3-BEDFADB51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10325000" cy="1983216"/>
          </a:xfrm>
        </p:spPr>
        <p:txBody>
          <a:bodyPr/>
          <a:lstStyle/>
          <a:p>
            <a:r>
              <a:rPr lang="en-US" dirty="0"/>
              <a:t>xx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87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 descr="Abstract background of data">
            <a:extLst>
              <a:ext uri="{FF2B5EF4-FFF2-40B4-BE49-F238E27FC236}">
                <a16:creationId xmlns:a16="http://schemas.microsoft.com/office/drawing/2014/main" id="{7512AF28-E828-432A-9308-EA9138A189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12" r="30031" b="1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DBBF1A-FBF3-41C0-AF65-B25256002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5047247" cy="1441342"/>
          </a:xfrm>
        </p:spPr>
        <p:txBody>
          <a:bodyPr>
            <a:normAutofit/>
          </a:bodyPr>
          <a:lstStyle/>
          <a:p>
            <a:pPr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100" i="0" dirty="0">
                <a:effectLst/>
              </a:rPr>
              <a:t>Deep Reinforcement Learning (Deep RL)</a:t>
            </a:r>
            <a:endParaRPr lang="en-US" sz="4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B846E6-F99F-4844-A016-D83D432C3A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1079" y="2886116"/>
                <a:ext cx="4927425" cy="3245931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 i="0" u="none" strike="noStrike" dirty="0">
                    <a:effectLst/>
                  </a:rPr>
                  <a:t>The </a:t>
                </a:r>
                <a:r>
                  <a:rPr lang="en-US" sz="1600" b="0" i="0" u="none" strike="noStrike" dirty="0" err="1">
                    <a:effectLst/>
                  </a:rPr>
                  <a:t>RL</a:t>
                </a:r>
                <a:r>
                  <a:rPr lang="en-US" sz="1600" b="0" i="0" u="none" strike="noStrike" dirty="0">
                    <a:effectLst/>
                  </a:rPr>
                  <a:t> framework is a problem design where an agent learns to maximize their reward-based objectives</a:t>
                </a:r>
              </a:p>
              <a:p>
                <a:pPr>
                  <a:lnSpc>
                    <a:spcPct val="100000"/>
                  </a:lnSpc>
                </a:pPr>
                <a:endParaRPr lang="en-US" sz="1600" b="0" i="0" u="none" strike="noStrike" dirty="0">
                  <a:effectLst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1600" b="0" i="0" u="none" strike="noStrike" dirty="0">
                    <a:effectLst/>
                  </a:rPr>
                  <a:t>Deep RL places the function approximation robustness of ANNs in this optimization problem</a:t>
                </a:r>
              </a:p>
              <a:p>
                <a:pPr>
                  <a:lnSpc>
                    <a:spcPct val="100000"/>
                  </a:lnSpc>
                </a:pPr>
                <a:endParaRPr lang="en-US" sz="1600" b="0" i="0" u="none" strike="noStrike" dirty="0">
                  <a:effectLst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1600" b="0" i="0" u="none" strike="noStrike" dirty="0">
                    <a:effectLst/>
                  </a:rPr>
                  <a:t>In the policy gradient method, we want to </a:t>
                </a:r>
                <a:r>
                  <a:rPr lang="en-US" sz="1600" dirty="0"/>
                  <a:t>learn an</a:t>
                </a:r>
                <a:r>
                  <a:rPr lang="en-US" sz="1600" b="0" i="0" u="none" strike="noStrike" dirty="0">
                    <a:effectLst/>
                  </a:rPr>
                  <a:t> ANN parameterization that represents an optimal policy</a:t>
                </a:r>
              </a:p>
              <a:p>
                <a:pPr>
                  <a:lnSpc>
                    <a:spcPct val="100000"/>
                  </a:lnSpc>
                </a:pPr>
                <a:endParaRPr lang="en-US" sz="1600" b="0" i="0" u="none" strike="noStrike" dirty="0">
                  <a:effectLst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B846E6-F99F-4844-A016-D83D432C3A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1079" y="2886116"/>
                <a:ext cx="4927425" cy="3245931"/>
              </a:xfrm>
              <a:blipFill>
                <a:blip r:embed="rId3"/>
                <a:stretch>
                  <a:fillRect t="-1126" b="-3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6076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F14D45BF-E397-40C0-AFE3-A4149E60E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5F4CD44-7930-4EB8-9A74-8D2F9E636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F1268F0-44F7-4AC9-A3E6-9527C22F3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880B23C-29A4-4D11-8671-EE46FECE7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C2CF28E-44F6-4983-9729-A705B8709B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B11666B-80E2-4F7D-9613-17A65CBC1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ABFAC7C-C1E8-4988-864D-3B05D3006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2EE5A4C-9245-46EB-B145-8FDFBE6E1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BFEDEDB-B657-4E62-9962-28BF54122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65EFAA5-5243-4FE8-819B-80D4995BB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F92E633-809E-4E07-965A-F2F9EDCF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0DE1690-3F94-4C79-9357-6653BEEF1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529D5DF-1A9E-4690-B016-03FB1E72D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6F8E2D2-E88C-4F73-A660-D2B76298C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37BF3BB-FE7A-410E-AA57-73485A775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0EC5EB5-F6E1-441C-AB44-799A5DF1B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D6F199F-9E76-4C7E-9DF6-20EE550DF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91704E7-976B-4FE0-9381-8EB7818E7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75603A9-61D4-4172-AF77-7A7CE408A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73C1AA7-2357-41A1-A057-FA2D44DAD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0024205-8F58-4C8D-BE50-35E40091B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737BEEA-3398-4C1B-AB48-E7173325C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5EE29AB-4E85-418B-A6D3-3E7B401855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ADE2BEB-6A23-4DFC-9A4E-E44F3CA9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ECE8D73-51C6-4818-8BD9-9202BBA0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EA7AA7F-CD9D-4820-B463-7B9CFEC8E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1618CA6-513B-458C-89C1-1FE15F1F4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5BACA43-902B-4444-95CB-5165D5483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8A07376-1103-43DD-A6D6-D7BAF6F00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FCEA8A1-BC0E-4221-B9E5-3D3C7BA26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55D27E5-DFE1-4EE8-B982-0A3922359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FD07B27-85E5-4F3B-B432-CDBDC0F6E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B78179E-DE7D-4A30-9BDC-05D7AE21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ight Triangle 87">
            <a:extLst>
              <a:ext uri="{FF2B5EF4-FFF2-40B4-BE49-F238E27FC236}">
                <a16:creationId xmlns:a16="http://schemas.microsoft.com/office/drawing/2014/main" id="{07E3C0EF-2D2A-42BA-B4E2-76E2B1FC5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3" y="31539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6C7FD9-A5D3-44E5-ABEA-759A10255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5950"/>
            <a:ext cx="3412199" cy="5436630"/>
          </a:xfrm>
        </p:spPr>
        <p:txBody>
          <a:bodyPr anchor="ctr"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i="0" dirty="0">
                <a:effectLst/>
              </a:rPr>
              <a:t>Neural Architecture Search </a:t>
            </a:r>
            <a:br>
              <a:rPr lang="en-US" i="0" dirty="0">
                <a:effectLst/>
              </a:rPr>
            </a:br>
            <a:r>
              <a:rPr lang="en-US" i="0" dirty="0">
                <a:effectLst/>
              </a:rPr>
              <a:t>(NAS)</a:t>
            </a:r>
            <a:endParaRPr lang="en-US" dirty="0"/>
          </a:p>
        </p:txBody>
      </p:sp>
      <p:graphicFrame>
        <p:nvGraphicFramePr>
          <p:cNvPr id="49" name="Content Placeholder 2">
            <a:extLst>
              <a:ext uri="{FF2B5EF4-FFF2-40B4-BE49-F238E27FC236}">
                <a16:creationId xmlns:a16="http://schemas.microsoft.com/office/drawing/2014/main" id="{B6395DD0-95D5-4169-854C-F1EFDA9823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9492824"/>
              </p:ext>
            </p:extLst>
          </p:nvPr>
        </p:nvGraphicFramePr>
        <p:xfrm>
          <a:off x="5103282" y="170170"/>
          <a:ext cx="6879517" cy="5973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1575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DBD6D-E1B3-4316-AEC6-AC1B00932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23F95-8AD5-43A1-86D3-BEDFADB51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10325000" cy="1983216"/>
          </a:xfrm>
        </p:spPr>
        <p:txBody>
          <a:bodyPr/>
          <a:lstStyle/>
          <a:p>
            <a:r>
              <a:rPr lang="en-US" dirty="0"/>
              <a:t>What's the main goal?</a:t>
            </a:r>
          </a:p>
          <a:p>
            <a:r>
              <a:rPr lang="en-US" dirty="0"/>
              <a:t>Why DFA-NAS?</a:t>
            </a:r>
          </a:p>
          <a:p>
            <a:r>
              <a:rPr lang="en-US" dirty="0"/>
              <a:t>How is it different from implemented methods?</a:t>
            </a:r>
          </a:p>
          <a:p>
            <a:r>
              <a:rPr lang="en-US" dirty="0"/>
              <a:t>How are we going to achieve it?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205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DBD6D-E1B3-4316-AEC6-AC1B00932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23F95-8AD5-43A1-86D3-BEDFADB51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hope to see that </a:t>
            </a:r>
            <a:r>
              <a:rPr lang="en-US" dirty="0" err="1"/>
              <a:t>DFA</a:t>
            </a:r>
            <a:r>
              <a:rPr lang="en-US" dirty="0"/>
              <a:t>-NAS can assemble the well-studied Computer Vision (CV) operations into </a:t>
            </a:r>
            <a:r>
              <a:rPr lang="en-US" dirty="0" err="1"/>
              <a:t>DFA-CNNs</a:t>
            </a:r>
            <a:r>
              <a:rPr lang="en-US" dirty="0"/>
              <a:t> that perform better than traditional </a:t>
            </a:r>
            <a:r>
              <a:rPr lang="en-US" dirty="0" err="1"/>
              <a:t>CNNs</a:t>
            </a:r>
            <a:r>
              <a:rPr lang="en-US" dirty="0"/>
              <a:t>, which learn its convolution operations from scratch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want to see what CV operation combinations that </a:t>
            </a:r>
            <a:r>
              <a:rPr lang="en-US" dirty="0" err="1"/>
              <a:t>DFA</a:t>
            </a:r>
            <a:r>
              <a:rPr lang="en-US" dirty="0"/>
              <a:t>-NAS thinks to be working best together in aiding </a:t>
            </a:r>
            <a:r>
              <a:rPr lang="en-US" dirty="0" err="1"/>
              <a:t>CNNs</a:t>
            </a:r>
            <a:r>
              <a:rPr lang="en-US" dirty="0"/>
              <a:t> in recognizing object patterns in </a:t>
            </a:r>
            <a:r>
              <a:rPr lang="en-US" dirty="0" err="1"/>
              <a:t>2D</a:t>
            </a:r>
            <a:r>
              <a:rPr lang="en-US" dirty="0"/>
              <a:t> images</a:t>
            </a:r>
          </a:p>
        </p:txBody>
      </p:sp>
    </p:spTree>
    <p:extLst>
      <p:ext uri="{BB962C8B-B14F-4D97-AF65-F5344CB8AC3E}">
        <p14:creationId xmlns:p14="http://schemas.microsoft.com/office/powerpoint/2010/main" val="2132383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CB8A02-5808-4325-8C07-3890D3175F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7869" r="17871" b="2"/>
          <a:stretch/>
        </p:blipFill>
        <p:spPr>
          <a:xfrm>
            <a:off x="7043203" y="10033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64707A-59D0-4868-A0C8-59C2ED622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888" y="471548"/>
            <a:ext cx="4927425" cy="520167"/>
          </a:xfrm>
        </p:spPr>
        <p:txBody>
          <a:bodyPr>
            <a:normAutofit fontScale="90000"/>
          </a:bodyPr>
          <a:lstStyle/>
          <a:p>
            <a:r>
              <a:rPr lang="en-US" dirty="0"/>
              <a:t>Previous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469DA-75B4-4C7F-AC94-06C93FCAC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279" y="1210359"/>
            <a:ext cx="5899302" cy="525059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hlinkClick r:id="rId4"/>
              </a:rPr>
              <a:t>Fast and Practical Neural Architecture </a:t>
            </a:r>
            <a:r>
              <a:rPr lang="en-US" sz="1600" dirty="0"/>
              <a:t>Search using directed acyclic graph architecture containing for vertex features such as: element-wise addition, </a:t>
            </a:r>
            <a:r>
              <a:rPr lang="en-US" sz="1600" dirty="0" err="1"/>
              <a:t>concat</a:t>
            </a:r>
            <a:r>
              <a:rPr lang="en-US" sz="1600" dirty="0"/>
              <a:t> operation, split operation, identity mapping, edge operations as convolution.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74FFDC-B190-4E44-9123-4EB9D95AACE1}"/>
              </a:ext>
            </a:extLst>
          </p:cNvPr>
          <p:cNvSpPr txBox="1"/>
          <p:nvPr/>
        </p:nvSpPr>
        <p:spPr>
          <a:xfrm>
            <a:off x="9790382" y="6657945"/>
            <a:ext cx="2401618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N" sz="700">
                <a:solidFill>
                  <a:srgbClr val="FFFFFF"/>
                </a:solidFill>
                <a:hlinkClick r:id="rId3" tooltip="https://80000hours.org/career-guide/top-careers/profiles/artificial-intelligence-risk-research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N" sz="700">
                <a:solidFill>
                  <a:srgbClr val="FFFFFF"/>
                </a:solidFill>
              </a:rPr>
              <a:t> by Unknown Author is licensed under </a:t>
            </a:r>
            <a:r>
              <a:rPr lang="en-IN" sz="700">
                <a:solidFill>
                  <a:srgbClr val="FFFFFF"/>
                </a:solidFill>
                <a:hlinkClick r:id="rId5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IN" sz="70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61902F-544E-444B-82D3-555DBD9249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4017" y="2688662"/>
            <a:ext cx="2968494" cy="377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09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Right Triangle 123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CB8A02-5808-4325-8C07-3890D3175F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7869" r="17871" b="2"/>
          <a:stretch/>
        </p:blipFill>
        <p:spPr>
          <a:xfrm>
            <a:off x="6642964" y="0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64707A-59D0-4868-A0C8-59C2ED622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888" y="471548"/>
            <a:ext cx="4927425" cy="520167"/>
          </a:xfrm>
        </p:spPr>
        <p:txBody>
          <a:bodyPr>
            <a:normAutofit fontScale="90000"/>
          </a:bodyPr>
          <a:lstStyle/>
          <a:p>
            <a:r>
              <a:rPr lang="en-US" dirty="0"/>
              <a:t>Previous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469DA-75B4-4C7F-AC94-06C93FCAC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846" y="1209433"/>
            <a:ext cx="6170354" cy="52505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1600" dirty="0">
                <a:hlinkClick r:id="rId4"/>
              </a:rPr>
              <a:t>Surrogate-Assisted Neural Architecture Search </a:t>
            </a:r>
            <a:r>
              <a:rPr lang="en-IN" sz="1600" dirty="0"/>
              <a:t>is used for generating task specific models. Surrogate level and weight level through </a:t>
            </a:r>
            <a:r>
              <a:rPr lang="en-IN" sz="1600" dirty="0" err="1"/>
              <a:t>supernet</a:t>
            </a:r>
            <a:r>
              <a:rPr lang="en-IN" sz="1600" dirty="0"/>
              <a:t>. </a:t>
            </a:r>
            <a:r>
              <a:rPr lang="en-US" sz="1600" dirty="0"/>
              <a:t>NAS is typically treated as a bi-level optimization problem, where an inner optimization loops over the weights of the network for a given architecture, while the outer optimization loops over the network architecture itself.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74FFDC-B190-4E44-9123-4EB9D95AACE1}"/>
              </a:ext>
            </a:extLst>
          </p:cNvPr>
          <p:cNvSpPr txBox="1"/>
          <p:nvPr/>
        </p:nvSpPr>
        <p:spPr>
          <a:xfrm>
            <a:off x="9790382" y="6657945"/>
            <a:ext cx="2401618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N" sz="700">
                <a:solidFill>
                  <a:srgbClr val="FFFFFF"/>
                </a:solidFill>
                <a:hlinkClick r:id="rId3" tooltip="https://80000hours.org/career-guide/top-careers/profiles/artificial-intelligence-risk-research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N" sz="700">
                <a:solidFill>
                  <a:srgbClr val="FFFFFF"/>
                </a:solidFill>
              </a:rPr>
              <a:t> by Unknown Author is licensed under </a:t>
            </a:r>
            <a:r>
              <a:rPr lang="en-IN" sz="700">
                <a:solidFill>
                  <a:srgbClr val="FFFFFF"/>
                </a:solidFill>
                <a:hlinkClick r:id="rId5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IN" sz="700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2C581A-B824-4D8E-A608-58766AF367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838" y="3271293"/>
            <a:ext cx="8656274" cy="289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47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4707A-59D0-4868-A0C8-59C2ED622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8653" y="725952"/>
            <a:ext cx="4927425" cy="636318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Setups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6469DA-75B4-4C7F-AC94-06C93FCAC4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79642" y="1484795"/>
                <a:ext cx="4927425" cy="502977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dirty="0"/>
                  <a:t>Use the </a:t>
                </a:r>
                <a:r>
                  <a:rPr lang="en-US" sz="1600" dirty="0" err="1"/>
                  <a:t>CIFAR</a:t>
                </a:r>
                <a:r>
                  <a:rPr lang="en-US" sz="1600" dirty="0"/>
                  <a:t>-10 dataset for training/testing</a:t>
                </a:r>
              </a:p>
              <a:p>
                <a:pPr>
                  <a:lnSpc>
                    <a:spcPct val="100000"/>
                  </a:lnSpc>
                </a:pPr>
                <a:endParaRPr lang="en-US" sz="1600" dirty="0"/>
              </a:p>
              <a:p>
                <a:pPr>
                  <a:lnSpc>
                    <a:spcPct val="100000"/>
                  </a:lnSpc>
                </a:pPr>
                <a:r>
                  <a:rPr lang="en-US" sz="1600" dirty="0"/>
                  <a:t>Use an operation set of 12 defined-filters studied in class</a:t>
                </a:r>
              </a:p>
              <a:p>
                <a:pPr>
                  <a:lnSpc>
                    <a:spcPct val="100000"/>
                  </a:lnSpc>
                </a:pPr>
                <a:endParaRPr lang="en-US" sz="1600" dirty="0"/>
              </a:p>
              <a:p>
                <a:pPr>
                  <a:lnSpc>
                    <a:spcPct val="100000"/>
                  </a:lnSpc>
                </a:pPr>
                <a:r>
                  <a:rPr lang="en-US" sz="1600" dirty="0"/>
                  <a:t>Define a “baseline” CNN and collect its performance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/>
                  <a:t> as the control</a:t>
                </a:r>
              </a:p>
              <a:p>
                <a:pPr>
                  <a:lnSpc>
                    <a:spcPct val="100000"/>
                  </a:lnSpc>
                </a:pPr>
                <a:endParaRPr lang="en-US" sz="1600" dirty="0"/>
              </a:p>
              <a:p>
                <a:pPr>
                  <a:lnSpc>
                    <a:spcPct val="100000"/>
                  </a:lnSpc>
                </a:pPr>
                <a:r>
                  <a:rPr lang="en-US" sz="1600" dirty="0"/>
                  <a:t>Define our Defined-filter NAS and collect a </a:t>
                </a:r>
                <a:r>
                  <a:rPr lang="en-US" sz="1600" dirty="0" err="1"/>
                  <a:t>DFA</a:t>
                </a:r>
                <a:r>
                  <a:rPr lang="en-US" sz="1600" dirty="0"/>
                  <a:t>-CNN performance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600" dirty="0"/>
                  <a:t> at iteration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1600" dirty="0"/>
              </a:p>
              <a:p>
                <a:pPr>
                  <a:lnSpc>
                    <a:spcPct val="100000"/>
                  </a:lnSpc>
                </a:pPr>
                <a:endParaRPr lang="en-US" sz="1600" dirty="0"/>
              </a:p>
              <a:p>
                <a:pPr>
                  <a:lnSpc>
                    <a:spcPct val="100000"/>
                  </a:lnSpc>
                </a:pPr>
                <a:r>
                  <a:rPr lang="en-US" sz="1600" dirty="0"/>
                  <a:t>Compare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600" dirty="0"/>
                  <a:t> as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1600" dirty="0"/>
                  <a:t>, and inspect the top optimal 2-combinations of defined-filtering operations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6469DA-75B4-4C7F-AC94-06C93FCAC4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79642" y="1484795"/>
                <a:ext cx="4927425" cy="5029770"/>
              </a:xfrm>
              <a:blipFill>
                <a:blip r:embed="rId2"/>
                <a:stretch>
                  <a:fillRect t="-364" r="-1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amera lens">
            <a:extLst>
              <a:ext uri="{FF2B5EF4-FFF2-40B4-BE49-F238E27FC236}">
                <a16:creationId xmlns:a16="http://schemas.microsoft.com/office/drawing/2014/main" id="{67CB8A02-5808-4325-8C07-3890D3175F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60" r="33353" b="-1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94629430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DarkSeedLeftStep">
      <a:dk1>
        <a:srgbClr val="000000"/>
      </a:dk1>
      <a:lt1>
        <a:srgbClr val="FFFFFF"/>
      </a:lt1>
      <a:dk2>
        <a:srgbClr val="1B2B30"/>
      </a:dk2>
      <a:lt2>
        <a:srgbClr val="F0F3F1"/>
      </a:lt2>
      <a:accent1>
        <a:srgbClr val="C34DA3"/>
      </a:accent1>
      <a:accent2>
        <a:srgbClr val="A03BB1"/>
      </a:accent2>
      <a:accent3>
        <a:srgbClr val="814DC3"/>
      </a:accent3>
      <a:accent4>
        <a:srgbClr val="4B49B7"/>
      </a:accent4>
      <a:accent5>
        <a:srgbClr val="4D7BC3"/>
      </a:accent5>
      <a:accent6>
        <a:srgbClr val="3B9BB1"/>
      </a:accent6>
      <a:hlink>
        <a:srgbClr val="3F5CBF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613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Cambria Math</vt:lpstr>
      <vt:lpstr>Grandview</vt:lpstr>
      <vt:lpstr>Wingdings</vt:lpstr>
      <vt:lpstr>CosineVTI</vt:lpstr>
      <vt:lpstr>Defined-filter-aided NAS (DFA-NAS)</vt:lpstr>
      <vt:lpstr>Introduction</vt:lpstr>
      <vt:lpstr>Deep Reinforcement Learning (Deep RL)</vt:lpstr>
      <vt:lpstr>Neural Architecture Search  (NAS)</vt:lpstr>
      <vt:lpstr>Project Goals!</vt:lpstr>
      <vt:lpstr>Project Goals!</vt:lpstr>
      <vt:lpstr>Previous Studies</vt:lpstr>
      <vt:lpstr>Previous Studies</vt:lpstr>
      <vt:lpstr>Problem Setups</vt:lpstr>
      <vt:lpstr>Our NAS main process (pseudo-code)</vt:lpstr>
      <vt:lpstr>Assumptions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Defined-filter-aided NAS (DFA-NAS)</dc:title>
  <dc:creator>Truong, Huy</dc:creator>
  <cp:lastModifiedBy>Dogra, Manmohan</cp:lastModifiedBy>
  <cp:revision>7</cp:revision>
  <dcterms:created xsi:type="dcterms:W3CDTF">2021-11-18T19:57:30Z</dcterms:created>
  <dcterms:modified xsi:type="dcterms:W3CDTF">2021-11-21T18:22:47Z</dcterms:modified>
</cp:coreProperties>
</file>